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6"/>
  </p:notesMasterIdLst>
  <p:handoutMasterIdLst>
    <p:handoutMasterId r:id="rId67"/>
  </p:handoutMasterIdLst>
  <p:sldIdLst>
    <p:sldId id="357" r:id="rId2"/>
    <p:sldId id="358" r:id="rId3"/>
    <p:sldId id="359" r:id="rId4"/>
    <p:sldId id="360" r:id="rId5"/>
    <p:sldId id="361" r:id="rId6"/>
    <p:sldId id="362" r:id="rId7"/>
    <p:sldId id="363" r:id="rId8"/>
    <p:sldId id="364" r:id="rId9"/>
    <p:sldId id="365" r:id="rId10"/>
    <p:sldId id="366" r:id="rId11"/>
    <p:sldId id="367" r:id="rId12"/>
    <p:sldId id="368" r:id="rId13"/>
    <p:sldId id="369" r:id="rId14"/>
    <p:sldId id="370" r:id="rId15"/>
    <p:sldId id="419" r:id="rId16"/>
    <p:sldId id="371" r:id="rId17"/>
    <p:sldId id="372" r:id="rId18"/>
    <p:sldId id="373" r:id="rId19"/>
    <p:sldId id="374" r:id="rId20"/>
    <p:sldId id="375" r:id="rId21"/>
    <p:sldId id="376" r:id="rId22"/>
    <p:sldId id="377" r:id="rId23"/>
    <p:sldId id="378" r:id="rId24"/>
    <p:sldId id="379" r:id="rId25"/>
    <p:sldId id="380" r:id="rId26"/>
    <p:sldId id="381" r:id="rId27"/>
    <p:sldId id="382" r:id="rId28"/>
    <p:sldId id="383" r:id="rId29"/>
    <p:sldId id="384" r:id="rId30"/>
    <p:sldId id="385" r:id="rId31"/>
    <p:sldId id="386" r:id="rId32"/>
    <p:sldId id="387" r:id="rId33"/>
    <p:sldId id="388" r:id="rId34"/>
    <p:sldId id="389" r:id="rId35"/>
    <p:sldId id="390" r:id="rId36"/>
    <p:sldId id="391" r:id="rId37"/>
    <p:sldId id="392" r:id="rId38"/>
    <p:sldId id="393" r:id="rId39"/>
    <p:sldId id="420" r:id="rId40"/>
    <p:sldId id="395" r:id="rId41"/>
    <p:sldId id="396" r:id="rId42"/>
    <p:sldId id="397" r:id="rId43"/>
    <p:sldId id="398" r:id="rId44"/>
    <p:sldId id="399" r:id="rId45"/>
    <p:sldId id="400" r:id="rId46"/>
    <p:sldId id="401" r:id="rId47"/>
    <p:sldId id="402" r:id="rId48"/>
    <p:sldId id="403" r:id="rId49"/>
    <p:sldId id="404" r:id="rId50"/>
    <p:sldId id="405" r:id="rId51"/>
    <p:sldId id="406" r:id="rId52"/>
    <p:sldId id="407" r:id="rId53"/>
    <p:sldId id="408" r:id="rId54"/>
    <p:sldId id="409" r:id="rId55"/>
    <p:sldId id="410" r:id="rId56"/>
    <p:sldId id="411" r:id="rId57"/>
    <p:sldId id="412" r:id="rId58"/>
    <p:sldId id="413" r:id="rId59"/>
    <p:sldId id="414" r:id="rId60"/>
    <p:sldId id="415" r:id="rId61"/>
    <p:sldId id="416" r:id="rId62"/>
    <p:sldId id="417" r:id="rId63"/>
    <p:sldId id="418" r:id="rId64"/>
    <p:sldId id="421" r:id="rId6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2" pos="2880">
          <p15:clr>
            <a:srgbClr val="A4A3A4"/>
          </p15:clr>
        </p15:guide>
        <p15:guide id="3" orient="horz" pos="373">
          <p15:clr>
            <a:srgbClr val="A4A3A4"/>
          </p15:clr>
        </p15:guide>
        <p15:guide id="4" orient="horz" pos="1164">
          <p15:clr>
            <a:srgbClr val="A4A3A4"/>
          </p15:clr>
        </p15:guide>
        <p15:guide id="5" orient="horz" pos="709">
          <p15:clr>
            <a:srgbClr val="A4A3A4"/>
          </p15:clr>
        </p15:guide>
        <p15:guide id="6" pos="528">
          <p15:clr>
            <a:srgbClr val="A4A3A4"/>
          </p15:clr>
        </p15:guide>
        <p15:guide id="7" pos="294">
          <p15:clr>
            <a:srgbClr val="A4A3A4"/>
          </p15:clr>
        </p15:guide>
        <p15:guide id="8" orient="horz" pos="403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Editorial Integra" initials="Ed Integr" lastIdx="4" clrIdx="7"/>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CE" initials="CE" lastIdx="8"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000000"/>
    <a:srgbClr val="C1FFFF"/>
    <a:srgbClr val="D5FF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11" autoAdjust="0"/>
    <p:restoredTop sz="87086" autoAdjust="0"/>
  </p:normalViewPr>
  <p:slideViewPr>
    <p:cSldViewPr snapToGrid="0" snapToObjects="1">
      <p:cViewPr varScale="1">
        <p:scale>
          <a:sx n="114" d="100"/>
          <a:sy n="114" d="100"/>
        </p:scale>
        <p:origin x="1608" y="102"/>
      </p:cViewPr>
      <p:guideLst>
        <p:guide pos="2880"/>
        <p:guide orient="horz" pos="373"/>
        <p:guide orient="horz" pos="1164"/>
        <p:guide orient="horz" pos="709"/>
        <p:guide pos="528"/>
        <p:guide pos="294"/>
        <p:guide orient="horz" pos="4039"/>
      </p:guideLst>
    </p:cSldViewPr>
  </p:slideViewPr>
  <p:outlineViewPr>
    <p:cViewPr>
      <p:scale>
        <a:sx n="33" d="100"/>
        <a:sy n="33" d="100"/>
      </p:scale>
      <p:origin x="0" y="-43118"/>
    </p:cViewPr>
    <p:sldLst>
      <p:sld r:id="rId1" collapse="1"/>
    </p:sldLst>
  </p:outlin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85" d="100"/>
          <a:sy n="85" d="100"/>
        </p:scale>
        <p:origin x="3802"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8/22/2019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935204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11</a:t>
            </a:fld>
            <a:endParaRPr lang="en-US" dirty="0"/>
          </a:p>
        </p:txBody>
      </p:sp>
    </p:spTree>
    <p:extLst>
      <p:ext uri="{BB962C8B-B14F-4D97-AF65-F5344CB8AC3E}">
        <p14:creationId xmlns:p14="http://schemas.microsoft.com/office/powerpoint/2010/main" val="2734177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12</a:t>
            </a:fld>
            <a:endParaRPr lang="en-US" dirty="0"/>
          </a:p>
        </p:txBody>
      </p:sp>
    </p:spTree>
    <p:extLst>
      <p:ext uri="{BB962C8B-B14F-4D97-AF65-F5344CB8AC3E}">
        <p14:creationId xmlns:p14="http://schemas.microsoft.com/office/powerpoint/2010/main" val="1502270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13</a:t>
            </a:fld>
            <a:endParaRPr lang="en-US" dirty="0"/>
          </a:p>
        </p:txBody>
      </p:sp>
    </p:spTree>
    <p:extLst>
      <p:ext uri="{BB962C8B-B14F-4D97-AF65-F5344CB8AC3E}">
        <p14:creationId xmlns:p14="http://schemas.microsoft.com/office/powerpoint/2010/main" val="213969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04E23-57C8-46BF-A38E-3B9709954C77}" type="slidenum">
              <a:rPr lang="en-US" smtClean="0"/>
              <a:t>14</a:t>
            </a:fld>
            <a:endParaRPr lang="en-US" dirty="0"/>
          </a:p>
        </p:txBody>
      </p:sp>
    </p:spTree>
    <p:extLst>
      <p:ext uri="{BB962C8B-B14F-4D97-AF65-F5344CB8AC3E}">
        <p14:creationId xmlns:p14="http://schemas.microsoft.com/office/powerpoint/2010/main" val="2991192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15</a:t>
            </a:fld>
            <a:endParaRPr lang="en-US" dirty="0"/>
          </a:p>
        </p:txBody>
      </p:sp>
    </p:spTree>
    <p:extLst>
      <p:ext uri="{BB962C8B-B14F-4D97-AF65-F5344CB8AC3E}">
        <p14:creationId xmlns:p14="http://schemas.microsoft.com/office/powerpoint/2010/main" val="1828070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16</a:t>
            </a:fld>
            <a:endParaRPr lang="en-US" dirty="0"/>
          </a:p>
        </p:txBody>
      </p:sp>
    </p:spTree>
    <p:extLst>
      <p:ext uri="{BB962C8B-B14F-4D97-AF65-F5344CB8AC3E}">
        <p14:creationId xmlns:p14="http://schemas.microsoft.com/office/powerpoint/2010/main" val="2455966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17</a:t>
            </a:fld>
            <a:endParaRPr lang="en-US" dirty="0"/>
          </a:p>
        </p:txBody>
      </p:sp>
    </p:spTree>
    <p:extLst>
      <p:ext uri="{BB962C8B-B14F-4D97-AF65-F5344CB8AC3E}">
        <p14:creationId xmlns:p14="http://schemas.microsoft.com/office/powerpoint/2010/main" val="4797514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18</a:t>
            </a:fld>
            <a:endParaRPr lang="en-US" dirty="0"/>
          </a:p>
        </p:txBody>
      </p:sp>
    </p:spTree>
    <p:extLst>
      <p:ext uri="{BB962C8B-B14F-4D97-AF65-F5344CB8AC3E}">
        <p14:creationId xmlns:p14="http://schemas.microsoft.com/office/powerpoint/2010/main" val="2663733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19</a:t>
            </a:fld>
            <a:endParaRPr lang="en-US" dirty="0"/>
          </a:p>
        </p:txBody>
      </p:sp>
    </p:spTree>
    <p:extLst>
      <p:ext uri="{BB962C8B-B14F-4D97-AF65-F5344CB8AC3E}">
        <p14:creationId xmlns:p14="http://schemas.microsoft.com/office/powerpoint/2010/main" val="22398459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20</a:t>
            </a:fld>
            <a:endParaRPr lang="en-US" dirty="0"/>
          </a:p>
        </p:txBody>
      </p:sp>
    </p:spTree>
    <p:extLst>
      <p:ext uri="{BB962C8B-B14F-4D97-AF65-F5344CB8AC3E}">
        <p14:creationId xmlns:p14="http://schemas.microsoft.com/office/powerpoint/2010/main" val="1497814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3</a:t>
            </a:fld>
            <a:endParaRPr lang="en-US" dirty="0"/>
          </a:p>
        </p:txBody>
      </p:sp>
    </p:spTree>
    <p:extLst>
      <p:ext uri="{BB962C8B-B14F-4D97-AF65-F5344CB8AC3E}">
        <p14:creationId xmlns:p14="http://schemas.microsoft.com/office/powerpoint/2010/main" val="27523181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21</a:t>
            </a:fld>
            <a:endParaRPr lang="en-US" dirty="0"/>
          </a:p>
        </p:txBody>
      </p:sp>
    </p:spTree>
    <p:extLst>
      <p:ext uri="{BB962C8B-B14F-4D97-AF65-F5344CB8AC3E}">
        <p14:creationId xmlns:p14="http://schemas.microsoft.com/office/powerpoint/2010/main" val="11774803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22</a:t>
            </a:fld>
            <a:endParaRPr lang="en-US" dirty="0"/>
          </a:p>
        </p:txBody>
      </p:sp>
    </p:spTree>
    <p:extLst>
      <p:ext uri="{BB962C8B-B14F-4D97-AF65-F5344CB8AC3E}">
        <p14:creationId xmlns:p14="http://schemas.microsoft.com/office/powerpoint/2010/main" val="27403189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23</a:t>
            </a:fld>
            <a:endParaRPr lang="en-US" dirty="0"/>
          </a:p>
        </p:txBody>
      </p:sp>
    </p:spTree>
    <p:extLst>
      <p:ext uri="{BB962C8B-B14F-4D97-AF65-F5344CB8AC3E}">
        <p14:creationId xmlns:p14="http://schemas.microsoft.com/office/powerpoint/2010/main" val="39028503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24</a:t>
            </a:fld>
            <a:endParaRPr lang="en-US" dirty="0"/>
          </a:p>
        </p:txBody>
      </p:sp>
    </p:spTree>
    <p:extLst>
      <p:ext uri="{BB962C8B-B14F-4D97-AF65-F5344CB8AC3E}">
        <p14:creationId xmlns:p14="http://schemas.microsoft.com/office/powerpoint/2010/main" val="6237031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25</a:t>
            </a:fld>
            <a:endParaRPr lang="en-US" dirty="0"/>
          </a:p>
        </p:txBody>
      </p:sp>
    </p:spTree>
    <p:extLst>
      <p:ext uri="{BB962C8B-B14F-4D97-AF65-F5344CB8AC3E}">
        <p14:creationId xmlns:p14="http://schemas.microsoft.com/office/powerpoint/2010/main" val="26027577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26</a:t>
            </a:fld>
            <a:endParaRPr lang="en-US" dirty="0"/>
          </a:p>
        </p:txBody>
      </p:sp>
    </p:spTree>
    <p:extLst>
      <p:ext uri="{BB962C8B-B14F-4D97-AF65-F5344CB8AC3E}">
        <p14:creationId xmlns:p14="http://schemas.microsoft.com/office/powerpoint/2010/main" val="3376745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27</a:t>
            </a:fld>
            <a:endParaRPr lang="en-US" dirty="0"/>
          </a:p>
        </p:txBody>
      </p:sp>
    </p:spTree>
    <p:extLst>
      <p:ext uri="{BB962C8B-B14F-4D97-AF65-F5344CB8AC3E}">
        <p14:creationId xmlns:p14="http://schemas.microsoft.com/office/powerpoint/2010/main" val="6686122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28</a:t>
            </a:fld>
            <a:endParaRPr lang="en-US" dirty="0"/>
          </a:p>
        </p:txBody>
      </p:sp>
    </p:spTree>
    <p:extLst>
      <p:ext uri="{BB962C8B-B14F-4D97-AF65-F5344CB8AC3E}">
        <p14:creationId xmlns:p14="http://schemas.microsoft.com/office/powerpoint/2010/main" val="23018091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29</a:t>
            </a:fld>
            <a:endParaRPr lang="en-US" dirty="0"/>
          </a:p>
        </p:txBody>
      </p:sp>
    </p:spTree>
    <p:extLst>
      <p:ext uri="{BB962C8B-B14F-4D97-AF65-F5344CB8AC3E}">
        <p14:creationId xmlns:p14="http://schemas.microsoft.com/office/powerpoint/2010/main" val="21628054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04E23-57C8-46BF-A38E-3B9709954C77}" type="slidenum">
              <a:rPr lang="en-US" smtClean="0"/>
              <a:t>30</a:t>
            </a:fld>
            <a:endParaRPr lang="en-US" dirty="0"/>
          </a:p>
        </p:txBody>
      </p:sp>
    </p:spTree>
    <p:extLst>
      <p:ext uri="{BB962C8B-B14F-4D97-AF65-F5344CB8AC3E}">
        <p14:creationId xmlns:p14="http://schemas.microsoft.com/office/powerpoint/2010/main" val="2489467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04E23-57C8-46BF-A38E-3B9709954C77}" type="slidenum">
              <a:rPr lang="en-US" smtClean="0"/>
              <a:t>4</a:t>
            </a:fld>
            <a:endParaRPr lang="en-US" dirty="0"/>
          </a:p>
        </p:txBody>
      </p:sp>
    </p:spTree>
    <p:extLst>
      <p:ext uri="{BB962C8B-B14F-4D97-AF65-F5344CB8AC3E}">
        <p14:creationId xmlns:p14="http://schemas.microsoft.com/office/powerpoint/2010/main" val="21663365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31</a:t>
            </a:fld>
            <a:endParaRPr lang="en-US" dirty="0"/>
          </a:p>
        </p:txBody>
      </p:sp>
    </p:spTree>
    <p:extLst>
      <p:ext uri="{BB962C8B-B14F-4D97-AF65-F5344CB8AC3E}">
        <p14:creationId xmlns:p14="http://schemas.microsoft.com/office/powerpoint/2010/main" val="28301531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32</a:t>
            </a:fld>
            <a:endParaRPr lang="en-US" dirty="0"/>
          </a:p>
        </p:txBody>
      </p:sp>
    </p:spTree>
    <p:extLst>
      <p:ext uri="{BB962C8B-B14F-4D97-AF65-F5344CB8AC3E}">
        <p14:creationId xmlns:p14="http://schemas.microsoft.com/office/powerpoint/2010/main" val="35855523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33</a:t>
            </a:fld>
            <a:endParaRPr lang="en-US" dirty="0"/>
          </a:p>
        </p:txBody>
      </p:sp>
    </p:spTree>
    <p:extLst>
      <p:ext uri="{BB962C8B-B14F-4D97-AF65-F5344CB8AC3E}">
        <p14:creationId xmlns:p14="http://schemas.microsoft.com/office/powerpoint/2010/main" val="22436076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34</a:t>
            </a:fld>
            <a:endParaRPr lang="en-US" dirty="0"/>
          </a:p>
        </p:txBody>
      </p:sp>
    </p:spTree>
    <p:extLst>
      <p:ext uri="{BB962C8B-B14F-4D97-AF65-F5344CB8AC3E}">
        <p14:creationId xmlns:p14="http://schemas.microsoft.com/office/powerpoint/2010/main" val="37782400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35</a:t>
            </a:fld>
            <a:endParaRPr lang="en-US" dirty="0"/>
          </a:p>
        </p:txBody>
      </p:sp>
    </p:spTree>
    <p:extLst>
      <p:ext uri="{BB962C8B-B14F-4D97-AF65-F5344CB8AC3E}">
        <p14:creationId xmlns:p14="http://schemas.microsoft.com/office/powerpoint/2010/main" val="13421773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36</a:t>
            </a:fld>
            <a:endParaRPr lang="en-US" dirty="0"/>
          </a:p>
        </p:txBody>
      </p:sp>
    </p:spTree>
    <p:extLst>
      <p:ext uri="{BB962C8B-B14F-4D97-AF65-F5344CB8AC3E}">
        <p14:creationId xmlns:p14="http://schemas.microsoft.com/office/powerpoint/2010/main" val="37900020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37</a:t>
            </a:fld>
            <a:endParaRPr lang="en-US" dirty="0"/>
          </a:p>
        </p:txBody>
      </p:sp>
    </p:spTree>
    <p:extLst>
      <p:ext uri="{BB962C8B-B14F-4D97-AF65-F5344CB8AC3E}">
        <p14:creationId xmlns:p14="http://schemas.microsoft.com/office/powerpoint/2010/main" val="19462585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38</a:t>
            </a:fld>
            <a:endParaRPr lang="en-US" dirty="0"/>
          </a:p>
        </p:txBody>
      </p:sp>
    </p:spTree>
    <p:extLst>
      <p:ext uri="{BB962C8B-B14F-4D97-AF65-F5344CB8AC3E}">
        <p14:creationId xmlns:p14="http://schemas.microsoft.com/office/powerpoint/2010/main" val="35798609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39</a:t>
            </a:fld>
            <a:endParaRPr lang="en-US" dirty="0"/>
          </a:p>
        </p:txBody>
      </p:sp>
    </p:spTree>
    <p:extLst>
      <p:ext uri="{BB962C8B-B14F-4D97-AF65-F5344CB8AC3E}">
        <p14:creationId xmlns:p14="http://schemas.microsoft.com/office/powerpoint/2010/main" val="17813916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40</a:t>
            </a:fld>
            <a:endParaRPr lang="en-US" dirty="0"/>
          </a:p>
        </p:txBody>
      </p:sp>
    </p:spTree>
    <p:extLst>
      <p:ext uri="{BB962C8B-B14F-4D97-AF65-F5344CB8AC3E}">
        <p14:creationId xmlns:p14="http://schemas.microsoft.com/office/powerpoint/2010/main" val="3302549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5</a:t>
            </a:fld>
            <a:endParaRPr lang="en-US" dirty="0"/>
          </a:p>
        </p:txBody>
      </p:sp>
    </p:spTree>
    <p:extLst>
      <p:ext uri="{BB962C8B-B14F-4D97-AF65-F5344CB8AC3E}">
        <p14:creationId xmlns:p14="http://schemas.microsoft.com/office/powerpoint/2010/main" val="3864785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41</a:t>
            </a:fld>
            <a:endParaRPr lang="en-US" dirty="0"/>
          </a:p>
        </p:txBody>
      </p:sp>
    </p:spTree>
    <p:extLst>
      <p:ext uri="{BB962C8B-B14F-4D97-AF65-F5344CB8AC3E}">
        <p14:creationId xmlns:p14="http://schemas.microsoft.com/office/powerpoint/2010/main" val="19573592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42</a:t>
            </a:fld>
            <a:endParaRPr lang="en-US" dirty="0"/>
          </a:p>
        </p:txBody>
      </p:sp>
    </p:spTree>
    <p:extLst>
      <p:ext uri="{BB962C8B-B14F-4D97-AF65-F5344CB8AC3E}">
        <p14:creationId xmlns:p14="http://schemas.microsoft.com/office/powerpoint/2010/main" val="25857906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43</a:t>
            </a:fld>
            <a:endParaRPr lang="en-US" dirty="0"/>
          </a:p>
        </p:txBody>
      </p:sp>
    </p:spTree>
    <p:extLst>
      <p:ext uri="{BB962C8B-B14F-4D97-AF65-F5344CB8AC3E}">
        <p14:creationId xmlns:p14="http://schemas.microsoft.com/office/powerpoint/2010/main" val="17366796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44</a:t>
            </a:fld>
            <a:endParaRPr lang="en-US" dirty="0"/>
          </a:p>
        </p:txBody>
      </p:sp>
    </p:spTree>
    <p:extLst>
      <p:ext uri="{BB962C8B-B14F-4D97-AF65-F5344CB8AC3E}">
        <p14:creationId xmlns:p14="http://schemas.microsoft.com/office/powerpoint/2010/main" val="7635213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45</a:t>
            </a:fld>
            <a:endParaRPr lang="en-US" dirty="0"/>
          </a:p>
        </p:txBody>
      </p:sp>
    </p:spTree>
    <p:extLst>
      <p:ext uri="{BB962C8B-B14F-4D97-AF65-F5344CB8AC3E}">
        <p14:creationId xmlns:p14="http://schemas.microsoft.com/office/powerpoint/2010/main" val="40474610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46</a:t>
            </a:fld>
            <a:endParaRPr lang="en-US" dirty="0"/>
          </a:p>
        </p:txBody>
      </p:sp>
    </p:spTree>
    <p:extLst>
      <p:ext uri="{BB962C8B-B14F-4D97-AF65-F5344CB8AC3E}">
        <p14:creationId xmlns:p14="http://schemas.microsoft.com/office/powerpoint/2010/main" val="39594753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47</a:t>
            </a:fld>
            <a:endParaRPr lang="en-US" dirty="0"/>
          </a:p>
        </p:txBody>
      </p:sp>
    </p:spTree>
    <p:extLst>
      <p:ext uri="{BB962C8B-B14F-4D97-AF65-F5344CB8AC3E}">
        <p14:creationId xmlns:p14="http://schemas.microsoft.com/office/powerpoint/2010/main" val="20613897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48</a:t>
            </a:fld>
            <a:endParaRPr lang="en-US" dirty="0"/>
          </a:p>
        </p:txBody>
      </p:sp>
    </p:spTree>
    <p:extLst>
      <p:ext uri="{BB962C8B-B14F-4D97-AF65-F5344CB8AC3E}">
        <p14:creationId xmlns:p14="http://schemas.microsoft.com/office/powerpoint/2010/main" val="18912792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49</a:t>
            </a:fld>
            <a:endParaRPr lang="en-US" dirty="0"/>
          </a:p>
        </p:txBody>
      </p:sp>
    </p:spTree>
    <p:extLst>
      <p:ext uri="{BB962C8B-B14F-4D97-AF65-F5344CB8AC3E}">
        <p14:creationId xmlns:p14="http://schemas.microsoft.com/office/powerpoint/2010/main" val="18046754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50</a:t>
            </a:fld>
            <a:endParaRPr lang="en-US" dirty="0"/>
          </a:p>
        </p:txBody>
      </p:sp>
    </p:spTree>
    <p:extLst>
      <p:ext uri="{BB962C8B-B14F-4D97-AF65-F5344CB8AC3E}">
        <p14:creationId xmlns:p14="http://schemas.microsoft.com/office/powerpoint/2010/main" val="3282585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6</a:t>
            </a:fld>
            <a:endParaRPr lang="en-US" dirty="0"/>
          </a:p>
        </p:txBody>
      </p:sp>
    </p:spTree>
    <p:extLst>
      <p:ext uri="{BB962C8B-B14F-4D97-AF65-F5344CB8AC3E}">
        <p14:creationId xmlns:p14="http://schemas.microsoft.com/office/powerpoint/2010/main" val="13539763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51</a:t>
            </a:fld>
            <a:endParaRPr lang="en-US" dirty="0"/>
          </a:p>
        </p:txBody>
      </p:sp>
    </p:spTree>
    <p:extLst>
      <p:ext uri="{BB962C8B-B14F-4D97-AF65-F5344CB8AC3E}">
        <p14:creationId xmlns:p14="http://schemas.microsoft.com/office/powerpoint/2010/main" val="11878895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52</a:t>
            </a:fld>
            <a:endParaRPr lang="en-US" dirty="0"/>
          </a:p>
        </p:txBody>
      </p:sp>
    </p:spTree>
    <p:extLst>
      <p:ext uri="{BB962C8B-B14F-4D97-AF65-F5344CB8AC3E}">
        <p14:creationId xmlns:p14="http://schemas.microsoft.com/office/powerpoint/2010/main" val="26546948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53</a:t>
            </a:fld>
            <a:endParaRPr lang="en-US" dirty="0"/>
          </a:p>
        </p:txBody>
      </p:sp>
    </p:spTree>
    <p:extLst>
      <p:ext uri="{BB962C8B-B14F-4D97-AF65-F5344CB8AC3E}">
        <p14:creationId xmlns:p14="http://schemas.microsoft.com/office/powerpoint/2010/main" val="3448714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54</a:t>
            </a:fld>
            <a:endParaRPr lang="en-US" dirty="0"/>
          </a:p>
        </p:txBody>
      </p:sp>
    </p:spTree>
    <p:extLst>
      <p:ext uri="{BB962C8B-B14F-4D97-AF65-F5344CB8AC3E}">
        <p14:creationId xmlns:p14="http://schemas.microsoft.com/office/powerpoint/2010/main" val="7658703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55</a:t>
            </a:fld>
            <a:endParaRPr lang="en-US" dirty="0"/>
          </a:p>
        </p:txBody>
      </p:sp>
    </p:spTree>
    <p:extLst>
      <p:ext uri="{BB962C8B-B14F-4D97-AF65-F5344CB8AC3E}">
        <p14:creationId xmlns:p14="http://schemas.microsoft.com/office/powerpoint/2010/main" val="31347867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56</a:t>
            </a:fld>
            <a:endParaRPr lang="en-US" dirty="0"/>
          </a:p>
        </p:txBody>
      </p:sp>
    </p:spTree>
    <p:extLst>
      <p:ext uri="{BB962C8B-B14F-4D97-AF65-F5344CB8AC3E}">
        <p14:creationId xmlns:p14="http://schemas.microsoft.com/office/powerpoint/2010/main" val="2830017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57</a:t>
            </a:fld>
            <a:endParaRPr lang="en-US" dirty="0"/>
          </a:p>
        </p:txBody>
      </p:sp>
    </p:spTree>
    <p:extLst>
      <p:ext uri="{BB962C8B-B14F-4D97-AF65-F5344CB8AC3E}">
        <p14:creationId xmlns:p14="http://schemas.microsoft.com/office/powerpoint/2010/main" val="16403602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58</a:t>
            </a:fld>
            <a:endParaRPr lang="en-US" dirty="0"/>
          </a:p>
        </p:txBody>
      </p:sp>
    </p:spTree>
    <p:extLst>
      <p:ext uri="{BB962C8B-B14F-4D97-AF65-F5344CB8AC3E}">
        <p14:creationId xmlns:p14="http://schemas.microsoft.com/office/powerpoint/2010/main" val="6492441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59</a:t>
            </a:fld>
            <a:endParaRPr lang="en-US" dirty="0"/>
          </a:p>
        </p:txBody>
      </p:sp>
    </p:spTree>
    <p:extLst>
      <p:ext uri="{BB962C8B-B14F-4D97-AF65-F5344CB8AC3E}">
        <p14:creationId xmlns:p14="http://schemas.microsoft.com/office/powerpoint/2010/main" val="2613508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0004E23-57C8-46BF-A38E-3B9709954C77}" type="slidenum">
              <a:rPr lang="en-US" smtClean="0"/>
              <a:t>60</a:t>
            </a:fld>
            <a:endParaRPr lang="en-US" dirty="0"/>
          </a:p>
        </p:txBody>
      </p:sp>
    </p:spTree>
    <p:extLst>
      <p:ext uri="{BB962C8B-B14F-4D97-AF65-F5344CB8AC3E}">
        <p14:creationId xmlns:p14="http://schemas.microsoft.com/office/powerpoint/2010/main" val="4233637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7</a:t>
            </a:fld>
            <a:endParaRPr lang="en-US" dirty="0"/>
          </a:p>
        </p:txBody>
      </p:sp>
    </p:spTree>
    <p:extLst>
      <p:ext uri="{BB962C8B-B14F-4D97-AF65-F5344CB8AC3E}">
        <p14:creationId xmlns:p14="http://schemas.microsoft.com/office/powerpoint/2010/main" val="361150687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61</a:t>
            </a:fld>
            <a:endParaRPr lang="en-US" dirty="0"/>
          </a:p>
        </p:txBody>
      </p:sp>
    </p:spTree>
    <p:extLst>
      <p:ext uri="{BB962C8B-B14F-4D97-AF65-F5344CB8AC3E}">
        <p14:creationId xmlns:p14="http://schemas.microsoft.com/office/powerpoint/2010/main" val="357107586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62</a:t>
            </a:fld>
            <a:endParaRPr lang="en-US" dirty="0"/>
          </a:p>
        </p:txBody>
      </p:sp>
    </p:spTree>
    <p:extLst>
      <p:ext uri="{BB962C8B-B14F-4D97-AF65-F5344CB8AC3E}">
        <p14:creationId xmlns:p14="http://schemas.microsoft.com/office/powerpoint/2010/main" val="306567967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63</a:t>
            </a:fld>
            <a:endParaRPr lang="en-US" dirty="0"/>
          </a:p>
        </p:txBody>
      </p:sp>
    </p:spTree>
    <p:extLst>
      <p:ext uri="{BB962C8B-B14F-4D97-AF65-F5344CB8AC3E}">
        <p14:creationId xmlns:p14="http://schemas.microsoft.com/office/powerpoint/2010/main" val="14939144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t>64</a:t>
            </a:fld>
            <a:endParaRPr kumimoji="0" lang="en-US" sz="1200" b="0" i="0" u="none" strike="noStrike" kern="1200" cap="none" spc="0" normalizeH="0" baseline="0" noProof="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49005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8</a:t>
            </a:fld>
            <a:endParaRPr lang="en-US" dirty="0"/>
          </a:p>
        </p:txBody>
      </p:sp>
    </p:spTree>
    <p:extLst>
      <p:ext uri="{BB962C8B-B14F-4D97-AF65-F5344CB8AC3E}">
        <p14:creationId xmlns:p14="http://schemas.microsoft.com/office/powerpoint/2010/main" val="175670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9</a:t>
            </a:fld>
            <a:endParaRPr lang="en-US" dirty="0"/>
          </a:p>
        </p:txBody>
      </p:sp>
    </p:spTree>
    <p:extLst>
      <p:ext uri="{BB962C8B-B14F-4D97-AF65-F5344CB8AC3E}">
        <p14:creationId xmlns:p14="http://schemas.microsoft.com/office/powerpoint/2010/main" val="169824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10</a:t>
            </a:fld>
            <a:endParaRPr lang="en-US" dirty="0"/>
          </a:p>
        </p:txBody>
      </p:sp>
    </p:spTree>
    <p:extLst>
      <p:ext uri="{BB962C8B-B14F-4D97-AF65-F5344CB8AC3E}">
        <p14:creationId xmlns:p14="http://schemas.microsoft.com/office/powerpoint/2010/main" val="2224602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441450"/>
            <a:ext cx="8232775" cy="4598988"/>
          </a:xfrm>
        </p:spPr>
        <p:txBody>
          <a:bodyPr/>
          <a:lstStyle>
            <a:lvl1pPr>
              <a:defRPr sz="2400"/>
            </a:lvl1pPr>
            <a:lvl2pPr>
              <a:defRPr sz="2400"/>
            </a:lvl2pPr>
            <a:lvl3pPr>
              <a:defRPr sz="2400"/>
            </a:lvl3pPr>
            <a:lvl4pPr>
              <a:defRPr sz="2400"/>
            </a:lvl4pPr>
            <a:lvl5pP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091D3-E16C-46AB-9A90-0F52CA812534}"/>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957388"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22325" y="2643044"/>
            <a:ext cx="1957388"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22325" y="3613151"/>
            <a:ext cx="1957388"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6729412" y="1681163"/>
            <a:ext cx="1957388"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6729413" y="2651910"/>
            <a:ext cx="1957387"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6729413" y="3613151"/>
            <a:ext cx="1957387" cy="627063"/>
          </a:xfrm>
        </p:spPr>
        <p:txBody>
          <a:bodyPr/>
          <a:lstStyle>
            <a:lvl1pPr marL="101600" indent="0">
              <a:buNone/>
              <a:defRPr/>
            </a:lvl1pPr>
          </a:lstStyle>
          <a:p>
            <a:pPr lvl="0"/>
            <a:r>
              <a:rPr lang="en-US" dirty="0"/>
              <a:t>Label 6</a:t>
            </a:r>
          </a:p>
        </p:txBody>
      </p:sp>
      <p:sp>
        <p:nvSpPr>
          <p:cNvPr id="5" name="Footer Placeholder 4">
            <a:extLst>
              <a:ext uri="{FF2B5EF4-FFF2-40B4-BE49-F238E27FC236}">
                <a16:creationId xmlns:a16="http://schemas.microsoft.com/office/drawing/2014/main" id="{237B7866-709E-4B26-BCD7-5CF284C134CA}"/>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a:p>
        </p:txBody>
      </p:sp>
    </p:spTree>
    <p:extLst>
      <p:ext uri="{BB962C8B-B14F-4D97-AF65-F5344CB8AC3E}">
        <p14:creationId xmlns:p14="http://schemas.microsoft.com/office/powerpoint/2010/main" val="2027899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5" name="Footer Placeholder 4">
            <a:extLst>
              <a:ext uri="{FF2B5EF4-FFF2-40B4-BE49-F238E27FC236}">
                <a16:creationId xmlns:a16="http://schemas.microsoft.com/office/drawing/2014/main" id="{E2476705-5AD3-4E05-9DCF-CA01EBF96B12}"/>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a:p>
        </p:txBody>
      </p:sp>
    </p:spTree>
    <p:extLst>
      <p:ext uri="{BB962C8B-B14F-4D97-AF65-F5344CB8AC3E}">
        <p14:creationId xmlns:p14="http://schemas.microsoft.com/office/powerpoint/2010/main" val="648721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lvl1pPr>
              <a:defRPr>
                <a:latin typeface="+mj-lt"/>
              </a:defRPr>
            </a:lvl1pPr>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latin typeface="+mj-lt"/>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8" name="Text Placeholder 22"/>
          <p:cNvSpPr>
            <a:spLocks noGrp="1"/>
          </p:cNvSpPr>
          <p:nvPr>
            <p:ph type="body" sz="quarter" idx="16" hasCustomPrompt="1"/>
          </p:nvPr>
        </p:nvSpPr>
        <p:spPr>
          <a:xfrm>
            <a:off x="2834640" y="6400800"/>
            <a:ext cx="6080760" cy="274320"/>
          </a:xfrm>
        </p:spPr>
        <p:txBody>
          <a:bodyPr anchor="ctr"/>
          <a:lstStyle>
            <a:lvl1pPr marL="0" indent="0">
              <a:spcBef>
                <a:spcPts val="0"/>
              </a:spcBef>
              <a:buFontTx/>
              <a:buNone/>
              <a:defRPr sz="1200">
                <a:latin typeface="Verdana" pitchFamily="34" charset="0"/>
                <a:ea typeface="Verdana" pitchFamily="34" charset="0"/>
                <a:cs typeface="Verdana" pitchFamily="34" charset="0"/>
              </a:defRPr>
            </a:lvl1pPr>
          </a:lstStyle>
          <a:p>
            <a:pPr lvl="0"/>
            <a:r>
              <a:rPr lang="en-US" dirty="0"/>
              <a:t>Copyright</a:t>
            </a:r>
          </a:p>
        </p:txBody>
      </p:sp>
      <p:pic>
        <p:nvPicPr>
          <p:cNvPr id="12" name="Shape 15" descr="Pearson Logo"/>
          <p:cNvPicPr preferRelativeResize="0"/>
          <p:nvPr userDrawn="1"/>
        </p:nvPicPr>
        <p:blipFill rotWithShape="1">
          <a:blip r:embed="rId2">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1244204600"/>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382000" cy="1066800"/>
          </a:xfrm>
        </p:spPr>
        <p:txBody>
          <a:bodyPr anchor="t"/>
          <a:lstStyle>
            <a:lvl1pPr>
              <a:defRPr sz="2400">
                <a:solidFill>
                  <a:schemeClr val="tx1"/>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1-</a:t>
            </a:r>
            <a:fld id="{CCCDB388-9340-4FD2-A520-1C193286466A}" type="slidenum">
              <a:rPr lang="en-US" sz="1100" smtClean="0">
                <a:solidFill>
                  <a:schemeClr val="bg1"/>
                </a:solidFill>
              </a:rPr>
              <a:t>‹#›</a:t>
            </a:fld>
            <a:endParaRPr lang="en-US" sz="1100" dirty="0">
              <a:solidFill>
                <a:schemeClr val="bg1"/>
              </a:solidFill>
            </a:endParaRPr>
          </a:p>
        </p:txBody>
      </p:sp>
      <p:sp>
        <p:nvSpPr>
          <p:cNvPr id="12" name="Text Placeholder 9"/>
          <p:cNvSpPr>
            <a:spLocks noGrp="1"/>
          </p:cNvSpPr>
          <p:nvPr>
            <p:ph type="body" sz="quarter" idx="14" hasCustomPrompt="1"/>
          </p:nvPr>
        </p:nvSpPr>
        <p:spPr>
          <a:xfrm>
            <a:off x="457200" y="426720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Tree>
    <p:extLst>
      <p:ext uri="{BB962C8B-B14F-4D97-AF65-F5344CB8AC3E}">
        <p14:creationId xmlns:p14="http://schemas.microsoft.com/office/powerpoint/2010/main" val="249001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est1">
    <p:spTree>
      <p:nvGrpSpPr>
        <p:cNvPr id="1" name=""/>
        <p:cNvGrpSpPr/>
        <p:nvPr/>
      </p:nvGrpSpPr>
      <p:grpSpPr>
        <a:xfrm>
          <a:off x="0" y="0"/>
          <a:ext cx="0" cy="0"/>
          <a:chOff x="0" y="0"/>
          <a:chExt cx="0" cy="0"/>
        </a:xfrm>
      </p:grpSpPr>
      <p:sp>
        <p:nvSpPr>
          <p:cNvPr id="11" name="TextBox 10"/>
          <p:cNvSpPr txBox="1"/>
          <p:nvPr userDrawn="1"/>
        </p:nvSpPr>
        <p:spPr>
          <a:xfrm>
            <a:off x="8341450" y="6515263"/>
            <a:ext cx="690700" cy="261610"/>
          </a:xfrm>
          <a:prstGeom prst="rect">
            <a:avLst/>
          </a:prstGeom>
          <a:noFill/>
        </p:spPr>
        <p:txBody>
          <a:bodyPr wrap="square" rtlCol="0">
            <a:spAutoFit/>
          </a:bodyPr>
          <a:lstStyle/>
          <a:p>
            <a:r>
              <a:rPr lang="en-US" sz="1100" dirty="0">
                <a:solidFill>
                  <a:schemeClr val="bg1"/>
                </a:solidFill>
              </a:rPr>
              <a:t>1-</a:t>
            </a:r>
            <a:fld id="{CCCDB388-9340-4FD2-A520-1C193286466A}" type="slidenum">
              <a:rPr lang="en-US" sz="1100" smtClean="0">
                <a:solidFill>
                  <a:schemeClr val="bg1"/>
                </a:solidFill>
              </a:rPr>
              <a:t>‹#›</a:t>
            </a:fld>
            <a:endParaRPr lang="en-US" sz="1100" dirty="0">
              <a:solidFill>
                <a:schemeClr val="bg1"/>
              </a:solidFill>
            </a:endParaRPr>
          </a:p>
        </p:txBody>
      </p:sp>
      <p:sp>
        <p:nvSpPr>
          <p:cNvPr id="13" name="Content Placeholder 12"/>
          <p:cNvSpPr>
            <a:spLocks noGrp="1"/>
          </p:cNvSpPr>
          <p:nvPr>
            <p:ph sz="quarter" idx="10"/>
          </p:nvPr>
        </p:nvSpPr>
        <p:spPr>
          <a:xfrm>
            <a:off x="228600" y="381000"/>
            <a:ext cx="4343400" cy="137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5" name="Content Placeholder 14"/>
          <p:cNvSpPr>
            <a:spLocks noGrp="1"/>
          </p:cNvSpPr>
          <p:nvPr>
            <p:ph sz="quarter" idx="11"/>
          </p:nvPr>
        </p:nvSpPr>
        <p:spPr>
          <a:xfrm>
            <a:off x="4800600" y="381000"/>
            <a:ext cx="3962400" cy="15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7" name="Text Placeholder 9"/>
          <p:cNvSpPr>
            <a:spLocks noGrp="1"/>
          </p:cNvSpPr>
          <p:nvPr>
            <p:ph type="body" sz="quarter" idx="14" hasCustomPrompt="1"/>
          </p:nvPr>
        </p:nvSpPr>
        <p:spPr>
          <a:xfrm>
            <a:off x="457200" y="4267200"/>
            <a:ext cx="8229600" cy="916856"/>
          </a:xfrm>
        </p:spPr>
        <p:txBody>
          <a:bodyPr anchor="b"/>
          <a:lstStyle>
            <a:lvl1pPr marL="0" indent="0">
              <a:spcBef>
                <a:spcPts val="0"/>
              </a:spcBef>
              <a:buNone/>
              <a:defRPr sz="16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Tree>
    <p:extLst>
      <p:ext uri="{BB962C8B-B14F-4D97-AF65-F5344CB8AC3E}">
        <p14:creationId xmlns:p14="http://schemas.microsoft.com/office/powerpoint/2010/main" val="1469831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1676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45347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1"/>
            <a:ext cx="8229600" cy="1752600"/>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Content Placeholder 2"/>
          <p:cNvSpPr>
            <a:spLocks noGrp="1"/>
          </p:cNvSpPr>
          <p:nvPr>
            <p:ph sz="quarter" idx="15"/>
          </p:nvPr>
        </p:nvSpPr>
        <p:spPr>
          <a:xfrm>
            <a:off x="457200" y="3581400"/>
            <a:ext cx="8305800"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8545927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1"/>
            <a:ext cx="8229600" cy="914399"/>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3" name="Content Placeholder 2"/>
          <p:cNvSpPr>
            <a:spLocks noGrp="1"/>
          </p:cNvSpPr>
          <p:nvPr>
            <p:ph sz="quarter" idx="15"/>
          </p:nvPr>
        </p:nvSpPr>
        <p:spPr>
          <a:xfrm>
            <a:off x="457200" y="2667000"/>
            <a:ext cx="8305800" cy="990600"/>
          </a:xfrm>
        </p:spPr>
        <p:txBody>
          <a:bodyPr/>
          <a:lstStyle/>
          <a:p>
            <a:pPr lvl="0"/>
            <a:r>
              <a:rPr lang="en-US" dirty="0"/>
              <a:t>Click to edit Master text styles</a:t>
            </a:r>
          </a:p>
          <a:p>
            <a:pPr lvl="1"/>
            <a:r>
              <a:rPr lang="en-US" dirty="0"/>
              <a:t>Second level</a:t>
            </a:r>
          </a:p>
        </p:txBody>
      </p:sp>
      <p:sp>
        <p:nvSpPr>
          <p:cNvPr id="6" name="Content Placeholder 2"/>
          <p:cNvSpPr>
            <a:spLocks noGrp="1"/>
          </p:cNvSpPr>
          <p:nvPr>
            <p:ph sz="quarter" idx="16"/>
          </p:nvPr>
        </p:nvSpPr>
        <p:spPr>
          <a:xfrm>
            <a:off x="457200" y="3810000"/>
            <a:ext cx="8305800" cy="990600"/>
          </a:xfrm>
        </p:spPr>
        <p:txBody>
          <a:bodyPr/>
          <a:lstStyle/>
          <a:p>
            <a:pPr lvl="0"/>
            <a:r>
              <a:rPr lang="en-US" dirty="0"/>
              <a:t>Click to edit Master text styles</a:t>
            </a:r>
          </a:p>
          <a:p>
            <a:pPr lvl="1"/>
            <a:r>
              <a:rPr lang="en-US" dirty="0"/>
              <a:t>Second level</a:t>
            </a:r>
          </a:p>
        </p:txBody>
      </p:sp>
      <p:sp>
        <p:nvSpPr>
          <p:cNvPr id="11" name="Content Placeholder 2"/>
          <p:cNvSpPr>
            <a:spLocks noGrp="1"/>
          </p:cNvSpPr>
          <p:nvPr>
            <p:ph sz="quarter" idx="17"/>
          </p:nvPr>
        </p:nvSpPr>
        <p:spPr>
          <a:xfrm>
            <a:off x="457200" y="5029200"/>
            <a:ext cx="8305800" cy="990600"/>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865795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441450"/>
            <a:ext cx="8232775" cy="4598988"/>
          </a:xfrm>
        </p:spPr>
        <p:txBody>
          <a:bodyPr/>
          <a:lstStyle>
            <a:lvl1pPr>
              <a:defRPr sz="2400"/>
            </a:lvl1pPr>
            <a:lvl2pPr>
              <a:defRPr sz="2400"/>
            </a:lvl2pPr>
            <a:lvl3pPr marL="1143000" indent="-127000">
              <a:buFont typeface="Arial" panose="020B0604020202020204" pitchFamily="34" charset="0"/>
              <a:buChar char="–"/>
              <a:defRPr sz="2400"/>
            </a:lvl3pPr>
            <a:lvl4pPr>
              <a:defRPr sz="2400"/>
            </a:lvl4pPr>
            <a:lvl5pP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69440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5334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4" name="Content Placeholder 2"/>
          <p:cNvSpPr>
            <a:spLocks noGrp="1"/>
          </p:cNvSpPr>
          <p:nvPr>
            <p:ph idx="10"/>
          </p:nvPr>
        </p:nvSpPr>
        <p:spPr>
          <a:xfrm>
            <a:off x="381000" y="2362200"/>
            <a:ext cx="8229600" cy="9906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5" name="Content Placeholder 2"/>
          <p:cNvSpPr>
            <a:spLocks noGrp="1"/>
          </p:cNvSpPr>
          <p:nvPr>
            <p:ph idx="11"/>
          </p:nvPr>
        </p:nvSpPr>
        <p:spPr>
          <a:xfrm>
            <a:off x="381000" y="3505200"/>
            <a:ext cx="8229600" cy="9906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6" name="Content Placeholder 2"/>
          <p:cNvSpPr>
            <a:spLocks noGrp="1"/>
          </p:cNvSpPr>
          <p:nvPr>
            <p:ph idx="12"/>
          </p:nvPr>
        </p:nvSpPr>
        <p:spPr>
          <a:xfrm>
            <a:off x="381000" y="4572000"/>
            <a:ext cx="8229600" cy="9906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7" name="Content Placeholder 2"/>
          <p:cNvSpPr>
            <a:spLocks noGrp="1"/>
          </p:cNvSpPr>
          <p:nvPr>
            <p:ph idx="13"/>
          </p:nvPr>
        </p:nvSpPr>
        <p:spPr>
          <a:xfrm>
            <a:off x="381000" y="5715000"/>
            <a:ext cx="8229600" cy="9906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9" name="Content Placeholder 2"/>
          <p:cNvSpPr>
            <a:spLocks noGrp="1"/>
          </p:cNvSpPr>
          <p:nvPr>
            <p:ph idx="14"/>
          </p:nvPr>
        </p:nvSpPr>
        <p:spPr>
          <a:xfrm>
            <a:off x="381000" y="6553200"/>
            <a:ext cx="8229600" cy="9906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10" name="Content Placeholder 2"/>
          <p:cNvSpPr>
            <a:spLocks noGrp="1"/>
          </p:cNvSpPr>
          <p:nvPr>
            <p:ph idx="15" hasCustomPrompt="1"/>
          </p:nvPr>
        </p:nvSpPr>
        <p:spPr>
          <a:xfrm>
            <a:off x="3276600" y="3276600"/>
            <a:ext cx="8229600" cy="990600"/>
          </a:xfrm>
        </p:spPr>
        <p:txBody>
          <a:bodyPr/>
          <a:lstStyle>
            <a:lvl1pPr marL="256032" marR="0" indent="-256032" algn="l" defTabSz="914400" rtl="0" eaLnBrk="1" fontAlgn="auto" latinLnBrk="0" hangingPunct="1">
              <a:lnSpc>
                <a:spcPct val="100000"/>
              </a:lnSpc>
              <a:spcBef>
                <a:spcPts val="1500"/>
              </a:spcBef>
              <a:spcAft>
                <a:spcPts val="0"/>
              </a:spcAft>
              <a:buClr>
                <a:srgbClr val="0070C0"/>
              </a:buClr>
              <a:buSzPct val="100000"/>
              <a:buFont typeface="Arial" panose="020B0604020202020204" pitchFamily="34" charset="0"/>
              <a:buChar char="•"/>
              <a:tabLst/>
              <a:defRPr sz="2800"/>
            </a:lvl1pPr>
            <a:lvl5pPr>
              <a:defRPr/>
            </a:lvl5pPr>
            <a:lvl6pPr>
              <a:defRPr/>
            </a:lvl6pPr>
            <a:lvl7pPr>
              <a:defRPr/>
            </a:lvl7pPr>
            <a:lvl8pPr>
              <a:defRPr/>
            </a:lvl8pPr>
            <a:lvl9pPr>
              <a:defRPr/>
            </a:lvl9pPr>
          </a:lstStyle>
          <a:p>
            <a:pPr marL="256032" marR="0" lvl="0" indent="-256032" algn="l" defTabSz="914400" rtl="0" eaLnBrk="1" fontAlgn="auto" latinLnBrk="0" hangingPunct="1">
              <a:lnSpc>
                <a:spcPct val="100000"/>
              </a:lnSpc>
              <a:spcBef>
                <a:spcPts val="1500"/>
              </a:spcBef>
              <a:spcAft>
                <a:spcPts val="0"/>
              </a:spcAft>
              <a:buClr>
                <a:srgbClr val="0070C0"/>
              </a:buClr>
              <a:buSzPct val="100000"/>
              <a:buFont typeface="Arial" panose="020B0604020202020204" pitchFamily="34" charset="0"/>
              <a:buChar char="•"/>
              <a:tabLst/>
              <a:defRPr/>
            </a:pPr>
            <a:r>
              <a:rPr lang="en-US" dirty="0"/>
              <a:t>Click to edit </a:t>
            </a:r>
            <a:r>
              <a:rPr lang="en-US" dirty="0" err="1"/>
              <a:t>M</a:t>
            </a:r>
            <a:r>
              <a:rPr lang="en-US" sz="1800" dirty="0" err="1"/>
              <a:t>The</a:t>
            </a:r>
            <a:r>
              <a:rPr lang="en-US" sz="1800" dirty="0"/>
              <a:t> household’s </a:t>
            </a:r>
            <a:r>
              <a:rPr lang="en-US" sz="1800" i="1" dirty="0"/>
              <a:t>expectations</a:t>
            </a:r>
            <a:r>
              <a:rPr lang="en-US" sz="1800" dirty="0"/>
              <a:t> about future income, wealth, and prices</a:t>
            </a:r>
          </a:p>
          <a:p>
            <a:pPr lvl="0"/>
            <a:r>
              <a:rPr lang="en-US" dirty="0"/>
              <a:t>aster text styles</a:t>
            </a:r>
          </a:p>
          <a:p>
            <a:pPr lvl="1"/>
            <a:r>
              <a:rPr lang="en-US" dirty="0"/>
              <a:t>Second level</a:t>
            </a:r>
          </a:p>
        </p:txBody>
      </p:sp>
    </p:spTree>
    <p:extLst>
      <p:ext uri="{BB962C8B-B14F-4D97-AF65-F5344CB8AC3E}">
        <p14:creationId xmlns:p14="http://schemas.microsoft.com/office/powerpoint/2010/main" val="32040829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1"/>
            <a:ext cx="8229600" cy="2590800"/>
          </a:xfrm>
        </p:spPr>
        <p:txBody>
          <a:bodyPr/>
          <a:lstStyle>
            <a:lvl1pPr marL="118872" indent="-118872">
              <a:buClr>
                <a:schemeClr val="bg1"/>
              </a:buClr>
              <a:buSzPct val="25000"/>
              <a:defRPr sz="2400"/>
            </a:lvl1pPr>
            <a:lvl2pPr marL="569913" indent="-285750">
              <a:defRPr sz="2000"/>
            </a:lvl2pPr>
            <a:lvl3pPr>
              <a:defRPr sz="2000"/>
            </a:lvl3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Content Placeholder 2"/>
          <p:cNvSpPr>
            <a:spLocks noGrp="1"/>
          </p:cNvSpPr>
          <p:nvPr>
            <p:ph idx="10"/>
          </p:nvPr>
        </p:nvSpPr>
        <p:spPr>
          <a:xfrm>
            <a:off x="457200" y="4267200"/>
            <a:ext cx="8229600" cy="1676400"/>
          </a:xfrm>
        </p:spPr>
        <p:txBody>
          <a:bodyPr/>
          <a:lstStyle>
            <a:lvl1pPr marL="118872" indent="-118872">
              <a:buClr>
                <a:schemeClr val="bg1"/>
              </a:buClr>
              <a:buSzPct val="25000"/>
              <a:defRPr sz="2400"/>
            </a:lvl1pPr>
            <a:lvl2pPr marL="569913" indent="-285750">
              <a:defRPr sz="2000"/>
            </a:lvl2pPr>
            <a:lvl3pPr>
              <a:defRPr sz="2000"/>
            </a:lvl3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11670919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1"/>
            <a:ext cx="8229600" cy="990599"/>
          </a:xfrm>
        </p:spPr>
        <p:txBody>
          <a:bodyPr/>
          <a:lstStyle>
            <a:lvl1pPr marL="118872" indent="-118872">
              <a:buClr>
                <a:schemeClr val="bg1"/>
              </a:buClr>
              <a:buSzPct val="25000"/>
              <a:defRPr sz="2400"/>
            </a:lvl1pPr>
            <a:lvl2pPr marL="569913" indent="-285750">
              <a:defRPr sz="2000"/>
            </a:lvl2pPr>
            <a:lvl3pPr>
              <a:defRPr sz="2000"/>
            </a:lvl3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4" name="Content Placeholder 2"/>
          <p:cNvSpPr>
            <a:spLocks noGrp="1"/>
          </p:cNvSpPr>
          <p:nvPr>
            <p:ph idx="10"/>
          </p:nvPr>
        </p:nvSpPr>
        <p:spPr>
          <a:xfrm>
            <a:off x="457200" y="2743200"/>
            <a:ext cx="8229600" cy="914400"/>
          </a:xfrm>
        </p:spPr>
        <p:txBody>
          <a:bodyPr/>
          <a:lstStyle>
            <a:lvl1pPr marL="118872" indent="-118872">
              <a:buClr>
                <a:schemeClr val="bg1"/>
              </a:buClr>
              <a:buSzPct val="25000"/>
              <a:defRPr sz="2400"/>
            </a:lvl1pPr>
            <a:lvl2pPr marL="569913" indent="-285750">
              <a:defRPr sz="2000"/>
            </a:lvl2pPr>
            <a:lvl3pPr>
              <a:defRPr sz="2000"/>
            </a:lvl3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5" name="Content Placeholder 2"/>
          <p:cNvSpPr>
            <a:spLocks noGrp="1"/>
          </p:cNvSpPr>
          <p:nvPr>
            <p:ph idx="11"/>
          </p:nvPr>
        </p:nvSpPr>
        <p:spPr>
          <a:xfrm>
            <a:off x="533400" y="3810000"/>
            <a:ext cx="8229600" cy="914400"/>
          </a:xfrm>
        </p:spPr>
        <p:txBody>
          <a:bodyPr/>
          <a:lstStyle>
            <a:lvl1pPr marL="118872" indent="-118872">
              <a:buClr>
                <a:schemeClr val="bg1"/>
              </a:buClr>
              <a:buSzPct val="25000"/>
              <a:defRPr sz="2400"/>
            </a:lvl1pPr>
            <a:lvl2pPr marL="569913" indent="-285750">
              <a:defRPr sz="2000"/>
            </a:lvl2pPr>
            <a:lvl3pPr>
              <a:defRPr sz="2000"/>
            </a:lvl3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6" name="Content Placeholder 2"/>
          <p:cNvSpPr>
            <a:spLocks noGrp="1"/>
          </p:cNvSpPr>
          <p:nvPr>
            <p:ph idx="12"/>
          </p:nvPr>
        </p:nvSpPr>
        <p:spPr>
          <a:xfrm>
            <a:off x="533400" y="4876800"/>
            <a:ext cx="8229600" cy="914400"/>
          </a:xfrm>
        </p:spPr>
        <p:txBody>
          <a:bodyPr/>
          <a:lstStyle>
            <a:lvl1pPr marL="118872" indent="-118872">
              <a:buClr>
                <a:schemeClr val="bg1"/>
              </a:buClr>
              <a:buSzPct val="25000"/>
              <a:defRPr sz="2400"/>
            </a:lvl1pPr>
            <a:lvl2pPr marL="569913" indent="-285750">
              <a:defRPr sz="2000"/>
            </a:lvl2pPr>
            <a:lvl3pPr>
              <a:defRPr sz="2000"/>
            </a:lvl3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702163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5334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4" name="Content Placeholder 2"/>
          <p:cNvSpPr>
            <a:spLocks noGrp="1"/>
          </p:cNvSpPr>
          <p:nvPr>
            <p:ph idx="10"/>
          </p:nvPr>
        </p:nvSpPr>
        <p:spPr>
          <a:xfrm>
            <a:off x="381000" y="2362200"/>
            <a:ext cx="8229600" cy="9906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5" name="Content Placeholder 2"/>
          <p:cNvSpPr>
            <a:spLocks noGrp="1"/>
          </p:cNvSpPr>
          <p:nvPr>
            <p:ph idx="11"/>
          </p:nvPr>
        </p:nvSpPr>
        <p:spPr>
          <a:xfrm>
            <a:off x="381000" y="3505200"/>
            <a:ext cx="8229600" cy="9906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6" name="Content Placeholder 2"/>
          <p:cNvSpPr>
            <a:spLocks noGrp="1"/>
          </p:cNvSpPr>
          <p:nvPr>
            <p:ph idx="12"/>
          </p:nvPr>
        </p:nvSpPr>
        <p:spPr>
          <a:xfrm>
            <a:off x="381000" y="4572000"/>
            <a:ext cx="8229600" cy="9906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7" name="Content Placeholder 2"/>
          <p:cNvSpPr>
            <a:spLocks noGrp="1"/>
          </p:cNvSpPr>
          <p:nvPr>
            <p:ph idx="13"/>
          </p:nvPr>
        </p:nvSpPr>
        <p:spPr>
          <a:xfrm>
            <a:off x="381000" y="5715000"/>
            <a:ext cx="8229600" cy="9906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9" name="Content Placeholder 2"/>
          <p:cNvSpPr>
            <a:spLocks noGrp="1"/>
          </p:cNvSpPr>
          <p:nvPr>
            <p:ph idx="14"/>
          </p:nvPr>
        </p:nvSpPr>
        <p:spPr>
          <a:xfrm>
            <a:off x="381000" y="6553200"/>
            <a:ext cx="8229600" cy="990600"/>
          </a:xfrm>
        </p:spPr>
        <p:txBody>
          <a:bodyPr/>
          <a:lstStyle>
            <a:lvl1pPr>
              <a:buSzPct val="100000"/>
              <a:defRPr/>
            </a:lvl1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p:txBody>
      </p:sp>
      <p:sp>
        <p:nvSpPr>
          <p:cNvPr id="10" name="Content Placeholder 2"/>
          <p:cNvSpPr>
            <a:spLocks noGrp="1"/>
          </p:cNvSpPr>
          <p:nvPr>
            <p:ph idx="15" hasCustomPrompt="1"/>
          </p:nvPr>
        </p:nvSpPr>
        <p:spPr>
          <a:xfrm>
            <a:off x="3276600" y="3276600"/>
            <a:ext cx="8229600" cy="990600"/>
          </a:xfrm>
        </p:spPr>
        <p:txBody>
          <a:bodyPr/>
          <a:lstStyle>
            <a:lvl1pPr marL="256032" marR="0" indent="-256032" algn="l" defTabSz="914400" rtl="0" eaLnBrk="1" fontAlgn="auto" latinLnBrk="0" hangingPunct="1">
              <a:lnSpc>
                <a:spcPct val="100000"/>
              </a:lnSpc>
              <a:spcBef>
                <a:spcPts val="1500"/>
              </a:spcBef>
              <a:spcAft>
                <a:spcPts val="0"/>
              </a:spcAft>
              <a:buClr>
                <a:srgbClr val="0070C0"/>
              </a:buClr>
              <a:buSzPct val="100000"/>
              <a:buFont typeface="Arial" panose="020B0604020202020204" pitchFamily="34" charset="0"/>
              <a:buChar char="•"/>
              <a:tabLst/>
              <a:defRPr sz="2800"/>
            </a:lvl1pPr>
            <a:lvl5pPr>
              <a:defRPr/>
            </a:lvl5pPr>
            <a:lvl6pPr>
              <a:defRPr/>
            </a:lvl6pPr>
            <a:lvl7pPr>
              <a:defRPr/>
            </a:lvl7pPr>
            <a:lvl8pPr>
              <a:defRPr/>
            </a:lvl8pPr>
            <a:lvl9pPr>
              <a:defRPr/>
            </a:lvl9pPr>
          </a:lstStyle>
          <a:p>
            <a:pPr marL="256032" marR="0" lvl="0" indent="-256032" algn="l" defTabSz="914400" rtl="0" eaLnBrk="1" fontAlgn="auto" latinLnBrk="0" hangingPunct="1">
              <a:lnSpc>
                <a:spcPct val="100000"/>
              </a:lnSpc>
              <a:spcBef>
                <a:spcPts val="1500"/>
              </a:spcBef>
              <a:spcAft>
                <a:spcPts val="0"/>
              </a:spcAft>
              <a:buClr>
                <a:srgbClr val="0070C0"/>
              </a:buClr>
              <a:buSzPct val="100000"/>
              <a:buFont typeface="Arial" panose="020B0604020202020204" pitchFamily="34" charset="0"/>
              <a:buChar char="•"/>
              <a:tabLst/>
              <a:defRPr/>
            </a:pPr>
            <a:r>
              <a:rPr lang="en-US" dirty="0"/>
              <a:t>Click to edit </a:t>
            </a:r>
            <a:r>
              <a:rPr lang="en-US" dirty="0" err="1"/>
              <a:t>M</a:t>
            </a:r>
            <a:r>
              <a:rPr lang="en-US" sz="1800" dirty="0" err="1"/>
              <a:t>The</a:t>
            </a:r>
            <a:r>
              <a:rPr lang="en-US" sz="1800" dirty="0"/>
              <a:t> household’s </a:t>
            </a:r>
            <a:r>
              <a:rPr lang="en-US" sz="1800" i="1" dirty="0"/>
              <a:t>expectations</a:t>
            </a:r>
            <a:r>
              <a:rPr lang="en-US" sz="1800" dirty="0"/>
              <a:t> about future income, wealth, and prices</a:t>
            </a:r>
          </a:p>
          <a:p>
            <a:pPr lvl="0"/>
            <a:r>
              <a:rPr lang="en-US" dirty="0"/>
              <a:t>aster text styles</a:t>
            </a:r>
          </a:p>
          <a:p>
            <a:pPr lvl="1"/>
            <a:r>
              <a:rPr lang="en-US" dirty="0"/>
              <a:t>Second level</a:t>
            </a:r>
          </a:p>
        </p:txBody>
      </p:sp>
    </p:spTree>
    <p:extLst>
      <p:ext uri="{BB962C8B-B14F-4D97-AF65-F5344CB8AC3E}">
        <p14:creationId xmlns:p14="http://schemas.microsoft.com/office/powerpoint/2010/main" val="32040829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_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p>
            <a:pPr lvl="0"/>
            <a:r>
              <a:rPr lang="en-US" dirty="0"/>
              <a:t>Edit Master text styles</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p>
            <a:pPr lvl="0"/>
            <a:r>
              <a:rPr lang="en-US" dirty="0"/>
              <a:t>Edit Master text styles</a:t>
            </a:r>
          </a:p>
        </p:txBody>
      </p:sp>
    </p:spTree>
    <p:extLst>
      <p:ext uri="{BB962C8B-B14F-4D97-AF65-F5344CB8AC3E}">
        <p14:creationId xmlns:p14="http://schemas.microsoft.com/office/powerpoint/2010/main" val="3462425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441450"/>
            <a:ext cx="8232775" cy="1782041"/>
          </a:xfrm>
        </p:spPr>
        <p:txBody>
          <a:bodyPr/>
          <a:lstStyle>
            <a:lvl1pPr>
              <a:defRPr sz="2400"/>
            </a:lvl1pPr>
            <a:lvl2pPr>
              <a:defRPr sz="2400"/>
            </a:lvl2pPr>
            <a:lvl3pPr marL="1143000" indent="-127000">
              <a:buFont typeface="Arial" panose="020B0604020202020204" pitchFamily="34" charset="0"/>
              <a:buChar char="–"/>
              <a:defRPr sz="2400"/>
            </a:lvl3pPr>
            <a:lvl4pPr>
              <a:defRPr sz="2400"/>
            </a:lvl4pPr>
            <a:lvl5pP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00F45AE3-EB76-41DE-97B2-CFE79B73D3C6}"/>
              </a:ext>
            </a:extLst>
          </p:cNvPr>
          <p:cNvSpPr>
            <a:spLocks noGrp="1"/>
          </p:cNvSpPr>
          <p:nvPr>
            <p:ph sz="quarter" idx="14"/>
          </p:nvPr>
        </p:nvSpPr>
        <p:spPr>
          <a:xfrm>
            <a:off x="454025" y="3690509"/>
            <a:ext cx="8232775" cy="2326986"/>
          </a:xfrm>
        </p:spPr>
        <p:txBody>
          <a:bodyPr/>
          <a:lstStyle>
            <a:lvl1pPr>
              <a:defRPr sz="2400"/>
            </a:lvl1pPr>
            <a:lvl2pPr>
              <a:defRPr sz="2400"/>
            </a:lvl2pPr>
            <a:lvl3pPr marL="1143000" indent="-127000">
              <a:buFont typeface="Arial" panose="020B0604020202020204" pitchFamily="34" charset="0"/>
              <a:buChar char="–"/>
              <a:defRPr sz="2400"/>
            </a:lvl3pPr>
            <a:lvl4pPr>
              <a:defRPr sz="2400"/>
            </a:lvl4pPr>
            <a:lvl5pP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59116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441450"/>
            <a:ext cx="8232775" cy="1360473"/>
          </a:xfrm>
        </p:spPr>
        <p:txBody>
          <a:bodyPr/>
          <a:lstStyle>
            <a:lvl1pPr>
              <a:defRPr sz="2400"/>
            </a:lvl1pPr>
            <a:lvl2pPr>
              <a:defRPr sz="2400"/>
            </a:lvl2pPr>
            <a:lvl3pPr>
              <a:defRPr sz="2400"/>
            </a:lvl3pPr>
            <a:lvl4pPr>
              <a:defRPr sz="2400"/>
            </a:lvl4pPr>
            <a:lvl5pP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sz="quarter" idx="14"/>
          </p:nvPr>
        </p:nvSpPr>
        <p:spPr>
          <a:xfrm>
            <a:off x="457200" y="2911475"/>
            <a:ext cx="8229600" cy="1660525"/>
          </a:xfrm>
        </p:spPr>
        <p:txBody>
          <a:bodyPr/>
          <a:lstStyle>
            <a:lvl1pPr>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Content Placeholder 5"/>
          <p:cNvSpPr>
            <a:spLocks noGrp="1"/>
          </p:cNvSpPr>
          <p:nvPr>
            <p:ph sz="quarter" idx="15"/>
          </p:nvPr>
        </p:nvSpPr>
        <p:spPr>
          <a:xfrm>
            <a:off x="466725" y="5167313"/>
            <a:ext cx="8223250" cy="771525"/>
          </a:xfrm>
        </p:spPr>
        <p:txBody>
          <a:bodyPr/>
          <a:lstStyle>
            <a:lvl1pPr>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353547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Shape 54"/>
          <p:cNvSpPr txBox="1">
            <a:spLocks noGrp="1"/>
          </p:cNvSpPr>
          <p:nvPr>
            <p:ph type="title" hasCustomPrompt="1"/>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55" name="Shape 55"/>
          <p:cNvSpPr txBox="1">
            <a:spLocks noGrp="1"/>
          </p:cNvSpPr>
          <p:nvPr>
            <p:ph type="body" idx="1" hasCustomPrompt="1"/>
          </p:nvPr>
        </p:nvSpPr>
        <p:spPr>
          <a:xfrm>
            <a:off x="457200" y="5050971"/>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12888"/>
            <a:ext cx="8232775" cy="3417887"/>
          </a:xfrm>
        </p:spPr>
        <p:txBody>
          <a:bodyPr/>
          <a:lstStyle/>
          <a:p>
            <a:endParaRPr lang="en-US" dirty="0"/>
          </a:p>
        </p:txBody>
      </p:sp>
    </p:spTree>
    <p:extLst>
      <p:ext uri="{BB962C8B-B14F-4D97-AF65-F5344CB8AC3E}">
        <p14:creationId xmlns:p14="http://schemas.microsoft.com/office/powerpoint/2010/main" val="1885097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Figure + Captio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p:nvPr>
        </p:nvSpPr>
        <p:spPr>
          <a:xfrm>
            <a:off x="457200" y="1481138"/>
            <a:ext cx="4484688" cy="4408487"/>
          </a:xfrm>
        </p:spPr>
        <p:txBody>
          <a:bodyPr/>
          <a:lstStyle/>
          <a:p>
            <a:pPr lvl="0"/>
            <a:r>
              <a:rPr lang="en-US" dirty="0"/>
              <a:t>Edit Master text styles</a:t>
            </a:r>
          </a:p>
        </p:txBody>
      </p:sp>
      <p:sp>
        <p:nvSpPr>
          <p:cNvPr id="9" name="Picture Placeholder 8">
            <a:extLst>
              <a:ext uri="{FF2B5EF4-FFF2-40B4-BE49-F238E27FC236}">
                <a16:creationId xmlns:a16="http://schemas.microsoft.com/office/drawing/2014/main" id="{F95A3C12-C176-4C2E-9820-6A6035C43AF5}"/>
              </a:ext>
            </a:extLst>
          </p:cNvPr>
          <p:cNvSpPr>
            <a:spLocks noGrp="1"/>
          </p:cNvSpPr>
          <p:nvPr>
            <p:ph type="pic" sz="quarter" idx="14"/>
          </p:nvPr>
        </p:nvSpPr>
        <p:spPr>
          <a:xfrm>
            <a:off x="5192713" y="1481138"/>
            <a:ext cx="3592512" cy="3754437"/>
          </a:xfrm>
        </p:spPr>
        <p:txBody>
          <a:bodyPr/>
          <a:lstStyle/>
          <a:p>
            <a:endParaRPr lang="en-US"/>
          </a:p>
        </p:txBody>
      </p:sp>
      <p:sp>
        <p:nvSpPr>
          <p:cNvPr id="11" name="Text Placeholder 10">
            <a:extLst>
              <a:ext uri="{FF2B5EF4-FFF2-40B4-BE49-F238E27FC236}">
                <a16:creationId xmlns:a16="http://schemas.microsoft.com/office/drawing/2014/main" id="{F059F1CC-D06F-4B10-B166-6D6F2C786A37}"/>
              </a:ext>
            </a:extLst>
          </p:cNvPr>
          <p:cNvSpPr>
            <a:spLocks noGrp="1"/>
          </p:cNvSpPr>
          <p:nvPr>
            <p:ph type="body" sz="quarter" idx="15" hasCustomPrompt="1"/>
          </p:nvPr>
        </p:nvSpPr>
        <p:spPr>
          <a:xfrm>
            <a:off x="5192713" y="5399088"/>
            <a:ext cx="3592512" cy="490537"/>
          </a:xfrm>
        </p:spPr>
        <p:txBody>
          <a:bodyPr/>
          <a:lstStyle>
            <a:lvl1pPr marL="101600" indent="0">
              <a:buNone/>
              <a:defRPr sz="1200"/>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5" name="Footer Placeholder 4">
            <a:extLst>
              <a:ext uri="{FF2B5EF4-FFF2-40B4-BE49-F238E27FC236}">
                <a16:creationId xmlns:a16="http://schemas.microsoft.com/office/drawing/2014/main" id="{A6FA6EBD-95B8-4957-AE05-FC01EF65059B}"/>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1660428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hasCustomPrompt="1"/>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63" name="Shape 63"/>
          <p:cNvSpPr txBox="1">
            <a:spLocks noGrp="1"/>
          </p:cNvSpPr>
          <p:nvPr>
            <p:ph type="body" idx="1" hasCustomPrompt="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a:t>Click to add Learning Objective(s)</a:t>
            </a:r>
            <a:endParaRPr dirty="0"/>
          </a:p>
        </p:txBody>
      </p:sp>
      <p:sp>
        <p:nvSpPr>
          <p:cNvPr id="64" name="Shape 64"/>
          <p:cNvSpPr txBox="1">
            <a:spLocks noGrp="1"/>
          </p:cNvSpPr>
          <p:nvPr>
            <p:ph type="body" idx="2"/>
          </p:nvPr>
        </p:nvSpPr>
        <p:spPr>
          <a:xfrm>
            <a:off x="457200" y="1358678"/>
            <a:ext cx="8229600" cy="4767485"/>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26">
            <a:alphaModFix/>
          </a:blip>
          <a:srcRect/>
          <a:stretch/>
        </p:blipFill>
        <p:spPr>
          <a:xfrm>
            <a:off x="443972" y="6429709"/>
            <a:ext cx="917999" cy="279914"/>
          </a:xfrm>
          <a:prstGeom prst="rect">
            <a:avLst/>
          </a:prstGeom>
          <a:noFill/>
          <a:ln>
            <a:noFill/>
          </a:ln>
        </p:spPr>
      </p:pic>
      <p:sp>
        <p:nvSpPr>
          <p:cNvPr id="16" name="Shape 16"/>
          <p:cNvSpPr txBox="1"/>
          <p:nvPr/>
        </p:nvSpPr>
        <p:spPr>
          <a:xfrm>
            <a:off x="1600200" y="6429344"/>
            <a:ext cx="7162799" cy="200054"/>
          </a:xfrm>
          <a:prstGeom prst="rect">
            <a:avLst/>
          </a:prstGeom>
          <a:noFill/>
          <a:ln>
            <a:noFill/>
          </a:ln>
        </p:spPr>
        <p:txBody>
          <a:bodyPr lIns="91425" tIns="45700" rIns="91425" bIns="45700" anchor="t" anchorCtr="0">
            <a:noAutofit/>
          </a:bodyPr>
          <a:lstStyle/>
          <a:p>
            <a:pPr marL="0" indent="0" algn="r">
              <a:buClrTx/>
              <a:buNone/>
              <a:defRPr/>
            </a:pPr>
            <a:r>
              <a:rPr lang="en-US" sz="1200" dirty="0">
                <a:latin typeface="Verdana" pitchFamily="34" charset="0"/>
                <a:ea typeface="Verdana" pitchFamily="34" charset="0"/>
                <a:cs typeface="Verdana" pitchFamily="34" charset="0"/>
              </a:rPr>
              <a:t>Copyright © 2020, 2016, 2011 Pearson Education, Inc. All Rights Reserved</a:t>
            </a:r>
            <a:endParaRPr lang="en-US" altLang="en-US" sz="1200" dirty="0">
              <a:latin typeface="Verdana" pitchFamily="34" charset="0"/>
              <a:ea typeface="Verdana" pitchFamily="34" charset="0"/>
              <a:cs typeface="Verdana" pitchFamily="34" charset="0"/>
            </a:endParaRPr>
          </a:p>
        </p:txBody>
      </p:sp>
      <p:sp>
        <p:nvSpPr>
          <p:cNvPr id="2" name="Footer Placeholder 1">
            <a:extLst>
              <a:ext uri="{FF2B5EF4-FFF2-40B4-BE49-F238E27FC236}">
                <a16:creationId xmlns:a16="http://schemas.microsoft.com/office/drawing/2014/main" id="{7B8A108E-B0AF-4869-B5B8-3D3BB7BC725E}"/>
              </a:ext>
            </a:extLst>
          </p:cNvPr>
          <p:cNvSpPr>
            <a:spLocks noGrp="1"/>
          </p:cNvSpPr>
          <p:nvPr>
            <p:ph type="ftr" sz="quarter" idx="3"/>
          </p:nvPr>
        </p:nvSpPr>
        <p:spPr>
          <a:xfrm>
            <a:off x="457200" y="6028611"/>
            <a:ext cx="8229600" cy="200549"/>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Tree>
  </p:cSld>
  <p:clrMap bg1="lt1" tx1="dk1" bg2="dk2" tx2="lt2" accent1="accent1" accent2="accent2" accent3="accent3" accent4="accent4" accent5="accent5" accent6="accent6" hlink="hlink" folHlink="folHlink"/>
  <p:sldLayoutIdLst>
    <p:sldLayoutId id="2147483649" r:id="rId1"/>
    <p:sldLayoutId id="2147483690" r:id="rId2"/>
    <p:sldLayoutId id="2147483692" r:id="rId3"/>
    <p:sldLayoutId id="2147483683" r:id="rId4"/>
    <p:sldLayoutId id="2147483671" r:id="rId5"/>
    <p:sldLayoutId id="2147483673" r:id="rId6"/>
    <p:sldLayoutId id="2147483654" r:id="rId7"/>
    <p:sldLayoutId id="2147483655" r:id="rId8"/>
    <p:sldLayoutId id="2147483656" r:id="rId9"/>
    <p:sldLayoutId id="2147483670" r:id="rId10"/>
    <p:sldLayoutId id="2147483669" r:id="rId11"/>
    <p:sldLayoutId id="2147483657" r:id="rId12"/>
    <p:sldLayoutId id="2147483675" r:id="rId13"/>
    <p:sldLayoutId id="2147483679" r:id="rId14"/>
    <p:sldLayoutId id="2147483680" r:id="rId15"/>
    <p:sldLayoutId id="2147483681" r:id="rId16"/>
    <p:sldLayoutId id="2147483682" r:id="rId17"/>
    <p:sldLayoutId id="2147483684" r:id="rId18"/>
    <p:sldLayoutId id="2147483685" r:id="rId19"/>
    <p:sldLayoutId id="2147483686" r:id="rId20"/>
    <p:sldLayoutId id="2147483687" r:id="rId21"/>
    <p:sldLayoutId id="2147483688" r:id="rId22"/>
    <p:sldLayoutId id="2147483689" r:id="rId23"/>
    <p:sldLayoutId id="2147483691"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7" Type="http://schemas.openxmlformats.org/officeDocument/2006/relationships/image" Target="../media/image16.w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5.wmf"/><Relationship Id="rId4" Type="http://schemas.openxmlformats.org/officeDocument/2006/relationships/oleObject" Target="../embeddings/oleObject1.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image" Target="../media/image18.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7.wmf"/><Relationship Id="rId4" Type="http://schemas.openxmlformats.org/officeDocument/2006/relationships/oleObject" Target="../embeddings/oleObject3.bin"/></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52.xml"/><Relationship Id="rId7" Type="http://schemas.openxmlformats.org/officeDocument/2006/relationships/image" Target="../media/image20.w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9.wmf"/><Relationship Id="rId4" Type="http://schemas.openxmlformats.org/officeDocument/2006/relationships/oleObject" Target="../embeddings/oleObject5.bin"/><Relationship Id="rId9" Type="http://schemas.openxmlformats.org/officeDocument/2006/relationships/image" Target="../media/image21.w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264" y="220640"/>
            <a:ext cx="8525936" cy="738633"/>
          </a:xfrm>
        </p:spPr>
        <p:txBody>
          <a:bodyPr wrap="square">
            <a:spAutoFit/>
          </a:bodyPr>
          <a:lstStyle/>
          <a:p>
            <a:r>
              <a:rPr lang="en-US" sz="3600" dirty="0"/>
              <a:t>Principles of Economics</a:t>
            </a:r>
            <a:endParaRPr lang="en-IN" sz="2800" dirty="0"/>
          </a:p>
        </p:txBody>
      </p:sp>
      <p:sp>
        <p:nvSpPr>
          <p:cNvPr id="3" name="Text Placeholder 2"/>
          <p:cNvSpPr>
            <a:spLocks noGrp="1"/>
          </p:cNvSpPr>
          <p:nvPr>
            <p:ph type="body" sz="quarter" idx="13"/>
          </p:nvPr>
        </p:nvSpPr>
        <p:spPr>
          <a:xfrm>
            <a:off x="364069" y="1126176"/>
            <a:ext cx="8229600" cy="305749"/>
          </a:xfrm>
        </p:spPr>
        <p:txBody>
          <a:bodyPr anchor="ctr">
            <a:spAutoFit/>
          </a:bodyPr>
          <a:lstStyle/>
          <a:p>
            <a:r>
              <a:rPr lang="en-US" dirty="0"/>
              <a:t>Thirteenth Edition</a:t>
            </a:r>
            <a:endParaRPr lang="en-IN" dirty="0"/>
          </a:p>
        </p:txBody>
      </p:sp>
      <p:sp>
        <p:nvSpPr>
          <p:cNvPr id="4" name="Text Placeholder 3"/>
          <p:cNvSpPr>
            <a:spLocks noGrp="1"/>
          </p:cNvSpPr>
          <p:nvPr>
            <p:ph type="body" sz="quarter" idx="14"/>
          </p:nvPr>
        </p:nvSpPr>
        <p:spPr>
          <a:xfrm>
            <a:off x="5029200" y="2523323"/>
            <a:ext cx="2438400" cy="677078"/>
          </a:xfrm>
        </p:spPr>
        <p:txBody>
          <a:bodyPr wrap="square">
            <a:spAutoFit/>
          </a:bodyPr>
          <a:lstStyle/>
          <a:p>
            <a:r>
              <a:rPr lang="en-US" sz="3200"/>
              <a:t>Chapter 3</a:t>
            </a:r>
            <a:endParaRPr lang="en-US" sz="3200" dirty="0"/>
          </a:p>
        </p:txBody>
      </p:sp>
      <p:sp>
        <p:nvSpPr>
          <p:cNvPr id="5" name="Text Placeholder 4"/>
          <p:cNvSpPr>
            <a:spLocks noGrp="1"/>
          </p:cNvSpPr>
          <p:nvPr>
            <p:ph type="body" sz="quarter" idx="15"/>
          </p:nvPr>
        </p:nvSpPr>
        <p:spPr>
          <a:xfrm>
            <a:off x="5029200" y="3317490"/>
            <a:ext cx="2626822" cy="729577"/>
          </a:xfrm>
        </p:spPr>
        <p:txBody>
          <a:bodyPr anchor="ctr">
            <a:noAutofit/>
          </a:bodyPr>
          <a:lstStyle/>
          <a:p>
            <a:r>
              <a:rPr lang="en-IN" sz="2000" dirty="0"/>
              <a:t>Demand, Supply, and</a:t>
            </a:r>
          </a:p>
          <a:p>
            <a:r>
              <a:rPr lang="en-IN" sz="2000" dirty="0"/>
              <a:t>Market Equilibrium</a:t>
            </a:r>
          </a:p>
        </p:txBody>
      </p:sp>
      <p:pic>
        <p:nvPicPr>
          <p:cNvPr id="8" name="Picture 7" descr="Front Cover: Principles of Economics, Thirteenth Edition by Karl E. Case, Ray C. Fair, Sharon M. Oster.&#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187" y="1586192"/>
            <a:ext cx="3713858" cy="4750826"/>
          </a:xfrm>
          <a:prstGeom prst="rect">
            <a:avLst/>
          </a:prstGeom>
        </p:spPr>
      </p:pic>
      <p:sp>
        <p:nvSpPr>
          <p:cNvPr id="11" name="Text Placeholder 6"/>
          <p:cNvSpPr>
            <a:spLocks noGrp="1"/>
          </p:cNvSpPr>
          <p:nvPr>
            <p:ph type="body" sz="quarter" idx="16"/>
          </p:nvPr>
        </p:nvSpPr>
        <p:spPr>
          <a:xfrm>
            <a:off x="2286000" y="6457474"/>
            <a:ext cx="6477000" cy="228600"/>
          </a:xfrm>
        </p:spPr>
        <p:txBody>
          <a:bodyPr/>
          <a:lstStyle/>
          <a:p>
            <a:pPr marL="0" indent="0" algn="r">
              <a:buClrTx/>
              <a:buNone/>
              <a:defRPr/>
            </a:pPr>
            <a:r>
              <a:rPr lang="en-US" sz="1200" dirty="0">
                <a:latin typeface="Verdana" pitchFamily="34" charset="0"/>
                <a:ea typeface="Verdana" pitchFamily="34" charset="0"/>
                <a:cs typeface="Verdana" pitchFamily="34" charset="0"/>
              </a:rPr>
              <a:t>Copyright © 2020, 2016, 2011 Pearson Education, Inc. All Rights Reserved</a:t>
            </a:r>
            <a:endParaRPr lang="en-US" altLang="en-US" sz="12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333434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2" y="118172"/>
            <a:ext cx="8229600" cy="1207007"/>
          </a:xfrm>
        </p:spPr>
        <p:txBody>
          <a:bodyPr/>
          <a:lstStyle/>
          <a:p>
            <a:r>
              <a:rPr lang="en-IN" dirty="0"/>
              <a:t>Input Markets and Output Markets: The Circular Flow </a:t>
            </a:r>
            <a:r>
              <a:rPr lang="en-IN" sz="2800" dirty="0"/>
              <a:t>(4 of 4) </a:t>
            </a:r>
          </a:p>
        </p:txBody>
      </p:sp>
      <p:sp>
        <p:nvSpPr>
          <p:cNvPr id="3" name="Content Placeholder 2"/>
          <p:cNvSpPr>
            <a:spLocks noGrp="1"/>
          </p:cNvSpPr>
          <p:nvPr>
            <p:ph sz="quarter" idx="13"/>
          </p:nvPr>
        </p:nvSpPr>
        <p:spPr>
          <a:xfrm>
            <a:off x="355596" y="1449917"/>
            <a:ext cx="8232775" cy="3600955"/>
          </a:xfrm>
          <a:prstGeom prst="rect">
            <a:avLst/>
          </a:prstGeom>
        </p:spPr>
        <p:txBody>
          <a:bodyPr>
            <a:spAutoFit/>
          </a:bodyPr>
          <a:lstStyle/>
          <a:p>
            <a:pPr marL="342900" indent="-342900">
              <a:spcBef>
                <a:spcPts val="1800"/>
              </a:spcBef>
            </a:pPr>
            <a:r>
              <a:rPr lang="en-US" altLang="en-US" dirty="0">
                <a:cs typeface="Arial" pitchFamily="34" charset="0"/>
              </a:rPr>
              <a:t>Input and output markets are connected through the behavior of both firms and households. </a:t>
            </a:r>
          </a:p>
          <a:p>
            <a:pPr marL="342900" indent="-342900">
              <a:spcBef>
                <a:spcPts val="1800"/>
              </a:spcBef>
            </a:pPr>
            <a:r>
              <a:rPr lang="en-US" altLang="en-US" dirty="0">
                <a:cs typeface="Arial" pitchFamily="34" charset="0"/>
              </a:rPr>
              <a:t>Firms determine the quantities and character of outputs produced and the types and quantities of inputs demanded. </a:t>
            </a:r>
          </a:p>
          <a:p>
            <a:pPr marL="342900" indent="-342900">
              <a:spcBef>
                <a:spcPts val="1800"/>
              </a:spcBef>
            </a:pPr>
            <a:r>
              <a:rPr lang="en-US" altLang="en-US" dirty="0">
                <a:cs typeface="Arial" pitchFamily="34" charset="0"/>
              </a:rPr>
              <a:t>Households determine the types and quantities of products demanded and the quantities and types of inputs supplied.</a:t>
            </a:r>
            <a:endParaRPr lang="en-IN" altLang="en-US" dirty="0">
              <a:cs typeface="Arial" pitchFamily="34" charset="0"/>
            </a:endParaRPr>
          </a:p>
        </p:txBody>
      </p:sp>
    </p:spTree>
    <p:extLst>
      <p:ext uri="{BB962C8B-B14F-4D97-AF65-F5344CB8AC3E}">
        <p14:creationId xmlns:p14="http://schemas.microsoft.com/office/powerpoint/2010/main" val="2592241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2" y="205978"/>
            <a:ext cx="8229600" cy="997526"/>
          </a:xfrm>
        </p:spPr>
        <p:txBody>
          <a:bodyPr/>
          <a:lstStyle/>
          <a:p>
            <a:r>
              <a:rPr lang="en-IN" dirty="0"/>
              <a:t>Demand in Product/Output Markets </a:t>
            </a:r>
            <a:r>
              <a:rPr lang="en-IN" sz="2800" dirty="0"/>
              <a:t>(1 of 2)</a:t>
            </a:r>
            <a:endParaRPr lang="en-US" sz="2800" dirty="0"/>
          </a:p>
        </p:txBody>
      </p:sp>
      <p:sp>
        <p:nvSpPr>
          <p:cNvPr id="3" name="Content Placeholder 2"/>
          <p:cNvSpPr>
            <a:spLocks noGrp="1"/>
          </p:cNvSpPr>
          <p:nvPr>
            <p:ph sz="quarter" idx="13"/>
          </p:nvPr>
        </p:nvSpPr>
        <p:spPr>
          <a:xfrm>
            <a:off x="355596" y="1475318"/>
            <a:ext cx="8232775" cy="4724340"/>
          </a:xfrm>
        </p:spPr>
        <p:txBody>
          <a:bodyPr>
            <a:spAutoFit/>
          </a:bodyPr>
          <a:lstStyle/>
          <a:p>
            <a:pPr marL="342900" indent="-342900"/>
            <a:r>
              <a:rPr lang="en-US" sz="2200" dirty="0">
                <a:latin typeface="+mn-lt"/>
                <a:cs typeface="Arial" pitchFamily="34" charset="0"/>
              </a:rPr>
              <a:t>A household’s decision about what quantity of a particular output, or product, to demand depends on a number of factors, including:</a:t>
            </a:r>
          </a:p>
          <a:p>
            <a:pPr marL="829818" lvl="1" indent="-342900">
              <a:spcBef>
                <a:spcPts val="1500"/>
              </a:spcBef>
            </a:pPr>
            <a:r>
              <a:rPr lang="en-US" sz="2200" dirty="0">
                <a:latin typeface="+mn-lt"/>
              </a:rPr>
              <a:t>The </a:t>
            </a:r>
            <a:r>
              <a:rPr lang="en-US" sz="2200" i="1" dirty="0">
                <a:latin typeface="+mn-lt"/>
              </a:rPr>
              <a:t>price of the product </a:t>
            </a:r>
            <a:r>
              <a:rPr lang="en-US" sz="2200" dirty="0">
                <a:latin typeface="+mn-lt"/>
              </a:rPr>
              <a:t>in question</a:t>
            </a:r>
            <a:endParaRPr lang="en-US" sz="2200" dirty="0">
              <a:latin typeface="+mn-lt"/>
              <a:cs typeface="Arial" pitchFamily="34" charset="0"/>
            </a:endParaRPr>
          </a:p>
          <a:p>
            <a:pPr marL="829818" lvl="1" indent="-342900">
              <a:spcBef>
                <a:spcPts val="1500"/>
              </a:spcBef>
            </a:pPr>
            <a:r>
              <a:rPr lang="en-US" sz="2200" dirty="0">
                <a:latin typeface="+mn-lt"/>
              </a:rPr>
              <a:t>The </a:t>
            </a:r>
            <a:r>
              <a:rPr lang="en-US" sz="2200" i="1" dirty="0">
                <a:latin typeface="+mn-lt"/>
              </a:rPr>
              <a:t>income available </a:t>
            </a:r>
            <a:r>
              <a:rPr lang="en-US" sz="2200" dirty="0">
                <a:latin typeface="+mn-lt"/>
              </a:rPr>
              <a:t>to the household</a:t>
            </a:r>
          </a:p>
          <a:p>
            <a:pPr marL="829818" lvl="1" indent="-342900">
              <a:spcBef>
                <a:spcPts val="1500"/>
              </a:spcBef>
            </a:pPr>
            <a:r>
              <a:rPr lang="en-US" sz="2200" dirty="0">
                <a:latin typeface="+mn-lt"/>
              </a:rPr>
              <a:t>The household’s </a:t>
            </a:r>
            <a:r>
              <a:rPr lang="en-US" sz="2200" i="1" dirty="0">
                <a:latin typeface="+mn-lt"/>
              </a:rPr>
              <a:t>amount of accumulated wealth</a:t>
            </a:r>
          </a:p>
          <a:p>
            <a:pPr marL="829818" lvl="1" indent="-342900">
              <a:spcBef>
                <a:spcPts val="1500"/>
              </a:spcBef>
            </a:pPr>
            <a:r>
              <a:rPr lang="en-US" sz="2200" dirty="0">
                <a:latin typeface="+mn-lt"/>
              </a:rPr>
              <a:t>The </a:t>
            </a:r>
            <a:r>
              <a:rPr lang="en-US" sz="2200" i="1" dirty="0">
                <a:latin typeface="+mn-lt"/>
              </a:rPr>
              <a:t>prices of</a:t>
            </a:r>
            <a:r>
              <a:rPr lang="en-US" sz="2200" dirty="0">
                <a:latin typeface="+mn-lt"/>
              </a:rPr>
              <a:t> </a:t>
            </a:r>
            <a:r>
              <a:rPr lang="en-US" sz="2200" i="1" dirty="0">
                <a:latin typeface="+mn-lt"/>
              </a:rPr>
              <a:t>other products </a:t>
            </a:r>
            <a:r>
              <a:rPr lang="en-US" sz="2200" dirty="0">
                <a:latin typeface="+mn-lt"/>
              </a:rPr>
              <a:t>available to the household</a:t>
            </a:r>
          </a:p>
          <a:p>
            <a:pPr marL="829818" lvl="1" indent="-342900">
              <a:spcBef>
                <a:spcPts val="1500"/>
              </a:spcBef>
            </a:pPr>
            <a:r>
              <a:rPr lang="en-US" sz="2200" dirty="0">
                <a:latin typeface="+mn-lt"/>
              </a:rPr>
              <a:t>The household’s </a:t>
            </a:r>
            <a:r>
              <a:rPr lang="en-US" sz="2200" i="1" dirty="0">
                <a:latin typeface="+mn-lt"/>
              </a:rPr>
              <a:t>tastes and preferences</a:t>
            </a:r>
          </a:p>
          <a:p>
            <a:pPr marL="829818" lvl="1" indent="-342900">
              <a:spcBef>
                <a:spcPts val="1500"/>
              </a:spcBef>
            </a:pPr>
            <a:r>
              <a:rPr lang="en-US" sz="2200" dirty="0">
                <a:latin typeface="+mn-lt"/>
              </a:rPr>
              <a:t>The household’s </a:t>
            </a:r>
            <a:r>
              <a:rPr lang="en-US" sz="2200" i="1" dirty="0">
                <a:latin typeface="+mn-lt"/>
              </a:rPr>
              <a:t>expectations</a:t>
            </a:r>
            <a:r>
              <a:rPr lang="en-US" sz="2200" dirty="0">
                <a:latin typeface="+mn-lt"/>
              </a:rPr>
              <a:t> about future income, wealth, and prices</a:t>
            </a:r>
            <a:endParaRPr lang="en-US" sz="2200" dirty="0">
              <a:latin typeface="+mn-lt"/>
              <a:cs typeface="Arial" pitchFamily="34" charset="0"/>
            </a:endParaRPr>
          </a:p>
        </p:txBody>
      </p:sp>
    </p:spTree>
    <p:extLst>
      <p:ext uri="{BB962C8B-B14F-4D97-AF65-F5344CB8AC3E}">
        <p14:creationId xmlns:p14="http://schemas.microsoft.com/office/powerpoint/2010/main" val="224531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2" y="105300"/>
            <a:ext cx="8229600" cy="1097279"/>
          </a:xfrm>
        </p:spPr>
        <p:txBody>
          <a:bodyPr/>
          <a:lstStyle/>
          <a:p>
            <a:r>
              <a:rPr lang="en-IN" dirty="0"/>
              <a:t>Demand in Product/Output Markets</a:t>
            </a:r>
            <a:r>
              <a:rPr lang="en-IN" sz="2000" dirty="0"/>
              <a:t> </a:t>
            </a:r>
            <a:r>
              <a:rPr lang="en-IN" sz="2800" dirty="0"/>
              <a:t>(2 of 2)</a:t>
            </a:r>
            <a:endParaRPr lang="en-US" sz="2800" dirty="0"/>
          </a:p>
        </p:txBody>
      </p:sp>
      <p:sp>
        <p:nvSpPr>
          <p:cNvPr id="3" name="Content Placeholder 2"/>
          <p:cNvSpPr>
            <a:spLocks noGrp="1"/>
          </p:cNvSpPr>
          <p:nvPr>
            <p:ph sz="quarter" idx="13"/>
          </p:nvPr>
        </p:nvSpPr>
        <p:spPr>
          <a:xfrm>
            <a:off x="355596" y="1438820"/>
            <a:ext cx="8232775" cy="2262127"/>
          </a:xfrm>
        </p:spPr>
        <p:txBody>
          <a:bodyPr anchor="ctr">
            <a:spAutoFit/>
          </a:bodyPr>
          <a:lstStyle/>
          <a:p>
            <a:pPr marL="342900" indent="-342900">
              <a:spcBef>
                <a:spcPts val="1800"/>
              </a:spcBef>
              <a:defRPr/>
            </a:pPr>
            <a:r>
              <a:rPr lang="en-IN" b="1" dirty="0">
                <a:cs typeface="Arial" pitchFamily="34" charset="0"/>
              </a:rPr>
              <a:t>quantity demanded </a:t>
            </a:r>
            <a:r>
              <a:rPr lang="en-IN" dirty="0">
                <a:cs typeface="Arial" pitchFamily="34" charset="0"/>
              </a:rPr>
              <a:t>The amount (number of units) of a product that a household would buy in a given period if it could buy all it wanted at the current market price.</a:t>
            </a:r>
          </a:p>
          <a:p>
            <a:pPr marL="342900" indent="-342900">
              <a:spcBef>
                <a:spcPts val="1800"/>
              </a:spcBef>
              <a:defRPr/>
            </a:pPr>
            <a:r>
              <a:rPr lang="en-IN" dirty="0">
                <a:cs typeface="Arial" pitchFamily="34" charset="0"/>
              </a:rPr>
              <a:t>It is important to focus on the price change alone with the </a:t>
            </a:r>
            <a:r>
              <a:rPr lang="en-IN" i="1" dirty="0">
                <a:cs typeface="Arial" pitchFamily="34" charset="0"/>
              </a:rPr>
              <a:t>ceteris paribus</a:t>
            </a:r>
            <a:r>
              <a:rPr lang="en-IN" dirty="0">
                <a:cs typeface="Arial" pitchFamily="34" charset="0"/>
              </a:rPr>
              <a:t>, or “all else equal,” assumption.</a:t>
            </a:r>
            <a:endParaRPr lang="en-US" dirty="0">
              <a:cs typeface="Arial" pitchFamily="34" charset="0"/>
            </a:endParaRPr>
          </a:p>
        </p:txBody>
      </p:sp>
    </p:spTree>
    <p:extLst>
      <p:ext uri="{BB962C8B-B14F-4D97-AF65-F5344CB8AC3E}">
        <p14:creationId xmlns:p14="http://schemas.microsoft.com/office/powerpoint/2010/main" val="3082494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596" y="118172"/>
            <a:ext cx="8229600" cy="1207007"/>
          </a:xfrm>
        </p:spPr>
        <p:txBody>
          <a:bodyPr/>
          <a:lstStyle/>
          <a:p>
            <a:r>
              <a:rPr lang="en-IN" dirty="0"/>
              <a:t>Changes in Quantity Demanded versus Changes in Demand</a:t>
            </a:r>
          </a:p>
        </p:txBody>
      </p:sp>
      <p:sp>
        <p:nvSpPr>
          <p:cNvPr id="3" name="Content Placeholder 2"/>
          <p:cNvSpPr>
            <a:spLocks noGrp="1"/>
          </p:cNvSpPr>
          <p:nvPr>
            <p:ph sz="quarter" idx="13"/>
          </p:nvPr>
        </p:nvSpPr>
        <p:spPr>
          <a:xfrm>
            <a:off x="347129" y="1449917"/>
            <a:ext cx="8232775" cy="3970287"/>
          </a:xfrm>
        </p:spPr>
        <p:txBody>
          <a:bodyPr>
            <a:spAutoFit/>
          </a:bodyPr>
          <a:lstStyle/>
          <a:p>
            <a:pPr marL="342900" indent="-342900">
              <a:spcBef>
                <a:spcPts val="1800"/>
              </a:spcBef>
              <a:defRPr/>
            </a:pPr>
            <a:r>
              <a:rPr lang="en-US" altLang="en-US" dirty="0">
                <a:latin typeface="+mn-lt"/>
                <a:cs typeface="Arial" pitchFamily="34" charset="0"/>
              </a:rPr>
              <a:t>Changes in the price of a product affect the </a:t>
            </a:r>
            <a:r>
              <a:rPr lang="en-US" altLang="en-US" i="1" dirty="0">
                <a:latin typeface="+mn-lt"/>
                <a:cs typeface="Arial" pitchFamily="34" charset="0"/>
              </a:rPr>
              <a:t>quantity demanded </a:t>
            </a:r>
            <a:r>
              <a:rPr lang="en-US" altLang="en-US" dirty="0">
                <a:latin typeface="+mn-lt"/>
                <a:cs typeface="Arial" pitchFamily="34" charset="0"/>
              </a:rPr>
              <a:t>per period. </a:t>
            </a:r>
          </a:p>
          <a:p>
            <a:pPr marL="342900" indent="-342900">
              <a:spcBef>
                <a:spcPts val="1800"/>
              </a:spcBef>
              <a:defRPr/>
            </a:pPr>
            <a:r>
              <a:rPr lang="en-US" altLang="en-US" dirty="0">
                <a:latin typeface="+mn-lt"/>
                <a:cs typeface="Arial" pitchFamily="34" charset="0"/>
              </a:rPr>
              <a:t>Changes in any other factor, such as income or preferences, affect </a:t>
            </a:r>
            <a:r>
              <a:rPr lang="en-US" altLang="en-US" i="1" dirty="0">
                <a:latin typeface="+mn-lt"/>
                <a:cs typeface="Arial" pitchFamily="34" charset="0"/>
              </a:rPr>
              <a:t>demand</a:t>
            </a:r>
            <a:r>
              <a:rPr lang="en-US" altLang="en-US" dirty="0">
                <a:latin typeface="+mn-lt"/>
                <a:cs typeface="Arial" pitchFamily="34" charset="0"/>
              </a:rPr>
              <a:t>.</a:t>
            </a:r>
          </a:p>
          <a:p>
            <a:pPr marL="342900" indent="-342900">
              <a:spcBef>
                <a:spcPts val="1800"/>
              </a:spcBef>
              <a:defRPr/>
            </a:pPr>
            <a:r>
              <a:rPr lang="en-US" altLang="en-US" dirty="0">
                <a:latin typeface="+mn-lt"/>
                <a:cs typeface="Arial" pitchFamily="34" charset="0"/>
              </a:rPr>
              <a:t>Thus, we say that an increase in the price of Coca-Cola is likely to cause a decrease in the </a:t>
            </a:r>
            <a:r>
              <a:rPr lang="en-US" altLang="en-US" i="1" dirty="0">
                <a:latin typeface="+mn-lt"/>
                <a:cs typeface="Arial" pitchFamily="34" charset="0"/>
              </a:rPr>
              <a:t>quantity of Coca-Cola demanded</a:t>
            </a:r>
            <a:r>
              <a:rPr lang="en-US" altLang="en-US" dirty="0">
                <a:latin typeface="+mn-lt"/>
                <a:cs typeface="Arial" pitchFamily="34" charset="0"/>
              </a:rPr>
              <a:t>. However, we say that an increase in income is likely to cause an increase in the </a:t>
            </a:r>
            <a:r>
              <a:rPr lang="en-US" altLang="en-US" i="1" dirty="0">
                <a:latin typeface="+mn-lt"/>
                <a:cs typeface="Arial" pitchFamily="34" charset="0"/>
              </a:rPr>
              <a:t>demand</a:t>
            </a:r>
            <a:r>
              <a:rPr lang="en-US" altLang="en-US" dirty="0">
                <a:latin typeface="+mn-lt"/>
                <a:cs typeface="Arial" pitchFamily="34" charset="0"/>
              </a:rPr>
              <a:t> for most goods.</a:t>
            </a:r>
            <a:endParaRPr lang="en-US" dirty="0">
              <a:latin typeface="+mn-lt"/>
              <a:cs typeface="Arial" pitchFamily="34" charset="0"/>
            </a:endParaRPr>
          </a:p>
        </p:txBody>
      </p:sp>
    </p:spTree>
    <p:extLst>
      <p:ext uri="{BB962C8B-B14F-4D97-AF65-F5344CB8AC3E}">
        <p14:creationId xmlns:p14="http://schemas.microsoft.com/office/powerpoint/2010/main" val="1884880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2" y="223838"/>
            <a:ext cx="8229600" cy="1097279"/>
          </a:xfrm>
        </p:spPr>
        <p:txBody>
          <a:bodyPr/>
          <a:lstStyle/>
          <a:p>
            <a:r>
              <a:rPr lang="en-IN" dirty="0"/>
              <a:t>Price and Quantity Demanded: The Law of Demand</a:t>
            </a:r>
            <a:r>
              <a:rPr lang="en-IN" sz="2000" dirty="0"/>
              <a:t> </a:t>
            </a:r>
            <a:r>
              <a:rPr lang="en-IN" sz="2800" dirty="0"/>
              <a:t>(1 of 3)</a:t>
            </a:r>
          </a:p>
        </p:txBody>
      </p:sp>
      <p:sp>
        <p:nvSpPr>
          <p:cNvPr id="3" name="Content Placeholder 2"/>
          <p:cNvSpPr>
            <a:spLocks noGrp="1"/>
          </p:cNvSpPr>
          <p:nvPr>
            <p:ph sz="quarter" idx="13"/>
          </p:nvPr>
        </p:nvSpPr>
        <p:spPr>
          <a:xfrm>
            <a:off x="355596" y="1449917"/>
            <a:ext cx="8232775" cy="2631459"/>
          </a:xfrm>
        </p:spPr>
        <p:txBody>
          <a:bodyPr>
            <a:spAutoFit/>
          </a:bodyPr>
          <a:lstStyle/>
          <a:p>
            <a:pPr marL="342900" indent="-342900">
              <a:spcBef>
                <a:spcPts val="1800"/>
              </a:spcBef>
              <a:defRPr/>
            </a:pPr>
            <a:r>
              <a:rPr lang="en-IN" b="1" dirty="0">
                <a:latin typeface="+mn-lt"/>
                <a:cs typeface="Arial" pitchFamily="34" charset="0"/>
              </a:rPr>
              <a:t>demand schedule</a:t>
            </a:r>
            <a:r>
              <a:rPr lang="en-IN" dirty="0">
                <a:latin typeface="+mn-lt"/>
                <a:cs typeface="Arial" pitchFamily="34" charset="0"/>
              </a:rPr>
              <a:t> Shows how much of a given product a household would be willing to buy at different prices for a given time period.</a:t>
            </a:r>
          </a:p>
          <a:p>
            <a:pPr marL="342900" indent="-342900">
              <a:spcBef>
                <a:spcPts val="1800"/>
              </a:spcBef>
              <a:defRPr/>
            </a:pPr>
            <a:r>
              <a:rPr lang="en-US" altLang="en-US" b="1" dirty="0">
                <a:latin typeface="+mn-lt"/>
                <a:cs typeface="Arial" pitchFamily="34" charset="0"/>
              </a:rPr>
              <a:t>demand curve</a:t>
            </a:r>
            <a:r>
              <a:rPr lang="en-US" altLang="en-US" dirty="0">
                <a:latin typeface="+mn-lt"/>
                <a:cs typeface="Arial" pitchFamily="34" charset="0"/>
              </a:rPr>
              <a:t> A graph illustrating how much of a given product a household would be willing to buy at different prices.</a:t>
            </a:r>
            <a:endParaRPr lang="en-IN" dirty="0">
              <a:latin typeface="+mn-lt"/>
              <a:cs typeface="Arial" pitchFamily="34" charset="0"/>
            </a:endParaRPr>
          </a:p>
        </p:txBody>
      </p:sp>
    </p:spTree>
    <p:extLst>
      <p:ext uri="{BB962C8B-B14F-4D97-AF65-F5344CB8AC3E}">
        <p14:creationId xmlns:p14="http://schemas.microsoft.com/office/powerpoint/2010/main" val="3749636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355596" y="29644"/>
            <a:ext cx="8229600" cy="1292631"/>
          </a:xfrm>
        </p:spPr>
        <p:txBody>
          <a:bodyPr>
            <a:spAutoFit/>
          </a:bodyPr>
          <a:lstStyle/>
          <a:p>
            <a:pPr lvl="0"/>
            <a:r>
              <a:rPr lang="en-IN" dirty="0"/>
              <a:t>Table 3.1 Alex’s Demand Schedule for Gasoline</a:t>
            </a:r>
          </a:p>
        </p:txBody>
      </p:sp>
      <p:graphicFrame>
        <p:nvGraphicFramePr>
          <p:cNvPr id="4" name="Table 1"/>
          <p:cNvGraphicFramePr>
            <a:graphicFrameLocks/>
          </p:cNvGraphicFramePr>
          <p:nvPr>
            <p:extLst>
              <p:ext uri="{D42A27DB-BD31-4B8C-83A1-F6EECF244321}">
                <p14:modId xmlns:p14="http://schemas.microsoft.com/office/powerpoint/2010/main" val="1227425130"/>
              </p:ext>
            </p:extLst>
          </p:nvPr>
        </p:nvGraphicFramePr>
        <p:xfrm>
          <a:off x="1652068" y="1498601"/>
          <a:ext cx="5688215" cy="4656666"/>
        </p:xfrm>
        <a:graphic>
          <a:graphicData uri="http://schemas.openxmlformats.org/drawingml/2006/table">
            <a:tbl>
              <a:tblPr firstRow="1">
                <a:tableStyleId>{0E3FDE45-AF77-4B5C-9715-49D594BDF05E}</a:tableStyleId>
              </a:tblPr>
              <a:tblGrid>
                <a:gridCol w="2352348">
                  <a:extLst>
                    <a:ext uri="{9D8B030D-6E8A-4147-A177-3AD203B41FA5}">
                      <a16:colId xmlns:a16="http://schemas.microsoft.com/office/drawing/2014/main" val="20001"/>
                    </a:ext>
                  </a:extLst>
                </a:gridCol>
                <a:gridCol w="3335867">
                  <a:extLst>
                    <a:ext uri="{9D8B030D-6E8A-4147-A177-3AD203B41FA5}">
                      <a16:colId xmlns:a16="http://schemas.microsoft.com/office/drawing/2014/main" val="20002"/>
                    </a:ext>
                  </a:extLst>
                </a:gridCol>
              </a:tblGrid>
              <a:tr h="911337">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IN" sz="2400" u="none" strike="noStrike" dirty="0">
                          <a:solidFill>
                            <a:schemeClr val="bg1"/>
                          </a:solidFill>
                          <a:effectLst/>
                        </a:rPr>
                        <a:t>Price </a:t>
                      </a:r>
                    </a:p>
                    <a:p>
                      <a:pPr marL="0" marR="0" indent="0" algn="ctr" defTabSz="914400" rtl="0" eaLnBrk="1" fontAlgn="ctr" latinLnBrk="0" hangingPunct="1">
                        <a:lnSpc>
                          <a:spcPct val="100000"/>
                        </a:lnSpc>
                        <a:spcBef>
                          <a:spcPts val="0"/>
                        </a:spcBef>
                        <a:spcAft>
                          <a:spcPts val="0"/>
                        </a:spcAft>
                        <a:buClrTx/>
                        <a:buSzTx/>
                        <a:buFontTx/>
                        <a:buNone/>
                        <a:tabLst/>
                        <a:defRPr/>
                      </a:pPr>
                      <a:r>
                        <a:rPr lang="en-IN" sz="2400" u="none" strike="noStrike" dirty="0">
                          <a:solidFill>
                            <a:schemeClr val="bg1"/>
                          </a:solidFill>
                          <a:effectLst/>
                        </a:rPr>
                        <a:t>(per Gallon)</a:t>
                      </a:r>
                      <a:endParaRPr lang="en-IN" sz="2400" b="1" i="0" u="none" strike="noStrike" dirty="0">
                        <a:solidFill>
                          <a:schemeClr val="bg1"/>
                        </a:solidFill>
                        <a:effectLst/>
                        <a:latin typeface="Arial" panose="020B0604020202020204" pitchFamily="34" charset="0"/>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algn="ctr" rtl="0" fontAlgn="ctr"/>
                      <a:r>
                        <a:rPr lang="en-IN" sz="2400" u="none" strike="noStrike" dirty="0">
                          <a:solidFill>
                            <a:schemeClr val="bg1"/>
                          </a:solidFill>
                          <a:effectLst/>
                        </a:rPr>
                        <a:t>Quantity Demanded</a:t>
                      </a:r>
                    </a:p>
                    <a:p>
                      <a:pPr marL="0" marR="0" indent="0" algn="ctr" defTabSz="914400" rtl="0" eaLnBrk="1" fontAlgn="ctr" latinLnBrk="0" hangingPunct="1">
                        <a:lnSpc>
                          <a:spcPct val="100000"/>
                        </a:lnSpc>
                        <a:spcBef>
                          <a:spcPts val="0"/>
                        </a:spcBef>
                        <a:spcAft>
                          <a:spcPts val="0"/>
                        </a:spcAft>
                        <a:buClrTx/>
                        <a:buSzTx/>
                        <a:buFontTx/>
                        <a:buNone/>
                        <a:tabLst/>
                        <a:defRPr/>
                      </a:pPr>
                      <a:r>
                        <a:rPr lang="en-IN" sz="2400" u="none" strike="noStrike" dirty="0">
                          <a:solidFill>
                            <a:schemeClr val="bg1"/>
                          </a:solidFill>
                          <a:effectLst/>
                        </a:rPr>
                        <a:t>(Gallons per Week)</a:t>
                      </a:r>
                      <a:endParaRPr lang="en-IN" sz="2400" b="1" i="0" u="none" strike="noStrike" dirty="0">
                        <a:solidFill>
                          <a:schemeClr val="bg1"/>
                        </a:solidFill>
                        <a:effectLst/>
                        <a:latin typeface="Arial" panose="020B0604020202020204" pitchFamily="34" charset="0"/>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384062">
                <a:tc>
                  <a:txBody>
                    <a:bodyPr/>
                    <a:lstStyle/>
                    <a:p>
                      <a:pPr marL="0" indent="0" algn="ctr" defTabSz="914400" rtl="0" fontAlgn="ctr">
                        <a:tabLst/>
                      </a:pPr>
                      <a:r>
                        <a:rPr lang="en-IN" sz="2400" u="none" strike="noStrike" dirty="0">
                          <a:effectLst/>
                        </a:rPr>
                        <a:t>$8.00</a:t>
                      </a:r>
                      <a:endParaRPr lang="en-IN" sz="2400" b="0" i="0" u="none" strike="noStrike" dirty="0">
                        <a:solidFill>
                          <a:srgbClr val="000000"/>
                        </a:solidFill>
                        <a:effectLst/>
                        <a:latin typeface="Arial" panose="020B0604020202020204" pitchFamily="34" charset="0"/>
                      </a:endParaRPr>
                    </a:p>
                  </a:txBody>
                  <a:tcPr marL="9525" marR="857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2400" u="none" strike="noStrike" dirty="0">
                          <a:effectLst/>
                        </a:rPr>
                        <a:t> 0</a:t>
                      </a:r>
                      <a:endParaRPr lang="en-IN" sz="2400" b="0" i="0" u="none" strike="noStrike" dirty="0">
                        <a:solidFill>
                          <a:srgbClr val="000000"/>
                        </a:solidFill>
                        <a:effectLst/>
                        <a:latin typeface="Arial" panose="020B0604020202020204" pitchFamily="34" charset="0"/>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431800">
                <a:tc>
                  <a:txBody>
                    <a:bodyPr/>
                    <a:lstStyle/>
                    <a:p>
                      <a:pPr algn="ctr" rtl="0" fontAlgn="ctr"/>
                      <a:r>
                        <a:rPr lang="en-IN" sz="2400" u="none" strike="noStrike" dirty="0">
                          <a:effectLst/>
                        </a:rPr>
                        <a:t>  7.00</a:t>
                      </a:r>
                      <a:endParaRPr lang="en-IN" sz="2400" b="0" i="0" u="none" strike="noStrike" dirty="0">
                        <a:solidFill>
                          <a:srgbClr val="000000"/>
                        </a:solidFill>
                        <a:effectLst/>
                        <a:latin typeface="Arial" panose="020B0604020202020204" pitchFamily="34" charset="0"/>
                      </a:endParaRPr>
                    </a:p>
                  </a:txBody>
                  <a:tcPr marL="9525" marR="857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2400" u="none" strike="noStrike" dirty="0">
                          <a:effectLst/>
                        </a:rPr>
                        <a:t> 2</a:t>
                      </a:r>
                      <a:endParaRPr lang="en-IN" sz="2400" b="0" i="0" u="none" strike="noStrike" dirty="0">
                        <a:solidFill>
                          <a:srgbClr val="000000"/>
                        </a:solidFill>
                        <a:effectLst/>
                        <a:latin typeface="Arial" panose="020B0604020202020204" pitchFamily="34" charset="0"/>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266339910"/>
                  </a:ext>
                </a:extLst>
              </a:tr>
              <a:tr h="457200">
                <a:tc>
                  <a:txBody>
                    <a:bodyPr/>
                    <a:lstStyle/>
                    <a:p>
                      <a:pPr algn="ctr" rtl="0" fontAlgn="ctr"/>
                      <a:r>
                        <a:rPr lang="en-IN" sz="2400" u="none" strike="noStrike" dirty="0">
                          <a:effectLst/>
                        </a:rPr>
                        <a:t>  6.00</a:t>
                      </a:r>
                      <a:endParaRPr lang="en-IN" sz="2400" b="0" i="0" u="none" strike="noStrike" dirty="0">
                        <a:solidFill>
                          <a:srgbClr val="000000"/>
                        </a:solidFill>
                        <a:effectLst/>
                        <a:latin typeface="Arial" panose="020B0604020202020204" pitchFamily="34" charset="0"/>
                      </a:endParaRPr>
                    </a:p>
                  </a:txBody>
                  <a:tcPr marL="9525" marR="857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2400" u="none" strike="noStrike" dirty="0">
                          <a:effectLst/>
                        </a:rPr>
                        <a:t> 3</a:t>
                      </a:r>
                      <a:endParaRPr lang="en-IN" sz="2400" b="0" i="0" u="none" strike="noStrike" dirty="0">
                        <a:solidFill>
                          <a:srgbClr val="000000"/>
                        </a:solidFill>
                        <a:effectLst/>
                        <a:latin typeface="Arial" panose="020B0604020202020204" pitchFamily="34" charset="0"/>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270933">
                <a:tc>
                  <a:txBody>
                    <a:bodyPr/>
                    <a:lstStyle/>
                    <a:p>
                      <a:pPr algn="ctr" rtl="0" fontAlgn="ctr"/>
                      <a:r>
                        <a:rPr lang="en-IN" sz="2400" u="none" strike="noStrike" dirty="0">
                          <a:effectLst/>
                        </a:rPr>
                        <a:t>  5.00</a:t>
                      </a:r>
                      <a:endParaRPr lang="en-IN" sz="2400" b="0" i="0" u="none" strike="noStrike" dirty="0">
                        <a:solidFill>
                          <a:srgbClr val="000000"/>
                        </a:solidFill>
                        <a:effectLst/>
                        <a:latin typeface="Arial" panose="020B0604020202020204" pitchFamily="34" charset="0"/>
                      </a:endParaRPr>
                    </a:p>
                  </a:txBody>
                  <a:tcPr marL="9525" marR="857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2400" u="none" strike="noStrike" dirty="0">
                          <a:effectLst/>
                        </a:rPr>
                        <a:t> 5</a:t>
                      </a:r>
                      <a:endParaRPr lang="en-IN" sz="2400" b="0" i="0" u="none" strike="noStrike" dirty="0">
                        <a:solidFill>
                          <a:srgbClr val="000000"/>
                        </a:solidFill>
                        <a:effectLst/>
                        <a:latin typeface="Arial" panose="020B0604020202020204" pitchFamily="34" charset="0"/>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r h="420582">
                <a:tc>
                  <a:txBody>
                    <a:bodyPr/>
                    <a:lstStyle/>
                    <a:p>
                      <a:pPr algn="ctr" rtl="0" fontAlgn="ctr"/>
                      <a:r>
                        <a:rPr lang="en-IN" sz="2400" u="none" strike="noStrike" dirty="0">
                          <a:effectLst/>
                        </a:rPr>
                        <a:t>  4.00</a:t>
                      </a:r>
                      <a:endParaRPr lang="en-IN" sz="2400" b="0" i="0" u="none" strike="noStrike" dirty="0">
                        <a:solidFill>
                          <a:srgbClr val="000000"/>
                        </a:solidFill>
                        <a:effectLst/>
                        <a:latin typeface="Arial" panose="020B0604020202020204" pitchFamily="34" charset="0"/>
                      </a:endParaRPr>
                    </a:p>
                  </a:txBody>
                  <a:tcPr marL="9525" marR="857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2400" u="none" strike="noStrike" dirty="0">
                          <a:effectLst/>
                        </a:rPr>
                        <a:t> 7</a:t>
                      </a:r>
                      <a:endParaRPr lang="en-IN" sz="2400" b="0" i="0" u="none" strike="noStrike" dirty="0">
                        <a:solidFill>
                          <a:srgbClr val="000000"/>
                        </a:solidFill>
                        <a:effectLst/>
                        <a:latin typeface="Arial" panose="020B0604020202020204" pitchFamily="34" charset="0"/>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r h="389466">
                <a:tc>
                  <a:txBody>
                    <a:bodyPr/>
                    <a:lstStyle/>
                    <a:p>
                      <a:pPr algn="ctr" rtl="0" fontAlgn="ctr"/>
                      <a:r>
                        <a:rPr lang="en-IN" sz="2400" u="none" strike="noStrike" dirty="0">
                          <a:effectLst/>
                        </a:rPr>
                        <a:t>  3.00</a:t>
                      </a:r>
                      <a:endParaRPr lang="en-IN" sz="2400" b="0" i="0" u="none" strike="noStrike" dirty="0">
                        <a:solidFill>
                          <a:srgbClr val="000000"/>
                        </a:solidFill>
                        <a:effectLst/>
                        <a:latin typeface="Arial" panose="020B0604020202020204" pitchFamily="34" charset="0"/>
                      </a:endParaRPr>
                    </a:p>
                  </a:txBody>
                  <a:tcPr marL="9525" marR="857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2400" u="none" strike="noStrike" dirty="0">
                          <a:effectLst/>
                        </a:rPr>
                        <a:t>10</a:t>
                      </a:r>
                      <a:endParaRPr lang="en-IN" sz="2400" b="0" i="0" u="none" strike="noStrike" dirty="0">
                        <a:solidFill>
                          <a:srgbClr val="000000"/>
                        </a:solidFill>
                        <a:effectLst/>
                        <a:latin typeface="Arial" panose="020B0604020202020204" pitchFamily="34" charset="0"/>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6"/>
                  </a:ext>
                </a:extLst>
              </a:tr>
              <a:tr h="440267">
                <a:tc>
                  <a:txBody>
                    <a:bodyPr/>
                    <a:lstStyle/>
                    <a:p>
                      <a:pPr algn="ctr" rtl="0" fontAlgn="ctr"/>
                      <a:r>
                        <a:rPr lang="en-IN" sz="2400" u="none" strike="noStrike" dirty="0">
                          <a:effectLst/>
                        </a:rPr>
                        <a:t>  2.00</a:t>
                      </a:r>
                      <a:endParaRPr lang="en-IN" sz="2400" b="0" i="0" u="none" strike="noStrike" dirty="0">
                        <a:solidFill>
                          <a:srgbClr val="000000"/>
                        </a:solidFill>
                        <a:effectLst/>
                        <a:latin typeface="Arial" panose="020B0604020202020204" pitchFamily="34" charset="0"/>
                      </a:endParaRPr>
                    </a:p>
                  </a:txBody>
                  <a:tcPr marL="9525" marR="857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2400" u="none" strike="noStrike" dirty="0">
                          <a:effectLst/>
                        </a:rPr>
                        <a:t>14</a:t>
                      </a:r>
                      <a:endParaRPr lang="en-IN" sz="2400" b="0" i="0" u="none" strike="noStrike" dirty="0">
                        <a:solidFill>
                          <a:srgbClr val="000000"/>
                        </a:solidFill>
                        <a:effectLst/>
                        <a:latin typeface="Arial" panose="020B0604020202020204" pitchFamily="34" charset="0"/>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7"/>
                  </a:ext>
                </a:extLst>
              </a:tr>
              <a:tr h="448733">
                <a:tc>
                  <a:txBody>
                    <a:bodyPr/>
                    <a:lstStyle/>
                    <a:p>
                      <a:pPr algn="ctr" rtl="0" fontAlgn="ctr"/>
                      <a:r>
                        <a:rPr lang="en-IN" sz="2400" u="none" strike="noStrike" dirty="0">
                          <a:effectLst/>
                        </a:rPr>
                        <a:t>  1.00</a:t>
                      </a:r>
                      <a:endParaRPr lang="en-IN" sz="2400" b="0" i="0" u="none" strike="noStrike" dirty="0">
                        <a:solidFill>
                          <a:srgbClr val="000000"/>
                        </a:solidFill>
                        <a:effectLst/>
                        <a:latin typeface="Arial" panose="020B0604020202020204" pitchFamily="34" charset="0"/>
                      </a:endParaRPr>
                    </a:p>
                  </a:txBody>
                  <a:tcPr marL="9525" marR="857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2400" u="none" strike="noStrike" dirty="0">
                          <a:effectLst/>
                        </a:rPr>
                        <a:t>20</a:t>
                      </a:r>
                      <a:endParaRPr lang="en-IN" sz="2400" b="0" i="0" u="none" strike="noStrike" dirty="0">
                        <a:solidFill>
                          <a:srgbClr val="000000"/>
                        </a:solidFill>
                        <a:effectLst/>
                        <a:latin typeface="Arial" panose="020B0604020202020204" pitchFamily="34" charset="0"/>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8"/>
                  </a:ext>
                </a:extLst>
              </a:tr>
              <a:tr h="397934">
                <a:tc>
                  <a:txBody>
                    <a:bodyPr/>
                    <a:lstStyle/>
                    <a:p>
                      <a:pPr algn="ctr" rtl="0" fontAlgn="ctr"/>
                      <a:r>
                        <a:rPr lang="en-IN" sz="2400" u="none" strike="noStrike" dirty="0">
                          <a:effectLst/>
                        </a:rPr>
                        <a:t>  0.00</a:t>
                      </a:r>
                      <a:endParaRPr lang="en-IN" sz="2400" b="0" i="0" u="none" strike="noStrike" dirty="0">
                        <a:solidFill>
                          <a:srgbClr val="000000"/>
                        </a:solidFill>
                        <a:effectLst/>
                        <a:latin typeface="Arial" panose="020B0604020202020204" pitchFamily="34" charset="0"/>
                      </a:endParaRPr>
                    </a:p>
                  </a:txBody>
                  <a:tcPr marL="9525" marR="857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2400" u="none" strike="noStrike" dirty="0">
                          <a:effectLst/>
                        </a:rPr>
                        <a:t>26</a:t>
                      </a:r>
                      <a:endParaRPr lang="en-IN" sz="2400" b="0" i="0" u="none" strike="noStrike" dirty="0">
                        <a:solidFill>
                          <a:srgbClr val="000000"/>
                        </a:solidFill>
                        <a:effectLst/>
                        <a:latin typeface="Arial" panose="020B0604020202020204" pitchFamily="34" charset="0"/>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993516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8662" y="126858"/>
            <a:ext cx="8229600" cy="563077"/>
          </a:xfrm>
        </p:spPr>
        <p:txBody>
          <a:bodyPr anchor="ctr"/>
          <a:lstStyle/>
          <a:p>
            <a:r>
              <a:rPr lang="fr-FR" dirty="0"/>
              <a:t>Figure 3.2 </a:t>
            </a:r>
            <a:r>
              <a:rPr lang="fr-FR" dirty="0" err="1"/>
              <a:t>Alex’s</a:t>
            </a:r>
            <a:r>
              <a:rPr lang="fr-FR" dirty="0"/>
              <a:t> </a:t>
            </a:r>
            <a:r>
              <a:rPr lang="fr-FR" dirty="0" err="1"/>
              <a:t>Demand</a:t>
            </a:r>
            <a:r>
              <a:rPr lang="fr-FR" dirty="0"/>
              <a:t> </a:t>
            </a:r>
            <a:r>
              <a:rPr lang="fr-FR" dirty="0" err="1"/>
              <a:t>Curve</a:t>
            </a:r>
            <a:endParaRPr lang="en-IN" dirty="0"/>
          </a:p>
        </p:txBody>
      </p:sp>
      <p:sp>
        <p:nvSpPr>
          <p:cNvPr id="7" name="Content Placeholder 6"/>
          <p:cNvSpPr>
            <a:spLocks noGrp="1"/>
          </p:cNvSpPr>
          <p:nvPr>
            <p:ph sz="quarter" idx="13"/>
          </p:nvPr>
        </p:nvSpPr>
        <p:spPr>
          <a:xfrm>
            <a:off x="347129" y="1211501"/>
            <a:ext cx="4834467" cy="4986099"/>
          </a:xfrm>
        </p:spPr>
        <p:txBody>
          <a:bodyPr>
            <a:noAutofit/>
          </a:bodyPr>
          <a:lstStyle/>
          <a:p>
            <a:pPr marL="342900" indent="-342900">
              <a:spcBef>
                <a:spcPts val="1800"/>
              </a:spcBef>
            </a:pPr>
            <a:r>
              <a:rPr lang="en-US" dirty="0">
                <a:cs typeface="Arial" pitchFamily="34" charset="0"/>
              </a:rPr>
              <a:t>The relationship between price (</a:t>
            </a:r>
            <a:r>
              <a:rPr lang="en-US" i="1" dirty="0">
                <a:cs typeface="Arial" pitchFamily="34" charset="0"/>
              </a:rPr>
              <a:t>P</a:t>
            </a:r>
            <a:r>
              <a:rPr lang="en-US" dirty="0">
                <a:cs typeface="Arial" pitchFamily="34" charset="0"/>
              </a:rPr>
              <a:t>) and quantity demanded (</a:t>
            </a:r>
            <a:r>
              <a:rPr lang="en-US" i="1" dirty="0">
                <a:cs typeface="Arial" pitchFamily="34" charset="0"/>
              </a:rPr>
              <a:t>q</a:t>
            </a:r>
            <a:r>
              <a:rPr lang="en-US" dirty="0">
                <a:cs typeface="Arial" pitchFamily="34" charset="0"/>
              </a:rPr>
              <a:t>) presented graphically is called a demand curve. </a:t>
            </a:r>
          </a:p>
          <a:p>
            <a:pPr marL="342900" indent="-342900">
              <a:spcBef>
                <a:spcPts val="1800"/>
              </a:spcBef>
            </a:pPr>
            <a:r>
              <a:rPr lang="en-US" dirty="0">
                <a:cs typeface="Arial" pitchFamily="34" charset="0"/>
              </a:rPr>
              <a:t>Demand curves have a negative slope, indicating that lower prices cause quantity demanded to increase. </a:t>
            </a:r>
          </a:p>
          <a:p>
            <a:pPr marL="342900" indent="-342900">
              <a:spcBef>
                <a:spcPts val="1800"/>
              </a:spcBef>
            </a:pPr>
            <a:r>
              <a:rPr lang="en-US" dirty="0">
                <a:cs typeface="Arial" pitchFamily="34" charset="0"/>
              </a:rPr>
              <a:t>Note that Alex’s demand curve is blue; demand in product markets is determined by household choice.</a:t>
            </a:r>
            <a:endParaRPr lang="en-IN" dirty="0"/>
          </a:p>
        </p:txBody>
      </p:sp>
      <p:pic>
        <p:nvPicPr>
          <p:cNvPr id="3074" name="Picture 2" descr="In the graph, the horizontal or q axis represents Gallons per week and the vertical or p axis represents price per gallon in dollars. &#10;The various points on the q axis are; 2, 5, 10, 20, and 26&#10;The various points on the p axis are; 1, 2, 3, 4, 5, 6, 7, and 8&#10;There are several lines formed from these points that result in points of intersection. They are; 0:8, 2:7, 5:5, 10:3, 20:1 and 26:0. &#10;These join together to form a demand cur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6673" y="1255517"/>
            <a:ext cx="3304514" cy="4601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95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2" y="118172"/>
            <a:ext cx="8229600" cy="1207007"/>
          </a:xfrm>
        </p:spPr>
        <p:txBody>
          <a:bodyPr/>
          <a:lstStyle/>
          <a:p>
            <a:r>
              <a:rPr lang="en-IN" dirty="0"/>
              <a:t>Price and Quantity Demanded: The Law of Demand </a:t>
            </a:r>
            <a:r>
              <a:rPr lang="en-IN" sz="2800" dirty="0"/>
              <a:t>(2 of 3)</a:t>
            </a:r>
          </a:p>
        </p:txBody>
      </p:sp>
      <p:sp>
        <p:nvSpPr>
          <p:cNvPr id="3" name="Content Placeholder 2"/>
          <p:cNvSpPr>
            <a:spLocks noGrp="1"/>
          </p:cNvSpPr>
          <p:nvPr>
            <p:ph sz="quarter" idx="13"/>
          </p:nvPr>
        </p:nvSpPr>
        <p:spPr>
          <a:xfrm>
            <a:off x="355596" y="1449917"/>
            <a:ext cx="8232775" cy="4598988"/>
          </a:xfrm>
          <a:prstGeom prst="rect">
            <a:avLst/>
          </a:prstGeom>
        </p:spPr>
        <p:txBody>
          <a:bodyPr/>
          <a:lstStyle/>
          <a:p>
            <a:pPr marL="0" indent="0">
              <a:spcBef>
                <a:spcPts val="1800"/>
              </a:spcBef>
              <a:buNone/>
            </a:pPr>
            <a:r>
              <a:rPr lang="en-IN" b="1" dirty="0">
                <a:latin typeface="+mn-lt"/>
                <a:cs typeface="Arial" pitchFamily="34" charset="0"/>
              </a:rPr>
              <a:t>Demand Curves Slope Downward</a:t>
            </a:r>
          </a:p>
          <a:p>
            <a:pPr marL="342900" indent="-342900">
              <a:spcBef>
                <a:spcPts val="1800"/>
              </a:spcBef>
            </a:pPr>
            <a:r>
              <a:rPr lang="en-IN" b="1" dirty="0">
                <a:latin typeface="+mn-lt"/>
                <a:cs typeface="Arial" pitchFamily="34" charset="0"/>
              </a:rPr>
              <a:t>law of demand </a:t>
            </a:r>
            <a:r>
              <a:rPr lang="en-IN" dirty="0">
                <a:latin typeface="+mn-lt"/>
                <a:cs typeface="Arial" pitchFamily="34" charset="0"/>
              </a:rPr>
              <a:t>The negative relationship between price and quantity demanded: </a:t>
            </a:r>
            <a:r>
              <a:rPr lang="en-IN" i="1" dirty="0">
                <a:latin typeface="+mn-lt"/>
                <a:cs typeface="Arial" pitchFamily="34" charset="0"/>
              </a:rPr>
              <a:t>Ceteris paribus</a:t>
            </a:r>
            <a:r>
              <a:rPr lang="en-IN" dirty="0">
                <a:latin typeface="+mn-lt"/>
                <a:cs typeface="Arial" pitchFamily="34" charset="0"/>
              </a:rPr>
              <a:t>, as price rises, quantity demanded decreases; as price falls, quantity demanded increases during a given period of time, all other things remaining constant.</a:t>
            </a:r>
          </a:p>
          <a:p>
            <a:pPr marL="342900" indent="-342900">
              <a:spcBef>
                <a:spcPts val="1800"/>
              </a:spcBef>
            </a:pPr>
            <a:r>
              <a:rPr lang="en-IN" dirty="0">
                <a:latin typeface="+mn-lt"/>
                <a:cs typeface="Arial" pitchFamily="34" charset="0"/>
              </a:rPr>
              <a:t>It is reasonable to expect quantity demanded to fall when price rises, </a:t>
            </a:r>
            <a:r>
              <a:rPr lang="en-IN" i="1" dirty="0">
                <a:latin typeface="+mn-lt"/>
                <a:cs typeface="Arial" pitchFamily="34" charset="0"/>
              </a:rPr>
              <a:t>ceteris paribus</a:t>
            </a:r>
            <a:r>
              <a:rPr lang="en-IN" dirty="0">
                <a:latin typeface="+mn-lt"/>
                <a:cs typeface="Arial" pitchFamily="34" charset="0"/>
              </a:rPr>
              <a:t>, and to expect quantity demanded to rise when price falls, </a:t>
            </a:r>
            <a:r>
              <a:rPr lang="en-IN" i="1" dirty="0">
                <a:latin typeface="+mn-lt"/>
                <a:cs typeface="Arial" pitchFamily="34" charset="0"/>
              </a:rPr>
              <a:t>ceteris paribus</a:t>
            </a:r>
            <a:r>
              <a:rPr lang="en-IN" dirty="0">
                <a:latin typeface="+mn-lt"/>
                <a:cs typeface="Arial" pitchFamily="34" charset="0"/>
              </a:rPr>
              <a:t>.</a:t>
            </a:r>
          </a:p>
          <a:p>
            <a:pPr marL="342900" indent="-342900">
              <a:spcBef>
                <a:spcPts val="1800"/>
              </a:spcBef>
            </a:pPr>
            <a:r>
              <a:rPr lang="en-IN" dirty="0">
                <a:latin typeface="+mn-lt"/>
                <a:cs typeface="Arial" pitchFamily="34" charset="0"/>
              </a:rPr>
              <a:t>A demand curve has a negative slope.</a:t>
            </a:r>
          </a:p>
        </p:txBody>
      </p:sp>
    </p:spTree>
    <p:extLst>
      <p:ext uri="{BB962C8B-B14F-4D97-AF65-F5344CB8AC3E}">
        <p14:creationId xmlns:p14="http://schemas.microsoft.com/office/powerpoint/2010/main" val="2268367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2" y="146511"/>
            <a:ext cx="8229600" cy="1175119"/>
          </a:xfrm>
        </p:spPr>
        <p:txBody>
          <a:bodyPr>
            <a:noAutofit/>
          </a:bodyPr>
          <a:lstStyle/>
          <a:p>
            <a:r>
              <a:rPr lang="en-IN" dirty="0"/>
              <a:t>Price and Quantity Demanded: The Law of Demand </a:t>
            </a:r>
            <a:r>
              <a:rPr lang="en-IN" sz="2800" dirty="0"/>
              <a:t>(3 of 3)</a:t>
            </a:r>
          </a:p>
        </p:txBody>
      </p:sp>
      <p:sp>
        <p:nvSpPr>
          <p:cNvPr id="3" name="Content Placeholder 2"/>
          <p:cNvSpPr>
            <a:spLocks noGrp="1"/>
          </p:cNvSpPr>
          <p:nvPr>
            <p:ph sz="quarter" idx="13"/>
          </p:nvPr>
        </p:nvSpPr>
        <p:spPr>
          <a:xfrm>
            <a:off x="355596" y="1449917"/>
            <a:ext cx="8232775" cy="3596217"/>
          </a:xfrm>
        </p:spPr>
        <p:txBody>
          <a:bodyPr>
            <a:noAutofit/>
          </a:bodyPr>
          <a:lstStyle/>
          <a:p>
            <a:pPr marL="0" indent="0">
              <a:spcAft>
                <a:spcPct val="10000"/>
              </a:spcAft>
              <a:buNone/>
              <a:defRPr/>
            </a:pPr>
            <a:r>
              <a:rPr lang="en-IN" b="1" dirty="0">
                <a:latin typeface="+mn-lt"/>
              </a:rPr>
              <a:t>Other Properties of Demand Curves</a:t>
            </a:r>
          </a:p>
          <a:p>
            <a:pPr indent="-256032">
              <a:spcAft>
                <a:spcPct val="10000"/>
              </a:spcAft>
              <a:defRPr/>
            </a:pPr>
            <a:r>
              <a:rPr lang="en-IN" dirty="0">
                <a:latin typeface="+mn-lt"/>
              </a:rPr>
              <a:t>To summarize what we know about the shape of demand curves:</a:t>
            </a:r>
          </a:p>
          <a:p>
            <a:pPr marL="944118" lvl="1" indent="-457200">
              <a:spcAft>
                <a:spcPct val="10000"/>
              </a:spcAft>
              <a:buFont typeface="+mj-lt"/>
              <a:buAutoNum type="arabicPeriod"/>
              <a:defRPr/>
            </a:pPr>
            <a:r>
              <a:rPr lang="en-IN" dirty="0">
                <a:latin typeface="+mn-lt"/>
              </a:rPr>
              <a:t>They have a negative slope.</a:t>
            </a:r>
          </a:p>
          <a:p>
            <a:pPr marL="944118" lvl="1" indent="-457200">
              <a:spcAft>
                <a:spcPct val="10000"/>
              </a:spcAft>
              <a:buFont typeface="+mj-lt"/>
              <a:buAutoNum type="arabicPeriod"/>
              <a:defRPr/>
            </a:pPr>
            <a:r>
              <a:rPr lang="en-IN" dirty="0">
                <a:latin typeface="+mn-lt"/>
              </a:rPr>
              <a:t>They intersect the quantity (</a:t>
            </a:r>
            <a:r>
              <a:rPr lang="en-IN" i="1" dirty="0">
                <a:latin typeface="+mn-lt"/>
              </a:rPr>
              <a:t>X</a:t>
            </a:r>
            <a:r>
              <a:rPr lang="en-IN" dirty="0">
                <a:latin typeface="+mn-lt"/>
              </a:rPr>
              <a:t>) axis, a result of time limitations and diminishing marginal utility.</a:t>
            </a:r>
          </a:p>
          <a:p>
            <a:pPr marL="944118" lvl="1" indent="-457200">
              <a:spcAft>
                <a:spcPct val="10000"/>
              </a:spcAft>
              <a:buFont typeface="+mj-lt"/>
              <a:buAutoNum type="arabicPeriod"/>
              <a:defRPr/>
            </a:pPr>
            <a:r>
              <a:rPr lang="en-IN" dirty="0">
                <a:latin typeface="+mn-lt"/>
              </a:rPr>
              <a:t>They intersect the price (</a:t>
            </a:r>
            <a:r>
              <a:rPr lang="en-IN" i="1" dirty="0">
                <a:latin typeface="+mn-lt"/>
              </a:rPr>
              <a:t>Y</a:t>
            </a:r>
            <a:r>
              <a:rPr lang="en-IN" dirty="0">
                <a:latin typeface="+mn-lt"/>
              </a:rPr>
              <a:t>) axis, a result of limited income and wealth.</a:t>
            </a:r>
          </a:p>
        </p:txBody>
      </p:sp>
      <p:sp>
        <p:nvSpPr>
          <p:cNvPr id="4" name="Content Placeholder 3"/>
          <p:cNvSpPr>
            <a:spLocks noGrp="1"/>
          </p:cNvSpPr>
          <p:nvPr>
            <p:ph sz="quarter" idx="14"/>
          </p:nvPr>
        </p:nvSpPr>
        <p:spPr>
          <a:xfrm>
            <a:off x="347129" y="5118206"/>
            <a:ext cx="8229600" cy="1068290"/>
          </a:xfrm>
        </p:spPr>
        <p:txBody>
          <a:bodyPr anchor="ctr">
            <a:noAutofit/>
          </a:bodyPr>
          <a:lstStyle/>
          <a:p>
            <a:pPr indent="-256032">
              <a:spcAft>
                <a:spcPct val="10000"/>
              </a:spcAft>
              <a:defRPr/>
            </a:pPr>
            <a:r>
              <a:rPr lang="en-US" dirty="0">
                <a:latin typeface="+mn-lt"/>
              </a:rPr>
              <a:t>The actual shape of an individual household demand curve depends on the unique tastes and preferences of the household and other factors.</a:t>
            </a:r>
            <a:endParaRPr lang="en-IN" dirty="0">
              <a:latin typeface="+mn-lt"/>
            </a:endParaRPr>
          </a:p>
        </p:txBody>
      </p:sp>
    </p:spTree>
    <p:extLst>
      <p:ext uri="{BB962C8B-B14F-4D97-AF65-F5344CB8AC3E}">
        <p14:creationId xmlns:p14="http://schemas.microsoft.com/office/powerpoint/2010/main" val="1843674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596" y="146511"/>
            <a:ext cx="8229600" cy="1175119"/>
          </a:xfrm>
        </p:spPr>
        <p:txBody>
          <a:bodyPr>
            <a:noAutofit/>
          </a:bodyPr>
          <a:lstStyle/>
          <a:p>
            <a:r>
              <a:rPr lang="en-IN" dirty="0"/>
              <a:t>Other Determinants of Household Demand</a:t>
            </a:r>
            <a:r>
              <a:rPr lang="en-IN" sz="2800" dirty="0"/>
              <a:t> (1 of 3)</a:t>
            </a:r>
          </a:p>
        </p:txBody>
      </p:sp>
      <p:sp>
        <p:nvSpPr>
          <p:cNvPr id="3" name="Content Placeholder 2"/>
          <p:cNvSpPr>
            <a:spLocks noGrp="1"/>
          </p:cNvSpPr>
          <p:nvPr>
            <p:ph sz="quarter" idx="13"/>
          </p:nvPr>
        </p:nvSpPr>
        <p:spPr>
          <a:xfrm>
            <a:off x="355596" y="1449917"/>
            <a:ext cx="8232775" cy="2859214"/>
          </a:xfrm>
        </p:spPr>
        <p:txBody>
          <a:bodyPr>
            <a:spAutoFit/>
          </a:bodyPr>
          <a:lstStyle/>
          <a:p>
            <a:pPr marL="0" indent="0">
              <a:spcAft>
                <a:spcPct val="10000"/>
              </a:spcAft>
              <a:buNone/>
              <a:defRPr/>
            </a:pPr>
            <a:r>
              <a:rPr lang="en-IN" b="1" dirty="0">
                <a:latin typeface="+mn-lt"/>
              </a:rPr>
              <a:t>Income and Wealth</a:t>
            </a:r>
          </a:p>
          <a:p>
            <a:pPr indent="-256032">
              <a:spcAft>
                <a:spcPct val="10000"/>
              </a:spcAft>
              <a:defRPr/>
            </a:pPr>
            <a:r>
              <a:rPr lang="en-IN" b="1" dirty="0">
                <a:latin typeface="+mn-lt"/>
              </a:rPr>
              <a:t>income</a:t>
            </a:r>
            <a:r>
              <a:rPr lang="en-IN" dirty="0">
                <a:latin typeface="+mn-lt"/>
              </a:rPr>
              <a:t> The sum of all a household’s wages, salaries, profits, interest payments, rents, and other forms of earnings in a given period of time. It is a flow measure.</a:t>
            </a:r>
          </a:p>
          <a:p>
            <a:pPr indent="-256032">
              <a:spcAft>
                <a:spcPct val="10000"/>
              </a:spcAft>
              <a:defRPr/>
            </a:pPr>
            <a:r>
              <a:rPr lang="en-IN" b="1" dirty="0">
                <a:latin typeface="+mn-lt"/>
              </a:rPr>
              <a:t>wealth </a:t>
            </a:r>
            <a:r>
              <a:rPr lang="en-IN" b="1" i="1" dirty="0">
                <a:latin typeface="+mn-lt"/>
              </a:rPr>
              <a:t>or</a:t>
            </a:r>
            <a:r>
              <a:rPr lang="en-IN" b="1" dirty="0">
                <a:latin typeface="+mn-lt"/>
              </a:rPr>
              <a:t> net worth </a:t>
            </a:r>
            <a:r>
              <a:rPr lang="en-IN" dirty="0">
                <a:latin typeface="+mn-lt"/>
              </a:rPr>
              <a:t>The total value of what a household owns minus what it owes. It is a stock measure.</a:t>
            </a:r>
          </a:p>
        </p:txBody>
      </p:sp>
    </p:spTree>
    <p:extLst>
      <p:ext uri="{BB962C8B-B14F-4D97-AF65-F5344CB8AC3E}">
        <p14:creationId xmlns:p14="http://schemas.microsoft.com/office/powerpoint/2010/main" val="2209748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55596" y="223838"/>
            <a:ext cx="8229600" cy="1097279"/>
          </a:xfrm>
        </p:spPr>
        <p:txBody>
          <a:bodyPr/>
          <a:lstStyle/>
          <a:p>
            <a:r>
              <a:rPr lang="en-US" dirty="0"/>
              <a:t>Chapter Outline and Learning Objectives </a:t>
            </a:r>
            <a:r>
              <a:rPr lang="en-US" sz="2800" dirty="0"/>
              <a:t>(1 of 2)</a:t>
            </a:r>
          </a:p>
        </p:txBody>
      </p:sp>
      <p:sp>
        <p:nvSpPr>
          <p:cNvPr id="2" name="Content Placeholder 1"/>
          <p:cNvSpPr>
            <a:spLocks noGrp="1"/>
          </p:cNvSpPr>
          <p:nvPr>
            <p:ph sz="quarter" idx="13"/>
          </p:nvPr>
        </p:nvSpPr>
        <p:spPr>
          <a:xfrm>
            <a:off x="364063" y="1511674"/>
            <a:ext cx="8232775" cy="1573830"/>
          </a:xfrm>
        </p:spPr>
        <p:txBody>
          <a:bodyPr anchor="ctr">
            <a:noAutofit/>
          </a:bodyPr>
          <a:lstStyle/>
          <a:p>
            <a:pPr marL="0" indent="0">
              <a:buNone/>
            </a:pPr>
            <a:r>
              <a:rPr lang="en-US" altLang="en-US" sz="2200" b="1" kern="1200" dirty="0">
                <a:solidFill>
                  <a:schemeClr val="tx1"/>
                </a:solidFill>
              </a:rPr>
              <a:t>3.1 Firms and Households: The Basic Decision-Making Units</a:t>
            </a:r>
          </a:p>
          <a:p>
            <a:pPr marL="342900" indent="-342900"/>
            <a:r>
              <a:rPr lang="en-US" altLang="en-US" sz="2200" dirty="0">
                <a:cs typeface="Arial" pitchFamily="34" charset="0"/>
              </a:rPr>
              <a:t>Understand the roles of firms, entrepreneurs, and households in the market.</a:t>
            </a:r>
            <a:endParaRPr lang="en-IN" sz="2200" dirty="0"/>
          </a:p>
        </p:txBody>
      </p:sp>
      <p:sp>
        <p:nvSpPr>
          <p:cNvPr id="3" name="Content Placeholder 2"/>
          <p:cNvSpPr>
            <a:spLocks noGrp="1"/>
          </p:cNvSpPr>
          <p:nvPr>
            <p:ph sz="quarter" idx="14"/>
          </p:nvPr>
        </p:nvSpPr>
        <p:spPr>
          <a:xfrm>
            <a:off x="364063" y="3233221"/>
            <a:ext cx="8229600" cy="1392659"/>
          </a:xfrm>
        </p:spPr>
        <p:txBody>
          <a:bodyPr>
            <a:spAutoFit/>
          </a:bodyPr>
          <a:lstStyle/>
          <a:p>
            <a:pPr marL="0" indent="0">
              <a:buNone/>
            </a:pPr>
            <a:r>
              <a:rPr lang="en-US" altLang="en-US" sz="2200" b="1" kern="1200" dirty="0">
                <a:solidFill>
                  <a:schemeClr val="tx1"/>
                </a:solidFill>
              </a:rPr>
              <a:t>3.2 </a:t>
            </a:r>
            <a:r>
              <a:rPr lang="en-US" altLang="en-US" sz="2200" b="1" dirty="0">
                <a:solidFill>
                  <a:schemeClr val="tx1"/>
                </a:solidFill>
              </a:rPr>
              <a:t>Input Markets and Output Markets: The Circular Flow</a:t>
            </a:r>
          </a:p>
          <a:p>
            <a:pPr marL="342900" indent="-342900"/>
            <a:r>
              <a:rPr lang="en-US" altLang="en-US" sz="2200" dirty="0">
                <a:cs typeface="Arial" pitchFamily="34" charset="0"/>
              </a:rPr>
              <a:t>Understand the role of households as both suppliers to firms and buyers of what firms produce.</a:t>
            </a:r>
            <a:endParaRPr lang="en-IN" sz="2200" dirty="0"/>
          </a:p>
        </p:txBody>
      </p:sp>
      <p:sp>
        <p:nvSpPr>
          <p:cNvPr id="6" name="Content Placeholder 5"/>
          <p:cNvSpPr>
            <a:spLocks noGrp="1"/>
          </p:cNvSpPr>
          <p:nvPr>
            <p:ph sz="quarter" idx="15"/>
          </p:nvPr>
        </p:nvSpPr>
        <p:spPr>
          <a:xfrm>
            <a:off x="373588" y="4788786"/>
            <a:ext cx="8223250" cy="1573830"/>
          </a:xfrm>
        </p:spPr>
        <p:txBody>
          <a:bodyPr anchor="ctr">
            <a:noAutofit/>
          </a:bodyPr>
          <a:lstStyle/>
          <a:p>
            <a:pPr marL="0" indent="0">
              <a:buNone/>
            </a:pPr>
            <a:r>
              <a:rPr lang="en-US" altLang="en-US" sz="2200" b="1" kern="1200" dirty="0">
                <a:solidFill>
                  <a:schemeClr val="tx1"/>
                </a:solidFill>
              </a:rPr>
              <a:t>3.3 </a:t>
            </a:r>
            <a:r>
              <a:rPr lang="en-US" altLang="en-US" sz="2200" b="1" dirty="0">
                <a:solidFill>
                  <a:schemeClr val="tx1"/>
                </a:solidFill>
              </a:rPr>
              <a:t>Demand in Product/Output Markets</a:t>
            </a:r>
          </a:p>
          <a:p>
            <a:pPr marL="342900" indent="-342900"/>
            <a:r>
              <a:rPr lang="en-US" altLang="en-US" sz="2200" dirty="0">
                <a:cs typeface="Arial" pitchFamily="34" charset="0"/>
              </a:rPr>
              <a:t>Understand what determines the position and shape of the demand curve and what factors move you along a demand curve and what factors shift the demand curve.</a:t>
            </a:r>
            <a:endParaRPr lang="en-IN" sz="2200" dirty="0"/>
          </a:p>
        </p:txBody>
      </p:sp>
    </p:spTree>
    <p:extLst>
      <p:ext uri="{BB962C8B-B14F-4D97-AF65-F5344CB8AC3E}">
        <p14:creationId xmlns:p14="http://schemas.microsoft.com/office/powerpoint/2010/main" val="1438312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596" y="95709"/>
            <a:ext cx="8229600" cy="1175119"/>
          </a:xfrm>
        </p:spPr>
        <p:txBody>
          <a:bodyPr anchor="ctr">
            <a:noAutofit/>
          </a:bodyPr>
          <a:lstStyle/>
          <a:p>
            <a:r>
              <a:rPr lang="en-IN" dirty="0"/>
              <a:t>Other Determinants of Household Demand</a:t>
            </a:r>
            <a:r>
              <a:rPr lang="en-IN" sz="2800" dirty="0"/>
              <a:t> (2 of 3)</a:t>
            </a:r>
          </a:p>
        </p:txBody>
      </p:sp>
      <p:sp>
        <p:nvSpPr>
          <p:cNvPr id="3" name="Content Placeholder 2"/>
          <p:cNvSpPr>
            <a:spLocks noGrp="1"/>
          </p:cNvSpPr>
          <p:nvPr>
            <p:ph sz="quarter" idx="13"/>
          </p:nvPr>
        </p:nvSpPr>
        <p:spPr>
          <a:xfrm>
            <a:off x="355596" y="1449917"/>
            <a:ext cx="8232775" cy="2859214"/>
          </a:xfrm>
        </p:spPr>
        <p:txBody>
          <a:bodyPr>
            <a:spAutoFit/>
          </a:bodyPr>
          <a:lstStyle/>
          <a:p>
            <a:pPr marL="0" indent="0">
              <a:spcAft>
                <a:spcPct val="10000"/>
              </a:spcAft>
              <a:buNone/>
              <a:defRPr/>
            </a:pPr>
            <a:r>
              <a:rPr lang="en-IN" b="1" dirty="0">
                <a:latin typeface="+mn-lt"/>
              </a:rPr>
              <a:t>Income and Wealth</a:t>
            </a:r>
          </a:p>
          <a:p>
            <a:pPr indent="-256032">
              <a:spcAft>
                <a:spcPct val="10000"/>
              </a:spcAft>
              <a:defRPr/>
            </a:pPr>
            <a:r>
              <a:rPr lang="en-IN" b="1" dirty="0">
                <a:latin typeface="+mn-lt"/>
              </a:rPr>
              <a:t>normal goods</a:t>
            </a:r>
            <a:r>
              <a:rPr lang="en-IN" dirty="0">
                <a:latin typeface="+mn-lt"/>
              </a:rPr>
              <a:t> Goods for which demand goes up when income is higher and for which demand goes down when income is lower.</a:t>
            </a:r>
          </a:p>
          <a:p>
            <a:pPr indent="-256032">
              <a:spcAft>
                <a:spcPct val="10000"/>
              </a:spcAft>
              <a:defRPr/>
            </a:pPr>
            <a:r>
              <a:rPr lang="en-IN" b="1" dirty="0">
                <a:latin typeface="+mn-lt"/>
              </a:rPr>
              <a:t>inferior goods </a:t>
            </a:r>
            <a:r>
              <a:rPr lang="en-IN" dirty="0" err="1">
                <a:latin typeface="+mn-lt"/>
              </a:rPr>
              <a:t>Goods</a:t>
            </a:r>
            <a:r>
              <a:rPr lang="en-IN" dirty="0">
                <a:latin typeface="+mn-lt"/>
              </a:rPr>
              <a:t> for which demand tends to fall when income rises.</a:t>
            </a:r>
          </a:p>
        </p:txBody>
      </p:sp>
    </p:spTree>
    <p:extLst>
      <p:ext uri="{BB962C8B-B14F-4D97-AF65-F5344CB8AC3E}">
        <p14:creationId xmlns:p14="http://schemas.microsoft.com/office/powerpoint/2010/main" val="1422132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596" y="149123"/>
            <a:ext cx="8229600" cy="1068290"/>
          </a:xfrm>
        </p:spPr>
        <p:txBody>
          <a:bodyPr anchor="ctr">
            <a:noAutofit/>
          </a:bodyPr>
          <a:lstStyle/>
          <a:p>
            <a:r>
              <a:rPr lang="en-IN" dirty="0"/>
              <a:t>Other Determinants of Household Demand</a:t>
            </a:r>
            <a:r>
              <a:rPr lang="en-IN" sz="2800" dirty="0"/>
              <a:t> (3 of 3)</a:t>
            </a:r>
          </a:p>
        </p:txBody>
      </p:sp>
      <p:sp>
        <p:nvSpPr>
          <p:cNvPr id="3" name="Content Placeholder 2"/>
          <p:cNvSpPr>
            <a:spLocks noGrp="1"/>
          </p:cNvSpPr>
          <p:nvPr>
            <p:ph sz="quarter" idx="13"/>
          </p:nvPr>
        </p:nvSpPr>
        <p:spPr>
          <a:xfrm>
            <a:off x="347129" y="1449917"/>
            <a:ext cx="8232775" cy="3827171"/>
          </a:xfrm>
        </p:spPr>
        <p:txBody>
          <a:bodyPr>
            <a:noAutofit/>
          </a:bodyPr>
          <a:lstStyle/>
          <a:p>
            <a:pPr marL="0" indent="0">
              <a:spcAft>
                <a:spcPct val="10000"/>
              </a:spcAft>
              <a:buNone/>
              <a:defRPr/>
            </a:pPr>
            <a:r>
              <a:rPr lang="en-IN" b="1" dirty="0">
                <a:latin typeface="+mn-lt"/>
              </a:rPr>
              <a:t>Prices of Other Goods and Services</a:t>
            </a:r>
          </a:p>
          <a:p>
            <a:pPr indent="-256032">
              <a:spcAft>
                <a:spcPct val="10000"/>
              </a:spcAft>
              <a:defRPr/>
            </a:pPr>
            <a:r>
              <a:rPr lang="en-IN" b="1" dirty="0">
                <a:latin typeface="+mn-lt"/>
              </a:rPr>
              <a:t>substitutes</a:t>
            </a:r>
            <a:r>
              <a:rPr lang="en-IN" dirty="0">
                <a:latin typeface="+mn-lt"/>
              </a:rPr>
              <a:t> Goods that can serve as replacements for one another; when the price of one increases, demand for the other increases.</a:t>
            </a:r>
          </a:p>
          <a:p>
            <a:pPr indent="-256032">
              <a:spcAft>
                <a:spcPct val="10000"/>
              </a:spcAft>
              <a:defRPr/>
            </a:pPr>
            <a:r>
              <a:rPr lang="en-IN" b="1" dirty="0">
                <a:latin typeface="+mn-lt"/>
              </a:rPr>
              <a:t>perfect substitutes</a:t>
            </a:r>
            <a:r>
              <a:rPr lang="en-IN" dirty="0">
                <a:latin typeface="+mn-lt"/>
              </a:rPr>
              <a:t> Identical products.</a:t>
            </a:r>
          </a:p>
          <a:p>
            <a:pPr indent="-256032">
              <a:spcAft>
                <a:spcPct val="10000"/>
              </a:spcAft>
              <a:defRPr/>
            </a:pPr>
            <a:r>
              <a:rPr lang="en-IN" b="1" dirty="0">
                <a:latin typeface="+mn-lt"/>
              </a:rPr>
              <a:t>complements, complementary goods </a:t>
            </a:r>
            <a:r>
              <a:rPr lang="en-IN" dirty="0" err="1">
                <a:latin typeface="+mn-lt"/>
              </a:rPr>
              <a:t>Goods</a:t>
            </a:r>
            <a:r>
              <a:rPr lang="en-IN" dirty="0">
                <a:latin typeface="+mn-lt"/>
              </a:rPr>
              <a:t> that “go together”; a decrease in the price of one results in an increase in demand for the other and vice versa.</a:t>
            </a:r>
          </a:p>
        </p:txBody>
      </p:sp>
    </p:spTree>
    <p:extLst>
      <p:ext uri="{BB962C8B-B14F-4D97-AF65-F5344CB8AC3E}">
        <p14:creationId xmlns:p14="http://schemas.microsoft.com/office/powerpoint/2010/main" val="2185182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2" y="159355"/>
            <a:ext cx="8229600" cy="504496"/>
          </a:xfrm>
        </p:spPr>
        <p:txBody>
          <a:bodyPr anchor="ctr">
            <a:spAutoFit/>
          </a:bodyPr>
          <a:lstStyle/>
          <a:p>
            <a:r>
              <a:rPr lang="pt-BR" dirty="0"/>
              <a:t>ECONOMICS IN PRACTICE </a:t>
            </a:r>
            <a:r>
              <a:rPr lang="pt-BR" sz="2800" dirty="0"/>
              <a:t>(1 of 4)</a:t>
            </a:r>
            <a:endParaRPr lang="pt-BR" sz="2800" dirty="0">
              <a:ea typeface="+mn-ea"/>
              <a:cs typeface="+mn-cs"/>
            </a:endParaRPr>
          </a:p>
        </p:txBody>
      </p:sp>
      <p:sp>
        <p:nvSpPr>
          <p:cNvPr id="6" name="Content Placeholder 5"/>
          <p:cNvSpPr>
            <a:spLocks noGrp="1"/>
          </p:cNvSpPr>
          <p:nvPr>
            <p:ph sz="quarter" idx="15"/>
          </p:nvPr>
        </p:nvSpPr>
        <p:spPr>
          <a:xfrm>
            <a:off x="348187" y="698658"/>
            <a:ext cx="8223250" cy="479056"/>
          </a:xfrm>
        </p:spPr>
        <p:txBody>
          <a:bodyPr anchor="ctr"/>
          <a:lstStyle/>
          <a:p>
            <a:pPr marL="0" indent="0">
              <a:spcBef>
                <a:spcPts val="0"/>
              </a:spcBef>
              <a:buNone/>
            </a:pPr>
            <a:r>
              <a:rPr lang="en-US" sz="2800" b="1" dirty="0">
                <a:solidFill>
                  <a:srgbClr val="007FA3"/>
                </a:solidFill>
                <a:latin typeface="+mj-lt"/>
                <a:ea typeface="Times New Roman"/>
                <a:cs typeface="Times New Roman"/>
                <a:sym typeface="Times New Roman"/>
              </a:rPr>
              <a:t>Have You Bought This Textbook?</a:t>
            </a:r>
            <a:endParaRPr lang="en-IN" sz="2800" b="1" dirty="0">
              <a:solidFill>
                <a:srgbClr val="007FA3"/>
              </a:solidFill>
              <a:latin typeface="+mj-lt"/>
              <a:ea typeface="Times New Roman"/>
              <a:cs typeface="Times New Roman"/>
              <a:sym typeface="Times New Roman"/>
            </a:endParaRPr>
          </a:p>
        </p:txBody>
      </p:sp>
      <p:sp>
        <p:nvSpPr>
          <p:cNvPr id="3" name="Content Placeholder 2"/>
          <p:cNvSpPr>
            <a:spLocks noGrp="1"/>
          </p:cNvSpPr>
          <p:nvPr>
            <p:ph sz="quarter" idx="13"/>
          </p:nvPr>
        </p:nvSpPr>
        <p:spPr>
          <a:xfrm>
            <a:off x="364063" y="1216724"/>
            <a:ext cx="4876804" cy="2884805"/>
          </a:xfrm>
        </p:spPr>
        <p:txBody>
          <a:bodyPr wrap="square" anchor="ctr">
            <a:noAutofit/>
          </a:bodyPr>
          <a:lstStyle/>
          <a:p>
            <a:pPr marL="0" indent="0">
              <a:spcAft>
                <a:spcPct val="10000"/>
              </a:spcAft>
              <a:buNone/>
              <a:defRPr/>
            </a:pPr>
            <a:r>
              <a:rPr lang="en-US" sz="1800" dirty="0">
                <a:latin typeface="+mn-lt"/>
              </a:rPr>
              <a:t>One might think that the total number of textbooks, used plus new, should match class enrollment. After all, the text is required! </a:t>
            </a:r>
          </a:p>
          <a:p>
            <a:pPr marL="0" indent="0">
              <a:spcAft>
                <a:spcPct val="10000"/>
              </a:spcAft>
              <a:buNone/>
              <a:defRPr/>
            </a:pPr>
            <a:r>
              <a:rPr lang="en-US" sz="1800" dirty="0">
                <a:latin typeface="+mn-lt"/>
              </a:rPr>
              <a:t>Economists found that the higher the textbook price, the more text sales fell below class enrollments.</a:t>
            </a:r>
          </a:p>
          <a:p>
            <a:pPr marL="0" indent="0">
              <a:spcAft>
                <a:spcPct val="10000"/>
              </a:spcAft>
              <a:buNone/>
              <a:defRPr/>
            </a:pPr>
            <a:r>
              <a:rPr lang="en-US" sz="1800" dirty="0">
                <a:latin typeface="+mn-lt"/>
              </a:rPr>
              <a:t>Students found substitutes when textbook prices were high.</a:t>
            </a:r>
          </a:p>
        </p:txBody>
      </p:sp>
      <p:pic>
        <p:nvPicPr>
          <p:cNvPr id="4098" name="Picture 2" descr="An image of a woman choosing a book at a librar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2279" y="1528950"/>
            <a:ext cx="3706917" cy="238664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quarter" idx="14"/>
          </p:nvPr>
        </p:nvSpPr>
        <p:spPr>
          <a:xfrm>
            <a:off x="364063" y="4152041"/>
            <a:ext cx="8229600" cy="2210160"/>
          </a:xfrm>
        </p:spPr>
        <p:txBody>
          <a:bodyPr anchor="ctr"/>
          <a:lstStyle/>
          <a:p>
            <a:pPr marL="0" indent="0">
              <a:spcAft>
                <a:spcPct val="10000"/>
              </a:spcAft>
              <a:buNone/>
              <a:defRPr/>
            </a:pPr>
            <a:r>
              <a:rPr lang="en-US" sz="1600" dirty="0">
                <a:latin typeface="+mn-lt"/>
              </a:rPr>
              <a:t>CRITICAL THINKING</a:t>
            </a:r>
          </a:p>
          <a:p>
            <a:pPr marL="457200" indent="-457200">
              <a:spcAft>
                <a:spcPct val="10000"/>
              </a:spcAft>
              <a:buFont typeface="+mj-lt"/>
              <a:buAutoNum type="arabicPeriod"/>
              <a:defRPr/>
            </a:pPr>
            <a:r>
              <a:rPr lang="en-US" sz="1600" dirty="0">
                <a:latin typeface="+mn-lt"/>
              </a:rPr>
              <a:t>If you were to construct a demand curve for a required text in a course, where would that demand curve intersect the horizontal axis?</a:t>
            </a:r>
          </a:p>
          <a:p>
            <a:pPr marL="457200" indent="-457200">
              <a:spcAft>
                <a:spcPct val="10000"/>
              </a:spcAft>
              <a:buFont typeface="+mj-lt"/>
              <a:buAutoNum type="arabicPeriod"/>
              <a:defRPr/>
            </a:pPr>
            <a:r>
              <a:rPr lang="en-US" sz="1600" dirty="0">
                <a:latin typeface="+mn-lt"/>
              </a:rPr>
              <a:t>In the year before a new edition of a text is published, many college bookstores will not buy the older edition. Given this fact, what do you think happens to the gap between enrollments and new plus used book sales in the year before a new edition of a text is expected?</a:t>
            </a:r>
          </a:p>
        </p:txBody>
      </p:sp>
    </p:spTree>
    <p:extLst>
      <p:ext uri="{BB962C8B-B14F-4D97-AF65-F5344CB8AC3E}">
        <p14:creationId xmlns:p14="http://schemas.microsoft.com/office/powerpoint/2010/main" val="668018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596" y="223838"/>
            <a:ext cx="8229600" cy="1097279"/>
          </a:xfrm>
        </p:spPr>
        <p:txBody>
          <a:bodyPr/>
          <a:lstStyle/>
          <a:p>
            <a:r>
              <a:rPr lang="en-IN" dirty="0"/>
              <a:t>Other Determinants of Household Demand </a:t>
            </a:r>
            <a:r>
              <a:rPr lang="en-IN" sz="2800" dirty="0"/>
              <a:t>( 1 of 2)</a:t>
            </a:r>
          </a:p>
        </p:txBody>
      </p:sp>
      <p:sp>
        <p:nvSpPr>
          <p:cNvPr id="3" name="Content Placeholder 2"/>
          <p:cNvSpPr>
            <a:spLocks noGrp="1"/>
          </p:cNvSpPr>
          <p:nvPr>
            <p:ph sz="quarter" idx="13"/>
          </p:nvPr>
        </p:nvSpPr>
        <p:spPr>
          <a:xfrm>
            <a:off x="364063" y="1449917"/>
            <a:ext cx="8232775" cy="2859214"/>
          </a:xfrm>
        </p:spPr>
        <p:txBody>
          <a:bodyPr>
            <a:spAutoFit/>
          </a:bodyPr>
          <a:lstStyle/>
          <a:p>
            <a:pPr marL="0" indent="0">
              <a:spcAft>
                <a:spcPct val="10000"/>
              </a:spcAft>
              <a:buNone/>
              <a:defRPr/>
            </a:pPr>
            <a:r>
              <a:rPr lang="en-US" altLang="en-US" b="1" dirty="0">
                <a:latin typeface="+mn-lt"/>
              </a:rPr>
              <a:t>Tastes and Preferences</a:t>
            </a:r>
          </a:p>
          <a:p>
            <a:pPr indent="-256032">
              <a:spcAft>
                <a:spcPct val="10000"/>
              </a:spcAft>
              <a:defRPr/>
            </a:pPr>
            <a:r>
              <a:rPr lang="en-US" altLang="en-US" dirty="0">
                <a:latin typeface="+mn-lt"/>
              </a:rPr>
              <a:t>Changes in preferences can and do manifest themselves in market behavior.</a:t>
            </a:r>
          </a:p>
          <a:p>
            <a:pPr indent="-256032">
              <a:spcAft>
                <a:spcPct val="10000"/>
              </a:spcAft>
              <a:defRPr/>
            </a:pPr>
            <a:r>
              <a:rPr lang="en-US" altLang="en-US" dirty="0">
                <a:latin typeface="+mn-lt"/>
              </a:rPr>
              <a:t>Within the constraints of prices and incomes, preference shapes the demand curve, but it is difficult to generalize about tastes and preferences. </a:t>
            </a:r>
            <a:endParaRPr lang="en-US" dirty="0">
              <a:latin typeface="+mn-lt"/>
            </a:endParaRPr>
          </a:p>
        </p:txBody>
      </p:sp>
    </p:spTree>
    <p:extLst>
      <p:ext uri="{BB962C8B-B14F-4D97-AF65-F5344CB8AC3E}">
        <p14:creationId xmlns:p14="http://schemas.microsoft.com/office/powerpoint/2010/main" val="1578076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5" y="42311"/>
            <a:ext cx="8229600" cy="738633"/>
          </a:xfrm>
        </p:spPr>
        <p:txBody>
          <a:bodyPr anchor="ctr">
            <a:spAutoFit/>
          </a:bodyPr>
          <a:lstStyle/>
          <a:p>
            <a:r>
              <a:rPr lang="pt-BR" dirty="0"/>
              <a:t>ECONOMICS IN PRACTICE </a:t>
            </a:r>
            <a:r>
              <a:rPr lang="pt-BR" sz="2800" dirty="0"/>
              <a:t>(2 of 4)</a:t>
            </a:r>
          </a:p>
        </p:txBody>
      </p:sp>
      <p:sp>
        <p:nvSpPr>
          <p:cNvPr id="5" name="Content Placeholder 4"/>
          <p:cNvSpPr>
            <a:spLocks noGrp="1"/>
          </p:cNvSpPr>
          <p:nvPr>
            <p:ph sz="quarter" idx="15"/>
          </p:nvPr>
        </p:nvSpPr>
        <p:spPr>
          <a:xfrm>
            <a:off x="348195" y="722968"/>
            <a:ext cx="8223250" cy="526962"/>
          </a:xfrm>
        </p:spPr>
        <p:txBody>
          <a:bodyPr anchor="ctr"/>
          <a:lstStyle/>
          <a:p>
            <a:pPr marL="0" indent="0">
              <a:spcBef>
                <a:spcPts val="0"/>
              </a:spcBef>
              <a:buNone/>
            </a:pPr>
            <a:r>
              <a:rPr lang="en-US" sz="2800" b="1" dirty="0">
                <a:solidFill>
                  <a:srgbClr val="007FA3"/>
                </a:solidFill>
                <a:latin typeface="+mj-lt"/>
                <a:ea typeface="Times New Roman"/>
                <a:cs typeface="Times New Roman"/>
                <a:sym typeface="Times New Roman"/>
              </a:rPr>
              <a:t>On Sunny Days People Buy Convertibles!</a:t>
            </a:r>
            <a:endParaRPr lang="en-IN" sz="2800" b="1" dirty="0">
              <a:solidFill>
                <a:srgbClr val="007FA3"/>
              </a:solidFill>
              <a:latin typeface="+mj-lt"/>
              <a:ea typeface="Times New Roman"/>
              <a:cs typeface="Times New Roman"/>
              <a:sym typeface="Times New Roman"/>
            </a:endParaRPr>
          </a:p>
        </p:txBody>
      </p:sp>
      <p:sp>
        <p:nvSpPr>
          <p:cNvPr id="3" name="Content Placeholder 2"/>
          <p:cNvSpPr>
            <a:spLocks noGrp="1"/>
          </p:cNvSpPr>
          <p:nvPr>
            <p:ph sz="quarter" idx="13"/>
          </p:nvPr>
        </p:nvSpPr>
        <p:spPr>
          <a:xfrm>
            <a:off x="355597" y="1441450"/>
            <a:ext cx="4267200" cy="3394745"/>
          </a:xfrm>
        </p:spPr>
        <p:txBody>
          <a:bodyPr wrap="square">
            <a:spAutoFit/>
          </a:bodyPr>
          <a:lstStyle/>
          <a:p>
            <a:pPr marL="0" indent="0">
              <a:spcAft>
                <a:spcPct val="10000"/>
              </a:spcAft>
              <a:buNone/>
              <a:defRPr/>
            </a:pPr>
            <a:r>
              <a:rPr lang="en-IN" sz="1800" dirty="0">
                <a:latin typeface="+mn-lt"/>
              </a:rPr>
              <a:t>Cars are durable goods that last for a number of years.</a:t>
            </a:r>
          </a:p>
          <a:p>
            <a:pPr marL="0" indent="0">
              <a:spcAft>
                <a:spcPct val="10000"/>
              </a:spcAft>
              <a:buNone/>
              <a:defRPr/>
            </a:pPr>
            <a:r>
              <a:rPr lang="en-IN" sz="1800" dirty="0">
                <a:latin typeface="+mn-lt"/>
              </a:rPr>
              <a:t>But some economists recently found that car purchasers’ choices were heavily influenced by temporary weather changes at the time of purchase.</a:t>
            </a:r>
          </a:p>
          <a:p>
            <a:pPr marL="0" indent="0">
              <a:spcAft>
                <a:spcPct val="10000"/>
              </a:spcAft>
              <a:buNone/>
              <a:defRPr/>
            </a:pPr>
            <a:r>
              <a:rPr lang="en-IN" sz="1800" dirty="0">
                <a:latin typeface="+mn-lt"/>
              </a:rPr>
              <a:t>An increase of 10 degrees on a fall or spring day over the norm increased purchase of convertibles by almost 3%.</a:t>
            </a:r>
          </a:p>
        </p:txBody>
      </p:sp>
      <p:pic>
        <p:nvPicPr>
          <p:cNvPr id="5122" name="Picture 2" descr="An image of four people in a red convertible ca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7874" y="1837569"/>
            <a:ext cx="4137181" cy="275952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quarter" idx="14"/>
          </p:nvPr>
        </p:nvSpPr>
        <p:spPr>
          <a:xfrm>
            <a:off x="365129" y="4878347"/>
            <a:ext cx="8634938" cy="1471659"/>
          </a:xfrm>
        </p:spPr>
        <p:txBody>
          <a:bodyPr>
            <a:noAutofit/>
          </a:bodyPr>
          <a:lstStyle/>
          <a:p>
            <a:pPr marL="0" indent="0">
              <a:spcAft>
                <a:spcPct val="10000"/>
              </a:spcAft>
              <a:buNone/>
              <a:defRPr/>
            </a:pPr>
            <a:r>
              <a:rPr lang="en-US" sz="1800" dirty="0">
                <a:latin typeface="+mn-lt"/>
              </a:rPr>
              <a:t>CRITICAL THINKING</a:t>
            </a:r>
          </a:p>
          <a:p>
            <a:pPr marL="342900" indent="-342900">
              <a:spcAft>
                <a:spcPct val="10000"/>
              </a:spcAft>
              <a:buFont typeface="+mj-lt"/>
              <a:buAutoNum type="arabicPeriod"/>
              <a:defRPr/>
            </a:pPr>
            <a:r>
              <a:rPr lang="en-US" sz="1800" dirty="0">
                <a:latin typeface="+mn-lt"/>
              </a:rPr>
              <a:t>Economists predict that my interest in purchasing a convertible also depends on how much I think other people like convertibles. How is this prediction related to the durability of cars?</a:t>
            </a:r>
          </a:p>
        </p:txBody>
      </p:sp>
    </p:spTree>
    <p:extLst>
      <p:ext uri="{BB962C8B-B14F-4D97-AF65-F5344CB8AC3E}">
        <p14:creationId xmlns:p14="http://schemas.microsoft.com/office/powerpoint/2010/main" val="1175649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596" y="146511"/>
            <a:ext cx="8229600" cy="1175119"/>
          </a:xfrm>
        </p:spPr>
        <p:txBody>
          <a:bodyPr>
            <a:noAutofit/>
          </a:bodyPr>
          <a:lstStyle/>
          <a:p>
            <a:r>
              <a:rPr lang="en-IN" dirty="0"/>
              <a:t>Other Determinants of Household Demand</a:t>
            </a:r>
            <a:r>
              <a:rPr lang="en-IN" sz="2800" dirty="0"/>
              <a:t> (2 of 2)</a:t>
            </a:r>
          </a:p>
        </p:txBody>
      </p:sp>
      <p:sp>
        <p:nvSpPr>
          <p:cNvPr id="3" name="Content Placeholder 2"/>
          <p:cNvSpPr>
            <a:spLocks noGrp="1"/>
          </p:cNvSpPr>
          <p:nvPr>
            <p:ph sz="quarter" idx="13"/>
          </p:nvPr>
        </p:nvSpPr>
        <p:spPr>
          <a:xfrm>
            <a:off x="347129" y="1449917"/>
            <a:ext cx="8232775" cy="3457839"/>
          </a:xfrm>
        </p:spPr>
        <p:txBody>
          <a:bodyPr>
            <a:spAutoFit/>
          </a:bodyPr>
          <a:lstStyle/>
          <a:p>
            <a:pPr marL="0" indent="0">
              <a:spcAft>
                <a:spcPct val="10000"/>
              </a:spcAft>
              <a:buNone/>
              <a:defRPr/>
            </a:pPr>
            <a:r>
              <a:rPr lang="en-IN" altLang="en-US" b="1" dirty="0">
                <a:latin typeface="+mn-lt"/>
              </a:rPr>
              <a:t>Expectations</a:t>
            </a:r>
          </a:p>
          <a:p>
            <a:pPr indent="-256032">
              <a:spcAft>
                <a:spcPct val="10000"/>
              </a:spcAft>
              <a:defRPr/>
            </a:pPr>
            <a:r>
              <a:rPr lang="en-IN" altLang="en-US" dirty="0">
                <a:latin typeface="+mn-lt"/>
              </a:rPr>
              <a:t>What you decide to buy today certainly depends on today’s prices and your current income and wealth.</a:t>
            </a:r>
          </a:p>
          <a:p>
            <a:pPr indent="-256032">
              <a:spcAft>
                <a:spcPct val="10000"/>
              </a:spcAft>
              <a:defRPr/>
            </a:pPr>
            <a:r>
              <a:rPr lang="en-IN" altLang="en-US" dirty="0">
                <a:latin typeface="+mn-lt"/>
              </a:rPr>
              <a:t>Increasingly, economic theory has come to recognize the importance of expectations.</a:t>
            </a:r>
          </a:p>
          <a:p>
            <a:pPr indent="-256032">
              <a:spcAft>
                <a:spcPct val="10000"/>
              </a:spcAft>
              <a:defRPr/>
            </a:pPr>
            <a:r>
              <a:rPr lang="en-IN" altLang="en-US" dirty="0">
                <a:latin typeface="+mn-lt"/>
              </a:rPr>
              <a:t>It is important to understand that demand depends on more than just current incomes, prices, and tastes.</a:t>
            </a:r>
            <a:endParaRPr lang="en-US" dirty="0">
              <a:latin typeface="+mn-lt"/>
            </a:endParaRPr>
          </a:p>
        </p:txBody>
      </p:sp>
    </p:spTree>
    <p:extLst>
      <p:ext uri="{BB962C8B-B14F-4D97-AF65-F5344CB8AC3E}">
        <p14:creationId xmlns:p14="http://schemas.microsoft.com/office/powerpoint/2010/main" val="1999183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129" y="223838"/>
            <a:ext cx="8229600" cy="1097279"/>
          </a:xfrm>
        </p:spPr>
        <p:txBody>
          <a:bodyPr/>
          <a:lstStyle/>
          <a:p>
            <a:r>
              <a:rPr lang="en-IN" dirty="0"/>
              <a:t>Shift of Demand versus Movement along a Demand Curve</a:t>
            </a:r>
            <a:r>
              <a:rPr lang="en-IN" sz="2800" dirty="0"/>
              <a:t> (1 of 2)</a:t>
            </a:r>
          </a:p>
        </p:txBody>
      </p:sp>
      <p:sp>
        <p:nvSpPr>
          <p:cNvPr id="3" name="Content Placeholder 2"/>
          <p:cNvSpPr>
            <a:spLocks noGrp="1"/>
          </p:cNvSpPr>
          <p:nvPr>
            <p:ph sz="quarter" idx="13"/>
          </p:nvPr>
        </p:nvSpPr>
        <p:spPr>
          <a:xfrm>
            <a:off x="355596" y="1449917"/>
            <a:ext cx="8232775" cy="2999252"/>
          </a:xfrm>
        </p:spPr>
        <p:txBody>
          <a:bodyPr>
            <a:spAutoFit/>
          </a:bodyPr>
          <a:lstStyle/>
          <a:p>
            <a:pPr indent="-256032">
              <a:spcAft>
                <a:spcPct val="10000"/>
              </a:spcAft>
              <a:defRPr/>
            </a:pPr>
            <a:r>
              <a:rPr lang="en-IN" altLang="en-US" dirty="0">
                <a:latin typeface="+mn-lt"/>
              </a:rPr>
              <a:t>shift of a demand curve  The change that takes place in a demand curve corresponding to a new relationship between quantity demanded of a good and price of that good. The shift is brought about by a change in the original conditions.</a:t>
            </a:r>
          </a:p>
          <a:p>
            <a:pPr indent="-256032">
              <a:spcAft>
                <a:spcPct val="10000"/>
              </a:spcAft>
              <a:defRPr/>
            </a:pPr>
            <a:r>
              <a:rPr lang="en-US" altLang="en-US" dirty="0">
                <a:latin typeface="+mn-lt"/>
              </a:rPr>
              <a:t>movement along a demand curve  The change in quantity demanded brought about by a change in price.</a:t>
            </a:r>
          </a:p>
        </p:txBody>
      </p:sp>
    </p:spTree>
    <p:extLst>
      <p:ext uri="{BB962C8B-B14F-4D97-AF65-F5344CB8AC3E}">
        <p14:creationId xmlns:p14="http://schemas.microsoft.com/office/powerpoint/2010/main" val="2062734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55596" y="117979"/>
            <a:ext cx="8229600" cy="1678754"/>
          </a:xfrm>
        </p:spPr>
        <p:txBody>
          <a:bodyPr anchor="ctr">
            <a:noAutofit/>
          </a:bodyPr>
          <a:lstStyle/>
          <a:p>
            <a:r>
              <a:rPr lang="en-IN" dirty="0"/>
              <a:t>TABLE 3.2 Shift of Alex’s Demand Schedule Resulting from an Increase in Income</a:t>
            </a:r>
          </a:p>
        </p:txBody>
      </p:sp>
      <p:graphicFrame>
        <p:nvGraphicFramePr>
          <p:cNvPr id="6" name="Table 1"/>
          <p:cNvGraphicFramePr>
            <a:graphicFrameLocks/>
          </p:cNvGraphicFramePr>
          <p:nvPr>
            <p:extLst>
              <p:ext uri="{D42A27DB-BD31-4B8C-83A1-F6EECF244321}">
                <p14:modId xmlns:p14="http://schemas.microsoft.com/office/powerpoint/2010/main" val="4290422570"/>
              </p:ext>
            </p:extLst>
          </p:nvPr>
        </p:nvGraphicFramePr>
        <p:xfrm>
          <a:off x="830806" y="2108198"/>
          <a:ext cx="7237933" cy="4084320"/>
        </p:xfrm>
        <a:graphic>
          <a:graphicData uri="http://schemas.openxmlformats.org/drawingml/2006/table">
            <a:tbl>
              <a:tblPr firstRow="1">
                <a:tableStyleId>{0E3FDE45-AF77-4B5C-9715-49D594BDF05E}</a:tableStyleId>
              </a:tblPr>
              <a:tblGrid>
                <a:gridCol w="1472133">
                  <a:extLst>
                    <a:ext uri="{9D8B030D-6E8A-4147-A177-3AD203B41FA5}">
                      <a16:colId xmlns:a16="http://schemas.microsoft.com/office/drawing/2014/main" val="20000"/>
                    </a:ext>
                  </a:extLst>
                </a:gridCol>
                <a:gridCol w="2844800">
                  <a:extLst>
                    <a:ext uri="{9D8B030D-6E8A-4147-A177-3AD203B41FA5}">
                      <a16:colId xmlns:a16="http://schemas.microsoft.com/office/drawing/2014/main" val="20001"/>
                    </a:ext>
                  </a:extLst>
                </a:gridCol>
                <a:gridCol w="2921000">
                  <a:extLst>
                    <a:ext uri="{9D8B030D-6E8A-4147-A177-3AD203B41FA5}">
                      <a16:colId xmlns:a16="http://schemas.microsoft.com/office/drawing/2014/main" val="20002"/>
                    </a:ext>
                  </a:extLst>
                </a:gridCol>
              </a:tblGrid>
              <a:tr h="537062">
                <a:tc>
                  <a:txBody>
                    <a:bodyPr/>
                    <a:lstStyle/>
                    <a:p>
                      <a:pPr algn="ctr"/>
                      <a:r>
                        <a:rPr lang="en-IN" sz="1600" dirty="0">
                          <a:solidFill>
                            <a:schemeClr val="bg1"/>
                          </a:solidFill>
                        </a:rPr>
                        <a:t>Price</a:t>
                      </a:r>
                    </a:p>
                    <a:p>
                      <a:pPr algn="ctr"/>
                      <a:r>
                        <a:rPr lang="en-IN" sz="1600" dirty="0">
                          <a:solidFill>
                            <a:schemeClr val="bg1"/>
                          </a:solidFill>
                        </a:rPr>
                        <a:t>(per Gallon)</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algn="ctr"/>
                      <a:r>
                        <a:rPr lang="en-IN" sz="1600" u="sng" dirty="0">
                          <a:solidFill>
                            <a:schemeClr val="bg1"/>
                          </a:solidFill>
                        </a:rPr>
                        <a:t>Schedule </a:t>
                      </a:r>
                      <a:r>
                        <a:rPr lang="en-IN" sz="1600" i="1" u="sng" dirty="0">
                          <a:solidFill>
                            <a:schemeClr val="bg1"/>
                          </a:solidFill>
                        </a:rPr>
                        <a:t>D</a:t>
                      </a:r>
                      <a:r>
                        <a:rPr lang="en-IN" sz="1600" u="sng" baseline="-25000" dirty="0">
                          <a:solidFill>
                            <a:schemeClr val="bg1"/>
                          </a:solidFill>
                        </a:rPr>
                        <a:t>0 </a:t>
                      </a:r>
                    </a:p>
                    <a:p>
                      <a:pPr algn="ctr"/>
                      <a:r>
                        <a:rPr lang="en-IN" sz="1600" kern="1200" dirty="0">
                          <a:solidFill>
                            <a:schemeClr val="bg1"/>
                          </a:solidFill>
                          <a:latin typeface="+mn-lt"/>
                          <a:ea typeface="+mn-ea"/>
                          <a:cs typeface="+mn-cs"/>
                        </a:rPr>
                        <a:t>Quantity Demanded (Gallons</a:t>
                      </a:r>
                      <a:r>
                        <a:rPr lang="en-IN" sz="1600" kern="1200" baseline="0" dirty="0">
                          <a:solidFill>
                            <a:schemeClr val="bg1"/>
                          </a:solidFill>
                          <a:latin typeface="+mn-lt"/>
                          <a:ea typeface="+mn-ea"/>
                          <a:cs typeface="+mn-cs"/>
                        </a:rPr>
                        <a:t> per Week at an Income of $500 per Week</a:t>
                      </a:r>
                      <a:r>
                        <a:rPr lang="en-IN" sz="1600" kern="1200" dirty="0">
                          <a:solidFill>
                            <a:schemeClr val="bg1"/>
                          </a:solidFill>
                          <a:latin typeface="+mn-lt"/>
                          <a:ea typeface="+mn-ea"/>
                          <a:cs typeface="+mn-cs"/>
                        </a:rPr>
                        <a:t>)</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algn="ctr"/>
                      <a:r>
                        <a:rPr lang="en-IN" sz="1600" u="sng" dirty="0">
                          <a:solidFill>
                            <a:schemeClr val="bg1"/>
                          </a:solidFill>
                        </a:rPr>
                        <a:t>Schedule </a:t>
                      </a:r>
                      <a:r>
                        <a:rPr lang="en-IN" sz="1600" i="1" u="sng" dirty="0">
                          <a:solidFill>
                            <a:schemeClr val="bg1"/>
                          </a:solidFill>
                        </a:rPr>
                        <a:t>D</a:t>
                      </a:r>
                      <a:r>
                        <a:rPr lang="en-IN" sz="1600" u="sng" baseline="-25000" dirty="0">
                          <a:solidFill>
                            <a:schemeClr val="bg1"/>
                          </a:solidFill>
                        </a:rPr>
                        <a:t>1 </a:t>
                      </a:r>
                    </a:p>
                    <a:p>
                      <a:pPr algn="ctr"/>
                      <a:r>
                        <a:rPr lang="en-IN" sz="1600" kern="1200" dirty="0">
                          <a:solidFill>
                            <a:schemeClr val="bg1"/>
                          </a:solidFill>
                          <a:latin typeface="+mn-lt"/>
                          <a:ea typeface="+mn-ea"/>
                          <a:cs typeface="+mn-cs"/>
                        </a:rPr>
                        <a:t>Quantity Demanded (Gallons</a:t>
                      </a:r>
                      <a:r>
                        <a:rPr lang="en-IN" sz="1600" kern="1200" baseline="0" dirty="0">
                          <a:solidFill>
                            <a:schemeClr val="bg1"/>
                          </a:solidFill>
                          <a:latin typeface="+mn-lt"/>
                          <a:ea typeface="+mn-ea"/>
                          <a:cs typeface="+mn-cs"/>
                        </a:rPr>
                        <a:t> per Week at an Income of $700 per Week</a:t>
                      </a:r>
                      <a:r>
                        <a:rPr lang="en-IN" sz="1600" kern="1200" dirty="0">
                          <a:solidFill>
                            <a:schemeClr val="bg1"/>
                          </a:solidFill>
                          <a:latin typeface="+mn-lt"/>
                          <a:ea typeface="+mn-ea"/>
                          <a:cs typeface="+mn-cs"/>
                        </a:rPr>
                        <a:t>)</a:t>
                      </a:r>
                      <a:endParaRPr lang="en-IN" sz="1600" dirty="0">
                        <a:solidFill>
                          <a:schemeClr val="bg1"/>
                        </a:solidFill>
                      </a:endParaRP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275489">
                <a:tc>
                  <a:txBody>
                    <a:bodyPr/>
                    <a:lstStyle/>
                    <a:p>
                      <a:pPr marL="0" indent="0" algn="ctr">
                        <a:tabLst>
                          <a:tab pos="230188" algn="l"/>
                          <a:tab pos="517525" algn="l"/>
                        </a:tabLst>
                      </a:pPr>
                      <a:r>
                        <a:rPr lang="en-IN" sz="1600" dirty="0"/>
                        <a:t>$8.00</a:t>
                      </a:r>
                      <a:endParaRPr lang="en-IN" sz="1600" dirty="0">
                        <a:solidFill>
                          <a:schemeClr val="bg1"/>
                        </a:solidFill>
                      </a:endParaRP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3</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309356">
                <a:tc>
                  <a:txBody>
                    <a:bodyPr/>
                    <a:lstStyle/>
                    <a:p>
                      <a:pPr algn="ctr"/>
                      <a:r>
                        <a:rPr lang="en-IN" sz="1600" dirty="0"/>
                        <a:t>7.00</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2</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5</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266339910"/>
                  </a:ext>
                </a:extLst>
              </a:tr>
              <a:tr h="270933">
                <a:tc>
                  <a:txBody>
                    <a:bodyPr/>
                    <a:lstStyle/>
                    <a:p>
                      <a:pPr algn="ctr"/>
                      <a:r>
                        <a:rPr lang="en-IN" sz="1600" dirty="0"/>
                        <a:t>6.00</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3</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7</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270933">
                <a:tc>
                  <a:txBody>
                    <a:bodyPr/>
                    <a:lstStyle/>
                    <a:p>
                      <a:pPr algn="ctr"/>
                      <a:r>
                        <a:rPr lang="en-IN" sz="1600" dirty="0"/>
                        <a:t>5.00</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5</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10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r h="270933">
                <a:tc>
                  <a:txBody>
                    <a:bodyPr/>
                    <a:lstStyle/>
                    <a:p>
                      <a:pPr algn="ctr"/>
                      <a:r>
                        <a:rPr lang="en-IN" sz="1600" dirty="0"/>
                        <a:t>4.00</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7</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12</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r h="270933">
                <a:tc>
                  <a:txBody>
                    <a:bodyPr/>
                    <a:lstStyle/>
                    <a:p>
                      <a:pPr algn="ctr"/>
                      <a:r>
                        <a:rPr lang="en-IN" sz="1600" dirty="0"/>
                        <a:t>3.00</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10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15</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6"/>
                  </a:ext>
                </a:extLst>
              </a:tr>
              <a:tr h="270933">
                <a:tc>
                  <a:txBody>
                    <a:bodyPr/>
                    <a:lstStyle/>
                    <a:p>
                      <a:pPr algn="ctr"/>
                      <a:r>
                        <a:rPr lang="en-IN" sz="1600" dirty="0"/>
                        <a:t>2.00</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14</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19</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7"/>
                  </a:ext>
                </a:extLst>
              </a:tr>
              <a:tr h="270933">
                <a:tc>
                  <a:txBody>
                    <a:bodyPr/>
                    <a:lstStyle/>
                    <a:p>
                      <a:pPr algn="ctr"/>
                      <a:r>
                        <a:rPr lang="en-IN" sz="1600" dirty="0"/>
                        <a:t>1.00</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20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24</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8"/>
                  </a:ext>
                </a:extLst>
              </a:tr>
              <a:tr h="270933">
                <a:tc>
                  <a:txBody>
                    <a:bodyPr/>
                    <a:lstStyle/>
                    <a:p>
                      <a:pPr algn="ctr"/>
                      <a:r>
                        <a:rPr lang="en-IN" sz="1600" dirty="0"/>
                        <a:t>0.00</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26</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1600" dirty="0"/>
                        <a:t>30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707118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8662" y="146511"/>
            <a:ext cx="8229600" cy="1175119"/>
          </a:xfrm>
        </p:spPr>
        <p:txBody>
          <a:bodyPr>
            <a:noAutofit/>
          </a:bodyPr>
          <a:lstStyle/>
          <a:p>
            <a:r>
              <a:rPr lang="en-IN" dirty="0"/>
              <a:t>Figure 3.3 Shift of a Demand Curve Following a Rise in Income</a:t>
            </a:r>
          </a:p>
        </p:txBody>
      </p:sp>
      <p:sp>
        <p:nvSpPr>
          <p:cNvPr id="6" name="Content Placeholder 5"/>
          <p:cNvSpPr>
            <a:spLocks noGrp="1"/>
          </p:cNvSpPr>
          <p:nvPr>
            <p:ph sz="quarter" idx="13"/>
          </p:nvPr>
        </p:nvSpPr>
        <p:spPr>
          <a:xfrm>
            <a:off x="457200" y="1449917"/>
            <a:ext cx="4453467" cy="4598988"/>
          </a:xfrm>
        </p:spPr>
        <p:txBody>
          <a:bodyPr/>
          <a:lstStyle/>
          <a:p>
            <a:pPr indent="-256032">
              <a:spcAft>
                <a:spcPct val="10000"/>
              </a:spcAft>
              <a:defRPr/>
            </a:pPr>
            <a:r>
              <a:rPr lang="en-US" altLang="en-US" dirty="0"/>
              <a:t>When the price of a good changes, we move </a:t>
            </a:r>
            <a:r>
              <a:rPr lang="en-US" altLang="en-US" i="1" dirty="0"/>
              <a:t>along</a:t>
            </a:r>
            <a:r>
              <a:rPr lang="en-US" altLang="en-US" dirty="0"/>
              <a:t> the demand curve for that good. </a:t>
            </a:r>
          </a:p>
          <a:p>
            <a:pPr indent="-256032">
              <a:spcAft>
                <a:spcPct val="10000"/>
              </a:spcAft>
              <a:defRPr/>
            </a:pPr>
            <a:r>
              <a:rPr lang="en-US" altLang="en-US" dirty="0"/>
              <a:t>When any other factor that influences demand changes (income, tastes, and so on), the demand curve shifts, in this case from D</a:t>
            </a:r>
            <a:r>
              <a:rPr lang="en-US" altLang="en-US" baseline="-25000" dirty="0"/>
              <a:t>0</a:t>
            </a:r>
            <a:r>
              <a:rPr lang="en-US" altLang="en-US" dirty="0"/>
              <a:t> to D</a:t>
            </a:r>
            <a:r>
              <a:rPr lang="en-US" altLang="en-US" baseline="-25000" dirty="0"/>
              <a:t>1</a:t>
            </a:r>
            <a:r>
              <a:rPr lang="en-US" altLang="en-US" dirty="0"/>
              <a:t>. </a:t>
            </a:r>
          </a:p>
          <a:p>
            <a:pPr indent="-256032">
              <a:spcAft>
                <a:spcPct val="10000"/>
              </a:spcAft>
              <a:defRPr/>
            </a:pPr>
            <a:r>
              <a:rPr lang="en-US" altLang="en-US" dirty="0"/>
              <a:t>Gasoline is a normal good, so an income increase shifts the curve to the right.</a:t>
            </a:r>
            <a:endParaRPr lang="en-IN" dirty="0"/>
          </a:p>
        </p:txBody>
      </p:sp>
      <p:pic>
        <p:nvPicPr>
          <p:cNvPr id="5" name="Picture 2" descr="In the graph, the horizontal or q axis represents Gallons per week and the vertical or p axis represents price per gallon in dollars. &#10;The various points on the q axis are; 3, 5, 10, 15, 20, 24, 26, and 30 &#10;The various points on the p axis are; 1, 2, 3, 4, 5, 6, 7, 8,9 and 10.&#10;There are several lines formed from these points that result in points of intersection. They are 0,8; 3,8; 5,5; 10,5; 15,3; 20,1; 24,1; 30,0. &#10;These join together to form a demand cur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7988" y="1374444"/>
            <a:ext cx="3387607" cy="4988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8916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063" y="146511"/>
            <a:ext cx="8229600" cy="1175119"/>
          </a:xfrm>
        </p:spPr>
        <p:txBody>
          <a:bodyPr>
            <a:noAutofit/>
          </a:bodyPr>
          <a:lstStyle/>
          <a:p>
            <a:r>
              <a:rPr lang="en-IN" dirty="0"/>
              <a:t>Shift of Demand versus Movement along a Demand Curve</a:t>
            </a:r>
            <a:r>
              <a:rPr lang="en-IN" sz="2800" dirty="0"/>
              <a:t> (2 of 2)</a:t>
            </a:r>
          </a:p>
        </p:txBody>
      </p:sp>
      <p:sp>
        <p:nvSpPr>
          <p:cNvPr id="3" name="Content Placeholder 2"/>
          <p:cNvSpPr>
            <a:spLocks noGrp="1"/>
          </p:cNvSpPr>
          <p:nvPr>
            <p:ph sz="quarter" idx="13"/>
          </p:nvPr>
        </p:nvSpPr>
        <p:spPr>
          <a:xfrm>
            <a:off x="347129" y="1449917"/>
            <a:ext cx="8232775" cy="2629920"/>
          </a:xfrm>
        </p:spPr>
        <p:txBody>
          <a:bodyPr>
            <a:spAutoFit/>
          </a:bodyPr>
          <a:lstStyle/>
          <a:p>
            <a:pPr indent="-256032">
              <a:spcAft>
                <a:spcPct val="10000"/>
              </a:spcAft>
              <a:defRPr/>
            </a:pPr>
            <a:r>
              <a:rPr lang="en-IN" altLang="en-US" dirty="0">
                <a:latin typeface="+mn-lt"/>
              </a:rPr>
              <a:t>Change in price of a good or service leads to change in </a:t>
            </a:r>
            <a:r>
              <a:rPr lang="en-IN" altLang="en-US" i="1" dirty="0">
                <a:latin typeface="+mn-lt"/>
              </a:rPr>
              <a:t>quantity demanded </a:t>
            </a:r>
            <a:r>
              <a:rPr lang="en-IN" altLang="en-US" dirty="0">
                <a:latin typeface="+mn-lt"/>
              </a:rPr>
              <a:t>(</a:t>
            </a:r>
            <a:r>
              <a:rPr lang="en-IN" altLang="en-US" b="1" dirty="0">
                <a:latin typeface="+mn-lt"/>
              </a:rPr>
              <a:t>movement along a demand curve</a:t>
            </a:r>
            <a:r>
              <a:rPr lang="en-IN" altLang="en-US" dirty="0">
                <a:latin typeface="+mn-lt"/>
              </a:rPr>
              <a:t>).</a:t>
            </a:r>
          </a:p>
          <a:p>
            <a:pPr indent="-256032">
              <a:spcAft>
                <a:spcPct val="10000"/>
              </a:spcAft>
              <a:defRPr/>
            </a:pPr>
            <a:r>
              <a:rPr lang="en-IN" altLang="en-US" dirty="0">
                <a:latin typeface="+mn-lt"/>
              </a:rPr>
              <a:t>Change in </a:t>
            </a:r>
            <a:r>
              <a:rPr lang="en-US" altLang="en-US" dirty="0">
                <a:latin typeface="+mn-lt"/>
              </a:rPr>
              <a:t>income, preferences, or prices of other goods or services </a:t>
            </a:r>
            <a:r>
              <a:rPr lang="en-IN" altLang="en-US" dirty="0">
                <a:latin typeface="+mn-lt"/>
              </a:rPr>
              <a:t>leads to change in </a:t>
            </a:r>
            <a:r>
              <a:rPr lang="en-IN" altLang="en-US" i="1" dirty="0">
                <a:latin typeface="+mn-lt"/>
              </a:rPr>
              <a:t>demand</a:t>
            </a:r>
            <a:r>
              <a:rPr lang="en-IN" altLang="en-US" dirty="0">
                <a:latin typeface="+mn-lt"/>
              </a:rPr>
              <a:t> (</a:t>
            </a:r>
            <a:r>
              <a:rPr lang="en-IN" altLang="en-US" b="1" dirty="0">
                <a:latin typeface="+mn-lt"/>
              </a:rPr>
              <a:t>shift of a demand curve</a:t>
            </a:r>
            <a:r>
              <a:rPr lang="en-IN" altLang="en-US" dirty="0">
                <a:latin typeface="+mn-lt"/>
              </a:rPr>
              <a:t>).</a:t>
            </a:r>
          </a:p>
        </p:txBody>
      </p:sp>
    </p:spTree>
    <p:extLst>
      <p:ext uri="{BB962C8B-B14F-4D97-AF65-F5344CB8AC3E}">
        <p14:creationId xmlns:p14="http://schemas.microsoft.com/office/powerpoint/2010/main" val="3406464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55596" y="118172"/>
            <a:ext cx="8229600" cy="1207007"/>
          </a:xfrm>
        </p:spPr>
        <p:txBody>
          <a:bodyPr/>
          <a:lstStyle/>
          <a:p>
            <a:r>
              <a:rPr lang="en-US" dirty="0"/>
              <a:t>Chapter Outline and Learning Objectives </a:t>
            </a:r>
            <a:r>
              <a:rPr lang="en-US" sz="2800" dirty="0"/>
              <a:t>(2 of 2)</a:t>
            </a:r>
          </a:p>
        </p:txBody>
      </p:sp>
      <p:sp>
        <p:nvSpPr>
          <p:cNvPr id="10" name="Content Placeholder 9"/>
          <p:cNvSpPr>
            <a:spLocks noGrp="1"/>
          </p:cNvSpPr>
          <p:nvPr>
            <p:ph sz="quarter" idx="13"/>
          </p:nvPr>
        </p:nvSpPr>
        <p:spPr>
          <a:xfrm>
            <a:off x="355596" y="1449917"/>
            <a:ext cx="8232775" cy="1818217"/>
          </a:xfrm>
        </p:spPr>
        <p:txBody>
          <a:bodyPr/>
          <a:lstStyle/>
          <a:p>
            <a:pPr marL="0" indent="0">
              <a:spcBef>
                <a:spcPts val="1800"/>
              </a:spcBef>
              <a:buNone/>
            </a:pPr>
            <a:r>
              <a:rPr lang="en-US" altLang="en-US" sz="2200" b="1" kern="1200" dirty="0">
                <a:solidFill>
                  <a:schemeClr val="tx1"/>
                </a:solidFill>
              </a:rPr>
              <a:t>3.4 </a:t>
            </a:r>
            <a:r>
              <a:rPr lang="en-US" altLang="en-US" b="1" kern="1200" dirty="0">
                <a:solidFill>
                  <a:schemeClr val="tx1"/>
                </a:solidFill>
                <a:latin typeface="+mn-lt"/>
                <a:ea typeface="+mn-ea"/>
                <a:cs typeface="+mn-cs"/>
              </a:rPr>
              <a:t>Supply in Product/Output Markets</a:t>
            </a:r>
          </a:p>
          <a:p>
            <a:pPr marL="342900" indent="-342900">
              <a:spcBef>
                <a:spcPts val="1800"/>
              </a:spcBef>
            </a:pPr>
            <a:r>
              <a:rPr lang="en-US" altLang="en-US" dirty="0">
                <a:latin typeface="+mn-lt"/>
                <a:cs typeface="Arial" pitchFamily="34" charset="0"/>
              </a:rPr>
              <a:t>Be able to distinguish between forces that shift a supply curve and changes that cause a movement along a supply curve.</a:t>
            </a:r>
          </a:p>
        </p:txBody>
      </p:sp>
      <p:sp>
        <p:nvSpPr>
          <p:cNvPr id="11" name="Content Placeholder 10"/>
          <p:cNvSpPr>
            <a:spLocks noGrp="1"/>
          </p:cNvSpPr>
          <p:nvPr>
            <p:ph sz="quarter" idx="4294967295"/>
          </p:nvPr>
        </p:nvSpPr>
        <p:spPr>
          <a:xfrm>
            <a:off x="355581" y="3299121"/>
            <a:ext cx="8305800" cy="1521333"/>
          </a:xfrm>
        </p:spPr>
        <p:txBody>
          <a:bodyPr/>
          <a:lstStyle/>
          <a:p>
            <a:pPr marL="0" indent="0">
              <a:spcBef>
                <a:spcPts val="1800"/>
              </a:spcBef>
              <a:buNone/>
            </a:pPr>
            <a:r>
              <a:rPr lang="en-US" altLang="en-US" sz="2200" b="1" kern="1200" dirty="0">
                <a:solidFill>
                  <a:schemeClr val="tx1"/>
                </a:solidFill>
              </a:rPr>
              <a:t>3.5 </a:t>
            </a:r>
            <a:r>
              <a:rPr lang="en-US" altLang="en-US" sz="2400" b="1" kern="1200" dirty="0">
                <a:solidFill>
                  <a:schemeClr val="tx1"/>
                </a:solidFill>
                <a:latin typeface="+mn-lt"/>
                <a:ea typeface="+mn-ea"/>
                <a:cs typeface="+mn-cs"/>
              </a:rPr>
              <a:t>Market Equilibrium</a:t>
            </a:r>
          </a:p>
          <a:p>
            <a:pPr marL="342900" indent="-342900">
              <a:spcBef>
                <a:spcPts val="1800"/>
              </a:spcBef>
            </a:pPr>
            <a:r>
              <a:rPr lang="en-US" altLang="en-US" sz="2400" dirty="0">
                <a:latin typeface="+mn-lt"/>
                <a:cs typeface="Arial" pitchFamily="34" charset="0"/>
              </a:rPr>
              <a:t>Be able to explain how a market that is not in equilibrium responds to restore an equilibrium.</a:t>
            </a:r>
          </a:p>
        </p:txBody>
      </p:sp>
      <p:sp>
        <p:nvSpPr>
          <p:cNvPr id="12" name="Content Placeholder 11"/>
          <p:cNvSpPr>
            <a:spLocks noGrp="1"/>
          </p:cNvSpPr>
          <p:nvPr>
            <p:ph sz="quarter" idx="4294967295"/>
          </p:nvPr>
        </p:nvSpPr>
        <p:spPr>
          <a:xfrm>
            <a:off x="347147" y="4906909"/>
            <a:ext cx="8305800" cy="507111"/>
          </a:xfrm>
        </p:spPr>
        <p:txBody>
          <a:bodyPr/>
          <a:lstStyle/>
          <a:p>
            <a:pPr marL="0" indent="0">
              <a:spcBef>
                <a:spcPts val="1800"/>
              </a:spcBef>
              <a:buNone/>
            </a:pPr>
            <a:r>
              <a:rPr lang="en-US" altLang="en-US" sz="2400" b="1" kern="1200" dirty="0">
                <a:solidFill>
                  <a:schemeClr val="tx1"/>
                </a:solidFill>
                <a:latin typeface="+mn-lt"/>
                <a:ea typeface="+mn-ea"/>
                <a:cs typeface="+mn-cs"/>
              </a:rPr>
              <a:t>Demand and Supply in Product Markets: A Review</a:t>
            </a:r>
          </a:p>
        </p:txBody>
      </p:sp>
      <p:sp>
        <p:nvSpPr>
          <p:cNvPr id="13" name="Content Placeholder 12"/>
          <p:cNvSpPr>
            <a:spLocks noGrp="1"/>
          </p:cNvSpPr>
          <p:nvPr>
            <p:ph sz="quarter" idx="4294967295"/>
          </p:nvPr>
        </p:nvSpPr>
        <p:spPr>
          <a:xfrm>
            <a:off x="347114" y="5475656"/>
            <a:ext cx="8305800" cy="800466"/>
          </a:xfrm>
        </p:spPr>
        <p:txBody>
          <a:bodyPr anchor="ctr"/>
          <a:lstStyle/>
          <a:p>
            <a:pPr marL="0" indent="0">
              <a:buNone/>
            </a:pPr>
            <a:r>
              <a:rPr lang="en-US" altLang="en-US" sz="2400" b="1" kern="1200" dirty="0">
                <a:solidFill>
                  <a:schemeClr val="tx1"/>
                </a:solidFill>
                <a:latin typeface="+mn-lt"/>
                <a:ea typeface="+mn-ea"/>
                <a:cs typeface="+mn-cs"/>
              </a:rPr>
              <a:t>Looking Ahead: Markets and the Allocation of Resources</a:t>
            </a:r>
          </a:p>
        </p:txBody>
      </p:sp>
    </p:spTree>
    <p:extLst>
      <p:ext uri="{BB962C8B-B14F-4D97-AF65-F5344CB8AC3E}">
        <p14:creationId xmlns:p14="http://schemas.microsoft.com/office/powerpoint/2010/main" val="1960736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8662" y="146511"/>
            <a:ext cx="8229600" cy="1175119"/>
          </a:xfrm>
        </p:spPr>
        <p:txBody>
          <a:bodyPr>
            <a:noAutofit/>
          </a:bodyPr>
          <a:lstStyle/>
          <a:p>
            <a:r>
              <a:rPr lang="en-IN" dirty="0"/>
              <a:t>Figure 3.4 Shifts versus Movement along a Demand Curve </a:t>
            </a:r>
            <a:r>
              <a:rPr lang="en-IN" sz="2800" dirty="0"/>
              <a:t>(1 of 2)</a:t>
            </a:r>
          </a:p>
        </p:txBody>
      </p:sp>
      <p:pic>
        <p:nvPicPr>
          <p:cNvPr id="7170" name="Picture 2" descr="There are two graphs in the figure. &#10;The first is titled income rises, demand for inferior good shifts left. &#10;Here, the horizontal or q axis represents pounds of hamburger and the vertical or p axis represents price per pound of hamburger. &#10;There are two demand curves in the graph D subscript 0 and D subscript 1.&#10;As income levels rise, the initial demand curve D subscript 0 falls to the second demand curve D subscript 1. &#10;An arrow pointing left shows the shift in demand from D subscript 0 to D subscript 1.&#10;The second graph is titled income rises, demand for normal good shifts right. &#10;Here, the horizontal or q axis represents pounds of steak and the vertical or p axis represents price per pound of steak. &#10;There are two demand curves in the graph D subscript 0 and D subscript 1.&#10;As income levels rise, the initial demand curve D subscript 0 rises to the second demand curve D subscript 1. &#10;An arrow pointing right shows the shift in demand from D subscript 0 to D subscript 1."/>
          <p:cNvPicPr>
            <a:picLocks noChangeAspect="1" noChangeArrowheads="1"/>
          </p:cNvPicPr>
          <p:nvPr/>
        </p:nvPicPr>
        <p:blipFill rotWithShape="1">
          <a:blip r:embed="rId3">
            <a:extLst>
              <a:ext uri="{28A0092B-C50C-407E-A947-70E740481C1C}">
                <a14:useLocalDpi xmlns:a14="http://schemas.microsoft.com/office/drawing/2010/main" val="0"/>
              </a:ext>
            </a:extLst>
          </a:blip>
          <a:srcRect b="65823"/>
          <a:stretch/>
        </p:blipFill>
        <p:spPr bwMode="auto">
          <a:xfrm>
            <a:off x="502434" y="1663638"/>
            <a:ext cx="8139132" cy="316662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3"/>
          </p:nvPr>
        </p:nvSpPr>
        <p:spPr>
          <a:xfrm>
            <a:off x="355596" y="5099678"/>
            <a:ext cx="8232775" cy="1211057"/>
          </a:xfrm>
        </p:spPr>
        <p:txBody>
          <a:bodyPr/>
          <a:lstStyle/>
          <a:p>
            <a:pPr marL="0" indent="0">
              <a:spcAft>
                <a:spcPct val="10000"/>
              </a:spcAft>
              <a:buNone/>
              <a:defRPr/>
            </a:pPr>
            <a:r>
              <a:rPr lang="en-US" altLang="en-US" b="1" dirty="0">
                <a:solidFill>
                  <a:srgbClr val="007FA3"/>
                </a:solidFill>
                <a:latin typeface="+mn-lt"/>
              </a:rPr>
              <a:t>a.</a:t>
            </a:r>
            <a:r>
              <a:rPr lang="en-US" altLang="en-US" b="1" dirty="0">
                <a:latin typeface="+mn-lt"/>
              </a:rPr>
              <a:t> </a:t>
            </a:r>
            <a:r>
              <a:rPr lang="en-US" altLang="en-US" dirty="0">
                <a:latin typeface="+mn-lt"/>
              </a:rPr>
              <a:t>When income increases, the demand for inferior goods </a:t>
            </a:r>
            <a:r>
              <a:rPr lang="en-US" altLang="en-US" i="1" dirty="0">
                <a:latin typeface="+mn-lt"/>
              </a:rPr>
              <a:t>shifts to the left</a:t>
            </a:r>
            <a:r>
              <a:rPr lang="en-US" altLang="en-US" dirty="0">
                <a:latin typeface="+mn-lt"/>
              </a:rPr>
              <a:t>, and the demand for normal goods </a:t>
            </a:r>
            <a:r>
              <a:rPr lang="en-US" altLang="en-US" i="1" dirty="0">
                <a:latin typeface="+mn-lt"/>
              </a:rPr>
              <a:t>shifts to the right.</a:t>
            </a:r>
            <a:endParaRPr lang="en-IN" i="1" dirty="0">
              <a:latin typeface="+mn-lt"/>
            </a:endParaRPr>
          </a:p>
        </p:txBody>
      </p:sp>
    </p:spTree>
    <p:extLst>
      <p:ext uri="{BB962C8B-B14F-4D97-AF65-F5344CB8AC3E}">
        <p14:creationId xmlns:p14="http://schemas.microsoft.com/office/powerpoint/2010/main" val="2930397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8662" y="28999"/>
            <a:ext cx="8229600" cy="1292631"/>
          </a:xfrm>
        </p:spPr>
        <p:txBody>
          <a:bodyPr>
            <a:spAutoFit/>
          </a:bodyPr>
          <a:lstStyle/>
          <a:p>
            <a:r>
              <a:rPr lang="en-IN" dirty="0"/>
              <a:t>Figure 3.4 </a:t>
            </a:r>
            <a:r>
              <a:rPr lang="en-IN" dirty="0">
                <a:latin typeface="Arial" pitchFamily="34" charset="0"/>
              </a:rPr>
              <a:t>Shifts versus Movement along a Demand Curve </a:t>
            </a:r>
            <a:r>
              <a:rPr lang="en-IN" sz="2800" dirty="0">
                <a:latin typeface="Arial" pitchFamily="34" charset="0"/>
              </a:rPr>
              <a:t>(2 of 2)</a:t>
            </a:r>
            <a:endParaRPr lang="en-IN" sz="2800" dirty="0"/>
          </a:p>
        </p:txBody>
      </p:sp>
      <p:pic>
        <p:nvPicPr>
          <p:cNvPr id="8194" name="Picture 2" descr="The image has three graphs that show how a rise in price of hamburgers impacts the demand for hamburgers, chicken which is a substitute and ketchup, a complementary product. &#10;In the first graph, the horizontal or q axis represents pounds of hamburger and the vertical or p axis represents price per pound of hamburger.&#10;The q axis has points 5 and 10 marked and the p axis has 1.49 and 3.09 marked out. There are two points of intersection; at 5, 3.09 and 10, 1.49.&#10;A demand curve drawn on these points shows how as prices rise, quantity of hamburger demanded falls. &#10;In the second graph, the horizontal or q axis represents pounds of chicken and the vertical or p axis represents price per pound of chicken which is a substitute for hamburger. &#10;There are two demand curves in the graph D subscript 0 and D subscript 1.&#10;The initial demand curve D subscript 0 rises to the second demand curve D subscript 1 when the price of hamburger rises. &#10;An arrow pointing right shows the shift in demand from D subscript 0 to D subscript 1.&#10;In the third graph, the horizontal or q axis represents bottles of ketchup and the vertical or p axis represents price per bottle of ketchup. Ketchup is a complementary good for hamburgers. &#10;There are two demand curves in the graph D subscript 0 and D subscript 1.&#10;The initial demand curve D subscript 0 falls to the second demand curve D subscript 1 when the price of hamburger rises. &#10;An arrow pointing left shows the shift in demand from D subscript 0 to D subscript 1."/>
          <p:cNvPicPr>
            <a:picLocks noChangeAspect="1" noChangeArrowheads="1"/>
          </p:cNvPicPr>
          <p:nvPr/>
        </p:nvPicPr>
        <p:blipFill rotWithShape="1">
          <a:blip r:embed="rId3">
            <a:extLst>
              <a:ext uri="{28A0092B-C50C-407E-A947-70E740481C1C}">
                <a14:useLocalDpi xmlns:a14="http://schemas.microsoft.com/office/drawing/2010/main" val="0"/>
              </a:ext>
            </a:extLst>
          </a:blip>
          <a:srcRect t="34907"/>
          <a:stretch/>
        </p:blipFill>
        <p:spPr bwMode="auto">
          <a:xfrm>
            <a:off x="2232504" y="1396093"/>
            <a:ext cx="4506444" cy="333927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quarter" idx="13"/>
          </p:nvPr>
        </p:nvSpPr>
        <p:spPr>
          <a:xfrm>
            <a:off x="355596" y="4794499"/>
            <a:ext cx="8559804" cy="1632725"/>
          </a:xfrm>
        </p:spPr>
        <p:txBody>
          <a:bodyPr anchor="ctr">
            <a:noAutofit/>
          </a:bodyPr>
          <a:lstStyle/>
          <a:p>
            <a:pPr marL="0" indent="0">
              <a:spcAft>
                <a:spcPct val="10000"/>
              </a:spcAft>
              <a:buNone/>
              <a:defRPr/>
            </a:pPr>
            <a:r>
              <a:rPr lang="en-US" altLang="en-US" sz="1800" b="1" dirty="0">
                <a:solidFill>
                  <a:srgbClr val="007FA3"/>
                </a:solidFill>
                <a:latin typeface="+mn-lt"/>
              </a:rPr>
              <a:t>b. </a:t>
            </a:r>
            <a:r>
              <a:rPr lang="en-US" altLang="en-US" sz="1800" dirty="0">
                <a:latin typeface="+mn-lt"/>
              </a:rPr>
              <a:t>If the price of hamburger rises, the quantity of hamburger demanded declines; this is a movement along the demand </a:t>
            </a:r>
            <a:r>
              <a:rPr lang="en-US" altLang="en-US" sz="1800">
                <a:latin typeface="+mn-lt"/>
              </a:rPr>
              <a:t>curve.</a:t>
            </a:r>
          </a:p>
          <a:p>
            <a:pPr marL="0" indent="0">
              <a:spcAft>
                <a:spcPct val="10000"/>
              </a:spcAft>
              <a:buNone/>
              <a:defRPr/>
            </a:pPr>
            <a:r>
              <a:rPr lang="en-US" altLang="en-US" sz="1800" dirty="0">
                <a:latin typeface="+mn-lt"/>
              </a:rPr>
              <a:t>The same price rise for hamburger would shift the demand for chicken (a substitute for hamburger) to the right and the demand for ketchup (a complement to hamburger) to the left.</a:t>
            </a:r>
            <a:endParaRPr lang="en-IN" sz="1800" dirty="0">
              <a:latin typeface="+mn-lt"/>
            </a:endParaRPr>
          </a:p>
        </p:txBody>
      </p:sp>
    </p:spTree>
    <p:extLst>
      <p:ext uri="{BB962C8B-B14F-4D97-AF65-F5344CB8AC3E}">
        <p14:creationId xmlns:p14="http://schemas.microsoft.com/office/powerpoint/2010/main" val="18372368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2" y="149123"/>
            <a:ext cx="8229600" cy="1068290"/>
          </a:xfrm>
        </p:spPr>
        <p:txBody>
          <a:bodyPr anchor="ctr">
            <a:noAutofit/>
          </a:bodyPr>
          <a:lstStyle/>
          <a:p>
            <a:r>
              <a:rPr lang="en-IN" dirty="0"/>
              <a:t>From Household Demand to Market Demand</a:t>
            </a:r>
            <a:endParaRPr lang="en-US" dirty="0"/>
          </a:p>
        </p:txBody>
      </p:sp>
      <p:sp>
        <p:nvSpPr>
          <p:cNvPr id="4" name="Content Placeholder 3"/>
          <p:cNvSpPr>
            <a:spLocks noGrp="1"/>
          </p:cNvSpPr>
          <p:nvPr>
            <p:ph sz="quarter" idx="13"/>
          </p:nvPr>
        </p:nvSpPr>
        <p:spPr>
          <a:xfrm>
            <a:off x="457200" y="1449917"/>
            <a:ext cx="8232775" cy="1292631"/>
          </a:xfrm>
        </p:spPr>
        <p:txBody>
          <a:bodyPr>
            <a:spAutoFit/>
          </a:bodyPr>
          <a:lstStyle/>
          <a:p>
            <a:pPr indent="-256032">
              <a:spcAft>
                <a:spcPct val="10000"/>
              </a:spcAft>
              <a:defRPr/>
            </a:pPr>
            <a:r>
              <a:rPr lang="en-IN" altLang="en-US" b="1" dirty="0">
                <a:latin typeface="+mn-lt"/>
              </a:rPr>
              <a:t>market demand</a:t>
            </a:r>
            <a:r>
              <a:rPr lang="en-IN" altLang="en-US" dirty="0">
                <a:latin typeface="+mn-lt"/>
              </a:rPr>
              <a:t> The sum of all the quantities of a good or service demanded per period by all the households buying in the market for that good or service.</a:t>
            </a:r>
          </a:p>
        </p:txBody>
      </p:sp>
    </p:spTree>
    <p:extLst>
      <p:ext uri="{BB962C8B-B14F-4D97-AF65-F5344CB8AC3E}">
        <p14:creationId xmlns:p14="http://schemas.microsoft.com/office/powerpoint/2010/main" val="271383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8662" y="56486"/>
            <a:ext cx="8229600" cy="1231076"/>
          </a:xfrm>
        </p:spPr>
        <p:txBody>
          <a:bodyPr>
            <a:spAutoFit/>
          </a:bodyPr>
          <a:lstStyle/>
          <a:p>
            <a:r>
              <a:rPr lang="en-IN" sz="3400" dirty="0"/>
              <a:t>Figure 3.5 Deriving Market Demand from Individual Demand Curves </a:t>
            </a:r>
          </a:p>
        </p:txBody>
      </p:sp>
      <p:pic>
        <p:nvPicPr>
          <p:cNvPr id="9218" name="Picture 2" descr="The image has four graphs that show three household demand curves and a market demand curve created from combining the household curves. There is also a table that shows how the market demand curve was derived. &#10;In the first graph, the horizontal or q axis represents pounds of coffee per month and the vertical or p axis represents price per pound of coffee for household A. &#10;The q axis has points 4 and 8 marked and the p axis has 1.5 and 3.5 marked out. There are two points of intersection; at 4, 3.5 and 8, 1.5. &#10;A demand curve D subscript A drawn on these points shows how as prices rise, quantity of coffee demanded by household A falls. &#10;In the second graph, the horizontal or q axis represents pounds of coffee per month and the vertical or p axis represents price per pound of coffee for household B. &#10;The q axis has point 3 marked and the p axis has 1.5 and 3.5 marked out. There is one point of intersection; at 3, 1.5. &#10;A demand curve D subscript B drawn though this point shows how as prices rise, quantity of coffee demanded by household B falls. &#10;In the third graph, the horizontal or q axis represents pounds of coffee per month and the vertical or p axis represents price per pound of coffee for household C. &#10;The q axis has points 4 and 9 marked and the p axis has 1.5 and 3.5 marked out. There are two points of intersection; at 4, 3.5 and 9, 1.5. &#10;A demand curve D subscript C drawn on these points shows how as prices rise, quantity of coffee demanded by household C falls. &#10;The fourth graph shows the market demand curve, derived from the three household demand curves. &#10; The horizontal or Q axis represents pounds of coffee per month and the vertical or P axis represents price per pound of coffee. &#10;The Q axis has points 8 and 20 marked and the P axis has 1.5 and 3.5 marked out. There are two points of intersection; at 8, 3.5 and 20, 1.5. &#10;A demand curve D subscript A plus B plus C drawn on these points shows how as prices rise, quantity of coffee demanded by the market falls. &#10;The table has the following columns; price, quantity demanded by households A, B C and total quantity demanded in the market. The details are listed below; &#10;• Price:  3.5&#10;o Quantity demanded by household A: 4&#10;o Quantity demanded by household B: 0&#10;o Quantity demanded by household C: 4&#10;o Total market demand: 4 plus 0 plus 4 equals 8&#10;• Price:  1.5&#10;o Quantity demanded by household A: 8&#10;o Quantity demanded by household B: 3&#10;o Quantity demanded by household C: 9&#10;o Total market demand: 8 plus 3 plus 9 equals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7963" y="1346176"/>
            <a:ext cx="6188075" cy="405923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3"/>
          </p:nvPr>
        </p:nvSpPr>
        <p:spPr>
          <a:xfrm>
            <a:off x="457200" y="5460957"/>
            <a:ext cx="8232775" cy="827168"/>
          </a:xfrm>
        </p:spPr>
        <p:txBody>
          <a:bodyPr/>
          <a:lstStyle/>
          <a:p>
            <a:pPr indent="-256032">
              <a:spcAft>
                <a:spcPct val="10000"/>
              </a:spcAft>
              <a:defRPr/>
            </a:pPr>
            <a:r>
              <a:rPr lang="en-US" altLang="en-US" sz="1600" dirty="0">
                <a:latin typeface="+mn-lt"/>
              </a:rPr>
              <a:t>Total demand in the marketplace is simply the sum of the demands of all the households shopping in a particular market. It is the sum of all the individual demand curves—that is, the sum of all the individual quantities demanded at each price.</a:t>
            </a:r>
            <a:endParaRPr lang="en-US" sz="1600" dirty="0">
              <a:latin typeface="+mn-lt"/>
            </a:endParaRPr>
          </a:p>
        </p:txBody>
      </p:sp>
    </p:spTree>
    <p:extLst>
      <p:ext uri="{BB962C8B-B14F-4D97-AF65-F5344CB8AC3E}">
        <p14:creationId xmlns:p14="http://schemas.microsoft.com/office/powerpoint/2010/main" val="1010234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129" y="574017"/>
            <a:ext cx="8229600" cy="738633"/>
          </a:xfrm>
        </p:spPr>
        <p:txBody>
          <a:bodyPr>
            <a:spAutoFit/>
          </a:bodyPr>
          <a:lstStyle/>
          <a:p>
            <a:r>
              <a:rPr lang="en-IN" dirty="0"/>
              <a:t>Supply in Product/Output Markets</a:t>
            </a:r>
          </a:p>
        </p:txBody>
      </p:sp>
      <p:sp>
        <p:nvSpPr>
          <p:cNvPr id="4" name="Content Placeholder 3"/>
          <p:cNvSpPr>
            <a:spLocks noGrp="1"/>
          </p:cNvSpPr>
          <p:nvPr>
            <p:ph sz="quarter" idx="13"/>
          </p:nvPr>
        </p:nvSpPr>
        <p:spPr>
          <a:xfrm>
            <a:off x="347129" y="1449917"/>
            <a:ext cx="8232775" cy="1891257"/>
          </a:xfrm>
        </p:spPr>
        <p:txBody>
          <a:bodyPr>
            <a:spAutoFit/>
          </a:bodyPr>
          <a:lstStyle/>
          <a:p>
            <a:pPr indent="-256032">
              <a:spcAft>
                <a:spcPct val="10000"/>
              </a:spcAft>
              <a:defRPr/>
            </a:pPr>
            <a:r>
              <a:rPr lang="en-IN" dirty="0">
                <a:latin typeface="+mn-lt"/>
              </a:rPr>
              <a:t>Firms build factories, hire workers, and buy raw materials because they believe they can sell the products they make for more than it costs to produce them.</a:t>
            </a:r>
          </a:p>
          <a:p>
            <a:pPr indent="-256032">
              <a:spcAft>
                <a:spcPct val="10000"/>
              </a:spcAft>
              <a:defRPr/>
            </a:pPr>
            <a:r>
              <a:rPr lang="en-US" altLang="en-US" b="1" dirty="0">
                <a:latin typeface="+mn-lt"/>
              </a:rPr>
              <a:t>profit</a:t>
            </a:r>
            <a:r>
              <a:rPr lang="en-US" altLang="en-US" dirty="0">
                <a:latin typeface="+mn-lt"/>
              </a:rPr>
              <a:t> The difference between revenues and costs.</a:t>
            </a:r>
          </a:p>
        </p:txBody>
      </p:sp>
    </p:spTree>
    <p:extLst>
      <p:ext uri="{BB962C8B-B14F-4D97-AF65-F5344CB8AC3E}">
        <p14:creationId xmlns:p14="http://schemas.microsoft.com/office/powerpoint/2010/main" val="945524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2" y="223838"/>
            <a:ext cx="8229600" cy="1097279"/>
          </a:xfrm>
        </p:spPr>
        <p:txBody>
          <a:bodyPr/>
          <a:lstStyle/>
          <a:p>
            <a:r>
              <a:rPr lang="en-IN" dirty="0"/>
              <a:t>Price and Quantity Supplied: The Law of Supply</a:t>
            </a:r>
            <a:r>
              <a:rPr lang="en-IN" sz="2000" dirty="0"/>
              <a:t> </a:t>
            </a:r>
            <a:r>
              <a:rPr lang="en-IN" sz="2800" dirty="0"/>
              <a:t>(1 of 3)</a:t>
            </a:r>
          </a:p>
        </p:txBody>
      </p:sp>
      <p:sp>
        <p:nvSpPr>
          <p:cNvPr id="4" name="Content Placeholder 3"/>
          <p:cNvSpPr>
            <a:spLocks noGrp="1"/>
          </p:cNvSpPr>
          <p:nvPr>
            <p:ph sz="quarter" idx="13"/>
          </p:nvPr>
        </p:nvSpPr>
        <p:spPr>
          <a:xfrm>
            <a:off x="347129" y="1449917"/>
            <a:ext cx="8232775" cy="2260589"/>
          </a:xfrm>
        </p:spPr>
        <p:txBody>
          <a:bodyPr>
            <a:spAutoFit/>
          </a:bodyPr>
          <a:lstStyle/>
          <a:p>
            <a:pPr indent="-256032">
              <a:spcAft>
                <a:spcPct val="10000"/>
              </a:spcAft>
              <a:defRPr/>
            </a:pPr>
            <a:r>
              <a:rPr lang="en-IN" b="1" dirty="0">
                <a:latin typeface="+mn-lt"/>
              </a:rPr>
              <a:t>quantity supplied</a:t>
            </a:r>
            <a:r>
              <a:rPr lang="en-IN" dirty="0">
                <a:latin typeface="+mn-lt"/>
              </a:rPr>
              <a:t> The amount of a particular product that a firm would be willing and able to offer for sale at a particular price during a given time period.</a:t>
            </a:r>
          </a:p>
          <a:p>
            <a:pPr indent="-256032">
              <a:spcAft>
                <a:spcPct val="10000"/>
              </a:spcAft>
              <a:defRPr/>
            </a:pPr>
            <a:r>
              <a:rPr lang="en-IN" altLang="en-US" b="1" dirty="0">
                <a:latin typeface="+mn-lt"/>
              </a:rPr>
              <a:t>supply schedule </a:t>
            </a:r>
            <a:r>
              <a:rPr lang="en-IN" altLang="en-US" dirty="0">
                <a:latin typeface="+mn-lt"/>
              </a:rPr>
              <a:t>Shows how much of a product firms will sell at alternative prices.</a:t>
            </a:r>
            <a:endParaRPr lang="en-IN" dirty="0">
              <a:latin typeface="+mn-lt"/>
            </a:endParaRPr>
          </a:p>
        </p:txBody>
      </p:sp>
    </p:spTree>
    <p:extLst>
      <p:ext uri="{BB962C8B-B14F-4D97-AF65-F5344CB8AC3E}">
        <p14:creationId xmlns:p14="http://schemas.microsoft.com/office/powerpoint/2010/main" val="22852278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2" y="223838"/>
            <a:ext cx="8229600" cy="1097279"/>
          </a:xfrm>
        </p:spPr>
        <p:txBody>
          <a:bodyPr>
            <a:normAutofit fontScale="90000"/>
          </a:bodyPr>
          <a:lstStyle/>
          <a:p>
            <a:r>
              <a:rPr lang="en-IN" sz="4000" dirty="0"/>
              <a:t>Price and Quantity Supplied: The Law of Supply </a:t>
            </a:r>
            <a:r>
              <a:rPr lang="en-IN" sz="3100" dirty="0"/>
              <a:t>(2 of 3)</a:t>
            </a:r>
          </a:p>
        </p:txBody>
      </p:sp>
      <p:sp>
        <p:nvSpPr>
          <p:cNvPr id="4" name="Content Placeholder 3"/>
          <p:cNvSpPr>
            <a:spLocks noGrp="1"/>
          </p:cNvSpPr>
          <p:nvPr>
            <p:ph sz="quarter" idx="13"/>
          </p:nvPr>
        </p:nvSpPr>
        <p:spPr>
          <a:xfrm>
            <a:off x="355596" y="1449917"/>
            <a:ext cx="8232775" cy="2999252"/>
          </a:xfrm>
        </p:spPr>
        <p:txBody>
          <a:bodyPr>
            <a:spAutoFit/>
          </a:bodyPr>
          <a:lstStyle/>
          <a:p>
            <a:pPr indent="-256032">
              <a:spcAft>
                <a:spcPct val="10000"/>
              </a:spcAft>
              <a:defRPr/>
            </a:pPr>
            <a:r>
              <a:rPr lang="en-IN" b="1" dirty="0">
                <a:latin typeface="+mn-lt"/>
              </a:rPr>
              <a:t>law of supply</a:t>
            </a:r>
            <a:r>
              <a:rPr lang="en-IN" dirty="0">
                <a:latin typeface="+mn-lt"/>
              </a:rPr>
              <a:t> The positive relationship between price and quantity of a good supplied: An increase in market price, </a:t>
            </a:r>
            <a:r>
              <a:rPr lang="en-IN" i="1" dirty="0">
                <a:latin typeface="+mn-lt"/>
              </a:rPr>
              <a:t>ceteris paribus</a:t>
            </a:r>
            <a:r>
              <a:rPr lang="en-IN" dirty="0">
                <a:latin typeface="+mn-lt"/>
              </a:rPr>
              <a:t>, will lead to an increase in quantity supplied, and a decrease in market price will lead to a decrease in quantity supplied.</a:t>
            </a:r>
          </a:p>
          <a:p>
            <a:pPr indent="-256032">
              <a:spcAft>
                <a:spcPct val="10000"/>
              </a:spcAft>
              <a:defRPr/>
            </a:pPr>
            <a:r>
              <a:rPr lang="en-IN" altLang="en-US" b="1" dirty="0">
                <a:latin typeface="+mn-lt"/>
              </a:rPr>
              <a:t>supply curve </a:t>
            </a:r>
            <a:r>
              <a:rPr lang="en-IN" altLang="en-US" dirty="0">
                <a:latin typeface="+mn-lt"/>
              </a:rPr>
              <a:t>A graph illustrating how much of a product a firm will sell at different prices.</a:t>
            </a:r>
            <a:endParaRPr lang="en-IN" dirty="0">
              <a:latin typeface="+mn-lt"/>
            </a:endParaRPr>
          </a:p>
        </p:txBody>
      </p:sp>
    </p:spTree>
    <p:extLst>
      <p:ext uri="{BB962C8B-B14F-4D97-AF65-F5344CB8AC3E}">
        <p14:creationId xmlns:p14="http://schemas.microsoft.com/office/powerpoint/2010/main" val="25083372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55596" y="58903"/>
            <a:ext cx="8229600" cy="1207007"/>
          </a:xfrm>
        </p:spPr>
        <p:txBody>
          <a:bodyPr/>
          <a:lstStyle/>
          <a:p>
            <a:r>
              <a:rPr lang="en-IN" dirty="0"/>
              <a:t>TABLE 3.3 Clarence Brown’s Supply Schedule for Soybeans</a:t>
            </a:r>
          </a:p>
        </p:txBody>
      </p:sp>
      <p:graphicFrame>
        <p:nvGraphicFramePr>
          <p:cNvPr id="9" name="Table 1"/>
          <p:cNvGraphicFramePr>
            <a:graphicFrameLocks/>
          </p:cNvGraphicFramePr>
          <p:nvPr>
            <p:extLst>
              <p:ext uri="{D42A27DB-BD31-4B8C-83A1-F6EECF244321}">
                <p14:modId xmlns:p14="http://schemas.microsoft.com/office/powerpoint/2010/main" val="4131584002"/>
              </p:ext>
            </p:extLst>
          </p:nvPr>
        </p:nvGraphicFramePr>
        <p:xfrm>
          <a:off x="457200" y="1576916"/>
          <a:ext cx="3749675" cy="2382090"/>
        </p:xfrm>
        <a:graphic>
          <a:graphicData uri="http://schemas.openxmlformats.org/drawingml/2006/table">
            <a:tbl>
              <a:tblPr firstRow="1">
                <a:tableStyleId>{0E3FDE45-AF77-4B5C-9715-49D594BDF05E}</a:tableStyleId>
              </a:tblPr>
              <a:tblGrid>
                <a:gridCol w="1760008">
                  <a:extLst>
                    <a:ext uri="{9D8B030D-6E8A-4147-A177-3AD203B41FA5}">
                      <a16:colId xmlns:a16="http://schemas.microsoft.com/office/drawing/2014/main" val="20001"/>
                    </a:ext>
                  </a:extLst>
                </a:gridCol>
                <a:gridCol w="1989667">
                  <a:extLst>
                    <a:ext uri="{9D8B030D-6E8A-4147-A177-3AD203B41FA5}">
                      <a16:colId xmlns:a16="http://schemas.microsoft.com/office/drawing/2014/main" val="20002"/>
                    </a:ext>
                  </a:extLst>
                </a:gridCol>
              </a:tblGrid>
              <a:tr h="537062">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u="none" strike="noStrike" cap="none" normalizeH="0" baseline="0" dirty="0">
                          <a:ln>
                            <a:noFill/>
                          </a:ln>
                          <a:solidFill>
                            <a:schemeClr val="bg1"/>
                          </a:solidFill>
                          <a:effectLst/>
                        </a:rPr>
                        <a:t>Price (per Bushel)</a:t>
                      </a:r>
                      <a:endParaRPr kumimoji="0" lang="en-US" sz="1600" b="1" i="0" u="none" strike="noStrike" cap="none" normalizeH="0" baseline="0" dirty="0">
                        <a:ln>
                          <a:noFill/>
                        </a:ln>
                        <a:solidFill>
                          <a:schemeClr val="bg1"/>
                        </a:solidFill>
                        <a:effectLst/>
                        <a:latin typeface="Arial" pitchFamily="34" charset="0"/>
                      </a:endParaRPr>
                    </a:p>
                  </a:txBody>
                  <a:tcPr marR="0" marT="45732" marB="45732"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u="none" strike="noStrike" cap="none" normalizeH="0" baseline="0" dirty="0">
                          <a:ln>
                            <a:noFill/>
                          </a:ln>
                          <a:solidFill>
                            <a:schemeClr val="bg1"/>
                          </a:solidFill>
                          <a:effectLst/>
                        </a:rPr>
                        <a:t>Quantity Supplied (Bushels per Year)</a:t>
                      </a:r>
                      <a:endParaRPr kumimoji="0" lang="en-US" sz="1600" b="1" i="0" u="none" strike="noStrike" cap="none" normalizeH="0" baseline="0" dirty="0">
                        <a:ln>
                          <a:noFill/>
                        </a:ln>
                        <a:solidFill>
                          <a:schemeClr val="bg1"/>
                        </a:solidFill>
                        <a:effectLst/>
                        <a:latin typeface="Arial" pitchFamily="34" charset="0"/>
                      </a:endParaRPr>
                    </a:p>
                  </a:txBody>
                  <a:tcPr marR="0" marT="45732" marB="45732"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275489">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u="none" strike="noStrike" cap="none" normalizeH="0" baseline="0" dirty="0">
                          <a:ln>
                            <a:noFill/>
                          </a:ln>
                          <a:effectLst/>
                        </a:rPr>
                        <a:t>$1.50</a:t>
                      </a:r>
                      <a:endParaRPr kumimoji="0" lang="en-US" sz="1600" b="0" i="0" u="none" strike="noStrike" cap="none" normalizeH="0" baseline="0" dirty="0">
                        <a:ln>
                          <a:noFill/>
                        </a:ln>
                        <a:solidFill>
                          <a:schemeClr val="tx1"/>
                        </a:solidFill>
                        <a:effectLst/>
                        <a:latin typeface="Arial" pitchFamily="34" charset="0"/>
                      </a:endParaRPr>
                    </a:p>
                  </a:txBody>
                  <a:tcPr marT="27439" marB="27439"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600" u="none" strike="noStrike" cap="none" normalizeH="0" baseline="0" dirty="0">
                          <a:ln>
                            <a:noFill/>
                          </a:ln>
                          <a:effectLst/>
                        </a:rPr>
                        <a:t>0</a:t>
                      </a:r>
                      <a:endParaRPr kumimoji="0" lang="en-US" sz="1600" b="0" i="0" u="none" strike="noStrike" cap="none" normalizeH="0" baseline="0" dirty="0">
                        <a:ln>
                          <a:noFill/>
                        </a:ln>
                        <a:solidFill>
                          <a:schemeClr val="tx1"/>
                        </a:solidFill>
                        <a:effectLst/>
                        <a:latin typeface="Arial" pitchFamily="34" charset="0"/>
                      </a:endParaRPr>
                    </a:p>
                  </a:txBody>
                  <a:tcPr marR="777240" marT="27439" marB="27439"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309356">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u="none" strike="noStrike" cap="none" normalizeH="0" baseline="0" dirty="0">
                          <a:ln>
                            <a:noFill/>
                          </a:ln>
                          <a:effectLst/>
                        </a:rPr>
                        <a:t>  1.75</a:t>
                      </a:r>
                      <a:endParaRPr kumimoji="0" lang="en-US" sz="1600" b="0" i="0" u="none" strike="noStrike" cap="none" normalizeH="0" baseline="0" dirty="0">
                        <a:ln>
                          <a:noFill/>
                        </a:ln>
                        <a:solidFill>
                          <a:schemeClr val="tx1"/>
                        </a:solidFill>
                        <a:effectLst/>
                        <a:latin typeface="Arial" pitchFamily="34" charset="0"/>
                      </a:endParaRPr>
                    </a:p>
                  </a:txBody>
                  <a:tcPr marT="27439" marB="27439"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10,000</a:t>
                      </a:r>
                      <a:endParaRPr kumimoji="0" lang="en-US" sz="1600" b="0" i="0" u="none" strike="noStrike" cap="none" normalizeH="0" baseline="0" dirty="0">
                        <a:ln>
                          <a:noFill/>
                        </a:ln>
                        <a:solidFill>
                          <a:schemeClr val="tx1"/>
                        </a:solidFill>
                        <a:effectLst/>
                        <a:latin typeface="Arial" pitchFamily="34" charset="0"/>
                      </a:endParaRPr>
                    </a:p>
                  </a:txBody>
                  <a:tcPr marR="777240" marT="27439" marB="27439"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266339910"/>
                  </a:ext>
                </a:extLst>
              </a:tr>
              <a:tr h="270933">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u="none" strike="noStrike" cap="none" normalizeH="0" baseline="0" dirty="0">
                          <a:ln>
                            <a:noFill/>
                          </a:ln>
                          <a:effectLst/>
                        </a:rPr>
                        <a:t>  2.25</a:t>
                      </a:r>
                      <a:endParaRPr kumimoji="0" lang="en-US" sz="1600" b="0" i="0" u="none" strike="noStrike" cap="none" normalizeH="0" baseline="0" dirty="0">
                        <a:ln>
                          <a:noFill/>
                        </a:ln>
                        <a:solidFill>
                          <a:schemeClr val="tx1"/>
                        </a:solidFill>
                        <a:effectLst/>
                        <a:latin typeface="Arial" pitchFamily="34" charset="0"/>
                      </a:endParaRPr>
                    </a:p>
                  </a:txBody>
                  <a:tcPr marT="27439" marB="27439"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20,000</a:t>
                      </a:r>
                      <a:endParaRPr kumimoji="0" lang="en-US" sz="1600" b="0" i="0" u="none" strike="noStrike" cap="none" normalizeH="0" baseline="0" dirty="0">
                        <a:ln>
                          <a:noFill/>
                        </a:ln>
                        <a:solidFill>
                          <a:schemeClr val="tx1"/>
                        </a:solidFill>
                        <a:effectLst/>
                        <a:latin typeface="Arial" pitchFamily="34" charset="0"/>
                      </a:endParaRPr>
                    </a:p>
                  </a:txBody>
                  <a:tcPr marR="777240" marT="27439" marB="27439"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270933">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u="none" strike="noStrike" cap="none" normalizeH="0" baseline="0" dirty="0">
                          <a:ln>
                            <a:noFill/>
                          </a:ln>
                          <a:effectLst/>
                        </a:rPr>
                        <a:t>  3.00</a:t>
                      </a:r>
                      <a:endParaRPr kumimoji="0" lang="en-US" sz="1600" b="0" i="0" u="none" strike="noStrike" cap="none" normalizeH="0" baseline="0" dirty="0">
                        <a:ln>
                          <a:noFill/>
                        </a:ln>
                        <a:solidFill>
                          <a:schemeClr val="tx1"/>
                        </a:solidFill>
                        <a:effectLst/>
                        <a:latin typeface="Arial" pitchFamily="34" charset="0"/>
                      </a:endParaRPr>
                    </a:p>
                  </a:txBody>
                  <a:tcPr marT="27439" marB="27439"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30,000</a:t>
                      </a:r>
                      <a:endParaRPr kumimoji="0" lang="en-US" sz="1600" b="0" i="0" u="none" strike="noStrike" cap="none" normalizeH="0" baseline="0" dirty="0">
                        <a:ln>
                          <a:noFill/>
                        </a:ln>
                        <a:solidFill>
                          <a:schemeClr val="tx1"/>
                        </a:solidFill>
                        <a:effectLst/>
                        <a:latin typeface="Arial" pitchFamily="34" charset="0"/>
                      </a:endParaRPr>
                    </a:p>
                  </a:txBody>
                  <a:tcPr marR="777240" marT="27439" marB="27439"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r h="270933">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u="none" strike="noStrike" cap="none" normalizeH="0" baseline="0" dirty="0">
                          <a:ln>
                            <a:noFill/>
                          </a:ln>
                          <a:effectLst/>
                        </a:rPr>
                        <a:t>  4.00</a:t>
                      </a:r>
                      <a:endParaRPr kumimoji="0" lang="en-US" sz="1600" b="0" i="0" u="none" strike="noStrike" cap="none" normalizeH="0" baseline="0" dirty="0">
                        <a:ln>
                          <a:noFill/>
                        </a:ln>
                        <a:solidFill>
                          <a:schemeClr val="tx1"/>
                        </a:solidFill>
                        <a:effectLst/>
                        <a:latin typeface="Arial" pitchFamily="34" charset="0"/>
                      </a:endParaRPr>
                    </a:p>
                  </a:txBody>
                  <a:tcPr marT="27439" marB="27439"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45,000</a:t>
                      </a:r>
                      <a:endParaRPr kumimoji="0" lang="en-US" sz="1600" b="0" i="0" u="none" strike="noStrike" cap="none" normalizeH="0" baseline="0" dirty="0">
                        <a:ln>
                          <a:noFill/>
                        </a:ln>
                        <a:solidFill>
                          <a:schemeClr val="tx1"/>
                        </a:solidFill>
                        <a:effectLst/>
                        <a:latin typeface="Arial" pitchFamily="34" charset="0"/>
                      </a:endParaRPr>
                    </a:p>
                  </a:txBody>
                  <a:tcPr marR="777240" marT="27439" marB="27439"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r h="270933">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u="none" strike="noStrike" cap="none" normalizeH="0" baseline="0" dirty="0">
                          <a:ln>
                            <a:noFill/>
                          </a:ln>
                          <a:effectLst/>
                        </a:rPr>
                        <a:t>  5.00</a:t>
                      </a:r>
                      <a:endParaRPr kumimoji="0" lang="en-US" sz="1600" b="0" i="0" u="none" strike="noStrike" cap="none" normalizeH="0" baseline="0" dirty="0">
                        <a:ln>
                          <a:noFill/>
                        </a:ln>
                        <a:solidFill>
                          <a:schemeClr val="tx1"/>
                        </a:solidFill>
                        <a:effectLst/>
                        <a:latin typeface="Arial" pitchFamily="34" charset="0"/>
                      </a:endParaRPr>
                    </a:p>
                  </a:txBody>
                  <a:tcPr marT="27439" marB="27439"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45,000</a:t>
                      </a:r>
                      <a:endParaRPr kumimoji="0" lang="en-US" sz="1600" b="0" i="0" u="none" strike="noStrike" cap="none" normalizeH="0" baseline="0" dirty="0">
                        <a:ln>
                          <a:noFill/>
                        </a:ln>
                        <a:solidFill>
                          <a:schemeClr val="tx1"/>
                        </a:solidFill>
                        <a:effectLst/>
                        <a:latin typeface="Arial" pitchFamily="34" charset="0"/>
                      </a:endParaRPr>
                    </a:p>
                  </a:txBody>
                  <a:tcPr marR="777240" marT="27439" marB="27439"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6"/>
                  </a:ext>
                </a:extLst>
              </a:tr>
            </a:tbl>
          </a:graphicData>
        </a:graphic>
      </p:graphicFrame>
      <p:sp>
        <p:nvSpPr>
          <p:cNvPr id="10" name="Content Placeholder 9"/>
          <p:cNvSpPr>
            <a:spLocks noGrp="1"/>
          </p:cNvSpPr>
          <p:nvPr>
            <p:ph sz="quarter" idx="15"/>
          </p:nvPr>
        </p:nvSpPr>
        <p:spPr>
          <a:xfrm>
            <a:off x="5303580" y="1332425"/>
            <a:ext cx="3391687" cy="1029775"/>
          </a:xfrm>
        </p:spPr>
        <p:txBody>
          <a:bodyPr/>
          <a:lstStyle/>
          <a:p>
            <a:pPr marL="0" indent="0">
              <a:buNone/>
            </a:pPr>
            <a:r>
              <a:rPr lang="en-IN" sz="2000" b="1" kern="1200" dirty="0">
                <a:solidFill>
                  <a:schemeClr val="tx1"/>
                </a:solidFill>
                <a:latin typeface="+mn-lt"/>
                <a:ea typeface="+mn-ea"/>
                <a:cs typeface="Arial" panose="020B0604020202020204" pitchFamily="34" charset="0"/>
              </a:rPr>
              <a:t>Figure 3.6 Clarence Brown’s Individual Supply Curve</a:t>
            </a:r>
          </a:p>
        </p:txBody>
      </p:sp>
      <p:pic>
        <p:nvPicPr>
          <p:cNvPr id="19458" name="Picture 2" descr="The graph illustrates a supply curve. &#10;The horizontal or q axis denotes bushels of soybeans produced per year and the vertical or p axis shows price of soybeans per bushel in dollars. &#10;The points 10000, 20000, 30000, and 45,000 are marked on the q axis and 1.50, 1.75, 2.25, 3.00, 4.00, and 5.00 are marked on the p axis. &#10;The points of intersection are: 1.5, 0; 1.75, 10000; 2.25, 20000; 3, 30000; 4, 45000; 5, 45000. &#10;A supply curve marked in red is created by joining the points of intersection. Its slope is positi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370" y="2451182"/>
            <a:ext cx="3151981" cy="3794601"/>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sz="quarter" idx="13"/>
          </p:nvPr>
        </p:nvSpPr>
        <p:spPr>
          <a:xfrm>
            <a:off x="355597" y="4229556"/>
            <a:ext cx="4741332" cy="2108239"/>
          </a:xfrm>
        </p:spPr>
        <p:txBody>
          <a:bodyPr>
            <a:spAutoFit/>
          </a:bodyPr>
          <a:lstStyle/>
          <a:p>
            <a:pPr marL="285750" indent="-285750">
              <a:spcBef>
                <a:spcPts val="600"/>
              </a:spcBef>
              <a:spcAft>
                <a:spcPct val="0"/>
              </a:spcAft>
              <a:buFont typeface="Arial" panose="020B0604020202020204" pitchFamily="34" charset="0"/>
              <a:buChar char="•"/>
            </a:pPr>
            <a:r>
              <a:rPr lang="en-US" altLang="en-US" sz="2000" dirty="0"/>
              <a:t>A producer will supply more when the price of output is higher. The slope of a supply curve is positive. </a:t>
            </a:r>
          </a:p>
          <a:p>
            <a:pPr marL="285750" indent="-285750">
              <a:spcBef>
                <a:spcPts val="600"/>
              </a:spcBef>
              <a:spcAft>
                <a:spcPct val="0"/>
              </a:spcAft>
              <a:buFont typeface="Arial" panose="020B0604020202020204" pitchFamily="34" charset="0"/>
              <a:buChar char="•"/>
            </a:pPr>
            <a:r>
              <a:rPr lang="en-US" altLang="en-US" sz="2000" dirty="0"/>
              <a:t>Note that the supply curve is red: Supply is determined by choices made by firms. </a:t>
            </a:r>
            <a:endParaRPr lang="en-IN" sz="2000" dirty="0"/>
          </a:p>
        </p:txBody>
      </p:sp>
    </p:spTree>
    <p:extLst>
      <p:ext uri="{BB962C8B-B14F-4D97-AF65-F5344CB8AC3E}">
        <p14:creationId xmlns:p14="http://schemas.microsoft.com/office/powerpoint/2010/main" val="21190530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596" y="574017"/>
            <a:ext cx="8229600" cy="738633"/>
          </a:xfrm>
        </p:spPr>
        <p:txBody>
          <a:bodyPr>
            <a:spAutoFit/>
          </a:bodyPr>
          <a:lstStyle/>
          <a:p>
            <a:r>
              <a:rPr lang="en-IN" dirty="0"/>
              <a:t>Other Determinants of Supply </a:t>
            </a:r>
            <a:r>
              <a:rPr lang="en-IN" sz="2800" dirty="0"/>
              <a:t>(1 of 2)</a:t>
            </a:r>
          </a:p>
        </p:txBody>
      </p:sp>
      <p:sp>
        <p:nvSpPr>
          <p:cNvPr id="4" name="Content Placeholder 3"/>
          <p:cNvSpPr>
            <a:spLocks noGrp="1"/>
          </p:cNvSpPr>
          <p:nvPr>
            <p:ph sz="quarter" idx="13"/>
          </p:nvPr>
        </p:nvSpPr>
        <p:spPr>
          <a:xfrm>
            <a:off x="364063" y="1449917"/>
            <a:ext cx="8232775" cy="3228546"/>
          </a:xfrm>
        </p:spPr>
        <p:txBody>
          <a:bodyPr>
            <a:spAutoFit/>
          </a:bodyPr>
          <a:lstStyle/>
          <a:p>
            <a:pPr marL="0" indent="0">
              <a:spcAft>
                <a:spcPct val="10000"/>
              </a:spcAft>
              <a:buNone/>
              <a:defRPr/>
            </a:pPr>
            <a:r>
              <a:rPr lang="en-IN" b="1" dirty="0">
                <a:latin typeface="+mn-lt"/>
              </a:rPr>
              <a:t>The Cost of Production</a:t>
            </a:r>
          </a:p>
          <a:p>
            <a:pPr indent="-256032">
              <a:spcAft>
                <a:spcPct val="10000"/>
              </a:spcAft>
              <a:defRPr/>
            </a:pPr>
            <a:r>
              <a:rPr lang="en-IN" altLang="en-US" dirty="0">
                <a:latin typeface="+mn-lt"/>
              </a:rPr>
              <a:t>For a firm to make a profit, its revenue must exceed its costs.</a:t>
            </a:r>
          </a:p>
          <a:p>
            <a:pPr indent="-256032">
              <a:spcAft>
                <a:spcPct val="10000"/>
              </a:spcAft>
              <a:defRPr/>
            </a:pPr>
            <a:r>
              <a:rPr lang="en-IN" altLang="en-US" dirty="0">
                <a:latin typeface="+mn-lt"/>
              </a:rPr>
              <a:t>Cost of production depends on a number of factors, including the available technologies and the prices and quantities of the inputs needed by the firm (</a:t>
            </a:r>
            <a:r>
              <a:rPr lang="en-IN" altLang="en-US" dirty="0" err="1">
                <a:latin typeface="+mn-lt"/>
              </a:rPr>
              <a:t>labor</a:t>
            </a:r>
            <a:r>
              <a:rPr lang="en-IN" altLang="en-US" dirty="0">
                <a:latin typeface="+mn-lt"/>
              </a:rPr>
              <a:t>, land, capital, energy, and so on).</a:t>
            </a:r>
          </a:p>
        </p:txBody>
      </p:sp>
    </p:spTree>
    <p:extLst>
      <p:ext uri="{BB962C8B-B14F-4D97-AF65-F5344CB8AC3E}">
        <p14:creationId xmlns:p14="http://schemas.microsoft.com/office/powerpoint/2010/main" val="26033235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403726"/>
            <a:ext cx="8229600" cy="906842"/>
          </a:xfrm>
        </p:spPr>
        <p:txBody>
          <a:bodyPr>
            <a:spAutoFit/>
          </a:bodyPr>
          <a:lstStyle/>
          <a:p>
            <a:r>
              <a:rPr lang="en-IN" dirty="0"/>
              <a:t>Other Determinants of Supply </a:t>
            </a:r>
            <a:r>
              <a:rPr lang="en-IN" sz="2800" dirty="0"/>
              <a:t>(2 of 2)</a:t>
            </a:r>
          </a:p>
        </p:txBody>
      </p:sp>
      <p:sp>
        <p:nvSpPr>
          <p:cNvPr id="4" name="Content Placeholder 3"/>
          <p:cNvSpPr>
            <a:spLocks noGrp="1"/>
          </p:cNvSpPr>
          <p:nvPr>
            <p:ph sz="quarter" idx="13"/>
          </p:nvPr>
        </p:nvSpPr>
        <p:spPr>
          <a:xfrm>
            <a:off x="457200" y="1349366"/>
            <a:ext cx="8232775" cy="2790835"/>
          </a:xfrm>
        </p:spPr>
        <p:txBody>
          <a:bodyPr wrap="square">
            <a:noAutofit/>
          </a:bodyPr>
          <a:lstStyle/>
          <a:p>
            <a:pPr marL="0" indent="0">
              <a:spcAft>
                <a:spcPct val="10000"/>
              </a:spcAft>
              <a:buNone/>
              <a:defRPr/>
            </a:pPr>
            <a:r>
              <a:rPr lang="en-US" b="1" dirty="0">
                <a:latin typeface="+mn-lt"/>
              </a:rPr>
              <a:t>The Prices of Related Products</a:t>
            </a:r>
            <a:endParaRPr lang="en-IN" b="1" dirty="0">
              <a:latin typeface="+mn-lt"/>
            </a:endParaRPr>
          </a:p>
          <a:p>
            <a:pPr marL="342900" indent="-342900">
              <a:spcAft>
                <a:spcPct val="10000"/>
              </a:spcAft>
              <a:defRPr/>
            </a:pPr>
            <a:r>
              <a:rPr lang="en-IN" dirty="0">
                <a:latin typeface="+mn-lt"/>
              </a:rPr>
              <a:t>Assuming that its objective is to maximize profits, a firm’s decision to supply depends on:</a:t>
            </a:r>
          </a:p>
          <a:p>
            <a:pPr marL="944118" lvl="1" indent="-457200">
              <a:spcAft>
                <a:spcPct val="10000"/>
              </a:spcAft>
              <a:buFont typeface="+mj-lt"/>
              <a:buAutoNum type="arabicPeriod"/>
              <a:defRPr/>
            </a:pPr>
            <a:r>
              <a:rPr lang="en-IN" dirty="0">
                <a:latin typeface="+mn-lt"/>
              </a:rPr>
              <a:t>The price of the good or service.</a:t>
            </a:r>
          </a:p>
          <a:p>
            <a:pPr marL="944118" lvl="1" indent="-457200">
              <a:spcAft>
                <a:spcPct val="10000"/>
              </a:spcAft>
              <a:buFont typeface="+mj-lt"/>
              <a:buAutoNum type="arabicPeriod"/>
              <a:defRPr/>
            </a:pPr>
            <a:r>
              <a:rPr lang="en-IN" dirty="0">
                <a:latin typeface="+mn-lt"/>
              </a:rPr>
              <a:t>The cost of producing the product, which in turn depends on:</a:t>
            </a:r>
          </a:p>
        </p:txBody>
      </p:sp>
      <p:sp>
        <p:nvSpPr>
          <p:cNvPr id="5" name="Content Placeholder 4"/>
          <p:cNvSpPr>
            <a:spLocks noGrp="1"/>
          </p:cNvSpPr>
          <p:nvPr>
            <p:ph sz="quarter" idx="14"/>
          </p:nvPr>
        </p:nvSpPr>
        <p:spPr>
          <a:xfrm>
            <a:off x="457200" y="4206926"/>
            <a:ext cx="8229600" cy="1660525"/>
          </a:xfrm>
        </p:spPr>
        <p:txBody>
          <a:bodyPr anchor="ctr"/>
          <a:lstStyle/>
          <a:p>
            <a:pPr marL="1229868" lvl="2" indent="-342900">
              <a:spcAft>
                <a:spcPct val="10000"/>
              </a:spcAft>
              <a:defRPr/>
            </a:pPr>
            <a:r>
              <a:rPr lang="en-IN" dirty="0"/>
              <a:t>The price of required inputs (</a:t>
            </a:r>
            <a:r>
              <a:rPr lang="en-IN" dirty="0" err="1"/>
              <a:t>labor</a:t>
            </a:r>
            <a:r>
              <a:rPr lang="en-IN" dirty="0"/>
              <a:t>, capital, and land)</a:t>
            </a:r>
          </a:p>
          <a:p>
            <a:pPr marL="1229868" lvl="2" indent="-342900">
              <a:spcAft>
                <a:spcPct val="10000"/>
              </a:spcAft>
              <a:defRPr/>
            </a:pPr>
            <a:r>
              <a:rPr lang="en-IN" dirty="0"/>
              <a:t>The technologies that can be used to produce the product.</a:t>
            </a:r>
          </a:p>
        </p:txBody>
      </p:sp>
      <p:sp>
        <p:nvSpPr>
          <p:cNvPr id="2" name="Content Placeholder 1"/>
          <p:cNvSpPr>
            <a:spLocks noGrp="1"/>
          </p:cNvSpPr>
          <p:nvPr>
            <p:ph sz="quarter" idx="15"/>
          </p:nvPr>
        </p:nvSpPr>
        <p:spPr>
          <a:xfrm>
            <a:off x="830806" y="5923171"/>
            <a:ext cx="8223250" cy="479056"/>
          </a:xfrm>
        </p:spPr>
        <p:txBody>
          <a:bodyPr/>
          <a:lstStyle/>
          <a:p>
            <a:pPr marL="558800" lvl="1" indent="-457200">
              <a:spcBef>
                <a:spcPts val="1500"/>
              </a:spcBef>
              <a:buFont typeface="+mj-lt"/>
              <a:buAutoNum type="arabicPeriod" startAt="3"/>
            </a:pPr>
            <a:r>
              <a:rPr lang="en-US" altLang="en-US" dirty="0"/>
              <a:t>The prices of related products.</a:t>
            </a:r>
            <a:endParaRPr lang="en-IN" dirty="0"/>
          </a:p>
        </p:txBody>
      </p:sp>
    </p:spTree>
    <p:extLst>
      <p:ext uri="{BB962C8B-B14F-4D97-AF65-F5344CB8AC3E}">
        <p14:creationId xmlns:p14="http://schemas.microsoft.com/office/powerpoint/2010/main" val="482511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55596" y="118172"/>
            <a:ext cx="8229600" cy="1207007"/>
          </a:xfrm>
        </p:spPr>
        <p:txBody>
          <a:bodyPr/>
          <a:lstStyle/>
          <a:p>
            <a:r>
              <a:rPr lang="en-IN" dirty="0"/>
              <a:t>Chapter 3 Demand, Supply, and Market Equilibrium</a:t>
            </a:r>
          </a:p>
        </p:txBody>
      </p:sp>
      <p:sp>
        <p:nvSpPr>
          <p:cNvPr id="3" name="Content Placeholder 2"/>
          <p:cNvSpPr>
            <a:spLocks noGrp="1"/>
          </p:cNvSpPr>
          <p:nvPr>
            <p:ph sz="quarter" idx="13"/>
          </p:nvPr>
        </p:nvSpPr>
        <p:spPr>
          <a:xfrm>
            <a:off x="355596" y="1449917"/>
            <a:ext cx="8232775" cy="2885017"/>
          </a:xfrm>
          <a:prstGeom prst="rect">
            <a:avLst/>
          </a:prstGeom>
        </p:spPr>
        <p:txBody>
          <a:bodyPr/>
          <a:lstStyle/>
          <a:p>
            <a:pPr marL="342900" indent="-342900">
              <a:spcBef>
                <a:spcPts val="1800"/>
              </a:spcBef>
            </a:pPr>
            <a:r>
              <a:rPr lang="en-IN" altLang="en-US" dirty="0">
                <a:cs typeface="Arial" pitchFamily="34" charset="0"/>
              </a:rPr>
              <a:t>Chapter 2 discusses how individuals solve economic problems directly.</a:t>
            </a:r>
          </a:p>
          <a:p>
            <a:pPr marL="342900" indent="-342900">
              <a:spcBef>
                <a:spcPts val="1800"/>
              </a:spcBef>
            </a:pPr>
            <a:r>
              <a:rPr lang="en-IN" altLang="en-US" dirty="0">
                <a:cs typeface="Arial" pitchFamily="34" charset="0"/>
              </a:rPr>
              <a:t>This chapter explains the basic forces at work in market systems. </a:t>
            </a:r>
          </a:p>
          <a:p>
            <a:pPr marL="342900" indent="-342900">
              <a:spcBef>
                <a:spcPts val="1800"/>
              </a:spcBef>
            </a:pPr>
            <a:r>
              <a:rPr lang="en-IN" altLang="en-US" dirty="0">
                <a:cs typeface="Arial" pitchFamily="34" charset="0"/>
              </a:rPr>
              <a:t>This chapter explains how individual decisions answer the three basic economic questions.</a:t>
            </a:r>
          </a:p>
        </p:txBody>
      </p:sp>
    </p:spTree>
    <p:extLst>
      <p:ext uri="{BB962C8B-B14F-4D97-AF65-F5344CB8AC3E}">
        <p14:creationId xmlns:p14="http://schemas.microsoft.com/office/powerpoint/2010/main" val="25753836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596" y="118172"/>
            <a:ext cx="8229600" cy="1207007"/>
          </a:xfrm>
        </p:spPr>
        <p:txBody>
          <a:bodyPr>
            <a:normAutofit fontScale="90000"/>
          </a:bodyPr>
          <a:lstStyle/>
          <a:p>
            <a:r>
              <a:rPr lang="en-IN" sz="4000" dirty="0"/>
              <a:t>Shift of Supply versus Movement along a Supply Curve </a:t>
            </a:r>
            <a:r>
              <a:rPr lang="en-IN" sz="3100" dirty="0"/>
              <a:t>(1 of 2)</a:t>
            </a:r>
          </a:p>
        </p:txBody>
      </p:sp>
      <p:sp>
        <p:nvSpPr>
          <p:cNvPr id="4" name="Content Placeholder 3"/>
          <p:cNvSpPr>
            <a:spLocks noGrp="1"/>
          </p:cNvSpPr>
          <p:nvPr>
            <p:ph sz="quarter" idx="13"/>
          </p:nvPr>
        </p:nvSpPr>
        <p:spPr>
          <a:xfrm>
            <a:off x="457200" y="1449917"/>
            <a:ext cx="8232775" cy="2995083"/>
          </a:xfrm>
        </p:spPr>
        <p:txBody>
          <a:bodyPr/>
          <a:lstStyle/>
          <a:p>
            <a:pPr marL="255588" indent="-255588"/>
            <a:r>
              <a:rPr lang="en-IN" b="1" kern="1200" dirty="0">
                <a:solidFill>
                  <a:schemeClr val="tx1"/>
                </a:solidFill>
                <a:latin typeface="+mn-lt"/>
                <a:ea typeface="+mn-ea"/>
                <a:cs typeface="Arial" panose="020B0604020202020204" pitchFamily="34" charset="0"/>
              </a:rPr>
              <a:t>movement along a supply curve</a:t>
            </a:r>
            <a:r>
              <a:rPr lang="en-IN" kern="1200" dirty="0">
                <a:solidFill>
                  <a:schemeClr val="tx1"/>
                </a:solidFill>
                <a:latin typeface="+mn-lt"/>
                <a:ea typeface="+mn-ea"/>
                <a:cs typeface="Arial" panose="020B0604020202020204" pitchFamily="34" charset="0"/>
              </a:rPr>
              <a:t> The change in quantity supplied brought about by a change in price.</a:t>
            </a:r>
          </a:p>
          <a:p>
            <a:pPr marL="255588" indent="-255588"/>
            <a:r>
              <a:rPr lang="en-IN" altLang="en-US" b="1" kern="1200" dirty="0">
                <a:solidFill>
                  <a:schemeClr val="tx1"/>
                </a:solidFill>
                <a:latin typeface="+mn-lt"/>
                <a:ea typeface="+mn-ea"/>
                <a:cs typeface="Arial" panose="020B0604020202020204" pitchFamily="34" charset="0"/>
              </a:rPr>
              <a:t>shift of a supply curve </a:t>
            </a:r>
            <a:r>
              <a:rPr lang="en-IN" altLang="en-US" kern="1200" dirty="0">
                <a:solidFill>
                  <a:schemeClr val="tx1"/>
                </a:solidFill>
                <a:latin typeface="+mn-lt"/>
                <a:ea typeface="+mn-ea"/>
                <a:cs typeface="Arial" panose="020B0604020202020204" pitchFamily="34" charset="0"/>
              </a:rPr>
              <a:t>The change that takes place in a supply curve corresponding to a new relationship between quantity supplied of a good and the price of that good. The shift is brought about by a change in the original conditions.</a:t>
            </a:r>
            <a:endParaRPr lang="en-IN" kern="120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41114617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55596" y="130087"/>
            <a:ext cx="8229600" cy="1606527"/>
          </a:xfrm>
        </p:spPr>
        <p:txBody>
          <a:bodyPr/>
          <a:lstStyle/>
          <a:p>
            <a:r>
              <a:rPr lang="en-IN" sz="3200" dirty="0"/>
              <a:t>TABLE 3.4 Shift of Supply Schedule for Soybeans following Development of a New Disease-Resistant Seed Strain</a:t>
            </a:r>
          </a:p>
        </p:txBody>
      </p:sp>
      <p:graphicFrame>
        <p:nvGraphicFramePr>
          <p:cNvPr id="7" name="Table 1"/>
          <p:cNvGraphicFramePr>
            <a:graphicFrameLocks/>
          </p:cNvGraphicFramePr>
          <p:nvPr>
            <p:extLst>
              <p:ext uri="{D42A27DB-BD31-4B8C-83A1-F6EECF244321}">
                <p14:modId xmlns:p14="http://schemas.microsoft.com/office/powerpoint/2010/main" val="2824780344"/>
              </p:ext>
            </p:extLst>
          </p:nvPr>
        </p:nvGraphicFramePr>
        <p:xfrm>
          <a:off x="465666" y="2057396"/>
          <a:ext cx="8314266" cy="3840480"/>
        </p:xfrm>
        <a:graphic>
          <a:graphicData uri="http://schemas.openxmlformats.org/drawingml/2006/table">
            <a:tbl>
              <a:tblPr firstRow="1">
                <a:tableStyleId>{0E3FDE45-AF77-4B5C-9715-49D594BDF05E}</a:tableStyleId>
              </a:tblPr>
              <a:tblGrid>
                <a:gridCol w="1828800">
                  <a:extLst>
                    <a:ext uri="{9D8B030D-6E8A-4147-A177-3AD203B41FA5}">
                      <a16:colId xmlns:a16="http://schemas.microsoft.com/office/drawing/2014/main" val="20000"/>
                    </a:ext>
                  </a:extLst>
                </a:gridCol>
                <a:gridCol w="3195259">
                  <a:extLst>
                    <a:ext uri="{9D8B030D-6E8A-4147-A177-3AD203B41FA5}">
                      <a16:colId xmlns:a16="http://schemas.microsoft.com/office/drawing/2014/main" val="20001"/>
                    </a:ext>
                  </a:extLst>
                </a:gridCol>
                <a:gridCol w="3290207">
                  <a:extLst>
                    <a:ext uri="{9D8B030D-6E8A-4147-A177-3AD203B41FA5}">
                      <a16:colId xmlns:a16="http://schemas.microsoft.com/office/drawing/2014/main" val="20002"/>
                    </a:ext>
                  </a:extLst>
                </a:gridCol>
              </a:tblGrid>
              <a:tr h="1101272">
                <a:tc>
                  <a:txBody>
                    <a:bodyPr/>
                    <a:lstStyle/>
                    <a:p>
                      <a:pPr algn="ctr"/>
                      <a:r>
                        <a:rPr lang="en-IN" sz="2400" dirty="0">
                          <a:solidFill>
                            <a:schemeClr val="bg1"/>
                          </a:solidFill>
                        </a:rPr>
                        <a:t>Price</a:t>
                      </a:r>
                    </a:p>
                    <a:p>
                      <a:pPr algn="ctr"/>
                      <a:r>
                        <a:rPr lang="en-IN" sz="2400" dirty="0">
                          <a:solidFill>
                            <a:schemeClr val="bg1"/>
                          </a:solidFill>
                        </a:rPr>
                        <a:t>(per Bushel)</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algn="ctr"/>
                      <a:r>
                        <a:rPr lang="en-IN" sz="2400" u="none" dirty="0">
                          <a:solidFill>
                            <a:schemeClr val="bg1"/>
                          </a:solidFill>
                        </a:rPr>
                        <a:t>Schedule </a:t>
                      </a:r>
                      <a:r>
                        <a:rPr lang="en-IN" sz="2400" i="1" u="none" dirty="0">
                          <a:solidFill>
                            <a:schemeClr val="bg1"/>
                          </a:solidFill>
                        </a:rPr>
                        <a:t>S</a:t>
                      </a:r>
                      <a:r>
                        <a:rPr lang="en-IN" sz="2400" u="none" baseline="-25000" dirty="0">
                          <a:solidFill>
                            <a:schemeClr val="bg1"/>
                          </a:solidFill>
                        </a:rPr>
                        <a:t>0 </a:t>
                      </a:r>
                    </a:p>
                    <a:p>
                      <a:pPr algn="ctr"/>
                      <a:r>
                        <a:rPr lang="en-IN" sz="2400" kern="1200" dirty="0">
                          <a:solidFill>
                            <a:schemeClr val="bg1"/>
                          </a:solidFill>
                          <a:latin typeface="+mn-lt"/>
                          <a:ea typeface="+mn-ea"/>
                          <a:cs typeface="+mn-cs"/>
                        </a:rPr>
                        <a:t>Quantity Supplied (Bushels</a:t>
                      </a:r>
                      <a:r>
                        <a:rPr lang="en-IN" sz="2400" kern="1200" baseline="0" dirty="0">
                          <a:solidFill>
                            <a:schemeClr val="bg1"/>
                          </a:solidFill>
                          <a:latin typeface="+mn-lt"/>
                          <a:ea typeface="+mn-ea"/>
                          <a:cs typeface="+mn-cs"/>
                        </a:rPr>
                        <a:t> per Year Using Old Seed</a:t>
                      </a:r>
                      <a:r>
                        <a:rPr lang="en-IN" sz="2400" kern="1200" dirty="0">
                          <a:solidFill>
                            <a:schemeClr val="bg1"/>
                          </a:solidFill>
                          <a:latin typeface="+mn-lt"/>
                          <a:ea typeface="+mn-ea"/>
                          <a:cs typeface="+mn-cs"/>
                        </a:rPr>
                        <a:t>)</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algn="ctr"/>
                      <a:r>
                        <a:rPr lang="en-IN" sz="2400" u="none" dirty="0">
                          <a:solidFill>
                            <a:schemeClr val="bg1"/>
                          </a:solidFill>
                        </a:rPr>
                        <a:t>Schedule</a:t>
                      </a:r>
                      <a:r>
                        <a:rPr lang="en-IN" sz="2400" u="none" baseline="0" dirty="0">
                          <a:solidFill>
                            <a:schemeClr val="bg1"/>
                          </a:solidFill>
                        </a:rPr>
                        <a:t> </a:t>
                      </a:r>
                      <a:r>
                        <a:rPr lang="en-IN" sz="2400" i="1" u="none" dirty="0">
                          <a:solidFill>
                            <a:schemeClr val="bg1"/>
                          </a:solidFill>
                        </a:rPr>
                        <a:t>S</a:t>
                      </a:r>
                      <a:r>
                        <a:rPr lang="en-IN" sz="2400" u="none" baseline="-25000" dirty="0">
                          <a:solidFill>
                            <a:schemeClr val="bg1"/>
                          </a:solidFill>
                        </a:rPr>
                        <a:t>1 </a:t>
                      </a:r>
                    </a:p>
                    <a:p>
                      <a:pPr algn="ctr"/>
                      <a:r>
                        <a:rPr lang="en-IN" sz="2400" kern="1200" dirty="0">
                          <a:solidFill>
                            <a:schemeClr val="bg1"/>
                          </a:solidFill>
                          <a:latin typeface="+mn-lt"/>
                          <a:ea typeface="+mn-ea"/>
                          <a:cs typeface="+mn-cs"/>
                        </a:rPr>
                        <a:t>Quantity Supplied (Bushels</a:t>
                      </a:r>
                      <a:r>
                        <a:rPr lang="en-IN" sz="2400" kern="1200" baseline="0" dirty="0">
                          <a:solidFill>
                            <a:schemeClr val="bg1"/>
                          </a:solidFill>
                          <a:latin typeface="+mn-lt"/>
                          <a:ea typeface="+mn-ea"/>
                          <a:cs typeface="+mn-cs"/>
                        </a:rPr>
                        <a:t> per Year Using New Seed</a:t>
                      </a:r>
                      <a:r>
                        <a:rPr lang="en-IN" sz="2400" kern="1200" dirty="0">
                          <a:solidFill>
                            <a:schemeClr val="bg1"/>
                          </a:solidFill>
                          <a:latin typeface="+mn-lt"/>
                          <a:ea typeface="+mn-ea"/>
                          <a:cs typeface="+mn-cs"/>
                        </a:rPr>
                        <a:t>)</a:t>
                      </a:r>
                      <a:endParaRPr lang="en-IN" sz="2400" dirty="0">
                        <a:solidFill>
                          <a:schemeClr val="bg1"/>
                        </a:solidFill>
                      </a:endParaRP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275489">
                <a:tc>
                  <a:txBody>
                    <a:bodyPr/>
                    <a:lstStyle/>
                    <a:p>
                      <a:pPr algn="ctr"/>
                      <a:r>
                        <a:rPr lang="en-IN" sz="2400" dirty="0"/>
                        <a:t>$1.50</a:t>
                      </a:r>
                      <a:endParaRPr lang="en-IN" sz="2400" dirty="0">
                        <a:solidFill>
                          <a:schemeClr val="bg1"/>
                        </a:solidFill>
                      </a:endParaRP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2400" dirty="0"/>
                        <a:t>        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2400" dirty="0"/>
                        <a:t> 5,000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309356">
                <a:tc>
                  <a:txBody>
                    <a:bodyPr/>
                    <a:lstStyle/>
                    <a:p>
                      <a:pPr algn="ctr"/>
                      <a:r>
                        <a:rPr lang="en-IN" sz="2400" dirty="0"/>
                        <a:t>1.75</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2400" dirty="0"/>
                        <a:t>10,000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2400" dirty="0"/>
                        <a:t>23,000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266339910"/>
                  </a:ext>
                </a:extLst>
              </a:tr>
              <a:tr h="270933">
                <a:tc>
                  <a:txBody>
                    <a:bodyPr/>
                    <a:lstStyle/>
                    <a:p>
                      <a:pPr algn="ctr"/>
                      <a:r>
                        <a:rPr lang="en-IN" sz="2400" dirty="0"/>
                        <a:t>2.25</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2400" dirty="0"/>
                        <a:t>20,000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2400" dirty="0"/>
                        <a:t>33,000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270933">
                <a:tc>
                  <a:txBody>
                    <a:bodyPr/>
                    <a:lstStyle/>
                    <a:p>
                      <a:pPr algn="ctr"/>
                      <a:r>
                        <a:rPr lang="en-IN" sz="2400" dirty="0"/>
                        <a:t>3.00</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2400" dirty="0"/>
                        <a:t>30,000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2400" dirty="0"/>
                        <a:t>40,000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r h="270933">
                <a:tc>
                  <a:txBody>
                    <a:bodyPr/>
                    <a:lstStyle/>
                    <a:p>
                      <a:pPr algn="ctr"/>
                      <a:r>
                        <a:rPr lang="en-IN" sz="2400" dirty="0"/>
                        <a:t>4.00</a:t>
                      </a:r>
                    </a:p>
                  </a:txBody>
                  <a:tcP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2400" dirty="0"/>
                        <a:t>45,000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sz="2400" dirty="0"/>
                        <a:t>54,000</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01021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8662" y="109029"/>
            <a:ext cx="8229600" cy="1767180"/>
          </a:xfrm>
        </p:spPr>
        <p:txBody>
          <a:bodyPr/>
          <a:lstStyle/>
          <a:p>
            <a:r>
              <a:rPr lang="en-IN" dirty="0"/>
              <a:t>Figure 3.7 Shift of the Supply Curve for Soybeans Following Development of a New Seed Strain </a:t>
            </a:r>
          </a:p>
        </p:txBody>
      </p:sp>
      <p:sp>
        <p:nvSpPr>
          <p:cNvPr id="6" name="Content Placeholder 5"/>
          <p:cNvSpPr>
            <a:spLocks noGrp="1"/>
          </p:cNvSpPr>
          <p:nvPr>
            <p:ph sz="quarter" idx="13"/>
          </p:nvPr>
        </p:nvSpPr>
        <p:spPr>
          <a:xfrm>
            <a:off x="355596" y="2202528"/>
            <a:ext cx="4047071" cy="3739455"/>
          </a:xfrm>
        </p:spPr>
        <p:txBody>
          <a:bodyPr wrap="square">
            <a:spAutoFit/>
          </a:bodyPr>
          <a:lstStyle/>
          <a:p>
            <a:pPr marL="285750" indent="-285750">
              <a:spcBef>
                <a:spcPts val="1800"/>
              </a:spcBef>
              <a:spcAft>
                <a:spcPct val="0"/>
              </a:spcAft>
              <a:buFont typeface="Arial" panose="020B0604020202020204" pitchFamily="34" charset="0"/>
              <a:buChar char="•"/>
            </a:pPr>
            <a:r>
              <a:rPr lang="en-US" altLang="en-US" dirty="0"/>
              <a:t>When the price of a product changes, we move </a:t>
            </a:r>
            <a:r>
              <a:rPr lang="en-US" altLang="en-US" i="1" dirty="0"/>
              <a:t>along</a:t>
            </a:r>
            <a:r>
              <a:rPr lang="en-US" altLang="en-US" dirty="0"/>
              <a:t> the supply curve for that product; the quantity supplied rises or falls.</a:t>
            </a:r>
          </a:p>
          <a:p>
            <a:pPr marL="285750" indent="-285750">
              <a:spcBef>
                <a:spcPts val="1800"/>
              </a:spcBef>
              <a:spcAft>
                <a:spcPct val="0"/>
              </a:spcAft>
              <a:buFont typeface="Arial" panose="020B0604020202020204" pitchFamily="34" charset="0"/>
              <a:buChar char="•"/>
            </a:pPr>
            <a:r>
              <a:rPr lang="en-US" altLang="en-US" dirty="0"/>
              <a:t>When any other factor affecting supply changes, the supply curve </a:t>
            </a:r>
            <a:r>
              <a:rPr lang="en-US" altLang="en-US" i="1" dirty="0"/>
              <a:t>shifts</a:t>
            </a:r>
            <a:r>
              <a:rPr lang="en-US" altLang="en-US" dirty="0"/>
              <a:t>.</a:t>
            </a:r>
            <a:endParaRPr lang="en-IN" dirty="0"/>
          </a:p>
        </p:txBody>
      </p:sp>
      <p:pic>
        <p:nvPicPr>
          <p:cNvPr id="10242" name="Picture 2" descr="The graph illustrates two supply curves. &#10;The horizontal or q axis denotes bushels of soybeans produced per year and the vertical or p axis shows price of soybeans per bushel in dollars. &#10;The points 10000, 23000, 30000, and 40,000 are marked on the q axis and 1.75 and 3.00 are marked on the p axis. &#10;The points of intersection for the first supply curve are: 1.75, 10000; 3, 30000. &#10;The points of intersection for the second supply curve are: 1.75, 23000; 3, 40000. &#10;The supply curves, marked in red, are created by joining the points of intersection. Their slope is positive. An arrow pointing to the right shows the shift in the supply cur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2678" y="2098116"/>
            <a:ext cx="4085701" cy="3659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6403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596" y="155234"/>
            <a:ext cx="8229600" cy="1170035"/>
          </a:xfrm>
        </p:spPr>
        <p:txBody>
          <a:bodyPr>
            <a:noAutofit/>
          </a:bodyPr>
          <a:lstStyle/>
          <a:p>
            <a:r>
              <a:rPr lang="en-IN" dirty="0"/>
              <a:t>Shift of Supply versus Movement along a Supply Curve </a:t>
            </a:r>
            <a:r>
              <a:rPr lang="en-IN" sz="2800" dirty="0"/>
              <a:t>(2 of 2)</a:t>
            </a:r>
          </a:p>
        </p:txBody>
      </p:sp>
      <p:sp>
        <p:nvSpPr>
          <p:cNvPr id="4" name="Content Placeholder 3"/>
          <p:cNvSpPr>
            <a:spLocks noGrp="1"/>
          </p:cNvSpPr>
          <p:nvPr>
            <p:ph sz="quarter" idx="13"/>
          </p:nvPr>
        </p:nvSpPr>
        <p:spPr>
          <a:xfrm>
            <a:off x="355596" y="1449917"/>
            <a:ext cx="8232775" cy="3524011"/>
          </a:xfrm>
        </p:spPr>
        <p:txBody>
          <a:bodyPr>
            <a:spAutoFit/>
          </a:bodyPr>
          <a:lstStyle/>
          <a:p>
            <a:pPr marL="255588" indent="-255588">
              <a:defRPr/>
            </a:pPr>
            <a:r>
              <a:rPr lang="en-IN" altLang="en-US" kern="1200" dirty="0">
                <a:solidFill>
                  <a:schemeClr val="tx1"/>
                </a:solidFill>
                <a:latin typeface="+mn-lt"/>
                <a:ea typeface="+mn-ea"/>
                <a:cs typeface="Arial" panose="020B0604020202020204" pitchFamily="34" charset="0"/>
              </a:rPr>
              <a:t>It is very important to distinguish between </a:t>
            </a:r>
            <a:r>
              <a:rPr lang="en-IN" altLang="en-US" i="1" kern="1200" dirty="0">
                <a:solidFill>
                  <a:schemeClr val="tx1"/>
                </a:solidFill>
                <a:latin typeface="+mn-lt"/>
                <a:ea typeface="+mn-ea"/>
                <a:cs typeface="Arial" panose="020B0604020202020204" pitchFamily="34" charset="0"/>
              </a:rPr>
              <a:t>movements</a:t>
            </a:r>
            <a:r>
              <a:rPr lang="en-IN" altLang="en-US" kern="1200" dirty="0">
                <a:solidFill>
                  <a:schemeClr val="tx1"/>
                </a:solidFill>
                <a:latin typeface="+mn-lt"/>
                <a:ea typeface="+mn-ea"/>
                <a:cs typeface="Arial" panose="020B0604020202020204" pitchFamily="34" charset="0"/>
              </a:rPr>
              <a:t> </a:t>
            </a:r>
            <a:r>
              <a:rPr lang="en-IN" altLang="en-US" i="1" kern="1200" dirty="0">
                <a:solidFill>
                  <a:schemeClr val="tx1"/>
                </a:solidFill>
                <a:latin typeface="+mn-lt"/>
                <a:ea typeface="+mn-ea"/>
                <a:cs typeface="Arial" panose="020B0604020202020204" pitchFamily="34" charset="0"/>
              </a:rPr>
              <a:t>along </a:t>
            </a:r>
            <a:r>
              <a:rPr lang="en-IN" altLang="en-US" kern="1200" dirty="0">
                <a:solidFill>
                  <a:schemeClr val="tx1"/>
                </a:solidFill>
                <a:latin typeface="+mn-lt"/>
                <a:ea typeface="+mn-ea"/>
                <a:cs typeface="Arial" panose="020B0604020202020204" pitchFamily="34" charset="0"/>
              </a:rPr>
              <a:t>supply curves (changes in quantity supplied) and </a:t>
            </a:r>
            <a:r>
              <a:rPr lang="en-IN" altLang="en-US" i="1" kern="1200" dirty="0">
                <a:solidFill>
                  <a:schemeClr val="tx1"/>
                </a:solidFill>
                <a:latin typeface="+mn-lt"/>
                <a:ea typeface="+mn-ea"/>
                <a:cs typeface="Arial" panose="020B0604020202020204" pitchFamily="34" charset="0"/>
              </a:rPr>
              <a:t>shifts in</a:t>
            </a:r>
            <a:r>
              <a:rPr lang="en-IN" altLang="en-US" kern="1200" dirty="0">
                <a:solidFill>
                  <a:schemeClr val="tx1"/>
                </a:solidFill>
                <a:latin typeface="+mn-lt"/>
                <a:ea typeface="+mn-ea"/>
                <a:cs typeface="Arial" panose="020B0604020202020204" pitchFamily="34" charset="0"/>
              </a:rPr>
              <a:t> supply curves (changes in supply):</a:t>
            </a:r>
          </a:p>
          <a:p>
            <a:pPr marL="255588" indent="-255588">
              <a:defRPr/>
            </a:pPr>
            <a:r>
              <a:rPr lang="en-US" altLang="en-US" kern="1200" dirty="0">
                <a:solidFill>
                  <a:schemeClr val="tx1"/>
                </a:solidFill>
                <a:latin typeface="+mn-lt"/>
                <a:ea typeface="+mn-ea"/>
                <a:cs typeface="Arial" panose="020B0604020202020204" pitchFamily="34" charset="0"/>
              </a:rPr>
              <a:t>Change in price of a good or service leads to change in </a:t>
            </a:r>
            <a:r>
              <a:rPr lang="en-US" altLang="en-US" i="1" kern="1200" dirty="0">
                <a:solidFill>
                  <a:schemeClr val="tx1"/>
                </a:solidFill>
                <a:latin typeface="+mn-lt"/>
                <a:ea typeface="+mn-ea"/>
                <a:cs typeface="Arial" panose="020B0604020202020204" pitchFamily="34" charset="0"/>
              </a:rPr>
              <a:t>quantity supplied </a:t>
            </a:r>
            <a:r>
              <a:rPr lang="en-US" altLang="en-US" kern="1200" dirty="0">
                <a:solidFill>
                  <a:schemeClr val="tx1"/>
                </a:solidFill>
                <a:latin typeface="+mn-lt"/>
                <a:ea typeface="+mn-ea"/>
                <a:cs typeface="Arial" panose="020B0604020202020204" pitchFamily="34" charset="0"/>
              </a:rPr>
              <a:t>(</a:t>
            </a:r>
            <a:r>
              <a:rPr lang="en-US" altLang="en-US" b="1" kern="1200" dirty="0">
                <a:solidFill>
                  <a:schemeClr val="tx1"/>
                </a:solidFill>
                <a:latin typeface="+mn-lt"/>
                <a:ea typeface="+mn-ea"/>
                <a:cs typeface="Arial" panose="020B0604020202020204" pitchFamily="34" charset="0"/>
              </a:rPr>
              <a:t>movement along a supply curve</a:t>
            </a:r>
            <a:r>
              <a:rPr lang="en-US" altLang="en-US" kern="1200" dirty="0">
                <a:solidFill>
                  <a:schemeClr val="tx1"/>
                </a:solidFill>
                <a:latin typeface="+mn-lt"/>
                <a:ea typeface="+mn-ea"/>
                <a:cs typeface="Arial" panose="020B0604020202020204" pitchFamily="34" charset="0"/>
              </a:rPr>
              <a:t>).</a:t>
            </a:r>
          </a:p>
          <a:p>
            <a:pPr marL="255588" indent="-255588">
              <a:defRPr/>
            </a:pPr>
            <a:r>
              <a:rPr lang="en-IN" altLang="en-US" kern="1200" dirty="0">
                <a:solidFill>
                  <a:schemeClr val="tx1"/>
                </a:solidFill>
                <a:latin typeface="+mn-lt"/>
                <a:ea typeface="+mn-ea"/>
                <a:cs typeface="Arial" panose="020B0604020202020204" pitchFamily="34" charset="0"/>
              </a:rPr>
              <a:t>Change in costs, input prices, technology, or prices of related goods and services leads to </a:t>
            </a:r>
            <a:r>
              <a:rPr lang="en-US" kern="1200" dirty="0">
                <a:solidFill>
                  <a:schemeClr val="tx1"/>
                </a:solidFill>
                <a:latin typeface="+mn-lt"/>
                <a:ea typeface="+mn-ea"/>
                <a:cs typeface="Arial" panose="020B0604020202020204" pitchFamily="34" charset="0"/>
              </a:rPr>
              <a:t>change in </a:t>
            </a:r>
            <a:r>
              <a:rPr lang="en-US" i="1" kern="1200" dirty="0">
                <a:solidFill>
                  <a:schemeClr val="tx1"/>
                </a:solidFill>
                <a:latin typeface="+mn-lt"/>
                <a:ea typeface="+mn-ea"/>
                <a:cs typeface="Arial" panose="020B0604020202020204" pitchFamily="34" charset="0"/>
              </a:rPr>
              <a:t>supply</a:t>
            </a:r>
            <a:r>
              <a:rPr lang="en-US" kern="1200" dirty="0">
                <a:solidFill>
                  <a:schemeClr val="tx1"/>
                </a:solidFill>
                <a:latin typeface="+mn-lt"/>
                <a:ea typeface="+mn-ea"/>
                <a:cs typeface="Arial" panose="020B0604020202020204" pitchFamily="34" charset="0"/>
              </a:rPr>
              <a:t> (</a:t>
            </a:r>
            <a:r>
              <a:rPr lang="en-US" b="1" kern="1200" dirty="0">
                <a:solidFill>
                  <a:schemeClr val="tx1"/>
                </a:solidFill>
                <a:latin typeface="+mn-lt"/>
                <a:ea typeface="+mn-ea"/>
                <a:cs typeface="Arial" panose="020B0604020202020204" pitchFamily="34" charset="0"/>
              </a:rPr>
              <a:t>shift of a supply curve</a:t>
            </a:r>
            <a:r>
              <a:rPr lang="en-US" kern="1200" dirty="0">
                <a:solidFill>
                  <a:schemeClr val="tx1"/>
                </a:solidFill>
                <a:latin typeface="+mn-lt"/>
                <a:ea typeface="+mn-ea"/>
                <a:cs typeface="Arial" panose="020B0604020202020204" pitchFamily="34" charset="0"/>
              </a:rPr>
              <a:t>).</a:t>
            </a:r>
            <a:endParaRPr lang="en-IN" kern="120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24278023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8662" y="223838"/>
            <a:ext cx="8229600" cy="1097279"/>
          </a:xfrm>
        </p:spPr>
        <p:txBody>
          <a:bodyPr/>
          <a:lstStyle/>
          <a:p>
            <a:r>
              <a:rPr lang="en-IN" dirty="0"/>
              <a:t>From Individual Supply to Market Supply</a:t>
            </a:r>
          </a:p>
        </p:txBody>
      </p:sp>
      <p:sp>
        <p:nvSpPr>
          <p:cNvPr id="6" name="Content Placeholder 5"/>
          <p:cNvSpPr>
            <a:spLocks noGrp="1"/>
          </p:cNvSpPr>
          <p:nvPr>
            <p:ph sz="quarter" idx="13"/>
          </p:nvPr>
        </p:nvSpPr>
        <p:spPr>
          <a:xfrm>
            <a:off x="355596" y="1449917"/>
            <a:ext cx="8232775" cy="923299"/>
          </a:xfrm>
        </p:spPr>
        <p:txBody>
          <a:bodyPr>
            <a:spAutoFit/>
          </a:bodyPr>
          <a:lstStyle/>
          <a:p>
            <a:pPr marL="255588" indent="-255588"/>
            <a:r>
              <a:rPr lang="en-US" altLang="en-US" b="1" kern="1200" dirty="0">
                <a:solidFill>
                  <a:schemeClr val="tx1"/>
                </a:solidFill>
                <a:latin typeface="+mn-lt"/>
                <a:ea typeface="+mn-ea"/>
                <a:cs typeface="Arial" panose="020B0604020202020204" pitchFamily="34" charset="0"/>
              </a:rPr>
              <a:t>market supply </a:t>
            </a:r>
            <a:r>
              <a:rPr lang="en-US" altLang="en-US" kern="1200" dirty="0">
                <a:solidFill>
                  <a:schemeClr val="tx1"/>
                </a:solidFill>
                <a:latin typeface="+mn-lt"/>
                <a:ea typeface="+mn-ea"/>
                <a:cs typeface="Arial" panose="020B0604020202020204" pitchFamily="34" charset="0"/>
              </a:rPr>
              <a:t>The sum of all that is supplied each period by all producers of a single product.</a:t>
            </a:r>
            <a:endParaRPr lang="en-IN" kern="120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32555392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8662" y="95968"/>
            <a:ext cx="8229600" cy="1564083"/>
          </a:xfrm>
        </p:spPr>
        <p:txBody>
          <a:bodyPr>
            <a:noAutofit/>
          </a:bodyPr>
          <a:lstStyle/>
          <a:p>
            <a:r>
              <a:rPr lang="en-IN" dirty="0"/>
              <a:t>Figure 3.8 </a:t>
            </a:r>
            <a:r>
              <a:rPr lang="en-IN" dirty="0">
                <a:latin typeface="Arial" pitchFamily="34" charset="0"/>
              </a:rPr>
              <a:t>Deriving Market Supply from Individual Firm Supply Curves </a:t>
            </a:r>
            <a:r>
              <a:rPr lang="en-IN" sz="2800" dirty="0">
                <a:latin typeface="+mn-lt"/>
              </a:rPr>
              <a:t>(1 of 2)</a:t>
            </a:r>
          </a:p>
        </p:txBody>
      </p:sp>
      <p:pic>
        <p:nvPicPr>
          <p:cNvPr id="6" name="Picture 2" descr="The image has three graphs that show three firms’ supply curves and a market supply curve created from combining the firms curves. &#10;In the first graph, the horizontal or q axis represents bushels of soybeans supplied per year and the vertical or p axis represents price per bushel of soybeans for Firm A. &#10;The q axis has points 10000 and 30000 marked and the p axis has 1.75 and 3 marked out. There are two points of intersection; at 10000, 1.75 and 30000, 3. &#10;A supply curve S subscript A drawn on these points shows how as prices rise, quantity of soybeans supplied also rises. &#10;In the second graph, the horizontal or q axis represents bushels of soybeans supplied per year and the vertical or p axis represents price per bushel of soybeans for Firm B. &#10;The q axis has points 5000 and 10000 marked and the p axis has 1.75 and 3 marked out. There are two points of intersection; at 5000, 1.75 and 10000, 3. &#10;A supply curve S subscript B drawn on these points shows how as prices rise, quantity of soybeans supplied also rises. &#10;In the third graph, the horizontal or q axis represents bushels of soybeans supplied per year and the vertical or p axis represents price per bushel of soybeans for Firm C. &#10;The q axis has points 10000 and 25000 marked and the p axis has 1.75 and 3 marked out. There are two points of intersection; at 10000, 1.75 and 25000, 3. &#10;A supply curve S subscript C drawn on these points shows how as prices rise, quantity of soybeans supplied also rises. &#10;"/>
          <p:cNvPicPr>
            <a:picLocks noChangeAspect="1" noChangeArrowheads="1"/>
          </p:cNvPicPr>
          <p:nvPr/>
        </p:nvPicPr>
        <p:blipFill rotWithShape="1">
          <a:blip r:embed="rId3">
            <a:extLst>
              <a:ext uri="{28A0092B-C50C-407E-A947-70E740481C1C}">
                <a14:useLocalDpi xmlns:a14="http://schemas.microsoft.com/office/drawing/2010/main" val="0"/>
              </a:ext>
            </a:extLst>
          </a:blip>
          <a:srcRect b="51584"/>
          <a:stretch/>
        </p:blipFill>
        <p:spPr bwMode="auto">
          <a:xfrm>
            <a:off x="843582" y="1763501"/>
            <a:ext cx="7456837" cy="278911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quarter" idx="13"/>
          </p:nvPr>
        </p:nvSpPr>
        <p:spPr>
          <a:xfrm>
            <a:off x="347129" y="4687574"/>
            <a:ext cx="8232775" cy="1611916"/>
          </a:xfrm>
        </p:spPr>
        <p:txBody>
          <a:bodyPr/>
          <a:lstStyle/>
          <a:p>
            <a:pPr marL="255588" indent="-255588"/>
            <a:r>
              <a:rPr lang="en-US" altLang="en-US" kern="1200" dirty="0">
                <a:solidFill>
                  <a:schemeClr val="tx1"/>
                </a:solidFill>
                <a:latin typeface="+mn-lt"/>
                <a:ea typeface="+mn-ea"/>
                <a:cs typeface="Arial" panose="020B0604020202020204" pitchFamily="34" charset="0"/>
              </a:rPr>
              <a:t>Total supply in the marketplace is the sum of all the amounts supplied by all the firms selling in the market. It is the sum of all the individual quantities supplied at each price.</a:t>
            </a:r>
            <a:endParaRPr lang="en-IN" kern="120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8845934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8662" y="147021"/>
            <a:ext cx="8229600" cy="1606527"/>
          </a:xfrm>
        </p:spPr>
        <p:txBody>
          <a:bodyPr>
            <a:noAutofit/>
          </a:bodyPr>
          <a:lstStyle/>
          <a:p>
            <a:r>
              <a:rPr lang="en-IN" dirty="0"/>
              <a:t>Figure 3.8 </a:t>
            </a:r>
            <a:r>
              <a:rPr lang="en-IN" dirty="0">
                <a:latin typeface="Arial" pitchFamily="34" charset="0"/>
              </a:rPr>
              <a:t>Deriving Market Supply from Individual Firm Supply Curves </a:t>
            </a:r>
            <a:r>
              <a:rPr lang="en-IN" sz="2800" dirty="0">
                <a:latin typeface="Arial" pitchFamily="34" charset="0"/>
              </a:rPr>
              <a:t>(2 of 2)</a:t>
            </a:r>
            <a:endParaRPr lang="en-IN" sz="2800" dirty="0"/>
          </a:p>
        </p:txBody>
      </p:sp>
      <p:pic>
        <p:nvPicPr>
          <p:cNvPr id="12291" name="Picture 3" descr="The fourth graph shows the market supply curve, derived from the three firm supply curves. &#10;The horizontal or Q axis represents bushels of soybeans supplied per year and the vertical or P axis represents price per bushel of soybeans. &#10;The Q axis has points 25000 and 65000 marked and the P axis has 1.75 and 3 marked out. There are two points of intersection; at 25000, 1.75 and 65000, 3. &#10;A supply curve S subscript A plus B plus C drawn on these points shows how as prices rise, quantity of soybeans supplied also rises. &#10;The table has the following columns; price, quantity supplied by firms A, B C and total quantity supplied to the market. The details are listed below; &#10;• Price:  3&#10;o Quantity supplied by household A: 30000&#10;o Quantity supplied by household B: 10000&#10;o Quantity supplied by household C: 25000&#10;o Total market supply: 30000 plus 10000 plus 25000 equals 65000&#10;• Price:  1.75&#10;o Quantity supplied by household A: 10000&#10;o Quantity supplied by household B: 5000&#10;o Quantity supplied by household C: 10000&#10;o Total market supply: 10000 plus 5000 plus 10000 equals 25000"/>
          <p:cNvPicPr>
            <a:picLocks noChangeAspect="1" noChangeArrowheads="1"/>
          </p:cNvPicPr>
          <p:nvPr/>
        </p:nvPicPr>
        <p:blipFill rotWithShape="1">
          <a:blip r:embed="rId3">
            <a:extLst>
              <a:ext uri="{28A0092B-C50C-407E-A947-70E740481C1C}">
                <a14:useLocalDpi xmlns:a14="http://schemas.microsoft.com/office/drawing/2010/main" val="0"/>
              </a:ext>
            </a:extLst>
          </a:blip>
          <a:srcRect t="50016"/>
          <a:stretch/>
        </p:blipFill>
        <p:spPr bwMode="auto">
          <a:xfrm>
            <a:off x="572340" y="2298571"/>
            <a:ext cx="8202521" cy="3167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0310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2" y="574017"/>
            <a:ext cx="8229600" cy="738633"/>
          </a:xfrm>
        </p:spPr>
        <p:txBody>
          <a:bodyPr>
            <a:spAutoFit/>
          </a:bodyPr>
          <a:lstStyle/>
          <a:p>
            <a:r>
              <a:rPr lang="en-IN" dirty="0"/>
              <a:t>Market Equilibrium</a:t>
            </a:r>
          </a:p>
        </p:txBody>
      </p:sp>
      <p:sp>
        <p:nvSpPr>
          <p:cNvPr id="5" name="Content Placeholder 4"/>
          <p:cNvSpPr>
            <a:spLocks noGrp="1"/>
          </p:cNvSpPr>
          <p:nvPr>
            <p:ph sz="quarter" idx="13"/>
          </p:nvPr>
        </p:nvSpPr>
        <p:spPr>
          <a:xfrm>
            <a:off x="347129" y="1449917"/>
            <a:ext cx="8232775" cy="1360473"/>
          </a:xfrm>
        </p:spPr>
        <p:txBody>
          <a:bodyPr/>
          <a:lstStyle/>
          <a:p>
            <a:pPr marL="255588" indent="-255588"/>
            <a:r>
              <a:rPr lang="en-IN" altLang="en-US" b="1" kern="1200" dirty="0">
                <a:solidFill>
                  <a:schemeClr val="tx1"/>
                </a:solidFill>
                <a:latin typeface="+mn-lt"/>
                <a:ea typeface="+mn-ea"/>
                <a:cs typeface="Arial" panose="020B0604020202020204" pitchFamily="34" charset="0"/>
              </a:rPr>
              <a:t>equilibrium </a:t>
            </a:r>
            <a:r>
              <a:rPr lang="en-IN" altLang="en-US" kern="1200" dirty="0">
                <a:solidFill>
                  <a:schemeClr val="tx1"/>
                </a:solidFill>
                <a:latin typeface="+mn-lt"/>
                <a:ea typeface="+mn-ea"/>
                <a:cs typeface="Arial" panose="020B0604020202020204" pitchFamily="34" charset="0"/>
              </a:rPr>
              <a:t>The condition that exists when quantity supplied and quantity demanded are equal. At equilibrium, there is no tendency for price to change.</a:t>
            </a:r>
            <a:endParaRPr lang="en-IN" kern="1200" dirty="0">
              <a:solidFill>
                <a:schemeClr val="tx1"/>
              </a:solidFill>
              <a:latin typeface="+mn-lt"/>
              <a:ea typeface="+mn-ea"/>
              <a:cs typeface="Arial" panose="020B0604020202020204" pitchFamily="34" charset="0"/>
            </a:endParaRPr>
          </a:p>
        </p:txBody>
      </p:sp>
      <p:sp>
        <p:nvSpPr>
          <p:cNvPr id="6" name="Content Placeholder 5"/>
          <p:cNvSpPr>
            <a:spLocks noGrp="1"/>
          </p:cNvSpPr>
          <p:nvPr>
            <p:ph sz="quarter" idx="14"/>
          </p:nvPr>
        </p:nvSpPr>
        <p:spPr>
          <a:xfrm>
            <a:off x="347129" y="2911475"/>
            <a:ext cx="8229600" cy="1854323"/>
          </a:xfrm>
        </p:spPr>
        <p:txBody>
          <a:bodyPr>
            <a:spAutoFit/>
          </a:bodyPr>
          <a:lstStyle/>
          <a:p>
            <a:pPr marL="0" indent="0">
              <a:buNone/>
            </a:pPr>
            <a:r>
              <a:rPr lang="en-US" altLang="en-US" b="1" kern="1200" dirty="0">
                <a:solidFill>
                  <a:schemeClr val="tx1"/>
                </a:solidFill>
                <a:latin typeface="+mn-lt"/>
                <a:ea typeface="+mn-ea"/>
                <a:cs typeface="Arial" panose="020B0604020202020204" pitchFamily="34" charset="0"/>
              </a:rPr>
              <a:t>Excess Demand</a:t>
            </a:r>
          </a:p>
          <a:p>
            <a:pPr marL="255588" indent="-255588"/>
            <a:r>
              <a:rPr lang="en-IN" altLang="en-US" b="1" kern="1200" dirty="0">
                <a:solidFill>
                  <a:schemeClr val="tx1"/>
                </a:solidFill>
                <a:latin typeface="+mn-lt"/>
                <a:ea typeface="+mn-ea"/>
                <a:cs typeface="Arial" panose="020B0604020202020204" pitchFamily="34" charset="0"/>
              </a:rPr>
              <a:t>excess demand or shortage </a:t>
            </a:r>
            <a:r>
              <a:rPr lang="en-IN" altLang="en-US" kern="1200" dirty="0">
                <a:solidFill>
                  <a:schemeClr val="tx1"/>
                </a:solidFill>
                <a:latin typeface="+mn-lt"/>
                <a:ea typeface="+mn-ea"/>
                <a:cs typeface="Arial" panose="020B0604020202020204" pitchFamily="34" charset="0"/>
              </a:rPr>
              <a:t>The condition that exists when quantity demanded exceeds quantity supplied at the current price.</a:t>
            </a:r>
          </a:p>
        </p:txBody>
      </p:sp>
    </p:spTree>
    <p:extLst>
      <p:ext uri="{BB962C8B-B14F-4D97-AF65-F5344CB8AC3E}">
        <p14:creationId xmlns:p14="http://schemas.microsoft.com/office/powerpoint/2010/main" val="29002231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8662" y="146511"/>
            <a:ext cx="8229600" cy="1175119"/>
          </a:xfrm>
        </p:spPr>
        <p:txBody>
          <a:bodyPr>
            <a:noAutofit/>
          </a:bodyPr>
          <a:lstStyle/>
          <a:p>
            <a:r>
              <a:rPr lang="en-IN" dirty="0"/>
              <a:t>Figure 3.9 </a:t>
            </a:r>
            <a:r>
              <a:rPr lang="en-IN" dirty="0">
                <a:latin typeface="Arial" pitchFamily="34" charset="0"/>
              </a:rPr>
              <a:t>Excess Demand, or Shortage</a:t>
            </a:r>
            <a:endParaRPr lang="en-IN" dirty="0"/>
          </a:p>
        </p:txBody>
      </p:sp>
      <p:pic>
        <p:nvPicPr>
          <p:cNvPr id="13314" name="Picture 2" descr="The graph shows how if there is excess demand, there is a tendency for price to rise. When quantity demanded equals quantity supplied, excess demand is eliminated and the market is in equilibrium.&#10;The horizontal or Q axis denotes bushels of soybean and the vertical or P axis shows price of soybeans per bushel. &#10;The points 25000, 40000, and 50000 are marked on the Q axis and 1.75 and 2 are marked on the P axis. &#10;The supply curve S is created by the points of intersection 25000, 1.75 and 40000, 2. &#10;The demand curve D is created by the points of intersection 40000, 2 and 50000, 1.75. &#10;The supply and demand curves intersect at the equilibrium point 40000, 2. &#10;The difference in supply, which is 25000, and demand, which is 50000, at price point 1.75 is marked as excess demand or shortage on the grap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3775" y="1424590"/>
            <a:ext cx="3474863" cy="273724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3"/>
          </p:nvPr>
        </p:nvSpPr>
        <p:spPr>
          <a:xfrm>
            <a:off x="457200" y="4310899"/>
            <a:ext cx="8232775" cy="1992823"/>
          </a:xfrm>
        </p:spPr>
        <p:txBody>
          <a:bodyPr anchor="ctr">
            <a:noAutofit/>
          </a:bodyPr>
          <a:lstStyle/>
          <a:p>
            <a:pPr marL="255588" indent="-255588"/>
            <a:r>
              <a:rPr lang="en-US" altLang="en-US" sz="1600" kern="1200" dirty="0">
                <a:solidFill>
                  <a:schemeClr val="tx1"/>
                </a:solidFill>
                <a:latin typeface="+mn-lt"/>
                <a:ea typeface="+mn-ea"/>
                <a:cs typeface="Arial" panose="020B0604020202020204" pitchFamily="34" charset="0"/>
              </a:rPr>
              <a:t>At a price of $1.75 per bushel, quantity demanded exceeds quantity supplied.</a:t>
            </a:r>
          </a:p>
          <a:p>
            <a:pPr marL="255588" indent="-255588"/>
            <a:r>
              <a:rPr lang="en-US" altLang="en-US" sz="1600" kern="1200" dirty="0">
                <a:solidFill>
                  <a:schemeClr val="tx1"/>
                </a:solidFill>
                <a:latin typeface="+mn-lt"/>
                <a:ea typeface="+mn-ea"/>
                <a:cs typeface="Arial" panose="020B0604020202020204" pitchFamily="34" charset="0"/>
              </a:rPr>
              <a:t>When </a:t>
            </a:r>
            <a:r>
              <a:rPr lang="en-US" altLang="en-US" sz="1600" i="1" kern="1200" dirty="0">
                <a:solidFill>
                  <a:schemeClr val="tx1"/>
                </a:solidFill>
                <a:latin typeface="+mn-lt"/>
                <a:ea typeface="+mn-ea"/>
                <a:cs typeface="Arial" panose="020B0604020202020204" pitchFamily="34" charset="0"/>
              </a:rPr>
              <a:t>excess demand</a:t>
            </a:r>
            <a:r>
              <a:rPr lang="en-US" altLang="en-US" sz="1600" kern="1200" dirty="0">
                <a:solidFill>
                  <a:schemeClr val="tx1"/>
                </a:solidFill>
                <a:latin typeface="+mn-lt"/>
                <a:ea typeface="+mn-ea"/>
                <a:cs typeface="Arial" panose="020B0604020202020204" pitchFamily="34" charset="0"/>
              </a:rPr>
              <a:t> exists, there is a tendency for price to rise. </a:t>
            </a:r>
          </a:p>
          <a:p>
            <a:pPr marL="255588" indent="-255588"/>
            <a:r>
              <a:rPr lang="en-US" altLang="en-US" sz="1600" kern="1200" dirty="0">
                <a:solidFill>
                  <a:schemeClr val="tx1"/>
                </a:solidFill>
                <a:latin typeface="+mn-lt"/>
                <a:ea typeface="+mn-ea"/>
                <a:cs typeface="Arial" panose="020B0604020202020204" pitchFamily="34" charset="0"/>
              </a:rPr>
              <a:t>When quantity demanded equals quantity supplied, excess demand is eliminated and the market is in equilibrium. </a:t>
            </a:r>
          </a:p>
          <a:p>
            <a:pPr marL="255588" indent="-255588"/>
            <a:r>
              <a:rPr lang="en-US" altLang="en-US" sz="1600" kern="1200" dirty="0">
                <a:solidFill>
                  <a:schemeClr val="tx1"/>
                </a:solidFill>
                <a:latin typeface="+mn-lt"/>
                <a:ea typeface="+mn-ea"/>
                <a:cs typeface="Arial" panose="020B0604020202020204" pitchFamily="34" charset="0"/>
              </a:rPr>
              <a:t>Here the equilibrium price is $2.00, and the equilibrium quantity is 40,000 bushels.</a:t>
            </a:r>
            <a:endParaRPr lang="en-IN" sz="1600" kern="120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37868925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2" y="574017"/>
            <a:ext cx="8229600" cy="738633"/>
          </a:xfrm>
        </p:spPr>
        <p:txBody>
          <a:bodyPr>
            <a:spAutoFit/>
          </a:bodyPr>
          <a:lstStyle/>
          <a:p>
            <a:r>
              <a:rPr lang="en-IN" dirty="0"/>
              <a:t>Excess Supply</a:t>
            </a:r>
          </a:p>
        </p:txBody>
      </p:sp>
      <p:sp>
        <p:nvSpPr>
          <p:cNvPr id="4" name="Content Placeholder 3"/>
          <p:cNvSpPr>
            <a:spLocks noGrp="1"/>
          </p:cNvSpPr>
          <p:nvPr>
            <p:ph sz="quarter" idx="13"/>
          </p:nvPr>
        </p:nvSpPr>
        <p:spPr>
          <a:xfrm>
            <a:off x="355596" y="1449917"/>
            <a:ext cx="8232775" cy="3893343"/>
          </a:xfrm>
        </p:spPr>
        <p:txBody>
          <a:bodyPr>
            <a:spAutoFit/>
          </a:bodyPr>
          <a:lstStyle/>
          <a:p>
            <a:pPr marL="255588" indent="-255588"/>
            <a:r>
              <a:rPr lang="en-US" altLang="en-US" b="1" kern="1200" dirty="0">
                <a:solidFill>
                  <a:schemeClr val="tx1"/>
                </a:solidFill>
                <a:latin typeface="+mn-lt"/>
                <a:ea typeface="+mn-ea"/>
                <a:cs typeface="Arial" panose="020B0604020202020204" pitchFamily="34" charset="0"/>
              </a:rPr>
              <a:t>excess supply </a:t>
            </a:r>
            <a:r>
              <a:rPr lang="en-US" altLang="en-US" kern="1200" dirty="0">
                <a:solidFill>
                  <a:schemeClr val="tx1"/>
                </a:solidFill>
                <a:latin typeface="+mn-lt"/>
                <a:ea typeface="+mn-ea"/>
                <a:cs typeface="Arial" panose="020B0604020202020204" pitchFamily="34" charset="0"/>
              </a:rPr>
              <a:t>or </a:t>
            </a:r>
            <a:r>
              <a:rPr lang="en-US" altLang="en-US" b="1" kern="1200" dirty="0">
                <a:solidFill>
                  <a:schemeClr val="tx1"/>
                </a:solidFill>
                <a:latin typeface="+mn-lt"/>
                <a:ea typeface="+mn-ea"/>
                <a:cs typeface="Arial" panose="020B0604020202020204" pitchFamily="34" charset="0"/>
              </a:rPr>
              <a:t>surplus </a:t>
            </a:r>
            <a:r>
              <a:rPr lang="en-US" altLang="en-US" kern="1200" dirty="0">
                <a:solidFill>
                  <a:schemeClr val="tx1"/>
                </a:solidFill>
                <a:latin typeface="+mn-lt"/>
                <a:ea typeface="+mn-ea"/>
                <a:cs typeface="Arial" panose="020B0604020202020204" pitchFamily="34" charset="0"/>
              </a:rPr>
              <a:t>The condition that exists when quantity supplied exceeds quantity demanded at the current price.</a:t>
            </a:r>
          </a:p>
          <a:p>
            <a:pPr marL="255588" indent="-255588"/>
            <a:r>
              <a:rPr lang="en-US" altLang="en-US" kern="1200" dirty="0">
                <a:solidFill>
                  <a:schemeClr val="tx1"/>
                </a:solidFill>
                <a:latin typeface="+mn-lt"/>
                <a:ea typeface="+mn-ea"/>
                <a:cs typeface="Arial" panose="020B0604020202020204" pitchFamily="34" charset="0"/>
              </a:rPr>
              <a:t>When quantity supplied exceeds quantity demanded at the current price, the price tends to fall. </a:t>
            </a:r>
          </a:p>
          <a:p>
            <a:pPr marL="255588" indent="-255588"/>
            <a:r>
              <a:rPr lang="en-US" altLang="en-US" kern="1200" dirty="0">
                <a:solidFill>
                  <a:schemeClr val="tx1"/>
                </a:solidFill>
                <a:latin typeface="+mn-lt"/>
                <a:ea typeface="+mn-ea"/>
                <a:cs typeface="Arial" panose="020B0604020202020204" pitchFamily="34" charset="0"/>
              </a:rPr>
              <a:t>When price falls, quantity supplied is likely to decrease, and quantity demanded is likely to increase until an equilibrium price is reached where quantity supplied and quantity demanded are equal.</a:t>
            </a:r>
            <a:endParaRPr lang="en-IN" kern="120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933906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2" y="118172"/>
            <a:ext cx="8229600" cy="1207007"/>
          </a:xfrm>
        </p:spPr>
        <p:txBody>
          <a:bodyPr/>
          <a:lstStyle/>
          <a:p>
            <a:r>
              <a:rPr lang="en-IN" dirty="0"/>
              <a:t>Firms and Households: The Basic Decision-Making Units</a:t>
            </a:r>
          </a:p>
        </p:txBody>
      </p:sp>
      <p:sp>
        <p:nvSpPr>
          <p:cNvPr id="3" name="Content Placeholder 2"/>
          <p:cNvSpPr>
            <a:spLocks noGrp="1"/>
          </p:cNvSpPr>
          <p:nvPr>
            <p:ph sz="quarter" idx="13"/>
          </p:nvPr>
        </p:nvSpPr>
        <p:spPr>
          <a:xfrm>
            <a:off x="347129" y="1449917"/>
            <a:ext cx="8232775" cy="3249083"/>
          </a:xfrm>
          <a:prstGeom prst="rect">
            <a:avLst/>
          </a:prstGeom>
        </p:spPr>
        <p:txBody>
          <a:bodyPr/>
          <a:lstStyle/>
          <a:p>
            <a:pPr marL="342900" indent="-342900">
              <a:spcBef>
                <a:spcPts val="1800"/>
              </a:spcBef>
            </a:pPr>
            <a:r>
              <a:rPr lang="en-IN" b="1" dirty="0">
                <a:cs typeface="Arial" pitchFamily="34" charset="0"/>
              </a:rPr>
              <a:t>firm</a:t>
            </a:r>
            <a:r>
              <a:rPr lang="en-IN" dirty="0">
                <a:cs typeface="Arial" pitchFamily="34" charset="0"/>
              </a:rPr>
              <a:t> An organization that transforms resources (inputs) into products (outputs). Firms are the primary producing units in a market economy.</a:t>
            </a:r>
          </a:p>
          <a:p>
            <a:pPr marL="342900" indent="-342900">
              <a:spcBef>
                <a:spcPts val="1800"/>
              </a:spcBef>
            </a:pPr>
            <a:r>
              <a:rPr lang="en-IN" altLang="en-US" b="1" dirty="0">
                <a:cs typeface="Arial" pitchFamily="34" charset="0"/>
              </a:rPr>
              <a:t>entrepreneur</a:t>
            </a:r>
            <a:r>
              <a:rPr lang="en-IN" altLang="en-US" dirty="0">
                <a:cs typeface="Arial" pitchFamily="34" charset="0"/>
              </a:rPr>
              <a:t> A person who organizes, manages, and assumes the risks of a firm, taking a new idea or a new product and turning it into a successful business.</a:t>
            </a:r>
          </a:p>
          <a:p>
            <a:pPr marL="342900" indent="-342900">
              <a:spcBef>
                <a:spcPts val="1800"/>
              </a:spcBef>
            </a:pPr>
            <a:r>
              <a:rPr lang="en-IN" altLang="en-US" b="1" dirty="0">
                <a:cs typeface="Arial" pitchFamily="34" charset="0"/>
              </a:rPr>
              <a:t>households </a:t>
            </a:r>
            <a:r>
              <a:rPr lang="en-IN" altLang="en-US" dirty="0">
                <a:cs typeface="Arial" pitchFamily="34" charset="0"/>
              </a:rPr>
              <a:t>The consuming units in an economy.</a:t>
            </a:r>
          </a:p>
        </p:txBody>
      </p:sp>
    </p:spTree>
    <p:extLst>
      <p:ext uri="{BB962C8B-B14F-4D97-AF65-F5344CB8AC3E}">
        <p14:creationId xmlns:p14="http://schemas.microsoft.com/office/powerpoint/2010/main" val="817611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8662" y="113975"/>
            <a:ext cx="8229600" cy="663325"/>
          </a:xfrm>
        </p:spPr>
        <p:txBody>
          <a:bodyPr>
            <a:noAutofit/>
          </a:bodyPr>
          <a:lstStyle/>
          <a:p>
            <a:r>
              <a:rPr lang="en-IN" dirty="0"/>
              <a:t>Figure 3.10 </a:t>
            </a:r>
            <a:r>
              <a:rPr lang="en-IN" dirty="0">
                <a:latin typeface="Arial" pitchFamily="34" charset="0"/>
              </a:rPr>
              <a:t>Excess Supply (Surplus)</a:t>
            </a:r>
            <a:endParaRPr lang="en-IN" dirty="0"/>
          </a:p>
        </p:txBody>
      </p:sp>
      <p:pic>
        <p:nvPicPr>
          <p:cNvPr id="14338" name="Picture 2" descr="The graph shows how if there is excess supply, there is a tendency for price to fall.&#10;The horizontal or Q axis denotes bushels of soybean and the vertical or P axis shows price of soybeans per bushel. &#10;The points 25000, 40000, and 65000 are marked on the Q axis and 2 and 3 are marked on the P axis. &#10;The supply curve S is created by the points of intersection 40000, 2 and 65000, 3. &#10;The demand curve D is created by the points of intersection 25000, 3 and 40000, 2. &#10;The supply and demand curves intersect at the equilibrium point 40000, 2. &#10;The difference in supply, which is 65000, and demand, which is 25000, at price point 3 is marked as excess supply or surplus on the grap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785" y="1228501"/>
            <a:ext cx="4650842" cy="349801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3"/>
          </p:nvPr>
        </p:nvSpPr>
        <p:spPr>
          <a:xfrm>
            <a:off x="457200" y="4963625"/>
            <a:ext cx="8232775" cy="1332162"/>
          </a:xfrm>
        </p:spPr>
        <p:txBody>
          <a:bodyPr/>
          <a:lstStyle/>
          <a:p>
            <a:pPr marL="285750" indent="-285750">
              <a:spcBef>
                <a:spcPct val="0"/>
              </a:spcBef>
              <a:spcAft>
                <a:spcPts val="600"/>
              </a:spcAft>
              <a:buFont typeface="Arial" panose="020B0604020202020204" pitchFamily="34" charset="0"/>
              <a:buChar char="•"/>
            </a:pPr>
            <a:r>
              <a:rPr lang="en-US" altLang="en-US" dirty="0"/>
              <a:t>At a price of $3.00, quantity supplied exceeds quantity demanded by 40,000 bushels. </a:t>
            </a:r>
          </a:p>
          <a:p>
            <a:pPr marL="285750" indent="-285750">
              <a:spcBef>
                <a:spcPct val="0"/>
              </a:spcBef>
              <a:spcAft>
                <a:spcPts val="600"/>
              </a:spcAft>
              <a:buFont typeface="Arial" panose="020B0604020202020204" pitchFamily="34" charset="0"/>
              <a:buChar char="•"/>
            </a:pPr>
            <a:r>
              <a:rPr lang="en-US" altLang="en-US" dirty="0"/>
              <a:t>This excess supply will cause the price to fall. </a:t>
            </a:r>
            <a:endParaRPr lang="en-IN" dirty="0"/>
          </a:p>
        </p:txBody>
      </p:sp>
    </p:spTree>
    <p:extLst>
      <p:ext uri="{BB962C8B-B14F-4D97-AF65-F5344CB8AC3E}">
        <p14:creationId xmlns:p14="http://schemas.microsoft.com/office/powerpoint/2010/main" val="22901444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1" y="183601"/>
            <a:ext cx="8542871" cy="585005"/>
          </a:xfrm>
        </p:spPr>
        <p:txBody>
          <a:bodyPr wrap="square">
            <a:spAutoFit/>
          </a:bodyPr>
          <a:lstStyle/>
          <a:p>
            <a:r>
              <a:rPr lang="en-IN" sz="3400" dirty="0"/>
              <a:t>Market Equilibrium with Equations </a:t>
            </a:r>
            <a:r>
              <a:rPr lang="en-IN" sz="2600" dirty="0"/>
              <a:t>(1 of 3)</a:t>
            </a:r>
          </a:p>
        </p:txBody>
      </p:sp>
      <p:sp>
        <p:nvSpPr>
          <p:cNvPr id="4" name="Content Placeholder 3"/>
          <p:cNvSpPr>
            <a:spLocks noGrp="1"/>
          </p:cNvSpPr>
          <p:nvPr>
            <p:ph sz="quarter" idx="13"/>
          </p:nvPr>
        </p:nvSpPr>
        <p:spPr>
          <a:xfrm>
            <a:off x="355595" y="865717"/>
            <a:ext cx="8232775" cy="1691216"/>
          </a:xfrm>
        </p:spPr>
        <p:txBody>
          <a:bodyPr>
            <a:noAutofit/>
          </a:bodyPr>
          <a:lstStyle/>
          <a:p>
            <a:pPr marL="255588" indent="-255588"/>
            <a:r>
              <a:rPr lang="en-US" altLang="en-US" sz="2200" kern="1200" dirty="0">
                <a:solidFill>
                  <a:schemeClr val="tx1"/>
                </a:solidFill>
                <a:latin typeface="+mn-lt"/>
                <a:ea typeface="+mn-ea"/>
                <a:cs typeface="Arial" panose="020B0604020202020204" pitchFamily="34" charset="0"/>
              </a:rPr>
              <a:t>When economists work with demand and supply, they use equations to measure the quantitative size of markets.</a:t>
            </a:r>
          </a:p>
          <a:p>
            <a:pPr marL="255588" indent="-255588"/>
            <a:r>
              <a:rPr lang="en-US" altLang="en-US" sz="2200" kern="1200" dirty="0">
                <a:solidFill>
                  <a:schemeClr val="tx1"/>
                </a:solidFill>
                <a:latin typeface="+mn-lt"/>
                <a:ea typeface="+mn-ea"/>
                <a:cs typeface="Arial" panose="020B0604020202020204" pitchFamily="34" charset="0"/>
              </a:rPr>
              <a:t>Assume demand is a straight (linear) line, then the equation of the inverse demand curve is</a:t>
            </a:r>
          </a:p>
        </p:txBody>
      </p:sp>
      <p:graphicFrame>
        <p:nvGraphicFramePr>
          <p:cNvPr id="6" name="Object 5" descr="P equals a minus b times Q sub d"/>
          <p:cNvGraphicFramePr>
            <a:graphicFrameLocks noChangeAspect="1"/>
          </p:cNvGraphicFramePr>
          <p:nvPr>
            <p:extLst>
              <p:ext uri="{D42A27DB-BD31-4B8C-83A1-F6EECF244321}">
                <p14:modId xmlns:p14="http://schemas.microsoft.com/office/powerpoint/2010/main" val="641199212"/>
              </p:ext>
            </p:extLst>
          </p:nvPr>
        </p:nvGraphicFramePr>
        <p:xfrm>
          <a:off x="3759200" y="2692400"/>
          <a:ext cx="1487488" cy="439738"/>
        </p:xfrm>
        <a:graphic>
          <a:graphicData uri="http://schemas.openxmlformats.org/presentationml/2006/ole">
            <mc:AlternateContent xmlns:mc="http://schemas.openxmlformats.org/markup-compatibility/2006">
              <mc:Choice xmlns:v="urn:schemas-microsoft-com:vml" Requires="v">
                <p:oleObj spid="_x0000_s1435" name="Equation" r:id="rId4" imgW="1117440" imgH="330120" progId="Equation.DSMT4">
                  <p:embed/>
                </p:oleObj>
              </mc:Choice>
              <mc:Fallback>
                <p:oleObj name="Equation" r:id="rId4" imgW="1117440" imgH="330120" progId="Equation.DSMT4">
                  <p:embed/>
                  <p:pic>
                    <p:nvPicPr>
                      <p:cNvPr id="0" name=""/>
                      <p:cNvPicPr/>
                      <p:nvPr/>
                    </p:nvPicPr>
                    <p:blipFill>
                      <a:blip r:embed="rId5"/>
                      <a:stretch>
                        <a:fillRect/>
                      </a:stretch>
                    </p:blipFill>
                    <p:spPr>
                      <a:xfrm>
                        <a:off x="3759200" y="2692400"/>
                        <a:ext cx="1487488" cy="439738"/>
                      </a:xfrm>
                      <a:prstGeom prst="rect">
                        <a:avLst/>
                      </a:prstGeom>
                    </p:spPr>
                  </p:pic>
                </p:oleObj>
              </mc:Fallback>
            </mc:AlternateContent>
          </a:graphicData>
        </a:graphic>
      </p:graphicFrame>
      <p:sp>
        <p:nvSpPr>
          <p:cNvPr id="3" name="Content Placeholder 2"/>
          <p:cNvSpPr>
            <a:spLocks noGrp="1"/>
          </p:cNvSpPr>
          <p:nvPr>
            <p:ph sz="quarter" idx="14"/>
          </p:nvPr>
        </p:nvSpPr>
        <p:spPr>
          <a:xfrm>
            <a:off x="372530" y="3266779"/>
            <a:ext cx="8229600" cy="2592153"/>
          </a:xfrm>
        </p:spPr>
        <p:txBody>
          <a:bodyPr/>
          <a:lstStyle/>
          <a:p>
            <a:pPr marL="0" indent="0">
              <a:buNone/>
            </a:pPr>
            <a:r>
              <a:rPr lang="en-US" altLang="en-US" sz="2200" kern="1200" dirty="0">
                <a:solidFill>
                  <a:schemeClr val="tx1"/>
                </a:solidFill>
                <a:cs typeface="Arial" panose="020B0604020202020204" pitchFamily="34" charset="0"/>
              </a:rPr>
              <a:t>where </a:t>
            </a:r>
            <a:r>
              <a:rPr lang="en-US" altLang="en-US" sz="2200" kern="1200" dirty="0" err="1">
                <a:solidFill>
                  <a:schemeClr val="tx1"/>
                </a:solidFill>
                <a:cs typeface="Arial" panose="020B0604020202020204" pitchFamily="34" charset="0"/>
                <a:sym typeface="Symbol" panose="05050102010706020507" pitchFamily="18" charset="2"/>
              </a:rPr>
              <a:t>Q</a:t>
            </a:r>
            <a:r>
              <a:rPr lang="en-US" altLang="en-US" sz="2200" kern="1200" baseline="-25000" dirty="0" err="1">
                <a:solidFill>
                  <a:schemeClr val="tx1"/>
                </a:solidFill>
                <a:cs typeface="Arial" panose="020B0604020202020204" pitchFamily="34" charset="0"/>
                <a:sym typeface="Symbol" panose="05050102010706020507" pitchFamily="18" charset="2"/>
              </a:rPr>
              <a:t>d</a:t>
            </a:r>
            <a:r>
              <a:rPr lang="en-US" altLang="en-US" sz="2200" kern="1200" dirty="0">
                <a:solidFill>
                  <a:schemeClr val="tx1"/>
                </a:solidFill>
                <a:cs typeface="Arial" panose="020B0604020202020204" pitchFamily="34" charset="0"/>
                <a:sym typeface="Symbol" panose="05050102010706020507" pitchFamily="18" charset="2"/>
              </a:rPr>
              <a:t> = quantity demanded in units</a:t>
            </a:r>
          </a:p>
          <a:p>
            <a:pPr marL="0" indent="0">
              <a:buNone/>
            </a:pPr>
            <a:r>
              <a:rPr lang="en-US" altLang="en-US" sz="2200" kern="1200" dirty="0">
                <a:solidFill>
                  <a:schemeClr val="tx1"/>
                </a:solidFill>
                <a:cs typeface="Arial" panose="020B0604020202020204" pitchFamily="34" charset="0"/>
                <a:sym typeface="Symbol" panose="05050102010706020507" pitchFamily="18" charset="2"/>
              </a:rPr>
              <a:t>	P = price</a:t>
            </a:r>
          </a:p>
          <a:p>
            <a:pPr marL="0" indent="0">
              <a:buNone/>
            </a:pPr>
            <a:r>
              <a:rPr lang="en-US" altLang="en-US" sz="2200" kern="1200" dirty="0">
                <a:solidFill>
                  <a:schemeClr val="tx1"/>
                </a:solidFill>
                <a:cs typeface="Arial" panose="020B0604020202020204" pitchFamily="34" charset="0"/>
                <a:sym typeface="Symbol" panose="05050102010706020507" pitchFamily="18" charset="2"/>
              </a:rPr>
              <a:t>	a = y intercept (price at which quantity demanded is 0)</a:t>
            </a:r>
          </a:p>
          <a:p>
            <a:pPr marL="0" indent="0">
              <a:buNone/>
            </a:pPr>
            <a:r>
              <a:rPr lang="en-US" altLang="en-US" sz="2200" kern="1200" dirty="0">
                <a:solidFill>
                  <a:schemeClr val="tx1"/>
                </a:solidFill>
                <a:cs typeface="Arial" panose="020B0604020202020204" pitchFamily="34" charset="0"/>
                <a:sym typeface="Symbol" panose="05050102010706020507" pitchFamily="18" charset="2"/>
              </a:rPr>
              <a:t>	b = slope of the demand curve</a:t>
            </a:r>
          </a:p>
          <a:p>
            <a:pPr marL="255588" indent="-255588"/>
            <a:r>
              <a:rPr lang="en-US" altLang="en-US" sz="2200" kern="1200" dirty="0">
                <a:solidFill>
                  <a:schemeClr val="tx1"/>
                </a:solidFill>
                <a:cs typeface="Arial" panose="020B0604020202020204" pitchFamily="34" charset="0"/>
                <a:sym typeface="Symbol" panose="05050102010706020507" pitchFamily="18" charset="2"/>
              </a:rPr>
              <a:t>The demand curve becomes</a:t>
            </a:r>
            <a:endParaRPr lang="en-US" altLang="en-US" sz="2200" kern="1200" dirty="0">
              <a:solidFill>
                <a:schemeClr val="tx1"/>
              </a:solidFill>
              <a:cs typeface="Times New Roman" panose="02020603050405020304" pitchFamily="18" charset="0"/>
              <a:sym typeface="Symbol" panose="05050102010706020507" pitchFamily="18" charset="2"/>
            </a:endParaRPr>
          </a:p>
        </p:txBody>
      </p:sp>
      <p:graphicFrame>
        <p:nvGraphicFramePr>
          <p:cNvPr id="7" name="Object 6" descr="Q sub d equals a divided by b minus (1 divided by b) times P"/>
          <p:cNvGraphicFramePr>
            <a:graphicFrameLocks noChangeAspect="1"/>
          </p:cNvGraphicFramePr>
          <p:nvPr>
            <p:extLst>
              <p:ext uri="{D42A27DB-BD31-4B8C-83A1-F6EECF244321}">
                <p14:modId xmlns:p14="http://schemas.microsoft.com/office/powerpoint/2010/main" val="441556169"/>
              </p:ext>
            </p:extLst>
          </p:nvPr>
        </p:nvGraphicFramePr>
        <p:xfrm>
          <a:off x="3543300" y="5980113"/>
          <a:ext cx="1917700" cy="381000"/>
        </p:xfrm>
        <a:graphic>
          <a:graphicData uri="http://schemas.openxmlformats.org/presentationml/2006/ole">
            <mc:AlternateContent xmlns:mc="http://schemas.openxmlformats.org/markup-compatibility/2006">
              <mc:Choice xmlns:v="urn:schemas-microsoft-com:vml" Requires="v">
                <p:oleObj spid="_x0000_s1436" name="Equation" r:id="rId6" imgW="1917360" imgH="380880" progId="Equation.DSMT4">
                  <p:embed/>
                </p:oleObj>
              </mc:Choice>
              <mc:Fallback>
                <p:oleObj name="Equation" r:id="rId6" imgW="1917360" imgH="380880" progId="Equation.DSMT4">
                  <p:embed/>
                  <p:pic>
                    <p:nvPicPr>
                      <p:cNvPr id="0" name=""/>
                      <p:cNvPicPr/>
                      <p:nvPr/>
                    </p:nvPicPr>
                    <p:blipFill>
                      <a:blip r:embed="rId7"/>
                      <a:stretch>
                        <a:fillRect/>
                      </a:stretch>
                    </p:blipFill>
                    <p:spPr>
                      <a:xfrm>
                        <a:off x="3543300" y="5980113"/>
                        <a:ext cx="1917700" cy="381000"/>
                      </a:xfrm>
                      <a:prstGeom prst="rect">
                        <a:avLst/>
                      </a:prstGeom>
                    </p:spPr>
                  </p:pic>
                </p:oleObj>
              </mc:Fallback>
            </mc:AlternateContent>
          </a:graphicData>
        </a:graphic>
      </p:graphicFrame>
    </p:spTree>
    <p:extLst>
      <p:ext uri="{BB962C8B-B14F-4D97-AF65-F5344CB8AC3E}">
        <p14:creationId xmlns:p14="http://schemas.microsoft.com/office/powerpoint/2010/main" val="22166227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2" y="135325"/>
            <a:ext cx="8551338" cy="563077"/>
          </a:xfrm>
        </p:spPr>
        <p:txBody>
          <a:bodyPr anchor="ctr">
            <a:noAutofit/>
          </a:bodyPr>
          <a:lstStyle/>
          <a:p>
            <a:r>
              <a:rPr lang="en-IN" sz="3400" dirty="0"/>
              <a:t>Market Equilibrium with Equations </a:t>
            </a:r>
            <a:r>
              <a:rPr lang="en-IN" sz="2600" dirty="0"/>
              <a:t>(2 of 3)</a:t>
            </a:r>
          </a:p>
        </p:txBody>
      </p:sp>
      <p:sp>
        <p:nvSpPr>
          <p:cNvPr id="4" name="Content Placeholder 3"/>
          <p:cNvSpPr>
            <a:spLocks noGrp="1"/>
          </p:cNvSpPr>
          <p:nvPr>
            <p:ph sz="quarter" idx="13"/>
          </p:nvPr>
        </p:nvSpPr>
        <p:spPr>
          <a:xfrm>
            <a:off x="347129" y="814892"/>
            <a:ext cx="8232775" cy="869975"/>
          </a:xfrm>
        </p:spPr>
        <p:txBody>
          <a:bodyPr>
            <a:noAutofit/>
          </a:bodyPr>
          <a:lstStyle/>
          <a:p>
            <a:pPr marL="255588" indent="-255588"/>
            <a:r>
              <a:rPr lang="en-US" altLang="en-US" kern="1200" dirty="0">
                <a:solidFill>
                  <a:schemeClr val="tx1"/>
                </a:solidFill>
                <a:latin typeface="+mn-lt"/>
                <a:ea typeface="+mn-ea"/>
                <a:cs typeface="Arial" panose="020B0604020202020204" pitchFamily="34" charset="0"/>
              </a:rPr>
              <a:t>Assume supply is a straight (linear) line, then the equation of the inverse supply curve is</a:t>
            </a:r>
          </a:p>
        </p:txBody>
      </p:sp>
      <p:graphicFrame>
        <p:nvGraphicFramePr>
          <p:cNvPr id="7" name="Object 6" descr="P equals c plus d times Q sub s"/>
          <p:cNvGraphicFramePr>
            <a:graphicFrameLocks noChangeAspect="1"/>
          </p:cNvGraphicFramePr>
          <p:nvPr>
            <p:extLst>
              <p:ext uri="{D42A27DB-BD31-4B8C-83A1-F6EECF244321}">
                <p14:modId xmlns:p14="http://schemas.microsoft.com/office/powerpoint/2010/main" val="3877641497"/>
              </p:ext>
            </p:extLst>
          </p:nvPr>
        </p:nvGraphicFramePr>
        <p:xfrm>
          <a:off x="3652838" y="1858963"/>
          <a:ext cx="1397000" cy="400050"/>
        </p:xfrm>
        <a:graphic>
          <a:graphicData uri="http://schemas.openxmlformats.org/presentationml/2006/ole">
            <mc:AlternateContent xmlns:mc="http://schemas.openxmlformats.org/markup-compatibility/2006">
              <mc:Choice xmlns:v="urn:schemas-microsoft-com:vml" Requires="v">
                <p:oleObj spid="_x0000_s2454" name="Equation" r:id="rId4" imgW="1155600" imgH="330120" progId="Equation.DSMT4">
                  <p:embed/>
                </p:oleObj>
              </mc:Choice>
              <mc:Fallback>
                <p:oleObj name="Equation" r:id="rId4" imgW="1155600" imgH="330120" progId="Equation.DSMT4">
                  <p:embed/>
                  <p:pic>
                    <p:nvPicPr>
                      <p:cNvPr id="0" name=""/>
                      <p:cNvPicPr/>
                      <p:nvPr/>
                    </p:nvPicPr>
                    <p:blipFill>
                      <a:blip r:embed="rId5"/>
                      <a:stretch>
                        <a:fillRect/>
                      </a:stretch>
                    </p:blipFill>
                    <p:spPr>
                      <a:xfrm>
                        <a:off x="3652838" y="1858963"/>
                        <a:ext cx="1397000" cy="400050"/>
                      </a:xfrm>
                      <a:prstGeom prst="rect">
                        <a:avLst/>
                      </a:prstGeom>
                    </p:spPr>
                  </p:pic>
                </p:oleObj>
              </mc:Fallback>
            </mc:AlternateContent>
          </a:graphicData>
        </a:graphic>
      </p:graphicFrame>
      <p:sp>
        <p:nvSpPr>
          <p:cNvPr id="3" name="Content Placeholder 2"/>
          <p:cNvSpPr>
            <a:spLocks noGrp="1"/>
          </p:cNvSpPr>
          <p:nvPr>
            <p:ph sz="quarter" idx="14"/>
          </p:nvPr>
        </p:nvSpPr>
        <p:spPr>
          <a:xfrm>
            <a:off x="380997" y="2416515"/>
            <a:ext cx="8229600" cy="2210160"/>
          </a:xfrm>
        </p:spPr>
        <p:txBody>
          <a:bodyPr/>
          <a:lstStyle/>
          <a:p>
            <a:pPr marL="0" indent="0">
              <a:buNone/>
            </a:pPr>
            <a:r>
              <a:rPr lang="en-US" altLang="en-US" kern="1200" dirty="0">
                <a:solidFill>
                  <a:schemeClr val="tx1"/>
                </a:solidFill>
                <a:cs typeface="Arial" panose="020B0604020202020204" pitchFamily="34" charset="0"/>
              </a:rPr>
              <a:t>where </a:t>
            </a:r>
            <a:r>
              <a:rPr lang="en-US" altLang="en-US" kern="1200" dirty="0">
                <a:solidFill>
                  <a:schemeClr val="tx1"/>
                </a:solidFill>
                <a:cs typeface="Arial" panose="020B0604020202020204" pitchFamily="34" charset="0"/>
                <a:sym typeface="Symbol" panose="05050102010706020507" pitchFamily="18" charset="2"/>
              </a:rPr>
              <a:t>Q</a:t>
            </a:r>
            <a:r>
              <a:rPr lang="en-US" altLang="en-US" kern="1200" baseline="-25000" dirty="0">
                <a:solidFill>
                  <a:schemeClr val="tx1"/>
                </a:solidFill>
                <a:cs typeface="Arial" panose="020B0604020202020204" pitchFamily="34" charset="0"/>
                <a:sym typeface="Symbol" panose="05050102010706020507" pitchFamily="18" charset="2"/>
              </a:rPr>
              <a:t>s</a:t>
            </a:r>
            <a:r>
              <a:rPr lang="en-US" altLang="en-US" kern="1200" dirty="0">
                <a:solidFill>
                  <a:schemeClr val="tx1"/>
                </a:solidFill>
                <a:cs typeface="Arial" panose="020B0604020202020204" pitchFamily="34" charset="0"/>
                <a:sym typeface="Symbol" panose="05050102010706020507" pitchFamily="18" charset="2"/>
              </a:rPr>
              <a:t> = quantity supplied in units</a:t>
            </a:r>
          </a:p>
          <a:p>
            <a:pPr marL="0" indent="0">
              <a:buNone/>
            </a:pPr>
            <a:r>
              <a:rPr lang="en-US" altLang="en-US" kern="1200" dirty="0">
                <a:solidFill>
                  <a:schemeClr val="tx1"/>
                </a:solidFill>
                <a:cs typeface="Arial" panose="020B0604020202020204" pitchFamily="34" charset="0"/>
                <a:sym typeface="Symbol" panose="05050102010706020507" pitchFamily="18" charset="2"/>
              </a:rPr>
              <a:t>	c = y intercept (price at which quantity supplied is 0)</a:t>
            </a:r>
          </a:p>
          <a:p>
            <a:pPr marL="0" indent="0">
              <a:buNone/>
            </a:pPr>
            <a:r>
              <a:rPr lang="en-US" altLang="en-US" kern="1200" dirty="0">
                <a:solidFill>
                  <a:schemeClr val="tx1"/>
                </a:solidFill>
                <a:cs typeface="Arial" panose="020B0604020202020204" pitchFamily="34" charset="0"/>
                <a:sym typeface="Symbol" panose="05050102010706020507" pitchFamily="18" charset="2"/>
              </a:rPr>
              <a:t>	d = slope of the supply curve</a:t>
            </a:r>
          </a:p>
          <a:p>
            <a:pPr marL="255588" indent="-255588"/>
            <a:r>
              <a:rPr lang="en-US" altLang="en-US" kern="1200" dirty="0">
                <a:solidFill>
                  <a:schemeClr val="tx1"/>
                </a:solidFill>
                <a:latin typeface="+mn-lt"/>
                <a:ea typeface="+mn-ea"/>
                <a:cs typeface="Arial" panose="020B0604020202020204" pitchFamily="34" charset="0"/>
                <a:sym typeface="Symbol" panose="05050102010706020507" pitchFamily="18" charset="2"/>
              </a:rPr>
              <a:t>The supply curve becomes</a:t>
            </a:r>
          </a:p>
        </p:txBody>
      </p:sp>
      <p:graphicFrame>
        <p:nvGraphicFramePr>
          <p:cNvPr id="6" name="Object 5" descr="Q sub s equals c divided by d plus (1 divided by d) times P"/>
          <p:cNvGraphicFramePr>
            <a:graphicFrameLocks noChangeAspect="1"/>
          </p:cNvGraphicFramePr>
          <p:nvPr>
            <p:extLst>
              <p:ext uri="{D42A27DB-BD31-4B8C-83A1-F6EECF244321}">
                <p14:modId xmlns:p14="http://schemas.microsoft.com/office/powerpoint/2010/main" val="3047958475"/>
              </p:ext>
            </p:extLst>
          </p:nvPr>
        </p:nvGraphicFramePr>
        <p:xfrm>
          <a:off x="3543300" y="4778375"/>
          <a:ext cx="2139950" cy="419100"/>
        </p:xfrm>
        <a:graphic>
          <a:graphicData uri="http://schemas.openxmlformats.org/presentationml/2006/ole">
            <mc:AlternateContent xmlns:mc="http://schemas.openxmlformats.org/markup-compatibility/2006">
              <mc:Choice xmlns:v="urn:schemas-microsoft-com:vml" Requires="v">
                <p:oleObj spid="_x0000_s2455" name="Equation" r:id="rId6" imgW="1942920" imgH="380880" progId="Equation.DSMT4">
                  <p:embed/>
                </p:oleObj>
              </mc:Choice>
              <mc:Fallback>
                <p:oleObj name="Equation" r:id="rId6" imgW="1942920" imgH="380880" progId="Equation.DSMT4">
                  <p:embed/>
                  <p:pic>
                    <p:nvPicPr>
                      <p:cNvPr id="0" name=""/>
                      <p:cNvPicPr/>
                      <p:nvPr/>
                    </p:nvPicPr>
                    <p:blipFill>
                      <a:blip r:embed="rId7"/>
                      <a:stretch>
                        <a:fillRect/>
                      </a:stretch>
                    </p:blipFill>
                    <p:spPr>
                      <a:xfrm>
                        <a:off x="3543300" y="4778375"/>
                        <a:ext cx="2139950" cy="419100"/>
                      </a:xfrm>
                      <a:prstGeom prst="rect">
                        <a:avLst/>
                      </a:prstGeom>
                    </p:spPr>
                  </p:pic>
                </p:oleObj>
              </mc:Fallback>
            </mc:AlternateContent>
          </a:graphicData>
        </a:graphic>
      </p:graphicFrame>
      <p:sp>
        <p:nvSpPr>
          <p:cNvPr id="5" name="Content Placeholder 4"/>
          <p:cNvSpPr>
            <a:spLocks noGrp="1"/>
          </p:cNvSpPr>
          <p:nvPr>
            <p:ph sz="quarter" idx="15"/>
          </p:nvPr>
        </p:nvSpPr>
        <p:spPr>
          <a:xfrm>
            <a:off x="356654" y="5331845"/>
            <a:ext cx="8223250" cy="933546"/>
          </a:xfrm>
        </p:spPr>
        <p:txBody>
          <a:bodyPr/>
          <a:lstStyle/>
          <a:p>
            <a:pPr marL="255588" indent="-255588"/>
            <a:r>
              <a:rPr lang="en-US" altLang="en-US" kern="1200" dirty="0">
                <a:solidFill>
                  <a:schemeClr val="tx1"/>
                </a:solidFill>
                <a:latin typeface="+mn-lt"/>
                <a:ea typeface="+mn-ea"/>
                <a:cs typeface="Arial" panose="020B0604020202020204" pitchFamily="34" charset="0"/>
                <a:sym typeface="Symbol" panose="05050102010706020507" pitchFamily="18" charset="2"/>
              </a:rPr>
              <a:t>Set </a:t>
            </a:r>
            <a:r>
              <a:rPr lang="en-US" altLang="en-US" kern="1200" dirty="0" err="1">
                <a:solidFill>
                  <a:schemeClr val="tx1"/>
                </a:solidFill>
                <a:cs typeface="Times New Roman" panose="02020603050405020304" pitchFamily="18" charset="0"/>
                <a:sym typeface="Symbol" panose="05050102010706020507" pitchFamily="18" charset="2"/>
              </a:rPr>
              <a:t>Q</a:t>
            </a:r>
            <a:r>
              <a:rPr lang="en-US" altLang="en-US" kern="1200" baseline="-25000" dirty="0" err="1">
                <a:solidFill>
                  <a:schemeClr val="tx1"/>
                </a:solidFill>
                <a:cs typeface="Times New Roman" panose="02020603050405020304" pitchFamily="18" charset="0"/>
                <a:sym typeface="Symbol" panose="05050102010706020507" pitchFamily="18" charset="2"/>
              </a:rPr>
              <a:t>d</a:t>
            </a:r>
            <a:r>
              <a:rPr lang="en-US" altLang="en-US" kern="1200" dirty="0">
                <a:solidFill>
                  <a:schemeClr val="tx1"/>
                </a:solidFill>
                <a:cs typeface="Times New Roman" panose="02020603050405020304" pitchFamily="18" charset="0"/>
                <a:sym typeface="Symbol" panose="05050102010706020507" pitchFamily="18" charset="2"/>
              </a:rPr>
              <a:t> = Q</a:t>
            </a:r>
            <a:r>
              <a:rPr lang="en-US" altLang="en-US" kern="1200" baseline="-25000" dirty="0">
                <a:solidFill>
                  <a:schemeClr val="tx1"/>
                </a:solidFill>
                <a:cs typeface="Times New Roman" panose="02020603050405020304" pitchFamily="18" charset="0"/>
                <a:sym typeface="Symbol" panose="05050102010706020507" pitchFamily="18" charset="2"/>
              </a:rPr>
              <a:t>s</a:t>
            </a:r>
            <a:r>
              <a:rPr lang="en-US" altLang="en-US" kern="1200" dirty="0">
                <a:solidFill>
                  <a:schemeClr val="tx1"/>
                </a:solidFill>
                <a:cs typeface="Times New Roman" panose="02020603050405020304" pitchFamily="18" charset="0"/>
                <a:sym typeface="Symbol" panose="05050102010706020507" pitchFamily="18" charset="2"/>
              </a:rPr>
              <a:t> = Q</a:t>
            </a:r>
            <a:r>
              <a:rPr lang="en-US" altLang="en-US" kern="1200" dirty="0">
                <a:solidFill>
                  <a:schemeClr val="tx1"/>
                </a:solidFill>
                <a:latin typeface="+mn-lt"/>
                <a:ea typeface="+mn-ea"/>
                <a:cs typeface="Arial" panose="020B0604020202020204" pitchFamily="34" charset="0"/>
                <a:sym typeface="Symbol" panose="05050102010706020507" pitchFamily="18" charset="2"/>
              </a:rPr>
              <a:t>, then we can solve for the two unknowns of Q and P from the two equations.</a:t>
            </a:r>
            <a:endParaRPr lang="en-US" altLang="en-US" kern="120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23143974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1" y="125258"/>
            <a:ext cx="8559805" cy="585005"/>
          </a:xfrm>
        </p:spPr>
        <p:txBody>
          <a:bodyPr wrap="square" anchor="ctr">
            <a:spAutoFit/>
          </a:bodyPr>
          <a:lstStyle/>
          <a:p>
            <a:r>
              <a:rPr lang="en-IN" sz="3400" dirty="0"/>
              <a:t>Market Equilibrium with Equations </a:t>
            </a:r>
            <a:r>
              <a:rPr lang="en-IN" sz="2600" dirty="0"/>
              <a:t>(3 of 3)</a:t>
            </a:r>
          </a:p>
        </p:txBody>
      </p:sp>
      <p:sp>
        <p:nvSpPr>
          <p:cNvPr id="4" name="Content Placeholder 3"/>
          <p:cNvSpPr>
            <a:spLocks noGrp="1"/>
          </p:cNvSpPr>
          <p:nvPr>
            <p:ph sz="quarter" idx="13"/>
          </p:nvPr>
        </p:nvSpPr>
        <p:spPr>
          <a:xfrm>
            <a:off x="343070" y="808519"/>
            <a:ext cx="8232775" cy="889019"/>
          </a:xfrm>
        </p:spPr>
        <p:txBody>
          <a:bodyPr>
            <a:noAutofit/>
          </a:bodyPr>
          <a:lstStyle/>
          <a:p>
            <a:pPr marL="255588" indent="-255588"/>
            <a:r>
              <a:rPr lang="en-US" altLang="en-US" kern="1200" dirty="0">
                <a:solidFill>
                  <a:schemeClr val="tx1"/>
                </a:solidFill>
                <a:latin typeface="+mn-lt"/>
                <a:ea typeface="+mn-ea"/>
                <a:cs typeface="Arial" panose="020B0604020202020204" pitchFamily="34" charset="0"/>
              </a:rPr>
              <a:t>Assume that the demand and supply curves are written mathematically as</a:t>
            </a:r>
          </a:p>
        </p:txBody>
      </p:sp>
      <p:graphicFrame>
        <p:nvGraphicFramePr>
          <p:cNvPr id="6" name="Object 5" descr="Q sub s equals 14 minus 2 times P"/>
          <p:cNvGraphicFramePr>
            <a:graphicFrameLocks noChangeAspect="1"/>
          </p:cNvGraphicFramePr>
          <p:nvPr>
            <p:extLst>
              <p:ext uri="{D42A27DB-BD31-4B8C-83A1-F6EECF244321}">
                <p14:modId xmlns:p14="http://schemas.microsoft.com/office/powerpoint/2010/main" val="2033925775"/>
              </p:ext>
            </p:extLst>
          </p:nvPr>
        </p:nvGraphicFramePr>
        <p:xfrm>
          <a:off x="3887788" y="1847481"/>
          <a:ext cx="1366837" cy="363537"/>
        </p:xfrm>
        <a:graphic>
          <a:graphicData uri="http://schemas.openxmlformats.org/presentationml/2006/ole">
            <mc:AlternateContent xmlns:mc="http://schemas.openxmlformats.org/markup-compatibility/2006">
              <mc:Choice xmlns:v="urn:schemas-microsoft-com:vml" Requires="v">
                <p:oleObj spid="_x0000_s3672" name="Equation" r:id="rId4" imgW="1244520" imgH="330120" progId="Equation.DSMT4">
                  <p:embed/>
                </p:oleObj>
              </mc:Choice>
              <mc:Fallback>
                <p:oleObj name="Equation" r:id="rId4" imgW="1244520" imgH="330120" progId="Equation.DSMT4">
                  <p:embed/>
                  <p:pic>
                    <p:nvPicPr>
                      <p:cNvPr id="0" name=""/>
                      <p:cNvPicPr/>
                      <p:nvPr/>
                    </p:nvPicPr>
                    <p:blipFill>
                      <a:blip r:embed="rId5"/>
                      <a:stretch>
                        <a:fillRect/>
                      </a:stretch>
                    </p:blipFill>
                    <p:spPr>
                      <a:xfrm>
                        <a:off x="3887788" y="1847481"/>
                        <a:ext cx="1366837" cy="363537"/>
                      </a:xfrm>
                      <a:prstGeom prst="rect">
                        <a:avLst/>
                      </a:prstGeom>
                    </p:spPr>
                  </p:pic>
                </p:oleObj>
              </mc:Fallback>
            </mc:AlternateContent>
          </a:graphicData>
        </a:graphic>
      </p:graphicFrame>
      <p:graphicFrame>
        <p:nvGraphicFramePr>
          <p:cNvPr id="7" name="Object 6" descr="Q sub s equals 2 plus 4 times P"/>
          <p:cNvGraphicFramePr>
            <a:graphicFrameLocks noChangeAspect="1"/>
          </p:cNvGraphicFramePr>
          <p:nvPr>
            <p:extLst>
              <p:ext uri="{D42A27DB-BD31-4B8C-83A1-F6EECF244321}">
                <p14:modId xmlns:p14="http://schemas.microsoft.com/office/powerpoint/2010/main" val="1871491713"/>
              </p:ext>
            </p:extLst>
          </p:nvPr>
        </p:nvGraphicFramePr>
        <p:xfrm>
          <a:off x="3914775" y="2423047"/>
          <a:ext cx="1314450" cy="361950"/>
        </p:xfrm>
        <a:graphic>
          <a:graphicData uri="http://schemas.openxmlformats.org/presentationml/2006/ole">
            <mc:AlternateContent xmlns:mc="http://schemas.openxmlformats.org/markup-compatibility/2006">
              <mc:Choice xmlns:v="urn:schemas-microsoft-com:vml" Requires="v">
                <p:oleObj spid="_x0000_s3673" name="Equation" r:id="rId6" imgW="1193760" imgH="330120" progId="Equation.DSMT4">
                  <p:embed/>
                </p:oleObj>
              </mc:Choice>
              <mc:Fallback>
                <p:oleObj name="Equation" r:id="rId6" imgW="1193760" imgH="330120" progId="Equation.DSMT4">
                  <p:embed/>
                  <p:pic>
                    <p:nvPicPr>
                      <p:cNvPr id="0" name=""/>
                      <p:cNvPicPr/>
                      <p:nvPr/>
                    </p:nvPicPr>
                    <p:blipFill>
                      <a:blip r:embed="rId7"/>
                      <a:stretch>
                        <a:fillRect/>
                      </a:stretch>
                    </p:blipFill>
                    <p:spPr>
                      <a:xfrm>
                        <a:off x="3914775" y="2423047"/>
                        <a:ext cx="1314450" cy="361950"/>
                      </a:xfrm>
                      <a:prstGeom prst="rect">
                        <a:avLst/>
                      </a:prstGeom>
                    </p:spPr>
                  </p:pic>
                </p:oleObj>
              </mc:Fallback>
            </mc:AlternateContent>
          </a:graphicData>
        </a:graphic>
      </p:graphicFrame>
      <p:sp>
        <p:nvSpPr>
          <p:cNvPr id="3" name="Content Placeholder 2"/>
          <p:cNvSpPr>
            <a:spLocks noGrp="1"/>
          </p:cNvSpPr>
          <p:nvPr>
            <p:ph sz="quarter" idx="14"/>
          </p:nvPr>
        </p:nvSpPr>
        <p:spPr>
          <a:xfrm>
            <a:off x="355596" y="2919942"/>
            <a:ext cx="8229600" cy="881591"/>
          </a:xfrm>
        </p:spPr>
        <p:txBody>
          <a:bodyPr/>
          <a:lstStyle/>
          <a:p>
            <a:pPr marL="255588" indent="-255588"/>
            <a:r>
              <a:rPr lang="en-US" altLang="en-US" kern="1200" dirty="0">
                <a:solidFill>
                  <a:schemeClr val="tx1"/>
                </a:solidFill>
                <a:cs typeface="Arial" panose="020B0604020202020204" pitchFamily="34" charset="0"/>
                <a:sym typeface="Symbol" panose="05050102010706020507" pitchFamily="18" charset="2"/>
              </a:rPr>
              <a:t>Setting the quantity demanded equal to the quantity supplied, we have</a:t>
            </a:r>
          </a:p>
        </p:txBody>
      </p:sp>
      <p:graphicFrame>
        <p:nvGraphicFramePr>
          <p:cNvPr id="8" name="Object 7" descr="14 minus 2 times P equal to 2 plus 4 times P"/>
          <p:cNvGraphicFramePr>
            <a:graphicFrameLocks noChangeAspect="1"/>
          </p:cNvGraphicFramePr>
          <p:nvPr>
            <p:extLst>
              <p:ext uri="{D42A27DB-BD31-4B8C-83A1-F6EECF244321}">
                <p14:modId xmlns:p14="http://schemas.microsoft.com/office/powerpoint/2010/main" val="1268849587"/>
              </p:ext>
            </p:extLst>
          </p:nvPr>
        </p:nvGraphicFramePr>
        <p:xfrm>
          <a:off x="3609975" y="3993454"/>
          <a:ext cx="1920875" cy="276225"/>
        </p:xfrm>
        <a:graphic>
          <a:graphicData uri="http://schemas.openxmlformats.org/presentationml/2006/ole">
            <mc:AlternateContent xmlns:mc="http://schemas.openxmlformats.org/markup-compatibility/2006">
              <mc:Choice xmlns:v="urn:schemas-microsoft-com:vml" Requires="v">
                <p:oleObj spid="_x0000_s3674" name="Equation" r:id="rId8" imgW="1587240" imgH="228600" progId="Equation.DSMT4">
                  <p:embed/>
                </p:oleObj>
              </mc:Choice>
              <mc:Fallback>
                <p:oleObj name="Equation" r:id="rId8" imgW="1587240" imgH="228600" progId="Equation.DSMT4">
                  <p:embed/>
                  <p:pic>
                    <p:nvPicPr>
                      <p:cNvPr id="0" name=""/>
                      <p:cNvPicPr/>
                      <p:nvPr/>
                    </p:nvPicPr>
                    <p:blipFill>
                      <a:blip r:embed="rId9"/>
                      <a:stretch>
                        <a:fillRect/>
                      </a:stretch>
                    </p:blipFill>
                    <p:spPr>
                      <a:xfrm>
                        <a:off x="3609975" y="3993454"/>
                        <a:ext cx="1920875" cy="276225"/>
                      </a:xfrm>
                      <a:prstGeom prst="rect">
                        <a:avLst/>
                      </a:prstGeom>
                    </p:spPr>
                  </p:pic>
                </p:oleObj>
              </mc:Fallback>
            </mc:AlternateContent>
          </a:graphicData>
        </a:graphic>
      </p:graphicFrame>
      <p:sp>
        <p:nvSpPr>
          <p:cNvPr id="5" name="Content Placeholder 4"/>
          <p:cNvSpPr>
            <a:spLocks noGrp="1"/>
          </p:cNvSpPr>
          <p:nvPr>
            <p:ph sz="quarter" idx="15"/>
          </p:nvPr>
        </p:nvSpPr>
        <p:spPr>
          <a:xfrm>
            <a:off x="356654" y="4487350"/>
            <a:ext cx="8223250" cy="1819219"/>
          </a:xfrm>
        </p:spPr>
        <p:txBody>
          <a:bodyPr/>
          <a:lstStyle/>
          <a:p>
            <a:pPr marL="271463" indent="0">
              <a:buNone/>
            </a:pPr>
            <a:r>
              <a:rPr lang="en-US" altLang="en-US" kern="1200" dirty="0">
                <a:solidFill>
                  <a:schemeClr val="tx1"/>
                </a:solidFill>
                <a:cs typeface="Arial" panose="020B0604020202020204" pitchFamily="34" charset="0"/>
                <a:sym typeface="Symbol" panose="05050102010706020507" pitchFamily="18" charset="2"/>
              </a:rPr>
              <a:t>which gives us a price of $2.</a:t>
            </a:r>
          </a:p>
          <a:p>
            <a:pPr marL="255588" indent="-255588"/>
            <a:r>
              <a:rPr lang="en-US" altLang="en-US" kern="1200" dirty="0">
                <a:solidFill>
                  <a:schemeClr val="tx1"/>
                </a:solidFill>
                <a:cs typeface="Arial" panose="020B0604020202020204" pitchFamily="34" charset="0"/>
                <a:sym typeface="Symbol" panose="05050102010706020507" pitchFamily="18" charset="2"/>
              </a:rPr>
              <a:t>Substituting back into either the supply or demand equation gives us an equilibrium quantity demanded and supplied of 10 units.</a:t>
            </a:r>
            <a:endParaRPr lang="en-US" altLang="en-US" kern="1200" dirty="0">
              <a:solidFill>
                <a:schemeClr val="tx1"/>
              </a:solidFill>
              <a:cs typeface="Arial" panose="020B0604020202020204" pitchFamily="34" charset="0"/>
            </a:endParaRPr>
          </a:p>
          <a:p>
            <a:endParaRPr lang="en-IN" dirty="0"/>
          </a:p>
        </p:txBody>
      </p:sp>
    </p:spTree>
    <p:extLst>
      <p:ext uri="{BB962C8B-B14F-4D97-AF65-F5344CB8AC3E}">
        <p14:creationId xmlns:p14="http://schemas.microsoft.com/office/powerpoint/2010/main" val="1303082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596" y="632992"/>
            <a:ext cx="8229600" cy="671485"/>
          </a:xfrm>
        </p:spPr>
        <p:txBody>
          <a:bodyPr>
            <a:spAutoFit/>
          </a:bodyPr>
          <a:lstStyle/>
          <a:p>
            <a:r>
              <a:rPr lang="en-IN" dirty="0"/>
              <a:t>Changes in Equilibrium</a:t>
            </a:r>
          </a:p>
        </p:txBody>
      </p:sp>
      <p:sp>
        <p:nvSpPr>
          <p:cNvPr id="4" name="Content Placeholder 3"/>
          <p:cNvSpPr>
            <a:spLocks noGrp="1"/>
          </p:cNvSpPr>
          <p:nvPr>
            <p:ph sz="quarter" idx="13"/>
          </p:nvPr>
        </p:nvSpPr>
        <p:spPr>
          <a:xfrm>
            <a:off x="347129" y="1449917"/>
            <a:ext cx="8232775" cy="923299"/>
          </a:xfrm>
        </p:spPr>
        <p:txBody>
          <a:bodyPr>
            <a:spAutoFit/>
          </a:bodyPr>
          <a:lstStyle/>
          <a:p>
            <a:pPr marL="255588" indent="-255588"/>
            <a:r>
              <a:rPr lang="en-US" altLang="en-US" kern="1200" dirty="0">
                <a:solidFill>
                  <a:schemeClr val="tx1"/>
                </a:solidFill>
                <a:latin typeface="+mn-lt"/>
                <a:ea typeface="+mn-ea"/>
                <a:cs typeface="Arial" panose="020B0604020202020204" pitchFamily="34" charset="0"/>
              </a:rPr>
              <a:t>When supply and demand curves shift, the equilibrium price and quantity change.</a:t>
            </a:r>
            <a:endParaRPr lang="en-IN" kern="120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4960636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8662" y="109029"/>
            <a:ext cx="8229600" cy="1767180"/>
          </a:xfrm>
        </p:spPr>
        <p:txBody>
          <a:bodyPr/>
          <a:lstStyle/>
          <a:p>
            <a:r>
              <a:rPr lang="en-IN" dirty="0">
                <a:latin typeface="Arial" pitchFamily="34" charset="0"/>
              </a:rPr>
              <a:t>Figure 3.11 The Coffee Market: A Shift of Supply and Subsequent Price Adjustment</a:t>
            </a:r>
            <a:endParaRPr lang="en-IN" dirty="0"/>
          </a:p>
        </p:txBody>
      </p:sp>
      <p:sp>
        <p:nvSpPr>
          <p:cNvPr id="4" name="Content Placeholder 3"/>
          <p:cNvSpPr>
            <a:spLocks noGrp="1"/>
          </p:cNvSpPr>
          <p:nvPr>
            <p:ph sz="quarter" idx="13"/>
          </p:nvPr>
        </p:nvSpPr>
        <p:spPr>
          <a:xfrm>
            <a:off x="347129" y="1932537"/>
            <a:ext cx="4351867" cy="4434402"/>
          </a:xfrm>
        </p:spPr>
        <p:txBody>
          <a:bodyPr>
            <a:noAutofit/>
          </a:bodyPr>
          <a:lstStyle/>
          <a:p>
            <a:pPr marL="285750" lvl="0" indent="-285750">
              <a:lnSpc>
                <a:spcPct val="105000"/>
              </a:lnSpc>
              <a:spcBef>
                <a:spcPts val="1800"/>
              </a:spcBef>
              <a:spcAft>
                <a:spcPct val="0"/>
              </a:spcAft>
              <a:buFont typeface="Arial" pitchFamily="34" charset="0"/>
              <a:buChar char="•"/>
            </a:pPr>
            <a:r>
              <a:rPr lang="en-US" altLang="en-US" dirty="0">
                <a:solidFill>
                  <a:prstClr val="black"/>
                </a:solidFill>
              </a:rPr>
              <a:t>Before the freeze, the coffee market was in equilibrium at a price of $1.20 per pound.</a:t>
            </a:r>
          </a:p>
          <a:p>
            <a:pPr marL="285750" lvl="0" indent="-285750">
              <a:lnSpc>
                <a:spcPct val="105000"/>
              </a:lnSpc>
              <a:spcBef>
                <a:spcPts val="1800"/>
              </a:spcBef>
              <a:spcAft>
                <a:spcPct val="0"/>
              </a:spcAft>
              <a:buFont typeface="Arial" pitchFamily="34" charset="0"/>
              <a:buChar char="•"/>
            </a:pPr>
            <a:r>
              <a:rPr lang="en-US" altLang="en-US" dirty="0">
                <a:solidFill>
                  <a:prstClr val="black"/>
                </a:solidFill>
              </a:rPr>
              <a:t>At that price, quantity demanded equaled quantity supplied. </a:t>
            </a:r>
          </a:p>
          <a:p>
            <a:pPr marL="285750" lvl="0" indent="-285750">
              <a:lnSpc>
                <a:spcPct val="105000"/>
              </a:lnSpc>
              <a:spcBef>
                <a:spcPts val="1800"/>
              </a:spcBef>
              <a:spcAft>
                <a:spcPct val="0"/>
              </a:spcAft>
              <a:buFont typeface="Arial" pitchFamily="34" charset="0"/>
              <a:buChar char="•"/>
            </a:pPr>
            <a:r>
              <a:rPr lang="en-US" altLang="en-US" dirty="0">
                <a:solidFill>
                  <a:prstClr val="black"/>
                </a:solidFill>
              </a:rPr>
              <a:t>The freeze shifted the supply curve to the left (from </a:t>
            </a:r>
            <a:r>
              <a:rPr lang="en-US" altLang="en-US" i="1" dirty="0">
                <a:solidFill>
                  <a:prstClr val="black"/>
                </a:solidFill>
              </a:rPr>
              <a:t>S</a:t>
            </a:r>
            <a:r>
              <a:rPr lang="en-US" altLang="en-US" baseline="-25000" dirty="0">
                <a:solidFill>
                  <a:prstClr val="black"/>
                </a:solidFill>
              </a:rPr>
              <a:t>0</a:t>
            </a:r>
            <a:r>
              <a:rPr lang="en-US" altLang="en-US" dirty="0">
                <a:solidFill>
                  <a:prstClr val="black"/>
                </a:solidFill>
              </a:rPr>
              <a:t> to </a:t>
            </a:r>
            <a:r>
              <a:rPr lang="en-US" altLang="en-US" i="1" dirty="0">
                <a:solidFill>
                  <a:prstClr val="black"/>
                </a:solidFill>
              </a:rPr>
              <a:t>S</a:t>
            </a:r>
            <a:r>
              <a:rPr lang="en-US" altLang="en-US" baseline="-25000" dirty="0">
                <a:solidFill>
                  <a:prstClr val="black"/>
                </a:solidFill>
              </a:rPr>
              <a:t>1</a:t>
            </a:r>
            <a:r>
              <a:rPr lang="en-US" altLang="en-US" dirty="0">
                <a:solidFill>
                  <a:prstClr val="black"/>
                </a:solidFill>
              </a:rPr>
              <a:t>), increasing the equilibrium price to $2.40. </a:t>
            </a:r>
            <a:endParaRPr lang="en-IN" dirty="0"/>
          </a:p>
        </p:txBody>
      </p:sp>
      <p:pic>
        <p:nvPicPr>
          <p:cNvPr id="15362" name="Picture 2" descr="The graph shows how a shift in supply affects the equilibrium price. &#10;The horizontal or Q axis denotes Billions of pounds of coffee per year and the vertical or P axis denotes Price of coffee per pound. &#10;The points 6.6, 9.9, and 13.2 are marked on the Q axis and 1.2 and 2.4 are marked on the P axis.&#10;The initial equilibrium was at 13.2, 1.2 where supply and demand were equal. This point of intersection was where the supply curve S subscript 0 met the demand curve D. &#10;The subsequent supply curve S subscript 1 has two points of intersection at 6.6, 1.2 and 9.9, 2.4.  &#10;The point of intersection between S subscript 1 and demand curve D is at 9.9, 2.4.&#10;The difference between the new supply and demand at price 1.2 is known as excess demand or short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5800" y="1997820"/>
            <a:ext cx="3837140" cy="3911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6595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8662" y="126858"/>
            <a:ext cx="8229600" cy="563077"/>
          </a:xfrm>
        </p:spPr>
        <p:txBody>
          <a:bodyPr anchor="ctr"/>
          <a:lstStyle/>
          <a:p>
            <a:r>
              <a:rPr lang="pt-BR" dirty="0"/>
              <a:t>ECONOMICS IN PRACTICE </a:t>
            </a:r>
            <a:r>
              <a:rPr lang="pt-BR" sz="2800" dirty="0"/>
              <a:t>(3 of 4)</a:t>
            </a:r>
            <a:endParaRPr lang="en-IN" sz="2800" dirty="0"/>
          </a:p>
        </p:txBody>
      </p:sp>
      <p:sp>
        <p:nvSpPr>
          <p:cNvPr id="2" name="Content Placeholder 1"/>
          <p:cNvSpPr>
            <a:spLocks noGrp="1"/>
          </p:cNvSpPr>
          <p:nvPr>
            <p:ph sz="quarter" idx="15"/>
          </p:nvPr>
        </p:nvSpPr>
        <p:spPr>
          <a:xfrm>
            <a:off x="348187" y="763846"/>
            <a:ext cx="8223250" cy="435505"/>
          </a:xfrm>
        </p:spPr>
        <p:txBody>
          <a:bodyPr anchor="ctr"/>
          <a:lstStyle/>
          <a:p>
            <a:pPr marL="0" indent="0">
              <a:spcBef>
                <a:spcPts val="0"/>
              </a:spcBef>
              <a:buNone/>
            </a:pPr>
            <a:r>
              <a:rPr lang="en-US" sz="2800" b="1" dirty="0">
                <a:solidFill>
                  <a:srgbClr val="007FA3"/>
                </a:solidFill>
                <a:latin typeface="+mj-lt"/>
                <a:ea typeface="Times New Roman"/>
                <a:cs typeface="Times New Roman"/>
                <a:sym typeface="Times New Roman"/>
              </a:rPr>
              <a:t>Quinoa</a:t>
            </a:r>
            <a:endParaRPr lang="en-IN" sz="2800" b="1" dirty="0">
              <a:solidFill>
                <a:srgbClr val="007FA3"/>
              </a:solidFill>
              <a:latin typeface="+mj-lt"/>
              <a:ea typeface="Times New Roman"/>
              <a:cs typeface="Times New Roman"/>
              <a:sym typeface="Times New Roman"/>
            </a:endParaRPr>
          </a:p>
        </p:txBody>
      </p:sp>
      <p:sp>
        <p:nvSpPr>
          <p:cNvPr id="8" name="Content Placeholder 7"/>
          <p:cNvSpPr>
            <a:spLocks noGrp="1"/>
          </p:cNvSpPr>
          <p:nvPr>
            <p:ph sz="quarter" idx="13"/>
          </p:nvPr>
        </p:nvSpPr>
        <p:spPr>
          <a:xfrm>
            <a:off x="364063" y="1426337"/>
            <a:ext cx="4631270" cy="3423234"/>
          </a:xfrm>
        </p:spPr>
        <p:txBody>
          <a:bodyPr/>
          <a:lstStyle/>
          <a:p>
            <a:pPr marL="0" indent="0">
              <a:spcBef>
                <a:spcPct val="35000"/>
              </a:spcBef>
              <a:spcAft>
                <a:spcPct val="10000"/>
              </a:spcAft>
              <a:buNone/>
              <a:defRPr/>
            </a:pPr>
            <a:r>
              <a:rPr lang="en-IN" sz="2000" dirty="0"/>
              <a:t>Quinoa, a high-protein grain, was once eaten mostly by people in Peru and Bolivia.</a:t>
            </a:r>
          </a:p>
          <a:p>
            <a:pPr marL="0" indent="0">
              <a:spcBef>
                <a:spcPct val="35000"/>
              </a:spcBef>
              <a:spcAft>
                <a:spcPct val="10000"/>
              </a:spcAft>
              <a:buNone/>
              <a:defRPr/>
            </a:pPr>
            <a:r>
              <a:rPr lang="en-IN" sz="2000" dirty="0"/>
              <a:t>Growth in vegetarianism shifted the demand curve for quinoa to the right, resulting in higher prices. </a:t>
            </a:r>
          </a:p>
          <a:p>
            <a:pPr marL="0" indent="0">
              <a:spcBef>
                <a:spcPct val="35000"/>
              </a:spcBef>
              <a:spcAft>
                <a:spcPct val="10000"/>
              </a:spcAft>
              <a:buNone/>
              <a:defRPr/>
            </a:pPr>
            <a:r>
              <a:rPr lang="en-IN" sz="2000" dirty="0"/>
              <a:t>Despite new farmer entry in response to higher quinoa prices, the particular nature of the production process limited the amount of the shift.</a:t>
            </a:r>
          </a:p>
        </p:txBody>
      </p:sp>
      <p:pic>
        <p:nvPicPr>
          <p:cNvPr id="16387" name="Picture 3" descr="An image of a woman harvesting quinoa.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0761" y="1937602"/>
            <a:ext cx="3761074" cy="250866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quarter" idx="14"/>
          </p:nvPr>
        </p:nvSpPr>
        <p:spPr>
          <a:xfrm>
            <a:off x="364063" y="5059137"/>
            <a:ext cx="8229600" cy="1247577"/>
          </a:xfrm>
        </p:spPr>
        <p:txBody>
          <a:bodyPr>
            <a:spAutoFit/>
          </a:bodyPr>
          <a:lstStyle/>
          <a:p>
            <a:pPr marL="0" indent="0">
              <a:spcBef>
                <a:spcPct val="35000"/>
              </a:spcBef>
              <a:spcAft>
                <a:spcPct val="10000"/>
              </a:spcAft>
              <a:buNone/>
              <a:defRPr/>
            </a:pPr>
            <a:r>
              <a:rPr lang="en-US" sz="2000" kern="0" dirty="0">
                <a:latin typeface="+mn-lt"/>
              </a:rPr>
              <a:t>CRITICAL THINKING</a:t>
            </a:r>
          </a:p>
          <a:p>
            <a:pPr marL="457200" indent="-457200">
              <a:buFont typeface="+mj-lt"/>
              <a:buAutoNum type="arabicPeriod"/>
              <a:defRPr/>
            </a:pPr>
            <a:r>
              <a:rPr lang="en-US" sz="2000" kern="1200" dirty="0">
                <a:solidFill>
                  <a:schemeClr val="tx1"/>
                </a:solidFill>
                <a:latin typeface="+mn-lt"/>
                <a:ea typeface="+mn-ea"/>
                <a:cs typeface="Arial" panose="020B0604020202020204" pitchFamily="34" charset="0"/>
              </a:rPr>
              <a:t>Use a graph to show the movement in prices and quantities described in the quinoa market.</a:t>
            </a:r>
          </a:p>
        </p:txBody>
      </p:sp>
    </p:spTree>
    <p:extLst>
      <p:ext uri="{BB962C8B-B14F-4D97-AF65-F5344CB8AC3E}">
        <p14:creationId xmlns:p14="http://schemas.microsoft.com/office/powerpoint/2010/main" val="2131167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6102" y="147143"/>
            <a:ext cx="8229600" cy="1175119"/>
          </a:xfrm>
        </p:spPr>
        <p:txBody>
          <a:bodyPr>
            <a:noAutofit/>
          </a:bodyPr>
          <a:lstStyle/>
          <a:p>
            <a:r>
              <a:rPr lang="en-IN" dirty="0"/>
              <a:t>Figure 3.12 </a:t>
            </a:r>
            <a:r>
              <a:rPr lang="en-IN" dirty="0">
                <a:latin typeface="Arial" pitchFamily="34" charset="0"/>
              </a:rPr>
              <a:t>Examples of Supply and Demand Shifts for Product </a:t>
            </a:r>
            <a:r>
              <a:rPr lang="en-IN" i="1" dirty="0">
                <a:latin typeface="Arial" pitchFamily="34" charset="0"/>
              </a:rPr>
              <a:t>X</a:t>
            </a:r>
            <a:endParaRPr lang="en-IN" dirty="0"/>
          </a:p>
        </p:txBody>
      </p:sp>
      <p:pic>
        <p:nvPicPr>
          <p:cNvPr id="17410" name="Picture 2" descr="There are eight graphs in the image. They show various factors that might result in a shift in demand. &#10;1. The first graph shows a demand shift due to an increase in income, if the product X is a normal good.&#10;In the graph, the supply curve S intersects the initial demand curve D subscript 0 at price P subscript 0 for quantity Q subscript 0. &#10;As income rises, quantity demanded rises to Q subscript 1, the price rises to P subscript 1, and the demand curve shifts upwards to D subscript 1. &#10;2. The second graph shows a demand shift due to an increase in income, if the product X is an inferior good.&#10;In the graph, the supply curve S intersects the initial demand curve D subscript 0 at price P subscript 0 for quantity Q subscript 0. &#10;As income rises, quantity demanded falls to Q subscript 1, the price falls to P subscript 1, and the demand curve shifts down to D subscript 1. &#10;3. The third graph shows a demand shift due to a decrease in income, if the product X is a normal good.&#10;In the graph, the supply curve S intersects the initial demand curve D subscript 0 at price P subscript 0 for quantity Q subscript 0. &#10;As income falls, quantity demanded falls to Q subscript 1, the price falls to P subscript 1, and the demand curve shifts down to D subscript 1. &#10;4. The fourth graph shows a demand shift due to a decrease in income, if the product X is an inferior good.&#10;In the graph, the supply curve S intersects the initial demand curve D subscript 0 at price P subscript 0 for quantity Q subscript 0. &#10;As income falls, quantity demanded rises to Q subscript 1, the price rises to P subscript 1, and the demand curve shifts upwards to D subscript 1. &#10;5. The fifth graph shows a demand shift due to an increase in the price of a substitute of the product X.&#10;In the graph, the supply curve S intersects the initial demand curve D subscript 0 at price P subscript 0 for quantity Q subscript 0. &#10;Due to an increase in the price of a substitute for X, quantity demanded rises to Q subscript 1, the price rises to P subscript 1, and the demand curve shifts upwards to D subscript 1. &#10;6. The sixth graph shows a demand shift due to an increase in the price of a complement of the product X.&#10;In the graph, the supply curve S intersects the initial demand curve D subscript 0 at price P subscript 0 for quantity Q subscript 0. &#10;Due to an increase in the price of a complement for X, quantity demanded falls to Q subscript 1, the price falls to P subscript 1, and the demand curve shifts down to D subscript 1. &#10;7. The seventh graph shows a demand shift due to a decrease in the price of a substitute of the product X.&#10;In the graph, the supply curve S intersects the initial demand curve D subscript 0 at price P subscript 0 for quantity Q subscript 0. &#10;Due to a decrease in the price of a substitute for X, quantity demanded falls to Q subscript 1, the price falls to P subscript 1, and the demand curve shifts down to D subscript 1. &#10;8. The eighth graph shows a demand shift due to a decrease in the price of a complement of the product X.&#10;In the graph, the supply curve S intersects the initial demand curve D subscript 0 at price P subscript 0 for quantity Q subscript 0. &#10;Due to the decrease in the price of a complement for X, quantity demanded rises to Q subscript 1, the price rises to P subscript 1, and the demand curve shifts upwards to D subscript 1."/>
          <p:cNvPicPr>
            <a:picLocks noChangeAspect="1" noChangeArrowheads="1"/>
          </p:cNvPicPr>
          <p:nvPr/>
        </p:nvPicPr>
        <p:blipFill rotWithShape="1">
          <a:blip r:embed="rId3">
            <a:extLst>
              <a:ext uri="{28A0092B-C50C-407E-A947-70E740481C1C}">
                <a14:useLocalDpi xmlns:a14="http://schemas.microsoft.com/office/drawing/2010/main" val="0"/>
              </a:ext>
            </a:extLst>
          </a:blip>
          <a:srcRect b="26971"/>
          <a:stretch/>
        </p:blipFill>
        <p:spPr bwMode="auto">
          <a:xfrm>
            <a:off x="2610279" y="1447150"/>
            <a:ext cx="3921855" cy="346351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The image has two graphs that show a shift in supply curves due to different reasons. &#10;1. The first graph shows a shift of the supply curve due to an increase in the cost of production of product X. &#10;The initial supply curve S subscript 0 intersects the demand curve D at point P subscript 0, Q subscript 0. &#10;Due to the increase in the cost of production, the supply reduces and a new supply curve S subscript 1 is formed intersecting the demand curve D at P subscript 1, Q subscript 1. &#10;This new supply curve has shifted left, indicated by an arrow. &#10;2. The second graph shows a shift of the supply curve due to a decrease in the cost of production of product X. &#10;The initial supply curve S subscript 0 intersects the demand curve D at point P subscript 0, Q subscript 0. &#10;Due to the decrease in the cost of production, the supply rises and a new supply curve S subscript 1 is formed intersecting the demand curve D at P subscript 1, Q subscript 1. &#10;3. This new supply curve has shifted right, indicated by an arrow."/>
          <p:cNvPicPr>
            <a:picLocks noChangeAspect="1" noChangeArrowheads="1"/>
          </p:cNvPicPr>
          <p:nvPr/>
        </p:nvPicPr>
        <p:blipFill rotWithShape="1">
          <a:blip r:embed="rId3">
            <a:extLst>
              <a:ext uri="{28A0092B-C50C-407E-A947-70E740481C1C}">
                <a14:useLocalDpi xmlns:a14="http://schemas.microsoft.com/office/drawing/2010/main" val="0"/>
              </a:ext>
            </a:extLst>
          </a:blip>
          <a:srcRect t="73029"/>
          <a:stretch/>
        </p:blipFill>
        <p:spPr bwMode="auto">
          <a:xfrm>
            <a:off x="2610279" y="4910666"/>
            <a:ext cx="3921855" cy="1279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5388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2" y="158313"/>
            <a:ext cx="8229600" cy="1063668"/>
          </a:xfrm>
        </p:spPr>
        <p:txBody>
          <a:bodyPr anchor="ctr">
            <a:noAutofit/>
          </a:bodyPr>
          <a:lstStyle/>
          <a:p>
            <a:r>
              <a:rPr lang="en-IN" kern="0" dirty="0"/>
              <a:t>Demand and Supply in Product Markets: A Review </a:t>
            </a:r>
            <a:r>
              <a:rPr lang="en-IN" sz="2800" dirty="0"/>
              <a:t>(1 of 2)</a:t>
            </a:r>
            <a:endParaRPr lang="en-IN" sz="2800" kern="0" dirty="0"/>
          </a:p>
        </p:txBody>
      </p:sp>
      <p:sp>
        <p:nvSpPr>
          <p:cNvPr id="4" name="Content Placeholder 3"/>
          <p:cNvSpPr>
            <a:spLocks noGrp="1"/>
          </p:cNvSpPr>
          <p:nvPr>
            <p:ph sz="quarter" idx="13"/>
          </p:nvPr>
        </p:nvSpPr>
        <p:spPr>
          <a:xfrm>
            <a:off x="347129" y="1709764"/>
            <a:ext cx="8232775" cy="4180898"/>
          </a:xfrm>
        </p:spPr>
        <p:txBody>
          <a:bodyPr anchor="ctr"/>
          <a:lstStyle/>
          <a:p>
            <a:pPr marL="255588" indent="-255588"/>
            <a:r>
              <a:rPr lang="en-US" altLang="en-US" sz="2000" kern="1200" dirty="0">
                <a:solidFill>
                  <a:schemeClr val="tx1"/>
                </a:solidFill>
                <a:latin typeface="+mn-lt"/>
                <a:ea typeface="+mn-ea"/>
                <a:cs typeface="Arial" panose="020B0604020202020204" pitchFamily="34" charset="0"/>
              </a:rPr>
              <a:t>Important points to remember about the mechanics of supply and demand in product markets:</a:t>
            </a:r>
          </a:p>
          <a:p>
            <a:pPr marL="944118" lvl="1" indent="-457200">
              <a:buFont typeface="+mj-lt"/>
              <a:buAutoNum type="arabicPeriod"/>
            </a:pPr>
            <a:r>
              <a:rPr lang="en-US" altLang="en-US" sz="2000" kern="1200" dirty="0">
                <a:solidFill>
                  <a:schemeClr val="tx1"/>
                </a:solidFill>
                <a:latin typeface="+mn-lt"/>
                <a:ea typeface="+mn-ea"/>
                <a:cs typeface="Arial" panose="020B0604020202020204" pitchFamily="34" charset="0"/>
              </a:rPr>
              <a:t>A demand curve shows how much of a product a household would buy if it could buy all it wanted at the given price. A supply curve shows how much of a product a firm would supply if it could sell all it wanted at the given price.</a:t>
            </a:r>
          </a:p>
          <a:p>
            <a:pPr marL="944118" lvl="1" indent="-457200">
              <a:buFont typeface="+mj-lt"/>
              <a:buAutoNum type="arabicPeriod"/>
            </a:pPr>
            <a:r>
              <a:rPr lang="en-US" altLang="en-US" sz="2000" kern="1200" dirty="0">
                <a:solidFill>
                  <a:schemeClr val="tx1"/>
                </a:solidFill>
                <a:latin typeface="+mn-lt"/>
                <a:ea typeface="+mn-ea"/>
                <a:cs typeface="Arial" panose="020B0604020202020204" pitchFamily="34" charset="0"/>
              </a:rPr>
              <a:t>Demand and supply can also be represented by equations.</a:t>
            </a:r>
          </a:p>
          <a:p>
            <a:pPr marL="944118" lvl="1" indent="-457200">
              <a:buFont typeface="+mj-lt"/>
              <a:buAutoNum type="arabicPeriod"/>
            </a:pPr>
            <a:r>
              <a:rPr lang="en-US" altLang="en-US" sz="2000" kern="1200" dirty="0">
                <a:solidFill>
                  <a:schemeClr val="tx1"/>
                </a:solidFill>
                <a:latin typeface="+mn-lt"/>
                <a:ea typeface="+mn-ea"/>
                <a:cs typeface="Arial" panose="020B0604020202020204" pitchFamily="34" charset="0"/>
              </a:rPr>
              <a:t>Quantity demanded and quantity supplied are always per time period—that is, per day, per month, or per year.</a:t>
            </a:r>
          </a:p>
          <a:p>
            <a:pPr marL="944118" lvl="1" indent="-457200">
              <a:buFont typeface="+mj-lt"/>
              <a:buAutoNum type="arabicPeriod"/>
            </a:pPr>
            <a:r>
              <a:rPr lang="en-US" altLang="en-US" sz="2000" kern="1200" dirty="0">
                <a:solidFill>
                  <a:schemeClr val="tx1"/>
                </a:solidFill>
                <a:latin typeface="+mn-lt"/>
                <a:ea typeface="+mn-ea"/>
                <a:cs typeface="Arial" panose="020B0604020202020204" pitchFamily="34" charset="0"/>
              </a:rPr>
              <a:t>The demand for a good is determined by price, household income and wealth, prices of other goods and services, tastes and preferences, and expectations.</a:t>
            </a:r>
            <a:endParaRPr lang="en-IN" sz="2000" kern="120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460269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2" y="146511"/>
            <a:ext cx="8229600" cy="1175119"/>
          </a:xfrm>
        </p:spPr>
        <p:txBody>
          <a:bodyPr>
            <a:noAutofit/>
          </a:bodyPr>
          <a:lstStyle/>
          <a:p>
            <a:r>
              <a:rPr lang="en-IN" kern="0" dirty="0"/>
              <a:t>Demand and Supply in Product Markets: A Review </a:t>
            </a:r>
            <a:r>
              <a:rPr lang="en-IN" sz="2800" kern="0" dirty="0"/>
              <a:t>(2 of 2)</a:t>
            </a:r>
            <a:endParaRPr lang="en-IN" sz="2800" dirty="0"/>
          </a:p>
        </p:txBody>
      </p:sp>
      <p:sp>
        <p:nvSpPr>
          <p:cNvPr id="3" name="Content Placeholder 2"/>
          <p:cNvSpPr>
            <a:spLocks noGrp="1"/>
          </p:cNvSpPr>
          <p:nvPr>
            <p:ph sz="quarter" idx="13"/>
          </p:nvPr>
        </p:nvSpPr>
        <p:spPr>
          <a:xfrm>
            <a:off x="457200" y="1475318"/>
            <a:ext cx="8232775" cy="4598988"/>
          </a:xfrm>
          <a:prstGeom prst="rect">
            <a:avLst/>
          </a:prstGeom>
        </p:spPr>
        <p:txBody>
          <a:bodyPr/>
          <a:lstStyle/>
          <a:p>
            <a:pPr marL="944118" lvl="1" indent="-457200">
              <a:buFont typeface="+mj-lt"/>
              <a:buAutoNum type="arabicPeriod" startAt="5"/>
            </a:pPr>
            <a:r>
              <a:rPr lang="en-US" altLang="en-US" sz="2200" kern="1200" dirty="0">
                <a:solidFill>
                  <a:schemeClr val="tx1"/>
                </a:solidFill>
                <a:latin typeface="+mn-lt"/>
                <a:ea typeface="+mn-ea"/>
                <a:cs typeface="Arial" panose="020B0604020202020204" pitchFamily="34" charset="0"/>
              </a:rPr>
              <a:t>The supply of a good is determined by price, costs of production, and prices of related products. Costs of production are determined by available technologies of production and input prices.</a:t>
            </a:r>
          </a:p>
          <a:p>
            <a:pPr marL="944118" lvl="1" indent="-457200">
              <a:buFont typeface="+mj-lt"/>
              <a:buAutoNum type="arabicPeriod" startAt="5"/>
            </a:pPr>
            <a:r>
              <a:rPr lang="en-US" altLang="en-US" sz="2200" kern="1200" dirty="0">
                <a:solidFill>
                  <a:schemeClr val="tx1"/>
                </a:solidFill>
                <a:latin typeface="+mn-lt"/>
                <a:ea typeface="+mn-ea"/>
                <a:cs typeface="Arial" panose="020B0604020202020204" pitchFamily="34" charset="0"/>
              </a:rPr>
              <a:t>Be careful to distinguish between movements along supply and demand curves and shifts of these curves. When the price of a good changes, the quantity of that good demanded or supplied changes—that is, a movement occurs along the curve. When any other factor changes, the curve shifts, or changes position.</a:t>
            </a:r>
          </a:p>
          <a:p>
            <a:pPr marL="944118" lvl="1" indent="-457200">
              <a:buFont typeface="+mj-lt"/>
              <a:buAutoNum type="arabicPeriod" startAt="5"/>
            </a:pPr>
            <a:r>
              <a:rPr lang="en-US" altLang="en-US" sz="2200" kern="1200" dirty="0">
                <a:solidFill>
                  <a:schemeClr val="tx1"/>
                </a:solidFill>
                <a:latin typeface="+mn-lt"/>
                <a:ea typeface="+mn-ea"/>
                <a:cs typeface="Arial" panose="020B0604020202020204" pitchFamily="34" charset="0"/>
              </a:rPr>
              <a:t>Market equilibrium exists only when quantity supplied equals quantity demanded at the current price.</a:t>
            </a:r>
            <a:endParaRPr lang="en-IN" altLang="en-US" sz="2200" kern="120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97487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2" y="223838"/>
            <a:ext cx="8229600" cy="1097279"/>
          </a:xfrm>
        </p:spPr>
        <p:txBody>
          <a:bodyPr/>
          <a:lstStyle/>
          <a:p>
            <a:r>
              <a:rPr lang="en-IN" dirty="0"/>
              <a:t>Input Markets and Output Markets: The Circular Flow </a:t>
            </a:r>
            <a:r>
              <a:rPr lang="en-US" sz="2800" dirty="0"/>
              <a:t>(1 of 4)</a:t>
            </a:r>
            <a:endParaRPr lang="en-IN" sz="2800" dirty="0"/>
          </a:p>
        </p:txBody>
      </p:sp>
      <p:sp>
        <p:nvSpPr>
          <p:cNvPr id="3" name="Content Placeholder 2"/>
          <p:cNvSpPr>
            <a:spLocks noGrp="1"/>
          </p:cNvSpPr>
          <p:nvPr>
            <p:ph sz="quarter" idx="13"/>
          </p:nvPr>
        </p:nvSpPr>
        <p:spPr>
          <a:xfrm>
            <a:off x="347129" y="1449917"/>
            <a:ext cx="8232775" cy="2292350"/>
          </a:xfrm>
          <a:prstGeom prst="rect">
            <a:avLst/>
          </a:prstGeom>
        </p:spPr>
        <p:txBody>
          <a:bodyPr/>
          <a:lstStyle/>
          <a:p>
            <a:pPr marL="342900" indent="-342900">
              <a:spcBef>
                <a:spcPts val="1800"/>
              </a:spcBef>
            </a:pPr>
            <a:r>
              <a:rPr lang="en-IN" b="1" dirty="0">
                <a:cs typeface="Arial" pitchFamily="34" charset="0"/>
              </a:rPr>
              <a:t>product</a:t>
            </a:r>
            <a:r>
              <a:rPr lang="en-IN" dirty="0">
                <a:cs typeface="Arial" pitchFamily="34" charset="0"/>
              </a:rPr>
              <a:t> </a:t>
            </a:r>
            <a:r>
              <a:rPr lang="en-IN" i="1" dirty="0">
                <a:cs typeface="Arial" pitchFamily="34" charset="0"/>
              </a:rPr>
              <a:t>or </a:t>
            </a:r>
            <a:r>
              <a:rPr lang="en-IN" b="1" dirty="0">
                <a:cs typeface="Arial" pitchFamily="34" charset="0"/>
              </a:rPr>
              <a:t>output markets  </a:t>
            </a:r>
            <a:r>
              <a:rPr lang="en-IN" dirty="0">
                <a:cs typeface="Arial" pitchFamily="34" charset="0"/>
              </a:rPr>
              <a:t>The markets in which goods and services are exchanged.</a:t>
            </a:r>
          </a:p>
          <a:p>
            <a:pPr marL="342900" indent="-342900">
              <a:spcBef>
                <a:spcPts val="1800"/>
              </a:spcBef>
            </a:pPr>
            <a:r>
              <a:rPr lang="en-IN" altLang="en-US" b="1" dirty="0">
                <a:cs typeface="Arial" pitchFamily="34" charset="0"/>
              </a:rPr>
              <a:t>input </a:t>
            </a:r>
            <a:r>
              <a:rPr lang="en-IN" altLang="en-US" i="1" dirty="0">
                <a:cs typeface="Arial" pitchFamily="34" charset="0"/>
              </a:rPr>
              <a:t>or</a:t>
            </a:r>
            <a:r>
              <a:rPr lang="en-IN" altLang="en-US" dirty="0">
                <a:cs typeface="Arial" pitchFamily="34" charset="0"/>
              </a:rPr>
              <a:t> </a:t>
            </a:r>
            <a:r>
              <a:rPr lang="en-IN" altLang="en-US" b="1" dirty="0">
                <a:cs typeface="Arial" pitchFamily="34" charset="0"/>
              </a:rPr>
              <a:t>factor markets </a:t>
            </a:r>
            <a:r>
              <a:rPr lang="en-IN" altLang="en-US" dirty="0">
                <a:cs typeface="Arial" pitchFamily="34" charset="0"/>
              </a:rPr>
              <a:t>The markets in which the resources used to produce goods and services are exchanged.</a:t>
            </a:r>
          </a:p>
        </p:txBody>
      </p:sp>
    </p:spTree>
    <p:extLst>
      <p:ext uri="{BB962C8B-B14F-4D97-AF65-F5344CB8AC3E}">
        <p14:creationId xmlns:p14="http://schemas.microsoft.com/office/powerpoint/2010/main" val="27857587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8662" y="160570"/>
            <a:ext cx="8229600" cy="511888"/>
          </a:xfrm>
        </p:spPr>
        <p:txBody>
          <a:bodyPr anchor="ctr"/>
          <a:lstStyle/>
          <a:p>
            <a:r>
              <a:rPr lang="pt-BR" dirty="0"/>
              <a:t>ECONOMICS IN PRACTICE </a:t>
            </a:r>
            <a:r>
              <a:rPr lang="pt-BR" sz="2800" dirty="0"/>
              <a:t>(4 of 4)</a:t>
            </a:r>
            <a:endParaRPr lang="en-IN" sz="2800" dirty="0"/>
          </a:p>
        </p:txBody>
      </p:sp>
      <p:sp>
        <p:nvSpPr>
          <p:cNvPr id="2" name="Content Placeholder 1"/>
          <p:cNvSpPr>
            <a:spLocks noGrp="1"/>
          </p:cNvSpPr>
          <p:nvPr>
            <p:ph sz="quarter" idx="13"/>
          </p:nvPr>
        </p:nvSpPr>
        <p:spPr>
          <a:xfrm>
            <a:off x="372530" y="681687"/>
            <a:ext cx="8232775" cy="576974"/>
          </a:xfrm>
        </p:spPr>
        <p:txBody>
          <a:bodyPr/>
          <a:lstStyle/>
          <a:p>
            <a:pPr marL="0" indent="0">
              <a:spcBef>
                <a:spcPts val="0"/>
              </a:spcBef>
              <a:buNone/>
            </a:pPr>
            <a:r>
              <a:rPr lang="en-US" sz="2800" b="1" dirty="0">
                <a:solidFill>
                  <a:srgbClr val="007FA3"/>
                </a:solidFill>
                <a:latin typeface="+mj-lt"/>
                <a:ea typeface="Times New Roman"/>
                <a:cs typeface="Times New Roman"/>
                <a:sym typeface="Times New Roman"/>
              </a:rPr>
              <a:t>Why Do the Prices of Newspapers Rise?</a:t>
            </a:r>
            <a:endParaRPr lang="en-IN" sz="2800" b="1" dirty="0">
              <a:solidFill>
                <a:srgbClr val="007FA3"/>
              </a:solidFill>
              <a:latin typeface="+mj-lt"/>
              <a:ea typeface="Times New Roman"/>
              <a:cs typeface="Times New Roman"/>
              <a:sym typeface="Times New Roman"/>
            </a:endParaRPr>
          </a:p>
        </p:txBody>
      </p:sp>
      <p:pic>
        <p:nvPicPr>
          <p:cNvPr id="18434" name="Picture 2" descr="In the given graph, Q or the horizontal axis denotes number of newspapers and P the vertical axis denotes the price of a newspaper.&#10;The initial equilibrium is at P subscript 0, Q subscript 0 where the Supply curve S and first demand curve D subscript 0 intersect. &#10;As demand rises, quantity demanded increases to Q subscript 1. This shifts the new demand curve D subscript 1 to the right where it intersects the supply curve at a higher price level P subscript 1. "/>
          <p:cNvPicPr>
            <a:picLocks noChangeAspect="1" noChangeArrowheads="1"/>
          </p:cNvPicPr>
          <p:nvPr/>
        </p:nvPicPr>
        <p:blipFill rotWithShape="1">
          <a:blip r:embed="rId3">
            <a:extLst>
              <a:ext uri="{28A0092B-C50C-407E-A947-70E740481C1C}">
                <a14:useLocalDpi xmlns:a14="http://schemas.microsoft.com/office/drawing/2010/main" val="0"/>
              </a:ext>
            </a:extLst>
          </a:blip>
          <a:srcRect r="52119"/>
          <a:stretch/>
        </p:blipFill>
        <p:spPr bwMode="auto">
          <a:xfrm>
            <a:off x="576388" y="1495096"/>
            <a:ext cx="3826279" cy="296871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n the given graph, Q or the horizontal axis denotes number of newspapers and P the vertical axis denotes the price of a newspaper.&#10;The initial equilibrium is at P subscript 0, Q subscript 0 where the supply curve S subscript 0 and demand curve D intersect. &#10;As supply falls, quantity decreases to Q subscript 1. This shifts the supply curve curve S subscript 1 to the left where it intersects the demand curve at a higher price level P subscript 1."/>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a:stretch/>
        </p:blipFill>
        <p:spPr bwMode="auto">
          <a:xfrm>
            <a:off x="4572000" y="1495096"/>
            <a:ext cx="3995613" cy="296871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quarter" idx="15"/>
          </p:nvPr>
        </p:nvSpPr>
        <p:spPr>
          <a:xfrm>
            <a:off x="466725" y="4733596"/>
            <a:ext cx="8223250" cy="1503486"/>
          </a:xfrm>
        </p:spPr>
        <p:txBody>
          <a:bodyPr/>
          <a:lstStyle/>
          <a:p>
            <a:pPr marL="255588" indent="-255588">
              <a:defRPr/>
            </a:pPr>
            <a:r>
              <a:rPr lang="en-US" altLang="en-US" sz="2000" kern="1200" dirty="0">
                <a:solidFill>
                  <a:schemeClr val="tx1"/>
                </a:solidFill>
                <a:latin typeface="+mn-lt"/>
                <a:ea typeface="+mn-ea"/>
                <a:cs typeface="Arial" panose="020B0604020202020204" pitchFamily="34" charset="0"/>
              </a:rPr>
              <a:t>In 2006, the average price for a daily edition of a Baltimore newspaper was $0.50. In 2007, the average price had risen to $0.75. </a:t>
            </a:r>
          </a:p>
          <a:p>
            <a:pPr marL="255588" indent="-255588">
              <a:defRPr/>
            </a:pPr>
            <a:r>
              <a:rPr lang="en-US" altLang="en-US" sz="2000" kern="1200" dirty="0">
                <a:solidFill>
                  <a:schemeClr val="tx1"/>
                </a:solidFill>
                <a:latin typeface="+mn-lt"/>
                <a:ea typeface="+mn-ea"/>
                <a:cs typeface="Arial" panose="020B0604020202020204" pitchFamily="34" charset="0"/>
              </a:rPr>
              <a:t>Different analysts have different explanations for the higher equilibrium price.</a:t>
            </a:r>
            <a:endParaRPr lang="en-IN" sz="2000" kern="120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0501085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2" y="118172"/>
            <a:ext cx="8229600" cy="1207007"/>
          </a:xfrm>
        </p:spPr>
        <p:txBody>
          <a:bodyPr>
            <a:noAutofit/>
          </a:bodyPr>
          <a:lstStyle/>
          <a:p>
            <a:r>
              <a:rPr lang="en-IN" dirty="0"/>
              <a:t>Looking Ahead: Markets and the Allocation of Resources</a:t>
            </a:r>
          </a:p>
        </p:txBody>
      </p:sp>
      <p:sp>
        <p:nvSpPr>
          <p:cNvPr id="4" name="Content Placeholder 3"/>
          <p:cNvSpPr>
            <a:spLocks noGrp="1"/>
          </p:cNvSpPr>
          <p:nvPr>
            <p:ph sz="quarter" idx="13"/>
          </p:nvPr>
        </p:nvSpPr>
        <p:spPr>
          <a:xfrm>
            <a:off x="355596" y="1475318"/>
            <a:ext cx="8232775" cy="4468282"/>
          </a:xfrm>
        </p:spPr>
        <p:txBody>
          <a:bodyPr>
            <a:noAutofit/>
          </a:bodyPr>
          <a:lstStyle/>
          <a:p>
            <a:pPr marL="0" indent="0">
              <a:buNone/>
            </a:pPr>
            <a:r>
              <a:rPr lang="en-US" altLang="en-US" sz="2200" kern="1200" dirty="0">
                <a:solidFill>
                  <a:schemeClr val="tx1"/>
                </a:solidFill>
                <a:latin typeface="+mn-lt"/>
                <a:ea typeface="+mn-ea"/>
                <a:cs typeface="Arial" panose="020B0604020202020204" pitchFamily="34" charset="0"/>
              </a:rPr>
              <a:t>You can see how markets answer the basic economic questions of what is produced, how it is produced, and who gets what is produced:</a:t>
            </a:r>
          </a:p>
          <a:p>
            <a:pPr marL="255588" indent="-255588"/>
            <a:r>
              <a:rPr lang="en-US" altLang="en-US" sz="2200" kern="1200" dirty="0">
                <a:solidFill>
                  <a:schemeClr val="tx1"/>
                </a:solidFill>
                <a:latin typeface="+mn-lt"/>
                <a:ea typeface="+mn-ea"/>
                <a:cs typeface="Arial" panose="020B0604020202020204" pitchFamily="34" charset="0"/>
              </a:rPr>
              <a:t>Demand curves reflect what people are willing and able to pay for products; they are influenced by incomes, wealth, preferences, prices of other goods, and expectations.</a:t>
            </a:r>
          </a:p>
          <a:p>
            <a:pPr marL="255588" indent="-255588"/>
            <a:r>
              <a:rPr lang="en-US" altLang="en-US" sz="2200" kern="1200" dirty="0">
                <a:solidFill>
                  <a:schemeClr val="tx1"/>
                </a:solidFill>
                <a:latin typeface="+mn-lt"/>
                <a:ea typeface="+mn-ea"/>
                <a:cs typeface="Arial" panose="020B0604020202020204" pitchFamily="34" charset="0"/>
              </a:rPr>
              <a:t>Firms in business to make a profit have a good reason to choose the best available technology—lower costs mean higher profits.</a:t>
            </a:r>
          </a:p>
          <a:p>
            <a:pPr marL="255588" indent="-255588"/>
            <a:r>
              <a:rPr lang="en-US" altLang="en-US" sz="2200" kern="1200" dirty="0">
                <a:solidFill>
                  <a:schemeClr val="tx1"/>
                </a:solidFill>
                <a:latin typeface="+mn-lt"/>
                <a:ea typeface="+mn-ea"/>
                <a:cs typeface="Arial" panose="020B0604020202020204" pitchFamily="34" charset="0"/>
              </a:rPr>
              <a:t>When a good is in short supply, price rises. As it does, only those who are willing and able to continue buying do so.</a:t>
            </a:r>
            <a:endParaRPr lang="en-IN" sz="2200" kern="120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5636417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2" y="44546"/>
            <a:ext cx="8229600" cy="738633"/>
          </a:xfrm>
        </p:spPr>
        <p:txBody>
          <a:bodyPr>
            <a:spAutoFit/>
          </a:bodyPr>
          <a:lstStyle/>
          <a:p>
            <a:r>
              <a:rPr lang="pt-BR" dirty="0"/>
              <a:t>Review Terms and Concepts </a:t>
            </a:r>
            <a:r>
              <a:rPr lang="en-IN" sz="2800" dirty="0"/>
              <a:t>(1 of 2)</a:t>
            </a:r>
            <a:endParaRPr lang="pt-BR" sz="2800" dirty="0"/>
          </a:p>
        </p:txBody>
      </p:sp>
      <p:sp>
        <p:nvSpPr>
          <p:cNvPr id="3" name="Content Placeholder 2"/>
          <p:cNvSpPr>
            <a:spLocks noGrp="1"/>
          </p:cNvSpPr>
          <p:nvPr>
            <p:ph sz="quarter" idx="13"/>
          </p:nvPr>
        </p:nvSpPr>
        <p:spPr>
          <a:xfrm>
            <a:off x="355596" y="1129201"/>
            <a:ext cx="8232775" cy="4944534"/>
          </a:xfrm>
          <a:prstGeom prst="rect">
            <a:avLst/>
          </a:prstGeom>
        </p:spPr>
        <p:txBody>
          <a:bodyPr numCol="2">
            <a:noAutofit/>
          </a:bodyPr>
          <a:lstStyle/>
          <a:p>
            <a:pPr marL="255588" indent="-255588"/>
            <a:r>
              <a:rPr lang="en-US" altLang="en-US" sz="2200" kern="1200" dirty="0">
                <a:solidFill>
                  <a:schemeClr val="tx1"/>
                </a:solidFill>
                <a:latin typeface="+mn-lt"/>
                <a:ea typeface="+mn-ea"/>
                <a:cs typeface="Arial" panose="020B0604020202020204" pitchFamily="34" charset="0"/>
              </a:rPr>
              <a:t>capital market</a:t>
            </a:r>
          </a:p>
          <a:p>
            <a:pPr marL="255588" indent="-255588"/>
            <a:r>
              <a:rPr lang="en-US" altLang="en-US" sz="2200" kern="1200" dirty="0">
                <a:solidFill>
                  <a:schemeClr val="tx1"/>
                </a:solidFill>
                <a:latin typeface="+mn-lt"/>
                <a:ea typeface="+mn-ea"/>
                <a:cs typeface="Arial" panose="020B0604020202020204" pitchFamily="34" charset="0"/>
              </a:rPr>
              <a:t>complements, complementary goods</a:t>
            </a:r>
          </a:p>
          <a:p>
            <a:pPr marL="255588" indent="-255588"/>
            <a:r>
              <a:rPr lang="en-US" altLang="en-US" sz="2200" kern="1200" dirty="0">
                <a:solidFill>
                  <a:schemeClr val="tx1"/>
                </a:solidFill>
                <a:latin typeface="+mn-lt"/>
                <a:ea typeface="+mn-ea"/>
                <a:cs typeface="Arial" panose="020B0604020202020204" pitchFamily="34" charset="0"/>
              </a:rPr>
              <a:t>demand curve</a:t>
            </a:r>
          </a:p>
          <a:p>
            <a:pPr marL="255588" indent="-255588"/>
            <a:r>
              <a:rPr lang="en-US" altLang="en-US" sz="2200" kern="1200" dirty="0">
                <a:solidFill>
                  <a:schemeClr val="tx1"/>
                </a:solidFill>
                <a:latin typeface="+mn-lt"/>
                <a:ea typeface="+mn-ea"/>
                <a:cs typeface="Arial" panose="020B0604020202020204" pitchFamily="34" charset="0"/>
              </a:rPr>
              <a:t>demand schedule</a:t>
            </a:r>
          </a:p>
          <a:p>
            <a:pPr marL="255588" indent="-255588"/>
            <a:r>
              <a:rPr lang="en-US" altLang="en-US" sz="2200" kern="1200" dirty="0">
                <a:solidFill>
                  <a:schemeClr val="tx1"/>
                </a:solidFill>
                <a:latin typeface="+mn-lt"/>
                <a:ea typeface="+mn-ea"/>
                <a:cs typeface="Arial" panose="020B0604020202020204" pitchFamily="34" charset="0"/>
              </a:rPr>
              <a:t>entrepreneur</a:t>
            </a:r>
          </a:p>
          <a:p>
            <a:pPr marL="255588" indent="-255588"/>
            <a:r>
              <a:rPr lang="en-US" altLang="en-US" sz="2200" kern="1200" dirty="0">
                <a:solidFill>
                  <a:schemeClr val="tx1"/>
                </a:solidFill>
                <a:latin typeface="+mn-lt"/>
                <a:ea typeface="+mn-ea"/>
                <a:cs typeface="Arial" panose="020B0604020202020204" pitchFamily="34" charset="0"/>
              </a:rPr>
              <a:t>equilibrium</a:t>
            </a:r>
          </a:p>
          <a:p>
            <a:pPr marL="255588" indent="-255588"/>
            <a:r>
              <a:rPr lang="en-US" altLang="en-US" sz="2200" kern="1200" dirty="0">
                <a:solidFill>
                  <a:schemeClr val="tx1"/>
                </a:solidFill>
                <a:latin typeface="+mn-lt"/>
                <a:ea typeface="+mn-ea"/>
                <a:cs typeface="Arial" panose="020B0604020202020204" pitchFamily="34" charset="0"/>
              </a:rPr>
              <a:t>excess demand or shortage</a:t>
            </a:r>
          </a:p>
          <a:p>
            <a:pPr marL="255588" indent="-255588"/>
            <a:r>
              <a:rPr lang="en-US" altLang="en-US" sz="2200" kern="1200" dirty="0">
                <a:solidFill>
                  <a:schemeClr val="tx1"/>
                </a:solidFill>
                <a:latin typeface="+mn-lt"/>
                <a:ea typeface="+mn-ea"/>
                <a:cs typeface="Arial" panose="020B0604020202020204" pitchFamily="34" charset="0"/>
              </a:rPr>
              <a:t>excess supply or surplus</a:t>
            </a:r>
          </a:p>
          <a:p>
            <a:pPr marL="255588" indent="-255588"/>
            <a:r>
              <a:rPr lang="en-US" altLang="en-US" sz="2200" kern="1200" dirty="0">
                <a:solidFill>
                  <a:schemeClr val="tx1"/>
                </a:solidFill>
                <a:latin typeface="+mn-lt"/>
                <a:ea typeface="+mn-ea"/>
                <a:cs typeface="Arial" panose="020B0604020202020204" pitchFamily="34" charset="0"/>
              </a:rPr>
              <a:t>factors of production</a:t>
            </a:r>
          </a:p>
          <a:p>
            <a:pPr marL="255588" indent="-255588"/>
            <a:r>
              <a:rPr lang="en-IN" sz="2200" kern="1200" dirty="0">
                <a:solidFill>
                  <a:schemeClr val="tx1"/>
                </a:solidFill>
                <a:latin typeface="+mn-lt"/>
                <a:ea typeface="+mn-ea"/>
                <a:cs typeface="Arial" panose="020B0604020202020204" pitchFamily="34" charset="0"/>
              </a:rPr>
              <a:t>firm</a:t>
            </a:r>
            <a:endParaRPr lang="en-US" sz="2200" kern="1200" dirty="0">
              <a:solidFill>
                <a:schemeClr val="tx1"/>
              </a:solidFill>
              <a:latin typeface="+mn-lt"/>
              <a:ea typeface="+mn-ea"/>
              <a:cs typeface="Arial" panose="020B0604020202020204" pitchFamily="34" charset="0"/>
            </a:endParaRPr>
          </a:p>
          <a:p>
            <a:pPr marL="255588" indent="-255588"/>
            <a:r>
              <a:rPr lang="en-IN" sz="2200" kern="1200" dirty="0">
                <a:solidFill>
                  <a:schemeClr val="tx1"/>
                </a:solidFill>
                <a:latin typeface="+mn-lt"/>
                <a:ea typeface="+mn-ea"/>
                <a:cs typeface="Arial" panose="020B0604020202020204" pitchFamily="34" charset="0"/>
              </a:rPr>
              <a:t>households</a:t>
            </a:r>
            <a:endParaRPr lang="en-US" sz="2200" kern="1200" dirty="0">
              <a:solidFill>
                <a:schemeClr val="tx1"/>
              </a:solidFill>
              <a:latin typeface="+mn-lt"/>
              <a:ea typeface="+mn-ea"/>
              <a:cs typeface="Arial" panose="020B0604020202020204" pitchFamily="34" charset="0"/>
            </a:endParaRPr>
          </a:p>
          <a:p>
            <a:pPr marL="255588" indent="-255588"/>
            <a:r>
              <a:rPr lang="en-IN" sz="2200" kern="1200" dirty="0">
                <a:solidFill>
                  <a:schemeClr val="tx1"/>
                </a:solidFill>
                <a:latin typeface="+mn-lt"/>
                <a:ea typeface="+mn-ea"/>
                <a:cs typeface="Arial" panose="020B0604020202020204" pitchFamily="34" charset="0"/>
              </a:rPr>
              <a:t>income</a:t>
            </a:r>
            <a:endParaRPr lang="en-US" sz="2200" kern="1200" dirty="0">
              <a:solidFill>
                <a:schemeClr val="tx1"/>
              </a:solidFill>
              <a:latin typeface="+mn-lt"/>
              <a:ea typeface="+mn-ea"/>
              <a:cs typeface="Arial" panose="020B0604020202020204" pitchFamily="34" charset="0"/>
            </a:endParaRPr>
          </a:p>
          <a:p>
            <a:pPr marL="255588" indent="-255588"/>
            <a:r>
              <a:rPr lang="en-IN" sz="2200" kern="1200" dirty="0">
                <a:solidFill>
                  <a:schemeClr val="tx1"/>
                </a:solidFill>
                <a:latin typeface="+mn-lt"/>
                <a:ea typeface="+mn-ea"/>
                <a:cs typeface="Arial" panose="020B0604020202020204" pitchFamily="34" charset="0"/>
              </a:rPr>
              <a:t>inferior goods</a:t>
            </a:r>
            <a:endParaRPr lang="en-US" sz="2200" kern="1200" dirty="0">
              <a:solidFill>
                <a:schemeClr val="tx1"/>
              </a:solidFill>
              <a:latin typeface="+mn-lt"/>
              <a:ea typeface="+mn-ea"/>
              <a:cs typeface="Arial" panose="020B0604020202020204" pitchFamily="34" charset="0"/>
            </a:endParaRPr>
          </a:p>
          <a:p>
            <a:pPr marL="255588" indent="-255588"/>
            <a:r>
              <a:rPr lang="en-IN" sz="2200" kern="1200" dirty="0">
                <a:solidFill>
                  <a:schemeClr val="tx1"/>
                </a:solidFill>
                <a:latin typeface="+mn-lt"/>
                <a:ea typeface="+mn-ea"/>
                <a:cs typeface="Arial" panose="020B0604020202020204" pitchFamily="34" charset="0"/>
              </a:rPr>
              <a:t>input </a:t>
            </a:r>
            <a:r>
              <a:rPr lang="en-IN" sz="2200" i="1" kern="1200" dirty="0">
                <a:solidFill>
                  <a:schemeClr val="tx1"/>
                </a:solidFill>
                <a:latin typeface="+mn-lt"/>
                <a:ea typeface="+mn-ea"/>
                <a:cs typeface="Arial" panose="020B0604020202020204" pitchFamily="34" charset="0"/>
              </a:rPr>
              <a:t>or</a:t>
            </a:r>
            <a:r>
              <a:rPr lang="en-IN" sz="2200" kern="1200" dirty="0">
                <a:solidFill>
                  <a:schemeClr val="tx1"/>
                </a:solidFill>
                <a:latin typeface="+mn-lt"/>
                <a:ea typeface="+mn-ea"/>
                <a:cs typeface="Arial" panose="020B0604020202020204" pitchFamily="34" charset="0"/>
              </a:rPr>
              <a:t> factor markets</a:t>
            </a:r>
            <a:endParaRPr lang="en-US" sz="2200" kern="1200" dirty="0">
              <a:solidFill>
                <a:schemeClr val="tx1"/>
              </a:solidFill>
              <a:latin typeface="+mn-lt"/>
              <a:ea typeface="+mn-ea"/>
              <a:cs typeface="Arial" panose="020B0604020202020204" pitchFamily="34" charset="0"/>
            </a:endParaRPr>
          </a:p>
          <a:p>
            <a:pPr marL="255588" indent="-255588"/>
            <a:r>
              <a:rPr lang="en-IN" sz="2200" kern="1200" dirty="0" err="1">
                <a:solidFill>
                  <a:schemeClr val="tx1"/>
                </a:solidFill>
                <a:latin typeface="+mn-lt"/>
                <a:ea typeface="+mn-ea"/>
                <a:cs typeface="Arial" panose="020B0604020202020204" pitchFamily="34" charset="0"/>
              </a:rPr>
              <a:t>labor</a:t>
            </a:r>
            <a:r>
              <a:rPr lang="en-IN" sz="2200" kern="1200" dirty="0">
                <a:solidFill>
                  <a:schemeClr val="tx1"/>
                </a:solidFill>
                <a:latin typeface="+mn-lt"/>
                <a:ea typeface="+mn-ea"/>
                <a:cs typeface="Arial" panose="020B0604020202020204" pitchFamily="34" charset="0"/>
              </a:rPr>
              <a:t> market</a:t>
            </a:r>
            <a:endParaRPr lang="en-US" sz="2200" kern="1200" dirty="0">
              <a:solidFill>
                <a:schemeClr val="tx1"/>
              </a:solidFill>
              <a:latin typeface="+mn-lt"/>
              <a:ea typeface="+mn-ea"/>
              <a:cs typeface="Arial" panose="020B0604020202020204" pitchFamily="34" charset="0"/>
            </a:endParaRPr>
          </a:p>
          <a:p>
            <a:pPr marL="255588" indent="-255588"/>
            <a:r>
              <a:rPr lang="en-IN" sz="2200" kern="1200" dirty="0">
                <a:solidFill>
                  <a:schemeClr val="tx1"/>
                </a:solidFill>
                <a:latin typeface="+mn-lt"/>
                <a:ea typeface="+mn-ea"/>
                <a:cs typeface="Arial" panose="020B0604020202020204" pitchFamily="34" charset="0"/>
              </a:rPr>
              <a:t>land market</a:t>
            </a:r>
            <a:endParaRPr lang="en-US" sz="2200" kern="1200" dirty="0">
              <a:solidFill>
                <a:schemeClr val="tx1"/>
              </a:solidFill>
              <a:latin typeface="+mn-lt"/>
              <a:ea typeface="+mn-ea"/>
              <a:cs typeface="Arial" panose="020B0604020202020204" pitchFamily="34" charset="0"/>
            </a:endParaRPr>
          </a:p>
          <a:p>
            <a:pPr marL="255588" indent="-255588"/>
            <a:r>
              <a:rPr lang="en-IN" sz="2200" kern="1200" dirty="0">
                <a:solidFill>
                  <a:schemeClr val="tx1"/>
                </a:solidFill>
                <a:latin typeface="+mn-lt"/>
                <a:ea typeface="+mn-ea"/>
                <a:cs typeface="Arial" panose="020B0604020202020204" pitchFamily="34" charset="0"/>
              </a:rPr>
              <a:t>law of demand</a:t>
            </a:r>
            <a:endParaRPr lang="en-US" sz="2200" kern="1200" dirty="0">
              <a:solidFill>
                <a:schemeClr val="tx1"/>
              </a:solidFill>
              <a:latin typeface="+mn-lt"/>
              <a:ea typeface="+mn-ea"/>
              <a:cs typeface="Arial" panose="020B0604020202020204" pitchFamily="34" charset="0"/>
            </a:endParaRPr>
          </a:p>
          <a:p>
            <a:pPr marL="255588" indent="-255588"/>
            <a:r>
              <a:rPr lang="en-US" sz="2200" kern="1200" dirty="0">
                <a:solidFill>
                  <a:schemeClr val="tx1"/>
                </a:solidFill>
                <a:latin typeface="+mn-lt"/>
                <a:ea typeface="+mn-ea"/>
                <a:cs typeface="Arial" panose="020B0604020202020204" pitchFamily="34" charset="0"/>
              </a:rPr>
              <a:t>law of supply</a:t>
            </a:r>
            <a:endParaRPr lang="en-IN" altLang="en-US" sz="2200" kern="120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5975469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2" y="44546"/>
            <a:ext cx="8229600" cy="738633"/>
          </a:xfrm>
        </p:spPr>
        <p:txBody>
          <a:bodyPr>
            <a:spAutoFit/>
          </a:bodyPr>
          <a:lstStyle/>
          <a:p>
            <a:r>
              <a:rPr lang="pt-BR" dirty="0"/>
              <a:t>Review Terms and Concepts </a:t>
            </a:r>
            <a:r>
              <a:rPr lang="en-IN" sz="2800" dirty="0"/>
              <a:t>(2 of 2)</a:t>
            </a:r>
            <a:endParaRPr lang="pt-BR" sz="2800" dirty="0"/>
          </a:p>
        </p:txBody>
      </p:sp>
      <p:sp>
        <p:nvSpPr>
          <p:cNvPr id="3" name="Content Placeholder 2"/>
          <p:cNvSpPr>
            <a:spLocks noGrp="1"/>
          </p:cNvSpPr>
          <p:nvPr>
            <p:ph sz="quarter" idx="13"/>
          </p:nvPr>
        </p:nvSpPr>
        <p:spPr>
          <a:xfrm>
            <a:off x="355596" y="1118786"/>
            <a:ext cx="8232775" cy="4916700"/>
          </a:xfrm>
          <a:prstGeom prst="rect">
            <a:avLst/>
          </a:prstGeom>
        </p:spPr>
        <p:txBody>
          <a:bodyPr numCol="2">
            <a:noAutofit/>
          </a:bodyPr>
          <a:lstStyle/>
          <a:p>
            <a:pPr marL="255588" indent="-255588"/>
            <a:r>
              <a:rPr lang="en-US" altLang="en-US" sz="2200" kern="1200" dirty="0">
                <a:solidFill>
                  <a:schemeClr val="tx1"/>
                </a:solidFill>
                <a:latin typeface="+mn-lt"/>
                <a:ea typeface="+mn-ea"/>
                <a:cs typeface="Arial" panose="020B0604020202020204" pitchFamily="34" charset="0"/>
              </a:rPr>
              <a:t>market demand</a:t>
            </a:r>
          </a:p>
          <a:p>
            <a:pPr marL="255588" indent="-255588"/>
            <a:r>
              <a:rPr lang="en-US" altLang="en-US" sz="2200" kern="1200" dirty="0">
                <a:solidFill>
                  <a:schemeClr val="tx1"/>
                </a:solidFill>
                <a:latin typeface="+mn-lt"/>
                <a:ea typeface="+mn-ea"/>
                <a:cs typeface="Arial" panose="020B0604020202020204" pitchFamily="34" charset="0"/>
              </a:rPr>
              <a:t>market supply</a:t>
            </a:r>
          </a:p>
          <a:p>
            <a:pPr marL="255588" indent="-255588"/>
            <a:r>
              <a:rPr lang="en-US" altLang="en-US" sz="2200" kern="1200" dirty="0">
                <a:solidFill>
                  <a:schemeClr val="tx1"/>
                </a:solidFill>
                <a:latin typeface="+mn-lt"/>
                <a:ea typeface="+mn-ea"/>
                <a:cs typeface="Arial" panose="020B0604020202020204" pitchFamily="34" charset="0"/>
              </a:rPr>
              <a:t>movement along a demand curve</a:t>
            </a:r>
          </a:p>
          <a:p>
            <a:pPr marL="255588" indent="-255588"/>
            <a:r>
              <a:rPr lang="en-US" altLang="en-US" sz="2200" kern="1200" dirty="0">
                <a:solidFill>
                  <a:schemeClr val="tx1"/>
                </a:solidFill>
                <a:latin typeface="+mn-lt"/>
                <a:ea typeface="+mn-ea"/>
                <a:cs typeface="Arial" panose="020B0604020202020204" pitchFamily="34" charset="0"/>
              </a:rPr>
              <a:t>movement along a supply curve</a:t>
            </a:r>
          </a:p>
          <a:p>
            <a:pPr marL="255588" indent="-255588"/>
            <a:r>
              <a:rPr lang="en-US" altLang="en-US" sz="2200" kern="1200" dirty="0">
                <a:solidFill>
                  <a:schemeClr val="tx1"/>
                </a:solidFill>
                <a:latin typeface="+mn-lt"/>
                <a:ea typeface="+mn-ea"/>
                <a:cs typeface="Arial" panose="020B0604020202020204" pitchFamily="34" charset="0"/>
              </a:rPr>
              <a:t>normal goods</a:t>
            </a:r>
          </a:p>
          <a:p>
            <a:pPr marL="255588" indent="-255588"/>
            <a:r>
              <a:rPr lang="en-US" altLang="en-US" sz="2200" kern="1200" dirty="0">
                <a:solidFill>
                  <a:schemeClr val="tx1"/>
                </a:solidFill>
                <a:latin typeface="+mn-lt"/>
                <a:ea typeface="+mn-ea"/>
                <a:cs typeface="Arial" panose="020B0604020202020204" pitchFamily="34" charset="0"/>
              </a:rPr>
              <a:t>perfect substitutes</a:t>
            </a:r>
          </a:p>
          <a:p>
            <a:pPr marL="255588" indent="-255588"/>
            <a:r>
              <a:rPr lang="en-US" altLang="en-US" sz="2200" kern="1200" dirty="0">
                <a:solidFill>
                  <a:schemeClr val="tx1"/>
                </a:solidFill>
                <a:latin typeface="+mn-lt"/>
                <a:ea typeface="+mn-ea"/>
                <a:cs typeface="Arial" panose="020B0604020202020204" pitchFamily="34" charset="0"/>
              </a:rPr>
              <a:t>product or output markets</a:t>
            </a:r>
          </a:p>
          <a:p>
            <a:pPr marL="255588" indent="-255588"/>
            <a:r>
              <a:rPr lang="en-US" altLang="en-US" sz="2200" kern="1200" dirty="0">
                <a:solidFill>
                  <a:schemeClr val="tx1"/>
                </a:solidFill>
                <a:latin typeface="+mn-lt"/>
                <a:ea typeface="+mn-ea"/>
                <a:cs typeface="Arial" panose="020B0604020202020204" pitchFamily="34" charset="0"/>
              </a:rPr>
              <a:t>profit</a:t>
            </a:r>
          </a:p>
          <a:p>
            <a:pPr marL="255588" indent="-255588"/>
            <a:r>
              <a:rPr lang="en-US" sz="2200" kern="1200" dirty="0">
                <a:solidFill>
                  <a:schemeClr val="tx1"/>
                </a:solidFill>
                <a:latin typeface="+mn-lt"/>
                <a:ea typeface="+mn-ea"/>
                <a:cs typeface="Arial" panose="020B0604020202020204" pitchFamily="34" charset="0"/>
              </a:rPr>
              <a:t>quantity demanded</a:t>
            </a:r>
          </a:p>
          <a:p>
            <a:pPr marL="255588" indent="-255588"/>
            <a:r>
              <a:rPr lang="en-US" sz="2200" kern="1200" dirty="0">
                <a:solidFill>
                  <a:schemeClr val="tx1"/>
                </a:solidFill>
                <a:latin typeface="+mn-lt"/>
                <a:ea typeface="+mn-ea"/>
                <a:cs typeface="Arial" panose="020B0604020202020204" pitchFamily="34" charset="0"/>
              </a:rPr>
              <a:t>quantity supplied</a:t>
            </a:r>
          </a:p>
          <a:p>
            <a:pPr marL="255588" indent="-255588"/>
            <a:r>
              <a:rPr lang="en-US" sz="2200" kern="1200" dirty="0">
                <a:solidFill>
                  <a:schemeClr val="tx1"/>
                </a:solidFill>
                <a:latin typeface="+mn-lt"/>
                <a:ea typeface="+mn-ea"/>
                <a:cs typeface="Arial" panose="020B0604020202020204" pitchFamily="34" charset="0"/>
              </a:rPr>
              <a:t>shift of a demand curve</a:t>
            </a:r>
          </a:p>
          <a:p>
            <a:pPr marL="255588" indent="-255588"/>
            <a:r>
              <a:rPr lang="en-US" sz="2200" kern="1200" dirty="0">
                <a:solidFill>
                  <a:schemeClr val="tx1"/>
                </a:solidFill>
                <a:latin typeface="+mn-lt"/>
                <a:ea typeface="+mn-ea"/>
                <a:cs typeface="Arial" panose="020B0604020202020204" pitchFamily="34" charset="0"/>
              </a:rPr>
              <a:t>shift of a supply curve</a:t>
            </a:r>
          </a:p>
          <a:p>
            <a:pPr marL="255588" indent="-255588"/>
            <a:r>
              <a:rPr lang="en-US" sz="2200" kern="1200" dirty="0">
                <a:solidFill>
                  <a:schemeClr val="tx1"/>
                </a:solidFill>
                <a:latin typeface="+mn-lt"/>
                <a:ea typeface="+mn-ea"/>
                <a:cs typeface="Arial" panose="020B0604020202020204" pitchFamily="34" charset="0"/>
              </a:rPr>
              <a:t>substitutes</a:t>
            </a:r>
          </a:p>
          <a:p>
            <a:pPr marL="255588" indent="-255588"/>
            <a:r>
              <a:rPr lang="en-US" sz="2200" kern="1200" dirty="0">
                <a:solidFill>
                  <a:schemeClr val="tx1"/>
                </a:solidFill>
                <a:latin typeface="+mn-lt"/>
                <a:ea typeface="+mn-ea"/>
                <a:cs typeface="Arial" panose="020B0604020202020204" pitchFamily="34" charset="0"/>
              </a:rPr>
              <a:t>supply curve</a:t>
            </a:r>
          </a:p>
          <a:p>
            <a:pPr marL="255588" indent="-255588"/>
            <a:r>
              <a:rPr lang="en-US" sz="2200" kern="1200" dirty="0">
                <a:solidFill>
                  <a:schemeClr val="tx1"/>
                </a:solidFill>
                <a:latin typeface="+mn-lt"/>
                <a:ea typeface="+mn-ea"/>
                <a:cs typeface="Arial" panose="020B0604020202020204" pitchFamily="34" charset="0"/>
              </a:rPr>
              <a:t>supply schedule</a:t>
            </a:r>
          </a:p>
          <a:p>
            <a:pPr marL="255588" indent="-255588"/>
            <a:r>
              <a:rPr lang="en-US" sz="2200" kern="1200" dirty="0">
                <a:solidFill>
                  <a:schemeClr val="tx1"/>
                </a:solidFill>
                <a:latin typeface="+mn-lt"/>
                <a:ea typeface="+mn-ea"/>
                <a:cs typeface="Arial" panose="020B0604020202020204" pitchFamily="34" charset="0"/>
              </a:rPr>
              <a:t>wealth </a:t>
            </a:r>
            <a:r>
              <a:rPr lang="en-US" sz="2200" i="1" kern="1200" dirty="0">
                <a:solidFill>
                  <a:schemeClr val="tx1"/>
                </a:solidFill>
                <a:latin typeface="+mn-lt"/>
                <a:ea typeface="+mn-ea"/>
                <a:cs typeface="Arial" panose="020B0604020202020204" pitchFamily="34" charset="0"/>
              </a:rPr>
              <a:t>or</a:t>
            </a:r>
            <a:r>
              <a:rPr lang="en-US" sz="2200" kern="1200" dirty="0">
                <a:solidFill>
                  <a:schemeClr val="tx1"/>
                </a:solidFill>
                <a:latin typeface="+mn-lt"/>
                <a:ea typeface="+mn-ea"/>
                <a:cs typeface="Arial" panose="020B0604020202020204" pitchFamily="34" charset="0"/>
              </a:rPr>
              <a:t> net worth</a:t>
            </a:r>
          </a:p>
          <a:p>
            <a:pPr marL="255588" indent="-255588"/>
            <a:endParaRPr lang="en-US" altLang="en-US" sz="2200" kern="120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8482707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6" name="Title 4">
            <a:extLst>
              <a:ext uri="{FF2B5EF4-FFF2-40B4-BE49-F238E27FC236}">
                <a16:creationId xmlns:a16="http://schemas.microsoft.com/office/drawing/2014/main" id="{E47FF819-0D5D-491A-BF8F-B42813E7390C}"/>
              </a:ext>
            </a:extLst>
          </p:cNvPr>
          <p:cNvSpPr>
            <a:spLocks noGrp="1"/>
          </p:cNvSpPr>
          <p:nvPr>
            <p:ph type="title"/>
          </p:nvPr>
        </p:nvSpPr>
        <p:spPr>
          <a:xfrm>
            <a:off x="457200" y="664620"/>
            <a:ext cx="8229600" cy="553998"/>
          </a:xfrm>
        </p:spPr>
        <p:txBody>
          <a:bodyPr lIns="0" tIns="0" rIns="0" bIns="0">
            <a:spAutoFit/>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a:extLst/>
          </a:blip>
          <a:stretch>
            <a:fillRect/>
          </a:stretch>
        </p:blipFill>
        <p:spPr>
          <a:xfrm>
            <a:off x="413328"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773205"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965812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8662" y="118172"/>
            <a:ext cx="8229600" cy="1207007"/>
          </a:xfrm>
        </p:spPr>
        <p:txBody>
          <a:bodyPr/>
          <a:lstStyle/>
          <a:p>
            <a:r>
              <a:rPr lang="en-IN" dirty="0"/>
              <a:t>Figure 3.1 The Circular Flow of Economic Activity</a:t>
            </a:r>
          </a:p>
        </p:txBody>
      </p:sp>
      <p:sp>
        <p:nvSpPr>
          <p:cNvPr id="6" name="Content Placeholder 5"/>
          <p:cNvSpPr>
            <a:spLocks noGrp="1"/>
          </p:cNvSpPr>
          <p:nvPr>
            <p:ph sz="quarter" idx="13"/>
          </p:nvPr>
        </p:nvSpPr>
        <p:spPr>
          <a:xfrm>
            <a:off x="372530" y="1441449"/>
            <a:ext cx="4309533" cy="4790017"/>
          </a:xfrm>
        </p:spPr>
        <p:txBody>
          <a:bodyPr/>
          <a:lstStyle/>
          <a:p>
            <a:pPr marL="285750" indent="-285750">
              <a:lnSpc>
                <a:spcPct val="110000"/>
              </a:lnSpc>
              <a:spcBef>
                <a:spcPts val="1800"/>
              </a:spcBef>
              <a:buFont typeface="Arial" panose="020B0604020202020204" pitchFamily="34" charset="0"/>
              <a:buChar char="•"/>
            </a:pPr>
            <a:r>
              <a:rPr lang="en-IN" altLang="en-US" sz="1400" dirty="0">
                <a:latin typeface="+mn-lt"/>
              </a:rPr>
              <a:t>Diagrams like this one show the circular flow of economic activity, hence the name </a:t>
            </a:r>
            <a:r>
              <a:rPr lang="en-IN" altLang="en-US" sz="1400" i="1" dirty="0">
                <a:latin typeface="+mn-lt"/>
              </a:rPr>
              <a:t>circular flow diagram</a:t>
            </a:r>
            <a:r>
              <a:rPr lang="en-IN" altLang="en-US" sz="1400" dirty="0">
                <a:latin typeface="+mn-lt"/>
              </a:rPr>
              <a:t>. Here goods and services flow clockwise: </a:t>
            </a:r>
            <a:r>
              <a:rPr lang="en-IN" altLang="en-US" sz="1400" dirty="0" err="1">
                <a:latin typeface="+mn-lt"/>
              </a:rPr>
              <a:t>Labor</a:t>
            </a:r>
            <a:r>
              <a:rPr lang="en-IN" altLang="en-US" sz="1400" dirty="0">
                <a:latin typeface="+mn-lt"/>
              </a:rPr>
              <a:t> services supplied by households flow to firms, and goods and services produced by firms flow to households.</a:t>
            </a:r>
          </a:p>
          <a:p>
            <a:pPr marL="285750" indent="-285750">
              <a:lnSpc>
                <a:spcPct val="110000"/>
              </a:lnSpc>
              <a:spcBef>
                <a:spcPts val="1800"/>
              </a:spcBef>
              <a:buFont typeface="Arial" panose="020B0604020202020204" pitchFamily="34" charset="0"/>
              <a:buChar char="•"/>
            </a:pPr>
            <a:r>
              <a:rPr lang="en-IN" altLang="en-US" sz="1400" dirty="0">
                <a:latin typeface="+mn-lt"/>
              </a:rPr>
              <a:t>Payment (usually money) flows in the opposite (</a:t>
            </a:r>
            <a:r>
              <a:rPr lang="en-IN" altLang="en-US" sz="1400" dirty="0" err="1">
                <a:latin typeface="+mn-lt"/>
              </a:rPr>
              <a:t>counterclockwise</a:t>
            </a:r>
            <a:r>
              <a:rPr lang="en-IN" altLang="en-US" sz="1400" dirty="0">
                <a:latin typeface="+mn-lt"/>
              </a:rPr>
              <a:t>) direction: Payment for goods and services flows from households to firms, and payment for </a:t>
            </a:r>
            <a:r>
              <a:rPr lang="en-IN" altLang="en-US" sz="1400" dirty="0" err="1">
                <a:latin typeface="+mn-lt"/>
              </a:rPr>
              <a:t>labor</a:t>
            </a:r>
            <a:r>
              <a:rPr lang="en-IN" altLang="en-US" sz="1400" dirty="0">
                <a:latin typeface="+mn-lt"/>
              </a:rPr>
              <a:t> services flows from firms to households.</a:t>
            </a:r>
          </a:p>
          <a:p>
            <a:pPr marL="285750" indent="-285750">
              <a:lnSpc>
                <a:spcPct val="110000"/>
              </a:lnSpc>
              <a:spcBef>
                <a:spcPts val="1800"/>
              </a:spcBef>
              <a:buFont typeface="Arial" panose="020B0604020202020204" pitchFamily="34" charset="0"/>
              <a:buChar char="•"/>
            </a:pPr>
            <a:r>
              <a:rPr lang="en-US" altLang="en-US" sz="1400" i="1" dirty="0">
                <a:latin typeface="+mn-lt"/>
              </a:rPr>
              <a:t>Note</a:t>
            </a:r>
            <a:r>
              <a:rPr lang="en-US" altLang="en-US" sz="1400" dirty="0">
                <a:latin typeface="+mn-lt"/>
              </a:rPr>
              <a:t>: Color Guide—In this figure households are depicted in </a:t>
            </a:r>
            <a:r>
              <a:rPr lang="en-US" altLang="en-US" sz="1400" i="1" dirty="0">
                <a:latin typeface="+mn-lt"/>
              </a:rPr>
              <a:t>blue</a:t>
            </a:r>
            <a:r>
              <a:rPr lang="en-US" altLang="en-US" sz="1400" dirty="0">
                <a:latin typeface="+mn-lt"/>
              </a:rPr>
              <a:t>, and firms are depicted in </a:t>
            </a:r>
            <a:r>
              <a:rPr lang="en-US" altLang="en-US" sz="1400" i="1" dirty="0">
                <a:latin typeface="+mn-lt"/>
              </a:rPr>
              <a:t>red</a:t>
            </a:r>
            <a:r>
              <a:rPr lang="en-US" altLang="en-US" sz="1400" dirty="0">
                <a:latin typeface="+mn-lt"/>
              </a:rPr>
              <a:t>. From now on, all diagrams relating to the behavior of households will be blue or shades of blue, and all diagrams relating to the behavior of firms will be red or shades of red. The green color indicates a monetary flow.</a:t>
            </a:r>
            <a:endParaRPr lang="en-IN" sz="1400" dirty="0">
              <a:latin typeface="+mn-lt"/>
            </a:endParaRPr>
          </a:p>
        </p:txBody>
      </p:sp>
      <p:pic>
        <p:nvPicPr>
          <p:cNvPr id="2050" name="Picture 2" descr="The image has four major components:&#10;1. Input or factor markets&#10;2. Firms&#10;3. Outputs or product markets&#10;4. Households&#10;There are arrows that show the flow moving in a clockwise and anticlockwise direction. &#10;• Input or factor markets demand services from firms which is indicated by a red arrow from factor markets to the firms. &#10;• In return factors get payment from the firms, which is shown by a green arrow pointing to the factors from the firms. &#10;• Output markets require supplies from firms, shown by a red arrow from firms to product markets. &#10;• In exchange, they provide payment, indicated by a green arrow from the product markets to the firms.&#10;• Households demand products from the product markets which is shown as a blue arrow.  &#10;• Product markets demand payments for from the households for the products as indicated by a green arrow. &#10;• Households supply factor markets as shown by a blue arrow. &#10;• The households get payment for the factor supplies to the markets as shown by a green arr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025" y="1658858"/>
            <a:ext cx="4211955" cy="4157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928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2" y="223838"/>
            <a:ext cx="8229600" cy="1097279"/>
          </a:xfrm>
        </p:spPr>
        <p:txBody>
          <a:bodyPr/>
          <a:lstStyle/>
          <a:p>
            <a:r>
              <a:rPr lang="en-IN" dirty="0"/>
              <a:t>Input Markets and Output Markets: The Circular Flow </a:t>
            </a:r>
            <a:r>
              <a:rPr lang="en-US" sz="2800" dirty="0"/>
              <a:t>(2 of 4)</a:t>
            </a:r>
            <a:endParaRPr lang="en-IN" sz="2800" dirty="0"/>
          </a:p>
        </p:txBody>
      </p:sp>
      <p:sp>
        <p:nvSpPr>
          <p:cNvPr id="3" name="Content Placeholder 2"/>
          <p:cNvSpPr>
            <a:spLocks noGrp="1"/>
          </p:cNvSpPr>
          <p:nvPr>
            <p:ph sz="quarter" idx="13"/>
          </p:nvPr>
        </p:nvSpPr>
        <p:spPr>
          <a:xfrm>
            <a:off x="355596" y="1449917"/>
            <a:ext cx="8232775" cy="3000791"/>
          </a:xfrm>
          <a:prstGeom prst="rect">
            <a:avLst/>
          </a:prstGeom>
        </p:spPr>
        <p:txBody>
          <a:bodyPr>
            <a:spAutoFit/>
          </a:bodyPr>
          <a:lstStyle/>
          <a:p>
            <a:pPr marL="342900" indent="-342900">
              <a:spcBef>
                <a:spcPts val="1800"/>
              </a:spcBef>
            </a:pPr>
            <a:r>
              <a:rPr lang="en-IN" b="1" dirty="0">
                <a:cs typeface="Arial" pitchFamily="34" charset="0"/>
              </a:rPr>
              <a:t>labor market  </a:t>
            </a:r>
            <a:r>
              <a:rPr lang="en-IN" dirty="0">
                <a:cs typeface="Arial" pitchFamily="34" charset="0"/>
              </a:rPr>
              <a:t>The input/factor market in which households supply work for wages to firms that demand labor.</a:t>
            </a:r>
          </a:p>
          <a:p>
            <a:pPr marL="342900" indent="-342900">
              <a:spcBef>
                <a:spcPts val="1800"/>
              </a:spcBef>
            </a:pPr>
            <a:r>
              <a:rPr lang="en-IN" altLang="en-US" b="1" dirty="0">
                <a:cs typeface="Arial" pitchFamily="34" charset="0"/>
              </a:rPr>
              <a:t>capital market </a:t>
            </a:r>
            <a:r>
              <a:rPr lang="en-IN" altLang="en-US" dirty="0">
                <a:cs typeface="Arial" pitchFamily="34" charset="0"/>
              </a:rPr>
              <a:t> The input/factor market in which households supply their savings, for interest or for claims to future profits, to firms that demand funds to buy capital goods.</a:t>
            </a:r>
          </a:p>
        </p:txBody>
      </p:sp>
    </p:spTree>
    <p:extLst>
      <p:ext uri="{BB962C8B-B14F-4D97-AF65-F5344CB8AC3E}">
        <p14:creationId xmlns:p14="http://schemas.microsoft.com/office/powerpoint/2010/main" val="1491090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2" y="223838"/>
            <a:ext cx="8229600" cy="1097279"/>
          </a:xfrm>
        </p:spPr>
        <p:txBody>
          <a:bodyPr/>
          <a:lstStyle/>
          <a:p>
            <a:r>
              <a:rPr lang="en-IN" dirty="0"/>
              <a:t>Input Markets and Output Markets: The Circular Flow </a:t>
            </a:r>
            <a:r>
              <a:rPr lang="en-US" sz="2800" dirty="0"/>
              <a:t>(3 of 4)</a:t>
            </a:r>
            <a:endParaRPr lang="en-IN" sz="2800" dirty="0"/>
          </a:p>
        </p:txBody>
      </p:sp>
      <p:sp>
        <p:nvSpPr>
          <p:cNvPr id="3" name="Content Placeholder 2"/>
          <p:cNvSpPr>
            <a:spLocks noGrp="1"/>
          </p:cNvSpPr>
          <p:nvPr>
            <p:ph sz="quarter" idx="13"/>
          </p:nvPr>
        </p:nvSpPr>
        <p:spPr>
          <a:xfrm>
            <a:off x="355596" y="1449917"/>
            <a:ext cx="8232775" cy="2631459"/>
          </a:xfrm>
          <a:prstGeom prst="rect">
            <a:avLst/>
          </a:prstGeom>
        </p:spPr>
        <p:txBody>
          <a:bodyPr>
            <a:spAutoFit/>
          </a:bodyPr>
          <a:lstStyle/>
          <a:p>
            <a:pPr marL="342900" indent="-342900">
              <a:spcBef>
                <a:spcPts val="1800"/>
              </a:spcBef>
            </a:pPr>
            <a:r>
              <a:rPr lang="en-IN" b="1" dirty="0">
                <a:cs typeface="Arial" pitchFamily="34" charset="0"/>
              </a:rPr>
              <a:t>land market</a:t>
            </a:r>
            <a:r>
              <a:rPr lang="en-IN" dirty="0">
                <a:cs typeface="Arial" pitchFamily="34" charset="0"/>
              </a:rPr>
              <a:t>  The input/factor market in which households supply land or other real property in exchange for rent.</a:t>
            </a:r>
          </a:p>
          <a:p>
            <a:pPr marL="342900" indent="-342900">
              <a:spcBef>
                <a:spcPts val="1800"/>
              </a:spcBef>
            </a:pPr>
            <a:r>
              <a:rPr lang="en-IN" altLang="en-US" b="1" dirty="0">
                <a:cs typeface="Arial" pitchFamily="34" charset="0"/>
              </a:rPr>
              <a:t>factors of production </a:t>
            </a:r>
            <a:r>
              <a:rPr lang="en-IN" altLang="en-US" dirty="0">
                <a:cs typeface="Arial" pitchFamily="34" charset="0"/>
              </a:rPr>
              <a:t> The inputs into the production process. Land, labor, and capital are the three key factors of production.</a:t>
            </a:r>
          </a:p>
        </p:txBody>
      </p:sp>
    </p:spTree>
    <p:extLst>
      <p:ext uri="{BB962C8B-B14F-4D97-AF65-F5344CB8AC3E}">
        <p14:creationId xmlns:p14="http://schemas.microsoft.com/office/powerpoint/2010/main" val="3188251751"/>
      </p:ext>
    </p:extLst>
  </p:cSld>
  <p:clrMapOvr>
    <a:masterClrMapping/>
  </p:clrMapOvr>
</p:sld>
</file>

<file path=ppt/theme/theme1.xml><?xml version="1.0" encoding="utf-8"?>
<a:theme xmlns:a="http://schemas.openxmlformats.org/drawingml/2006/main" name="508 Lecture">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35043</TotalTime>
  <Words>4517</Words>
  <Application>Microsoft Office PowerPoint</Application>
  <PresentationFormat>On-screen Show (4:3)</PresentationFormat>
  <Paragraphs>442</Paragraphs>
  <Slides>64</Slides>
  <Notes>63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70" baseType="lpstr">
      <vt:lpstr>Arial</vt:lpstr>
      <vt:lpstr>Noto Sans Symbols</vt:lpstr>
      <vt:lpstr>Times New Roman</vt:lpstr>
      <vt:lpstr>Verdana</vt:lpstr>
      <vt:lpstr>508 Lecture</vt:lpstr>
      <vt:lpstr>Equation</vt:lpstr>
      <vt:lpstr>Principles of Economics</vt:lpstr>
      <vt:lpstr>Chapter Outline and Learning Objectives (1 of 2)</vt:lpstr>
      <vt:lpstr>Chapter Outline and Learning Objectives (2 of 2)</vt:lpstr>
      <vt:lpstr>Chapter 3 Demand, Supply, and Market Equilibrium</vt:lpstr>
      <vt:lpstr>Firms and Households: The Basic Decision-Making Units</vt:lpstr>
      <vt:lpstr>Input Markets and Output Markets: The Circular Flow (1 of 4)</vt:lpstr>
      <vt:lpstr>Figure 3.1 The Circular Flow of Economic Activity</vt:lpstr>
      <vt:lpstr>Input Markets and Output Markets: The Circular Flow (2 of 4)</vt:lpstr>
      <vt:lpstr>Input Markets and Output Markets: The Circular Flow (3 of 4)</vt:lpstr>
      <vt:lpstr>Input Markets and Output Markets: The Circular Flow (4 of 4) </vt:lpstr>
      <vt:lpstr>Demand in Product/Output Markets (1 of 2)</vt:lpstr>
      <vt:lpstr>Demand in Product/Output Markets (2 of 2)</vt:lpstr>
      <vt:lpstr>Changes in Quantity Demanded versus Changes in Demand</vt:lpstr>
      <vt:lpstr>Price and Quantity Demanded: The Law of Demand (1 of 3)</vt:lpstr>
      <vt:lpstr>Table 3.1 Alex’s Demand Schedule for Gasoline</vt:lpstr>
      <vt:lpstr>Figure 3.2 Alex’s Demand Curve</vt:lpstr>
      <vt:lpstr>Price and Quantity Demanded: The Law of Demand (2 of 3)</vt:lpstr>
      <vt:lpstr>Price and Quantity Demanded: The Law of Demand (3 of 3)</vt:lpstr>
      <vt:lpstr>Other Determinants of Household Demand (1 of 3)</vt:lpstr>
      <vt:lpstr>Other Determinants of Household Demand (2 of 3)</vt:lpstr>
      <vt:lpstr>Other Determinants of Household Demand (3 of 3)</vt:lpstr>
      <vt:lpstr>ECONOMICS IN PRACTICE (1 of 4)</vt:lpstr>
      <vt:lpstr>Other Determinants of Household Demand ( 1 of 2)</vt:lpstr>
      <vt:lpstr>ECONOMICS IN PRACTICE (2 of 4)</vt:lpstr>
      <vt:lpstr>Other Determinants of Household Demand (2 of 2)</vt:lpstr>
      <vt:lpstr>Shift of Demand versus Movement along a Demand Curve (1 of 2)</vt:lpstr>
      <vt:lpstr>TABLE 3.2 Shift of Alex’s Demand Schedule Resulting from an Increase in Income</vt:lpstr>
      <vt:lpstr>Figure 3.3 Shift of a Demand Curve Following a Rise in Income</vt:lpstr>
      <vt:lpstr>Shift of Demand versus Movement along a Demand Curve (2 of 2)</vt:lpstr>
      <vt:lpstr>Figure 3.4 Shifts versus Movement along a Demand Curve (1 of 2)</vt:lpstr>
      <vt:lpstr>Figure 3.4 Shifts versus Movement along a Demand Curve (2 of 2)</vt:lpstr>
      <vt:lpstr>From Household Demand to Market Demand</vt:lpstr>
      <vt:lpstr>Figure 3.5 Deriving Market Demand from Individual Demand Curves </vt:lpstr>
      <vt:lpstr>Supply in Product/Output Markets</vt:lpstr>
      <vt:lpstr>Price and Quantity Supplied: The Law of Supply (1 of 3)</vt:lpstr>
      <vt:lpstr>Price and Quantity Supplied: The Law of Supply (2 of 3)</vt:lpstr>
      <vt:lpstr>TABLE 3.3 Clarence Brown’s Supply Schedule for Soybeans</vt:lpstr>
      <vt:lpstr>Other Determinants of Supply (1 of 2)</vt:lpstr>
      <vt:lpstr>Other Determinants of Supply (2 of 2)</vt:lpstr>
      <vt:lpstr>Shift of Supply versus Movement along a Supply Curve (1 of 2)</vt:lpstr>
      <vt:lpstr>TABLE 3.4 Shift of Supply Schedule for Soybeans following Development of a New Disease-Resistant Seed Strain</vt:lpstr>
      <vt:lpstr>Figure 3.7 Shift of the Supply Curve for Soybeans Following Development of a New Seed Strain </vt:lpstr>
      <vt:lpstr>Shift of Supply versus Movement along a Supply Curve (2 of 2)</vt:lpstr>
      <vt:lpstr>From Individual Supply to Market Supply</vt:lpstr>
      <vt:lpstr>Figure 3.8 Deriving Market Supply from Individual Firm Supply Curves (1 of 2)</vt:lpstr>
      <vt:lpstr>Figure 3.8 Deriving Market Supply from Individual Firm Supply Curves (2 of 2)</vt:lpstr>
      <vt:lpstr>Market Equilibrium</vt:lpstr>
      <vt:lpstr>Figure 3.9 Excess Demand, or Shortage</vt:lpstr>
      <vt:lpstr>Excess Supply</vt:lpstr>
      <vt:lpstr>Figure 3.10 Excess Supply (Surplus)</vt:lpstr>
      <vt:lpstr>Market Equilibrium with Equations (1 of 3)</vt:lpstr>
      <vt:lpstr>Market Equilibrium with Equations (2 of 3)</vt:lpstr>
      <vt:lpstr>Market Equilibrium with Equations (3 of 3)</vt:lpstr>
      <vt:lpstr>Changes in Equilibrium</vt:lpstr>
      <vt:lpstr>Figure 3.11 The Coffee Market: A Shift of Supply and Subsequent Price Adjustment</vt:lpstr>
      <vt:lpstr>ECONOMICS IN PRACTICE (3 of 4)</vt:lpstr>
      <vt:lpstr>Figure 3.12 Examples of Supply and Demand Shifts for Product X</vt:lpstr>
      <vt:lpstr>Demand and Supply in Product Markets: A Review (1 of 2)</vt:lpstr>
      <vt:lpstr>Demand and Supply in Product Markets: A Review (2 of 2)</vt:lpstr>
      <vt:lpstr>ECONOMICS IN PRACTICE (4 of 4)</vt:lpstr>
      <vt:lpstr>Looking Ahead: Markets and the Allocation of Resources</vt:lpstr>
      <vt:lpstr>Review Terms and Concepts (1 of 2)</vt:lpstr>
      <vt:lpstr>Review Terms and Concepts (2 of 2)</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Economics, Thirteenth Edition</dc:title>
  <dc:subject>Principles of Economics</dc:subject>
  <dc:creator>Karl E. Case/Ray C. Fair/Sharon M. Oster</dc:creator>
  <cp:keywords>Business</cp:keywords>
  <cp:lastModifiedBy>Alex Panayides</cp:lastModifiedBy>
  <cp:revision>503</cp:revision>
  <dcterms:modified xsi:type="dcterms:W3CDTF">2019-08-22T16:21:33Z</dcterms:modified>
</cp:coreProperties>
</file>