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3"/>
  </p:notesMasterIdLst>
  <p:handoutMasterIdLst>
    <p:handoutMasterId r:id="rId34"/>
  </p:handoutMasterIdLst>
  <p:sldIdLst>
    <p:sldId id="357" r:id="rId2"/>
    <p:sldId id="358" r:id="rId3"/>
    <p:sldId id="359" r:id="rId4"/>
    <p:sldId id="360" r:id="rId5"/>
    <p:sldId id="361" r:id="rId6"/>
    <p:sldId id="362" r:id="rId7"/>
    <p:sldId id="363" r:id="rId8"/>
    <p:sldId id="364" r:id="rId9"/>
    <p:sldId id="365" r:id="rId10"/>
    <p:sldId id="366" r:id="rId11"/>
    <p:sldId id="367" r:id="rId12"/>
    <p:sldId id="368" r:id="rId13"/>
    <p:sldId id="369" r:id="rId14"/>
    <p:sldId id="370" r:id="rId15"/>
    <p:sldId id="371" r:id="rId16"/>
    <p:sldId id="372" r:id="rId17"/>
    <p:sldId id="373" r:id="rId18"/>
    <p:sldId id="374" r:id="rId19"/>
    <p:sldId id="375" r:id="rId20"/>
    <p:sldId id="376" r:id="rId21"/>
    <p:sldId id="377" r:id="rId22"/>
    <p:sldId id="378" r:id="rId23"/>
    <p:sldId id="379" r:id="rId24"/>
    <p:sldId id="380" r:id="rId25"/>
    <p:sldId id="381" r:id="rId26"/>
    <p:sldId id="382" r:id="rId27"/>
    <p:sldId id="383" r:id="rId28"/>
    <p:sldId id="384" r:id="rId29"/>
    <p:sldId id="386" r:id="rId30"/>
    <p:sldId id="385" r:id="rId31"/>
    <p:sldId id="387" r:id="rId3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373">
          <p15:clr>
            <a:srgbClr val="A4A3A4"/>
          </p15:clr>
        </p15:guide>
        <p15:guide id="4" orient="horz" pos="1164">
          <p15:clr>
            <a:srgbClr val="A4A3A4"/>
          </p15:clr>
        </p15:guide>
        <p15:guide id="5" orient="horz" pos="709">
          <p15:clr>
            <a:srgbClr val="A4A3A4"/>
          </p15:clr>
        </p15:guide>
        <p15:guide id="6" pos="294">
          <p15:clr>
            <a:srgbClr val="A4A3A4"/>
          </p15:clr>
        </p15:guide>
        <p15:guide id="7" orient="horz" pos="403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CE" initials="CE" lastIdx="8"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1FFFF"/>
    <a:srgbClr val="D5FFFF"/>
    <a:srgbClr val="CCFFFF"/>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11" autoAdjust="0"/>
    <p:restoredTop sz="87086" autoAdjust="0"/>
  </p:normalViewPr>
  <p:slideViewPr>
    <p:cSldViewPr snapToGrid="0" snapToObjects="1">
      <p:cViewPr varScale="1">
        <p:scale>
          <a:sx n="114" d="100"/>
          <a:sy n="114" d="100"/>
        </p:scale>
        <p:origin x="1608" y="102"/>
      </p:cViewPr>
      <p:guideLst>
        <p:guide orient="horz" pos="2160"/>
        <p:guide pos="2880"/>
        <p:guide orient="horz" pos="373"/>
        <p:guide orient="horz" pos="1164"/>
        <p:guide orient="horz" pos="709"/>
        <p:guide pos="294"/>
        <p:guide orient="horz" pos="4039"/>
      </p:guideLst>
    </p:cSldViewPr>
  </p:slideViewPr>
  <p:outlineViewPr>
    <p:cViewPr>
      <p:scale>
        <a:sx n="33" d="100"/>
        <a:sy n="33" d="100"/>
      </p:scale>
      <p:origin x="0" y="-43118"/>
    </p:cViewPr>
  </p:outlineViewPr>
  <p:notesTextViewPr>
    <p:cViewPr>
      <p:scale>
        <a:sx n="3" d="2"/>
        <a:sy n="3" d="2"/>
      </p:scale>
      <p:origin x="0" y="0"/>
    </p:cViewPr>
  </p:notesTextViewPr>
  <p:sorterViewPr>
    <p:cViewPr>
      <p:scale>
        <a:sx n="100" d="100"/>
        <a:sy n="100" d="100"/>
      </p:scale>
      <p:origin x="0" y="0"/>
    </p:cViewPr>
  </p:sorterViewPr>
  <p:notesViewPr>
    <p:cSldViewPr snapToGrid="0" snapToObjects="1">
      <p:cViewPr varScale="1">
        <p:scale>
          <a:sx n="85" d="100"/>
          <a:sy n="85" d="100"/>
        </p:scale>
        <p:origin x="3802"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8/22/2019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defRPr/>
            </a:pPr>
            <a:r>
              <a:rPr lang="en-IN" dirty="0"/>
              <a:t>1) MathType Plugin</a:t>
            </a:r>
          </a:p>
          <a:p>
            <a:pPr marL="0" marR="0" indent="0" algn="l" defTabSz="914400" rtl="0" eaLnBrk="1" fontAlgn="auto" latinLnBrk="0" hangingPunct="1">
              <a:lnSpc>
                <a:spcPct val="100000"/>
              </a:lnSpc>
              <a:spcBef>
                <a:spcPts val="0"/>
              </a:spcBef>
              <a:spcAft>
                <a:spcPts val="0"/>
              </a:spcAft>
              <a:buClrTx/>
              <a:buSzTx/>
              <a:buFontTx/>
              <a:buNone/>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9352049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10</a:t>
            </a:fld>
            <a:endParaRPr lang="en-US" dirty="0"/>
          </a:p>
        </p:txBody>
      </p:sp>
    </p:spTree>
    <p:extLst>
      <p:ext uri="{BB962C8B-B14F-4D97-AF65-F5344CB8AC3E}">
        <p14:creationId xmlns:p14="http://schemas.microsoft.com/office/powerpoint/2010/main" val="1187753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11</a:t>
            </a:fld>
            <a:endParaRPr lang="en-US" dirty="0"/>
          </a:p>
        </p:txBody>
      </p:sp>
    </p:spTree>
    <p:extLst>
      <p:ext uri="{BB962C8B-B14F-4D97-AF65-F5344CB8AC3E}">
        <p14:creationId xmlns:p14="http://schemas.microsoft.com/office/powerpoint/2010/main" val="3760677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12</a:t>
            </a:fld>
            <a:endParaRPr lang="en-US" dirty="0"/>
          </a:p>
        </p:txBody>
      </p:sp>
    </p:spTree>
    <p:extLst>
      <p:ext uri="{BB962C8B-B14F-4D97-AF65-F5344CB8AC3E}">
        <p14:creationId xmlns:p14="http://schemas.microsoft.com/office/powerpoint/2010/main" val="341036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13</a:t>
            </a:fld>
            <a:endParaRPr lang="en-US" dirty="0"/>
          </a:p>
        </p:txBody>
      </p:sp>
    </p:spTree>
    <p:extLst>
      <p:ext uri="{BB962C8B-B14F-4D97-AF65-F5344CB8AC3E}">
        <p14:creationId xmlns:p14="http://schemas.microsoft.com/office/powerpoint/2010/main" val="906640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14</a:t>
            </a:fld>
            <a:endParaRPr lang="en-US" dirty="0"/>
          </a:p>
        </p:txBody>
      </p:sp>
    </p:spTree>
    <p:extLst>
      <p:ext uri="{BB962C8B-B14F-4D97-AF65-F5344CB8AC3E}">
        <p14:creationId xmlns:p14="http://schemas.microsoft.com/office/powerpoint/2010/main" val="31769388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0004E23-57C8-46BF-A38E-3B9709954C77}" type="slidenum">
              <a:rPr lang="en-US" smtClean="0"/>
              <a:t>15</a:t>
            </a:fld>
            <a:endParaRPr lang="en-US" dirty="0"/>
          </a:p>
        </p:txBody>
      </p:sp>
    </p:spTree>
    <p:extLst>
      <p:ext uri="{BB962C8B-B14F-4D97-AF65-F5344CB8AC3E}">
        <p14:creationId xmlns:p14="http://schemas.microsoft.com/office/powerpoint/2010/main" val="42472887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16</a:t>
            </a:fld>
            <a:endParaRPr lang="en-US" dirty="0"/>
          </a:p>
        </p:txBody>
      </p:sp>
    </p:spTree>
    <p:extLst>
      <p:ext uri="{BB962C8B-B14F-4D97-AF65-F5344CB8AC3E}">
        <p14:creationId xmlns:p14="http://schemas.microsoft.com/office/powerpoint/2010/main" val="3079340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17</a:t>
            </a:fld>
            <a:endParaRPr lang="en-US" dirty="0"/>
          </a:p>
        </p:txBody>
      </p:sp>
    </p:spTree>
    <p:extLst>
      <p:ext uri="{BB962C8B-B14F-4D97-AF65-F5344CB8AC3E}">
        <p14:creationId xmlns:p14="http://schemas.microsoft.com/office/powerpoint/2010/main" val="9402301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18</a:t>
            </a:fld>
            <a:endParaRPr lang="en-US" dirty="0"/>
          </a:p>
        </p:txBody>
      </p:sp>
    </p:spTree>
    <p:extLst>
      <p:ext uri="{BB962C8B-B14F-4D97-AF65-F5344CB8AC3E}">
        <p14:creationId xmlns:p14="http://schemas.microsoft.com/office/powerpoint/2010/main" val="28292627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0004E23-57C8-46BF-A38E-3B9709954C77}" type="slidenum">
              <a:rPr lang="en-US" smtClean="0"/>
              <a:t>19</a:t>
            </a:fld>
            <a:endParaRPr lang="en-US" dirty="0"/>
          </a:p>
        </p:txBody>
      </p:sp>
    </p:spTree>
    <p:extLst>
      <p:ext uri="{BB962C8B-B14F-4D97-AF65-F5344CB8AC3E}">
        <p14:creationId xmlns:p14="http://schemas.microsoft.com/office/powerpoint/2010/main" val="44268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04E23-57C8-46BF-A38E-3B9709954C77}" type="slidenum">
              <a:rPr lang="en-US" smtClean="0"/>
              <a:t>2</a:t>
            </a:fld>
            <a:endParaRPr lang="en-US" dirty="0"/>
          </a:p>
        </p:txBody>
      </p:sp>
    </p:spTree>
    <p:extLst>
      <p:ext uri="{BB962C8B-B14F-4D97-AF65-F5344CB8AC3E}">
        <p14:creationId xmlns:p14="http://schemas.microsoft.com/office/powerpoint/2010/main" val="18402474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0004E23-57C8-46BF-A38E-3B9709954C77}" type="slidenum">
              <a:rPr lang="en-US" smtClean="0"/>
              <a:t>20</a:t>
            </a:fld>
            <a:endParaRPr lang="en-US" dirty="0"/>
          </a:p>
        </p:txBody>
      </p:sp>
    </p:spTree>
    <p:extLst>
      <p:ext uri="{BB962C8B-B14F-4D97-AF65-F5344CB8AC3E}">
        <p14:creationId xmlns:p14="http://schemas.microsoft.com/office/powerpoint/2010/main" val="31113931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0004E23-57C8-46BF-A38E-3B9709954C77}" type="slidenum">
              <a:rPr lang="en-US" smtClean="0"/>
              <a:t>21</a:t>
            </a:fld>
            <a:endParaRPr lang="en-US" dirty="0"/>
          </a:p>
        </p:txBody>
      </p:sp>
    </p:spTree>
    <p:extLst>
      <p:ext uri="{BB962C8B-B14F-4D97-AF65-F5344CB8AC3E}">
        <p14:creationId xmlns:p14="http://schemas.microsoft.com/office/powerpoint/2010/main" val="25570798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0004E23-57C8-46BF-A38E-3B9709954C77}" type="slidenum">
              <a:rPr lang="en-US" smtClean="0"/>
              <a:t>22</a:t>
            </a:fld>
            <a:endParaRPr lang="en-US" dirty="0"/>
          </a:p>
        </p:txBody>
      </p:sp>
    </p:spTree>
    <p:extLst>
      <p:ext uri="{BB962C8B-B14F-4D97-AF65-F5344CB8AC3E}">
        <p14:creationId xmlns:p14="http://schemas.microsoft.com/office/powerpoint/2010/main" val="350908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0004E23-57C8-46BF-A38E-3B9709954C77}" type="slidenum">
              <a:rPr lang="en-US" smtClean="0"/>
              <a:t>23</a:t>
            </a:fld>
            <a:endParaRPr lang="en-US" dirty="0"/>
          </a:p>
        </p:txBody>
      </p:sp>
    </p:spTree>
    <p:extLst>
      <p:ext uri="{BB962C8B-B14F-4D97-AF65-F5344CB8AC3E}">
        <p14:creationId xmlns:p14="http://schemas.microsoft.com/office/powerpoint/2010/main" val="3994959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0004E23-57C8-46BF-A38E-3B9709954C77}" type="slidenum">
              <a:rPr lang="en-US" smtClean="0"/>
              <a:t>24</a:t>
            </a:fld>
            <a:endParaRPr lang="en-US" dirty="0"/>
          </a:p>
        </p:txBody>
      </p:sp>
    </p:spTree>
    <p:extLst>
      <p:ext uri="{BB962C8B-B14F-4D97-AF65-F5344CB8AC3E}">
        <p14:creationId xmlns:p14="http://schemas.microsoft.com/office/powerpoint/2010/main" val="15836285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0004E23-57C8-46BF-A38E-3B9709954C77}" type="slidenum">
              <a:rPr lang="en-US" smtClean="0"/>
              <a:t>25</a:t>
            </a:fld>
            <a:endParaRPr lang="en-US" dirty="0"/>
          </a:p>
        </p:txBody>
      </p:sp>
    </p:spTree>
    <p:extLst>
      <p:ext uri="{BB962C8B-B14F-4D97-AF65-F5344CB8AC3E}">
        <p14:creationId xmlns:p14="http://schemas.microsoft.com/office/powerpoint/2010/main" val="20195956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0004E23-57C8-46BF-A38E-3B9709954C77}" type="slidenum">
              <a:rPr lang="en-US" smtClean="0"/>
              <a:t>26</a:t>
            </a:fld>
            <a:endParaRPr lang="en-US" dirty="0"/>
          </a:p>
        </p:txBody>
      </p:sp>
    </p:spTree>
    <p:extLst>
      <p:ext uri="{BB962C8B-B14F-4D97-AF65-F5344CB8AC3E}">
        <p14:creationId xmlns:p14="http://schemas.microsoft.com/office/powerpoint/2010/main" val="34488868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0004E23-57C8-46BF-A38E-3B9709954C77}" type="slidenum">
              <a:rPr lang="en-US" smtClean="0"/>
              <a:t>27</a:t>
            </a:fld>
            <a:endParaRPr lang="en-US" dirty="0"/>
          </a:p>
        </p:txBody>
      </p:sp>
    </p:spTree>
    <p:extLst>
      <p:ext uri="{BB962C8B-B14F-4D97-AF65-F5344CB8AC3E}">
        <p14:creationId xmlns:p14="http://schemas.microsoft.com/office/powerpoint/2010/main" val="15173359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0004E23-57C8-46BF-A38E-3B9709954C77}" type="slidenum">
              <a:rPr lang="en-US" smtClean="0"/>
              <a:t>28</a:t>
            </a:fld>
            <a:endParaRPr lang="en-US" dirty="0"/>
          </a:p>
        </p:txBody>
      </p:sp>
    </p:spTree>
    <p:extLst>
      <p:ext uri="{BB962C8B-B14F-4D97-AF65-F5344CB8AC3E}">
        <p14:creationId xmlns:p14="http://schemas.microsoft.com/office/powerpoint/2010/main" val="31345764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0004E23-57C8-46BF-A38E-3B9709954C77}" type="slidenum">
              <a:rPr lang="en-US" smtClean="0"/>
              <a:t>29</a:t>
            </a:fld>
            <a:endParaRPr lang="en-US" dirty="0"/>
          </a:p>
        </p:txBody>
      </p:sp>
    </p:spTree>
    <p:extLst>
      <p:ext uri="{BB962C8B-B14F-4D97-AF65-F5344CB8AC3E}">
        <p14:creationId xmlns:p14="http://schemas.microsoft.com/office/powerpoint/2010/main" val="3134576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04E23-57C8-46BF-A38E-3B9709954C77}" type="slidenum">
              <a:rPr lang="en-US" smtClean="0"/>
              <a:t>3</a:t>
            </a:fld>
            <a:endParaRPr lang="en-US" dirty="0"/>
          </a:p>
        </p:txBody>
      </p:sp>
    </p:spTree>
    <p:extLst>
      <p:ext uri="{BB962C8B-B14F-4D97-AF65-F5344CB8AC3E}">
        <p14:creationId xmlns:p14="http://schemas.microsoft.com/office/powerpoint/2010/main" val="24286512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30</a:t>
            </a:fld>
            <a:endParaRPr lang="en-US" dirty="0"/>
          </a:p>
        </p:txBody>
      </p:sp>
    </p:spTree>
    <p:extLst>
      <p:ext uri="{BB962C8B-B14F-4D97-AF65-F5344CB8AC3E}">
        <p14:creationId xmlns:p14="http://schemas.microsoft.com/office/powerpoint/2010/main" val="18403516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t>31</a:t>
            </a:fld>
            <a:endParaRPr kumimoji="0" lang="en-US" sz="1200" b="0" i="0" u="none" strike="noStrike" kern="1200" cap="none" spc="0" normalizeH="0" baseline="0" noProof="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49005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4</a:t>
            </a:fld>
            <a:endParaRPr lang="en-US" dirty="0"/>
          </a:p>
        </p:txBody>
      </p:sp>
    </p:spTree>
    <p:extLst>
      <p:ext uri="{BB962C8B-B14F-4D97-AF65-F5344CB8AC3E}">
        <p14:creationId xmlns:p14="http://schemas.microsoft.com/office/powerpoint/2010/main" val="1396350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5</a:t>
            </a:fld>
            <a:endParaRPr lang="en-US" dirty="0"/>
          </a:p>
        </p:txBody>
      </p:sp>
    </p:spTree>
    <p:extLst>
      <p:ext uri="{BB962C8B-B14F-4D97-AF65-F5344CB8AC3E}">
        <p14:creationId xmlns:p14="http://schemas.microsoft.com/office/powerpoint/2010/main" val="291380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6</a:t>
            </a:fld>
            <a:endParaRPr lang="en-US" dirty="0"/>
          </a:p>
        </p:txBody>
      </p:sp>
    </p:spTree>
    <p:extLst>
      <p:ext uri="{BB962C8B-B14F-4D97-AF65-F5344CB8AC3E}">
        <p14:creationId xmlns:p14="http://schemas.microsoft.com/office/powerpoint/2010/main" val="1414972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7</a:t>
            </a:fld>
            <a:endParaRPr lang="en-US" dirty="0"/>
          </a:p>
        </p:txBody>
      </p:sp>
    </p:spTree>
    <p:extLst>
      <p:ext uri="{BB962C8B-B14F-4D97-AF65-F5344CB8AC3E}">
        <p14:creationId xmlns:p14="http://schemas.microsoft.com/office/powerpoint/2010/main" val="3514866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8</a:t>
            </a:fld>
            <a:endParaRPr lang="en-US" dirty="0"/>
          </a:p>
        </p:txBody>
      </p:sp>
    </p:spTree>
    <p:extLst>
      <p:ext uri="{BB962C8B-B14F-4D97-AF65-F5344CB8AC3E}">
        <p14:creationId xmlns:p14="http://schemas.microsoft.com/office/powerpoint/2010/main" val="2665097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9</a:t>
            </a:fld>
            <a:endParaRPr lang="en-US" dirty="0"/>
          </a:p>
        </p:txBody>
      </p:sp>
    </p:spTree>
    <p:extLst>
      <p:ext uri="{BB962C8B-B14F-4D97-AF65-F5344CB8AC3E}">
        <p14:creationId xmlns:p14="http://schemas.microsoft.com/office/powerpoint/2010/main" val="879985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457200" y="1441450"/>
            <a:ext cx="8232775" cy="4598988"/>
          </a:xfrm>
        </p:spPr>
        <p:txBody>
          <a:bodyPr/>
          <a:lstStyle>
            <a:lvl1pPr>
              <a:defRPr sz="2400"/>
            </a:lvl1pPr>
            <a:lvl2pPr>
              <a:defRPr sz="2400"/>
            </a:lvl2pPr>
            <a:lvl3pPr>
              <a:defRPr sz="2400"/>
            </a:lvl3pPr>
            <a:lvl4pPr>
              <a:defRPr sz="2400"/>
            </a:lvl4pPr>
            <a:lvl5pPr>
              <a:defRPr sz="2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bel Layou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dirty="0"/>
              <a:t>Click to edit Master title style</a:t>
            </a:r>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457201" y="4392613"/>
            <a:ext cx="2107323"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457200" y="1817688"/>
            <a:ext cx="2107324"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2774622" y="1794947"/>
            <a:ext cx="153461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2774622" y="2707481"/>
            <a:ext cx="153461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2774622" y="3597275"/>
            <a:ext cx="153461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4931596" y="4347439"/>
            <a:ext cx="2107323"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4931596" y="1806537"/>
            <a:ext cx="2107323"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7304580" y="1794947"/>
            <a:ext cx="153461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7304579" y="2707481"/>
            <a:ext cx="153461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7304579" y="3579818"/>
            <a:ext cx="1534620" cy="608524"/>
          </a:xfrm>
        </p:spPr>
        <p:txBody>
          <a:bodyPr/>
          <a:lstStyle>
            <a:lvl1pPr marL="101600" indent="0">
              <a:buNone/>
              <a:defRPr/>
            </a:lvl1pPr>
          </a:lstStyle>
          <a:p>
            <a:pPr lvl="0"/>
            <a:r>
              <a:rPr lang="en-US" dirty="0"/>
              <a:t>Label 2.3</a:t>
            </a:r>
          </a:p>
        </p:txBody>
      </p:sp>
      <p:sp>
        <p:nvSpPr>
          <p:cNvPr id="5" name="Footer Placeholder 4">
            <a:extLst>
              <a:ext uri="{FF2B5EF4-FFF2-40B4-BE49-F238E27FC236}">
                <a16:creationId xmlns:a16="http://schemas.microsoft.com/office/drawing/2014/main" id="{E2476705-5AD3-4E05-9DCF-CA01EBF96B12}"/>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44569933-5FC5-4C73-96ED-E1AC0FC867FE}"/>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Date Placeholder 2">
            <a:extLst>
              <a:ext uri="{FF2B5EF4-FFF2-40B4-BE49-F238E27FC236}">
                <a16:creationId xmlns:a16="http://schemas.microsoft.com/office/drawing/2014/main" id="{D8A4DA0A-BA94-4C4E-A521-FB23D113A856}"/>
              </a:ext>
            </a:extLst>
          </p:cNvPr>
          <p:cNvSpPr>
            <a:spLocks noGrp="1"/>
          </p:cNvSpPr>
          <p:nvPr>
            <p:ph type="dt" idx="10"/>
          </p:nvPr>
        </p:nvSpPr>
        <p:spPr/>
        <p:txBody>
          <a:bodyPr/>
          <a:lstStyle/>
          <a:p>
            <a:endParaRPr lang="en-US"/>
          </a:p>
        </p:txBody>
      </p:sp>
    </p:spTree>
    <p:extLst>
      <p:ext uri="{BB962C8B-B14F-4D97-AF65-F5344CB8AC3E}">
        <p14:creationId xmlns:p14="http://schemas.microsoft.com/office/powerpoint/2010/main" val="648721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lvl1pPr>
              <a:defRPr>
                <a:latin typeface="+mj-lt"/>
              </a:defRPr>
            </a:lvl1pPr>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latin typeface="+mj-lt"/>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8" name="Text Placeholder 22"/>
          <p:cNvSpPr>
            <a:spLocks noGrp="1"/>
          </p:cNvSpPr>
          <p:nvPr>
            <p:ph type="body" sz="quarter" idx="16" hasCustomPrompt="1"/>
          </p:nvPr>
        </p:nvSpPr>
        <p:spPr>
          <a:xfrm>
            <a:off x="2834640" y="6400800"/>
            <a:ext cx="6080760" cy="274320"/>
          </a:xfrm>
        </p:spPr>
        <p:txBody>
          <a:bodyPr anchor="ctr"/>
          <a:lstStyle>
            <a:lvl1pPr marL="0" indent="0">
              <a:spcBef>
                <a:spcPts val="0"/>
              </a:spcBef>
              <a:buFontTx/>
              <a:buNone/>
              <a:defRPr sz="1200">
                <a:latin typeface="Verdana" pitchFamily="34" charset="0"/>
                <a:ea typeface="Verdana" pitchFamily="34" charset="0"/>
                <a:cs typeface="Verdana" pitchFamily="34" charset="0"/>
              </a:defRPr>
            </a:lvl1pPr>
          </a:lstStyle>
          <a:p>
            <a:pPr lvl="0"/>
            <a:r>
              <a:rPr lang="en-US" dirty="0"/>
              <a:t>Copyright</a:t>
            </a:r>
          </a:p>
        </p:txBody>
      </p:sp>
      <p:pic>
        <p:nvPicPr>
          <p:cNvPr id="12" name="Shape 15" descr="Pearson Logo"/>
          <p:cNvPicPr preferRelativeResize="0"/>
          <p:nvPr userDrawn="1"/>
        </p:nvPicPr>
        <p:blipFill rotWithShape="1">
          <a:blip r:embed="rId2">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1244204600"/>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382000" cy="1066800"/>
          </a:xfrm>
        </p:spPr>
        <p:txBody>
          <a:bodyPr anchor="t"/>
          <a:lstStyle>
            <a:lvl1pPr>
              <a:defRPr sz="2400">
                <a:solidFill>
                  <a:schemeClr val="tx1"/>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TextBox 10"/>
          <p:cNvSpPr txBox="1"/>
          <p:nvPr userDrawn="1"/>
        </p:nvSpPr>
        <p:spPr>
          <a:xfrm>
            <a:off x="8341450" y="6515263"/>
            <a:ext cx="690700" cy="261610"/>
          </a:xfrm>
          <a:prstGeom prst="rect">
            <a:avLst/>
          </a:prstGeom>
          <a:noFill/>
        </p:spPr>
        <p:txBody>
          <a:bodyPr wrap="square" rtlCol="0">
            <a:spAutoFit/>
          </a:bodyPr>
          <a:lstStyle/>
          <a:p>
            <a:r>
              <a:rPr lang="en-US" sz="1100" dirty="0">
                <a:solidFill>
                  <a:schemeClr val="bg1"/>
                </a:solidFill>
              </a:rPr>
              <a:t>1-</a:t>
            </a:r>
            <a:fld id="{CCCDB388-9340-4FD2-A520-1C193286466A}" type="slidenum">
              <a:rPr lang="en-US" sz="1100" smtClean="0">
                <a:solidFill>
                  <a:schemeClr val="bg1"/>
                </a:solidFill>
              </a:rPr>
              <a:t>‹#›</a:t>
            </a:fld>
            <a:endParaRPr lang="en-US" sz="1100" dirty="0">
              <a:solidFill>
                <a:schemeClr val="bg1"/>
              </a:solidFill>
            </a:endParaRPr>
          </a:p>
        </p:txBody>
      </p:sp>
      <p:sp>
        <p:nvSpPr>
          <p:cNvPr id="12" name="Text Placeholder 9"/>
          <p:cNvSpPr>
            <a:spLocks noGrp="1"/>
          </p:cNvSpPr>
          <p:nvPr>
            <p:ph type="body" sz="quarter" idx="14" hasCustomPrompt="1"/>
          </p:nvPr>
        </p:nvSpPr>
        <p:spPr>
          <a:xfrm>
            <a:off x="457200" y="426720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Tree>
    <p:extLst>
      <p:ext uri="{BB962C8B-B14F-4D97-AF65-F5344CB8AC3E}">
        <p14:creationId xmlns:p14="http://schemas.microsoft.com/office/powerpoint/2010/main" val="249001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Test1">
    <p:spTree>
      <p:nvGrpSpPr>
        <p:cNvPr id="1" name=""/>
        <p:cNvGrpSpPr/>
        <p:nvPr/>
      </p:nvGrpSpPr>
      <p:grpSpPr>
        <a:xfrm>
          <a:off x="0" y="0"/>
          <a:ext cx="0" cy="0"/>
          <a:chOff x="0" y="0"/>
          <a:chExt cx="0" cy="0"/>
        </a:xfrm>
      </p:grpSpPr>
      <p:sp>
        <p:nvSpPr>
          <p:cNvPr id="11" name="TextBox 10"/>
          <p:cNvSpPr txBox="1"/>
          <p:nvPr userDrawn="1"/>
        </p:nvSpPr>
        <p:spPr>
          <a:xfrm>
            <a:off x="8341450" y="6515263"/>
            <a:ext cx="690700" cy="261610"/>
          </a:xfrm>
          <a:prstGeom prst="rect">
            <a:avLst/>
          </a:prstGeom>
          <a:noFill/>
        </p:spPr>
        <p:txBody>
          <a:bodyPr wrap="square" rtlCol="0">
            <a:spAutoFit/>
          </a:bodyPr>
          <a:lstStyle/>
          <a:p>
            <a:r>
              <a:rPr lang="en-US" sz="1100" dirty="0">
                <a:solidFill>
                  <a:schemeClr val="bg1"/>
                </a:solidFill>
              </a:rPr>
              <a:t>1-</a:t>
            </a:r>
            <a:fld id="{CCCDB388-9340-4FD2-A520-1C193286466A}" type="slidenum">
              <a:rPr lang="en-US" sz="1100" smtClean="0">
                <a:solidFill>
                  <a:schemeClr val="bg1"/>
                </a:solidFill>
              </a:rPr>
              <a:t>‹#›</a:t>
            </a:fld>
            <a:endParaRPr lang="en-US" sz="1100" dirty="0">
              <a:solidFill>
                <a:schemeClr val="bg1"/>
              </a:solidFill>
            </a:endParaRPr>
          </a:p>
        </p:txBody>
      </p:sp>
      <p:sp>
        <p:nvSpPr>
          <p:cNvPr id="13" name="Content Placeholder 12"/>
          <p:cNvSpPr>
            <a:spLocks noGrp="1"/>
          </p:cNvSpPr>
          <p:nvPr>
            <p:ph sz="quarter" idx="10"/>
          </p:nvPr>
        </p:nvSpPr>
        <p:spPr>
          <a:xfrm>
            <a:off x="228600" y="381000"/>
            <a:ext cx="4343400" cy="137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5" name="Content Placeholder 14"/>
          <p:cNvSpPr>
            <a:spLocks noGrp="1"/>
          </p:cNvSpPr>
          <p:nvPr>
            <p:ph sz="quarter" idx="11"/>
          </p:nvPr>
        </p:nvSpPr>
        <p:spPr>
          <a:xfrm>
            <a:off x="4800600" y="381000"/>
            <a:ext cx="3962400" cy="15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6"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7" name="Text Placeholder 9"/>
          <p:cNvSpPr>
            <a:spLocks noGrp="1"/>
          </p:cNvSpPr>
          <p:nvPr>
            <p:ph type="body" sz="quarter" idx="14" hasCustomPrompt="1"/>
          </p:nvPr>
        </p:nvSpPr>
        <p:spPr>
          <a:xfrm>
            <a:off x="457200" y="426720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Tree>
    <p:extLst>
      <p:ext uri="{BB962C8B-B14F-4D97-AF65-F5344CB8AC3E}">
        <p14:creationId xmlns:p14="http://schemas.microsoft.com/office/powerpoint/2010/main" val="14698317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1676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45347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1"/>
            <a:ext cx="8229600" cy="1142999"/>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
        <p:nvSpPr>
          <p:cNvPr id="3" name="Content Placeholder 2"/>
          <p:cNvSpPr>
            <a:spLocks noGrp="1"/>
          </p:cNvSpPr>
          <p:nvPr>
            <p:ph sz="quarter" idx="15"/>
          </p:nvPr>
        </p:nvSpPr>
        <p:spPr>
          <a:xfrm>
            <a:off x="457200" y="2971800"/>
            <a:ext cx="8382000" cy="914400"/>
          </a:xfrm>
        </p:spPr>
        <p:txBody>
          <a:bodyPr/>
          <a:lstStyle/>
          <a:p>
            <a:pPr lvl="0"/>
            <a:r>
              <a:rPr lang="en-US" dirty="0"/>
              <a:t>Click to edit Master text styles</a:t>
            </a:r>
          </a:p>
          <a:p>
            <a:pPr lvl="1"/>
            <a:r>
              <a:rPr lang="en-US" dirty="0"/>
              <a:t>Second level</a:t>
            </a:r>
          </a:p>
        </p:txBody>
      </p:sp>
      <p:sp>
        <p:nvSpPr>
          <p:cNvPr id="5" name="Content Placeholder 4"/>
          <p:cNvSpPr>
            <a:spLocks noGrp="1"/>
          </p:cNvSpPr>
          <p:nvPr>
            <p:ph sz="quarter" idx="16"/>
          </p:nvPr>
        </p:nvSpPr>
        <p:spPr>
          <a:xfrm>
            <a:off x="457200" y="4038600"/>
            <a:ext cx="8382000" cy="914400"/>
          </a:xfrm>
        </p:spPr>
        <p:txBody>
          <a:bodyPr/>
          <a:lstStyle/>
          <a:p>
            <a:pPr lvl="0"/>
            <a:r>
              <a:rPr lang="en-US" dirty="0"/>
              <a:t>Click to edit Master text styles</a:t>
            </a:r>
          </a:p>
          <a:p>
            <a:pPr lvl="1"/>
            <a:r>
              <a:rPr lang="en-US" dirty="0"/>
              <a:t>Second level</a:t>
            </a:r>
          </a:p>
        </p:txBody>
      </p:sp>
      <p:sp>
        <p:nvSpPr>
          <p:cNvPr id="10" name="Content Placeholder 4"/>
          <p:cNvSpPr>
            <a:spLocks noGrp="1"/>
          </p:cNvSpPr>
          <p:nvPr>
            <p:ph sz="quarter" idx="17"/>
          </p:nvPr>
        </p:nvSpPr>
        <p:spPr>
          <a:xfrm>
            <a:off x="457200" y="5257800"/>
            <a:ext cx="8382000" cy="838200"/>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5506088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1524000"/>
          </a:xfrm>
        </p:spPr>
        <p:txBody>
          <a:bodyPr/>
          <a:lstStyle>
            <a:lvl1pPr marL="118872" indent="-118872">
              <a:buClr>
                <a:schemeClr val="bg1"/>
              </a:buClr>
              <a:buSzPct val="25000"/>
              <a:defRPr sz="2400"/>
            </a:lvl1pPr>
            <a:lvl2pPr marL="569913" indent="-285750">
              <a:defRPr sz="2000"/>
            </a:lvl2pPr>
            <a:lvl3pPr>
              <a:defRPr sz="2000"/>
            </a:lvl3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Content Placeholder 2"/>
          <p:cNvSpPr>
            <a:spLocks noGrp="1"/>
          </p:cNvSpPr>
          <p:nvPr>
            <p:ph idx="10"/>
          </p:nvPr>
        </p:nvSpPr>
        <p:spPr>
          <a:xfrm>
            <a:off x="609600" y="3886200"/>
            <a:ext cx="8229600" cy="1524000"/>
          </a:xfrm>
        </p:spPr>
        <p:txBody>
          <a:bodyPr/>
          <a:lstStyle>
            <a:lvl1pPr marL="118872" indent="-118872">
              <a:buClr>
                <a:schemeClr val="bg1"/>
              </a:buClr>
              <a:buSzPct val="25000"/>
              <a:defRPr sz="2400"/>
            </a:lvl1pPr>
            <a:lvl2pPr marL="569913" indent="-285750">
              <a:defRPr sz="2000"/>
            </a:lvl2pPr>
            <a:lvl3pPr>
              <a:defRPr sz="2000"/>
            </a:lvl3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24099052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2_Figure + Caption">
    <p:spTree>
      <p:nvGrpSpPr>
        <p:cNvPr id="1" name=""/>
        <p:cNvGrpSpPr/>
        <p:nvPr/>
      </p:nvGrpSpPr>
      <p:grpSpPr>
        <a:xfrm>
          <a:off x="0" y="0"/>
          <a:ext cx="0" cy="0"/>
          <a:chOff x="0" y="0"/>
          <a:chExt cx="0" cy="0"/>
        </a:xfrm>
      </p:grpSpPr>
      <p:sp>
        <p:nvSpPr>
          <p:cNvPr id="5" name="Rectangle 4"/>
          <p:cNvSpPr/>
          <p:nvPr/>
        </p:nvSpPr>
        <p:spPr bwMode="white">
          <a:xfrm>
            <a:off x="-7938" y="6435725"/>
            <a:ext cx="9161464" cy="4302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p:cNvSpPr>
            <a:spLocks noGrp="1"/>
          </p:cNvSpPr>
          <p:nvPr>
            <p:ph type="title" hasCustomPrompt="1"/>
          </p:nvPr>
        </p:nvSpPr>
        <p:spPr>
          <a:xfrm>
            <a:off x="457200" y="228600"/>
            <a:ext cx="8229600" cy="1066800"/>
          </a:xfrm>
        </p:spPr>
        <p:txBody>
          <a:bodyPr anchor="t"/>
          <a:lstStyle>
            <a:lvl1pPr>
              <a:defRPr sz="2400">
                <a:solidFill>
                  <a:schemeClr val="tx1"/>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TextBox 10"/>
          <p:cNvSpPr txBox="1"/>
          <p:nvPr userDrawn="1"/>
        </p:nvSpPr>
        <p:spPr>
          <a:xfrm>
            <a:off x="8341450" y="6515263"/>
            <a:ext cx="690700" cy="261610"/>
          </a:xfrm>
          <a:prstGeom prst="rect">
            <a:avLst/>
          </a:prstGeom>
          <a:noFill/>
        </p:spPr>
        <p:txBody>
          <a:bodyPr wrap="square" rtlCol="0">
            <a:spAutoFit/>
          </a:bodyPr>
          <a:lstStyle/>
          <a:p>
            <a:r>
              <a:rPr lang="en-US" sz="1100" dirty="0">
                <a:solidFill>
                  <a:schemeClr val="bg1"/>
                </a:solidFill>
              </a:rPr>
              <a:t>4-</a:t>
            </a:r>
            <a:fld id="{CCCDB388-9340-4FD2-A520-1C193286466A}" type="slidenum">
              <a:rPr lang="en-US" sz="1100" smtClean="0">
                <a:solidFill>
                  <a:schemeClr val="bg1"/>
                </a:solidFill>
              </a:rPr>
              <a:t>‹#›</a:t>
            </a:fld>
            <a:endParaRPr lang="en-US" sz="1100" dirty="0">
              <a:solidFill>
                <a:schemeClr val="bg1"/>
              </a:solidFill>
            </a:endParaRPr>
          </a:p>
        </p:txBody>
      </p:sp>
      <p:grpSp>
        <p:nvGrpSpPr>
          <p:cNvPr id="12" name="Group 11"/>
          <p:cNvGrpSpPr/>
          <p:nvPr userDrawn="1"/>
        </p:nvGrpSpPr>
        <p:grpSpPr>
          <a:xfrm>
            <a:off x="0" y="6443895"/>
            <a:ext cx="7740772" cy="422044"/>
            <a:chOff x="-7938" y="6434137"/>
            <a:chExt cx="7740772" cy="431801"/>
          </a:xfrm>
          <a:solidFill>
            <a:srgbClr val="0070C0"/>
          </a:solidFill>
        </p:grpSpPr>
        <p:sp>
          <p:nvSpPr>
            <p:cNvPr id="13" name="Copyright" descr="Pearson: Copyright 2015, 2012, 2009"/>
            <p:cNvSpPr txBox="1">
              <a:spLocks noChangeArrowheads="1"/>
            </p:cNvSpPr>
            <p:nvPr/>
          </p:nvSpPr>
          <p:spPr bwMode="auto">
            <a:xfrm>
              <a:off x="1411165" y="6434137"/>
              <a:ext cx="6321669" cy="423863"/>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2020 Pearson Education, Inc.</a:t>
              </a:r>
              <a:r>
                <a:rPr lang="en-US" altLang="en-US" sz="12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endPar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ears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7938" y="6435725"/>
              <a:ext cx="1441450" cy="430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214507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457200" y="1441450"/>
            <a:ext cx="8232775" cy="1360473"/>
          </a:xfrm>
        </p:spPr>
        <p:txBody>
          <a:bodyPr/>
          <a:lstStyle>
            <a:lvl1pPr>
              <a:defRPr sz="2400"/>
            </a:lvl1pPr>
            <a:lvl2pPr>
              <a:defRPr sz="2400"/>
            </a:lvl2pPr>
            <a:lvl3pPr>
              <a:defRPr sz="2400"/>
            </a:lvl3pPr>
            <a:lvl4pPr>
              <a:defRPr sz="2400"/>
            </a:lvl4pPr>
            <a:lvl5pPr>
              <a:defRPr sz="2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sz="quarter" idx="14"/>
          </p:nvPr>
        </p:nvSpPr>
        <p:spPr>
          <a:xfrm>
            <a:off x="457200" y="2911475"/>
            <a:ext cx="8229600" cy="1660525"/>
          </a:xfrm>
        </p:spPr>
        <p:txBody>
          <a:bodyPr/>
          <a:lstStyle>
            <a:lvl1pPr>
              <a:defRPr sz="2400"/>
            </a:lvl1pPr>
            <a:lvl2pPr>
              <a:defRPr sz="2400"/>
            </a:lvl2pPr>
            <a:lvl3pPr>
              <a:defRPr sz="24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Content Placeholder 5"/>
          <p:cNvSpPr>
            <a:spLocks noGrp="1"/>
          </p:cNvSpPr>
          <p:nvPr>
            <p:ph sz="quarter" idx="15"/>
          </p:nvPr>
        </p:nvSpPr>
        <p:spPr>
          <a:xfrm>
            <a:off x="466725" y="5167313"/>
            <a:ext cx="8223250" cy="771525"/>
          </a:xfrm>
        </p:spPr>
        <p:txBody>
          <a:bodyPr/>
          <a:lstStyle>
            <a:lvl1pPr>
              <a:defRPr sz="2400"/>
            </a:lvl1pPr>
            <a:lvl2pPr>
              <a:defRPr sz="2400"/>
            </a:lvl2pPr>
            <a:lvl3pPr>
              <a:defRPr sz="24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3535477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3_Figure + Caption">
    <p:spTree>
      <p:nvGrpSpPr>
        <p:cNvPr id="1" name=""/>
        <p:cNvGrpSpPr/>
        <p:nvPr/>
      </p:nvGrpSpPr>
      <p:grpSpPr>
        <a:xfrm>
          <a:off x="0" y="0"/>
          <a:ext cx="0" cy="0"/>
          <a:chOff x="0" y="0"/>
          <a:chExt cx="0" cy="0"/>
        </a:xfrm>
      </p:grpSpPr>
      <p:sp>
        <p:nvSpPr>
          <p:cNvPr id="5" name="Rectangle 4"/>
          <p:cNvSpPr/>
          <p:nvPr/>
        </p:nvSpPr>
        <p:spPr bwMode="white">
          <a:xfrm>
            <a:off x="-7938" y="6435725"/>
            <a:ext cx="9161464" cy="4302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p:cNvSpPr>
            <a:spLocks noGrp="1"/>
          </p:cNvSpPr>
          <p:nvPr>
            <p:ph type="title" hasCustomPrompt="1"/>
          </p:nvPr>
        </p:nvSpPr>
        <p:spPr>
          <a:xfrm>
            <a:off x="457200" y="228600"/>
            <a:ext cx="8229600" cy="1066800"/>
          </a:xfrm>
        </p:spPr>
        <p:txBody>
          <a:bodyPr anchor="t"/>
          <a:lstStyle>
            <a:lvl1pPr>
              <a:defRPr sz="2400">
                <a:solidFill>
                  <a:schemeClr val="tx1"/>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TextBox 10"/>
          <p:cNvSpPr txBox="1"/>
          <p:nvPr userDrawn="1"/>
        </p:nvSpPr>
        <p:spPr>
          <a:xfrm>
            <a:off x="8341450" y="6515263"/>
            <a:ext cx="690700" cy="261610"/>
          </a:xfrm>
          <a:prstGeom prst="rect">
            <a:avLst/>
          </a:prstGeom>
          <a:noFill/>
        </p:spPr>
        <p:txBody>
          <a:bodyPr wrap="square" rtlCol="0">
            <a:spAutoFit/>
          </a:bodyPr>
          <a:lstStyle/>
          <a:p>
            <a:r>
              <a:rPr lang="en-US" sz="1100" dirty="0">
                <a:solidFill>
                  <a:schemeClr val="bg1"/>
                </a:solidFill>
              </a:rPr>
              <a:t>4-</a:t>
            </a:r>
            <a:fld id="{CCCDB388-9340-4FD2-A520-1C193286466A}" type="slidenum">
              <a:rPr lang="en-US" sz="1100" smtClean="0">
                <a:solidFill>
                  <a:schemeClr val="bg1"/>
                </a:solidFill>
              </a:rPr>
              <a:t>‹#›</a:t>
            </a:fld>
            <a:endParaRPr lang="en-US" sz="1100" dirty="0">
              <a:solidFill>
                <a:schemeClr val="bg1"/>
              </a:solidFill>
            </a:endParaRPr>
          </a:p>
        </p:txBody>
      </p:sp>
      <p:grpSp>
        <p:nvGrpSpPr>
          <p:cNvPr id="12" name="Group 11"/>
          <p:cNvGrpSpPr/>
          <p:nvPr userDrawn="1"/>
        </p:nvGrpSpPr>
        <p:grpSpPr>
          <a:xfrm>
            <a:off x="0" y="6443895"/>
            <a:ext cx="7740772" cy="422044"/>
            <a:chOff x="-7938" y="6434137"/>
            <a:chExt cx="7740772" cy="431801"/>
          </a:xfrm>
          <a:solidFill>
            <a:srgbClr val="0070C0"/>
          </a:solidFill>
        </p:grpSpPr>
        <p:sp>
          <p:nvSpPr>
            <p:cNvPr id="13" name="Copyright" descr="Pearson: Copyright 2015, 2012, 2009"/>
            <p:cNvSpPr txBox="1">
              <a:spLocks noChangeArrowheads="1"/>
            </p:cNvSpPr>
            <p:nvPr/>
          </p:nvSpPr>
          <p:spPr bwMode="auto">
            <a:xfrm>
              <a:off x="1411165" y="6434137"/>
              <a:ext cx="6321669" cy="423863"/>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2020 Pearson Education, Inc.</a:t>
              </a:r>
              <a:r>
                <a:rPr lang="en-US" altLang="en-US" sz="12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endPar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ears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7938" y="6435725"/>
              <a:ext cx="1441450" cy="430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2145070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33712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1066800"/>
          </a:xfrm>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
        <p:nvSpPr>
          <p:cNvPr id="4" name="Content Placeholder 2"/>
          <p:cNvSpPr>
            <a:spLocks noGrp="1"/>
          </p:cNvSpPr>
          <p:nvPr>
            <p:ph idx="10"/>
          </p:nvPr>
        </p:nvSpPr>
        <p:spPr>
          <a:xfrm>
            <a:off x="457200" y="3886200"/>
            <a:ext cx="8229600" cy="1066800"/>
          </a:xfrm>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8724005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4_Figure + Caption">
    <p:spTree>
      <p:nvGrpSpPr>
        <p:cNvPr id="1" name=""/>
        <p:cNvGrpSpPr/>
        <p:nvPr/>
      </p:nvGrpSpPr>
      <p:grpSpPr>
        <a:xfrm>
          <a:off x="0" y="0"/>
          <a:ext cx="0" cy="0"/>
          <a:chOff x="0" y="0"/>
          <a:chExt cx="0" cy="0"/>
        </a:xfrm>
      </p:grpSpPr>
      <p:sp>
        <p:nvSpPr>
          <p:cNvPr id="5" name="Rectangle 4"/>
          <p:cNvSpPr/>
          <p:nvPr/>
        </p:nvSpPr>
        <p:spPr bwMode="white">
          <a:xfrm>
            <a:off x="-7938" y="6435725"/>
            <a:ext cx="9161464" cy="4302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p:cNvSpPr>
            <a:spLocks noGrp="1"/>
          </p:cNvSpPr>
          <p:nvPr>
            <p:ph type="title" hasCustomPrompt="1"/>
          </p:nvPr>
        </p:nvSpPr>
        <p:spPr>
          <a:xfrm>
            <a:off x="457200" y="228600"/>
            <a:ext cx="8229600" cy="1066800"/>
          </a:xfrm>
        </p:spPr>
        <p:txBody>
          <a:bodyPr anchor="t"/>
          <a:lstStyle>
            <a:lvl1pPr>
              <a:defRPr sz="2400">
                <a:solidFill>
                  <a:schemeClr val="tx1"/>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TextBox 10"/>
          <p:cNvSpPr txBox="1"/>
          <p:nvPr userDrawn="1"/>
        </p:nvSpPr>
        <p:spPr>
          <a:xfrm>
            <a:off x="8341450" y="6515263"/>
            <a:ext cx="690700" cy="261610"/>
          </a:xfrm>
          <a:prstGeom prst="rect">
            <a:avLst/>
          </a:prstGeom>
          <a:noFill/>
        </p:spPr>
        <p:txBody>
          <a:bodyPr wrap="square" rtlCol="0">
            <a:spAutoFit/>
          </a:bodyPr>
          <a:lstStyle/>
          <a:p>
            <a:r>
              <a:rPr lang="en-US" sz="1100" dirty="0">
                <a:solidFill>
                  <a:schemeClr val="bg1"/>
                </a:solidFill>
              </a:rPr>
              <a:t>4-</a:t>
            </a:r>
            <a:fld id="{CCCDB388-9340-4FD2-A520-1C193286466A}" type="slidenum">
              <a:rPr lang="en-US" sz="1100" smtClean="0">
                <a:solidFill>
                  <a:schemeClr val="bg1"/>
                </a:solidFill>
              </a:rPr>
              <a:t>‹#›</a:t>
            </a:fld>
            <a:endParaRPr lang="en-US" sz="1100" dirty="0">
              <a:solidFill>
                <a:schemeClr val="bg1"/>
              </a:solidFill>
            </a:endParaRPr>
          </a:p>
        </p:txBody>
      </p:sp>
      <p:grpSp>
        <p:nvGrpSpPr>
          <p:cNvPr id="12" name="Group 11"/>
          <p:cNvGrpSpPr/>
          <p:nvPr userDrawn="1"/>
        </p:nvGrpSpPr>
        <p:grpSpPr>
          <a:xfrm>
            <a:off x="0" y="6443895"/>
            <a:ext cx="7740772" cy="422044"/>
            <a:chOff x="-7938" y="6434137"/>
            <a:chExt cx="7740772" cy="431801"/>
          </a:xfrm>
          <a:solidFill>
            <a:srgbClr val="0070C0"/>
          </a:solidFill>
        </p:grpSpPr>
        <p:sp>
          <p:nvSpPr>
            <p:cNvPr id="13" name="Copyright" descr="Pearson: Copyright 2015, 2012, 2009"/>
            <p:cNvSpPr txBox="1">
              <a:spLocks noChangeArrowheads="1"/>
            </p:cNvSpPr>
            <p:nvPr/>
          </p:nvSpPr>
          <p:spPr bwMode="auto">
            <a:xfrm>
              <a:off x="1411165" y="6434137"/>
              <a:ext cx="6321669" cy="423863"/>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2020 Pearson Education, Inc.</a:t>
              </a:r>
              <a:r>
                <a:rPr lang="en-US" altLang="en-US" sz="12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endPar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ears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7938" y="6435725"/>
              <a:ext cx="1441450" cy="430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2145070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1"/>
            <a:ext cx="8229600" cy="1142999"/>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
        <p:nvSpPr>
          <p:cNvPr id="3" name="Content Placeholder 2"/>
          <p:cNvSpPr>
            <a:spLocks noGrp="1"/>
          </p:cNvSpPr>
          <p:nvPr>
            <p:ph sz="quarter" idx="15"/>
          </p:nvPr>
        </p:nvSpPr>
        <p:spPr>
          <a:xfrm>
            <a:off x="457200" y="2971800"/>
            <a:ext cx="8382000" cy="914400"/>
          </a:xfrm>
        </p:spPr>
        <p:txBody>
          <a:bodyPr/>
          <a:lstStyle/>
          <a:p>
            <a:pPr lvl="0"/>
            <a:r>
              <a:rPr lang="en-US" dirty="0"/>
              <a:t>Click to edit Master text styles</a:t>
            </a:r>
          </a:p>
          <a:p>
            <a:pPr lvl="1"/>
            <a:r>
              <a:rPr lang="en-US" dirty="0"/>
              <a:t>Second level</a:t>
            </a:r>
          </a:p>
        </p:txBody>
      </p:sp>
      <p:sp>
        <p:nvSpPr>
          <p:cNvPr id="5" name="Content Placeholder 4"/>
          <p:cNvSpPr>
            <a:spLocks noGrp="1"/>
          </p:cNvSpPr>
          <p:nvPr>
            <p:ph sz="quarter" idx="16"/>
          </p:nvPr>
        </p:nvSpPr>
        <p:spPr>
          <a:xfrm>
            <a:off x="457200" y="4038600"/>
            <a:ext cx="8382000" cy="914400"/>
          </a:xfrm>
        </p:spPr>
        <p:txBody>
          <a:bodyPr/>
          <a:lstStyle/>
          <a:p>
            <a:pPr lvl="0"/>
            <a:r>
              <a:rPr lang="en-US" dirty="0"/>
              <a:t>Click to edit Master text styles</a:t>
            </a:r>
          </a:p>
          <a:p>
            <a:pPr lvl="1"/>
            <a:r>
              <a:rPr lang="en-US" dirty="0"/>
              <a:t>Second level</a:t>
            </a:r>
          </a:p>
        </p:txBody>
      </p:sp>
      <p:sp>
        <p:nvSpPr>
          <p:cNvPr id="10" name="Content Placeholder 4"/>
          <p:cNvSpPr>
            <a:spLocks noGrp="1"/>
          </p:cNvSpPr>
          <p:nvPr>
            <p:ph sz="quarter" idx="17"/>
          </p:nvPr>
        </p:nvSpPr>
        <p:spPr>
          <a:xfrm>
            <a:off x="457200" y="5257800"/>
            <a:ext cx="8382000" cy="838200"/>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5506088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5_Figure + Caption">
    <p:spTree>
      <p:nvGrpSpPr>
        <p:cNvPr id="1" name=""/>
        <p:cNvGrpSpPr/>
        <p:nvPr/>
      </p:nvGrpSpPr>
      <p:grpSpPr>
        <a:xfrm>
          <a:off x="0" y="0"/>
          <a:ext cx="0" cy="0"/>
          <a:chOff x="0" y="0"/>
          <a:chExt cx="0" cy="0"/>
        </a:xfrm>
      </p:grpSpPr>
      <p:sp>
        <p:nvSpPr>
          <p:cNvPr id="5" name="Rectangle 4"/>
          <p:cNvSpPr/>
          <p:nvPr/>
        </p:nvSpPr>
        <p:spPr bwMode="white">
          <a:xfrm>
            <a:off x="-7938" y="6435725"/>
            <a:ext cx="9161464" cy="4302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p:cNvSpPr>
            <a:spLocks noGrp="1"/>
          </p:cNvSpPr>
          <p:nvPr>
            <p:ph type="title" hasCustomPrompt="1"/>
          </p:nvPr>
        </p:nvSpPr>
        <p:spPr>
          <a:xfrm>
            <a:off x="457200" y="228600"/>
            <a:ext cx="8229600" cy="1066800"/>
          </a:xfrm>
        </p:spPr>
        <p:txBody>
          <a:bodyPr anchor="t"/>
          <a:lstStyle>
            <a:lvl1pPr>
              <a:defRPr sz="2400">
                <a:solidFill>
                  <a:schemeClr val="tx1"/>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TextBox 10"/>
          <p:cNvSpPr txBox="1"/>
          <p:nvPr userDrawn="1"/>
        </p:nvSpPr>
        <p:spPr>
          <a:xfrm>
            <a:off x="8341450" y="6515263"/>
            <a:ext cx="690700" cy="261610"/>
          </a:xfrm>
          <a:prstGeom prst="rect">
            <a:avLst/>
          </a:prstGeom>
          <a:noFill/>
        </p:spPr>
        <p:txBody>
          <a:bodyPr wrap="square" rtlCol="0">
            <a:spAutoFit/>
          </a:bodyPr>
          <a:lstStyle/>
          <a:p>
            <a:r>
              <a:rPr lang="en-US" sz="1100" dirty="0">
                <a:solidFill>
                  <a:schemeClr val="bg1"/>
                </a:solidFill>
              </a:rPr>
              <a:t>4-</a:t>
            </a:r>
            <a:fld id="{CCCDB388-9340-4FD2-A520-1C193286466A}" type="slidenum">
              <a:rPr lang="en-US" sz="1100" smtClean="0">
                <a:solidFill>
                  <a:schemeClr val="bg1"/>
                </a:solidFill>
              </a:rPr>
              <a:t>‹#›</a:t>
            </a:fld>
            <a:endParaRPr lang="en-US" sz="1100" dirty="0">
              <a:solidFill>
                <a:schemeClr val="bg1"/>
              </a:solidFill>
            </a:endParaRPr>
          </a:p>
        </p:txBody>
      </p:sp>
      <p:grpSp>
        <p:nvGrpSpPr>
          <p:cNvPr id="12" name="Group 11"/>
          <p:cNvGrpSpPr/>
          <p:nvPr userDrawn="1"/>
        </p:nvGrpSpPr>
        <p:grpSpPr>
          <a:xfrm>
            <a:off x="0" y="6443895"/>
            <a:ext cx="7740772" cy="422044"/>
            <a:chOff x="-7938" y="6434137"/>
            <a:chExt cx="7740772" cy="431801"/>
          </a:xfrm>
          <a:solidFill>
            <a:srgbClr val="0070C0"/>
          </a:solidFill>
        </p:grpSpPr>
        <p:sp>
          <p:nvSpPr>
            <p:cNvPr id="13" name="Copyright" descr="Pearson: Copyright 2015, 2012, 2009"/>
            <p:cNvSpPr txBox="1">
              <a:spLocks noChangeArrowheads="1"/>
            </p:cNvSpPr>
            <p:nvPr/>
          </p:nvSpPr>
          <p:spPr bwMode="auto">
            <a:xfrm>
              <a:off x="1411165" y="6434137"/>
              <a:ext cx="6321669" cy="423863"/>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2020 Pearson Education, Inc.</a:t>
              </a:r>
              <a:r>
                <a:rPr lang="en-US" altLang="en-US" sz="12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endPar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ears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7938" y="6435725"/>
              <a:ext cx="1441450" cy="430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2145070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6_Figure + Caption">
    <p:spTree>
      <p:nvGrpSpPr>
        <p:cNvPr id="1" name=""/>
        <p:cNvGrpSpPr/>
        <p:nvPr/>
      </p:nvGrpSpPr>
      <p:grpSpPr>
        <a:xfrm>
          <a:off x="0" y="0"/>
          <a:ext cx="0" cy="0"/>
          <a:chOff x="0" y="0"/>
          <a:chExt cx="0" cy="0"/>
        </a:xfrm>
      </p:grpSpPr>
      <p:sp>
        <p:nvSpPr>
          <p:cNvPr id="5" name="Rectangle 4"/>
          <p:cNvSpPr/>
          <p:nvPr/>
        </p:nvSpPr>
        <p:spPr bwMode="white">
          <a:xfrm>
            <a:off x="-7938" y="6435725"/>
            <a:ext cx="9161464" cy="4302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p:cNvSpPr>
            <a:spLocks noGrp="1"/>
          </p:cNvSpPr>
          <p:nvPr>
            <p:ph type="title" hasCustomPrompt="1"/>
          </p:nvPr>
        </p:nvSpPr>
        <p:spPr>
          <a:xfrm>
            <a:off x="457200" y="228600"/>
            <a:ext cx="8229600" cy="1066800"/>
          </a:xfrm>
        </p:spPr>
        <p:txBody>
          <a:bodyPr anchor="t"/>
          <a:lstStyle>
            <a:lvl1pPr>
              <a:defRPr sz="2400">
                <a:solidFill>
                  <a:schemeClr val="tx1"/>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TextBox 10"/>
          <p:cNvSpPr txBox="1"/>
          <p:nvPr userDrawn="1"/>
        </p:nvSpPr>
        <p:spPr>
          <a:xfrm>
            <a:off x="8341450" y="6515263"/>
            <a:ext cx="690700" cy="261610"/>
          </a:xfrm>
          <a:prstGeom prst="rect">
            <a:avLst/>
          </a:prstGeom>
          <a:noFill/>
        </p:spPr>
        <p:txBody>
          <a:bodyPr wrap="square" rtlCol="0">
            <a:spAutoFit/>
          </a:bodyPr>
          <a:lstStyle/>
          <a:p>
            <a:r>
              <a:rPr lang="en-US" sz="1100" dirty="0">
                <a:solidFill>
                  <a:schemeClr val="bg1"/>
                </a:solidFill>
              </a:rPr>
              <a:t>4-</a:t>
            </a:r>
            <a:fld id="{CCCDB388-9340-4FD2-A520-1C193286466A}" type="slidenum">
              <a:rPr lang="en-US" sz="1100" smtClean="0">
                <a:solidFill>
                  <a:schemeClr val="bg1"/>
                </a:solidFill>
              </a:rPr>
              <a:t>‹#›</a:t>
            </a:fld>
            <a:endParaRPr lang="en-US" sz="1100" dirty="0">
              <a:solidFill>
                <a:schemeClr val="bg1"/>
              </a:solidFill>
            </a:endParaRPr>
          </a:p>
        </p:txBody>
      </p:sp>
      <p:grpSp>
        <p:nvGrpSpPr>
          <p:cNvPr id="12" name="Group 11"/>
          <p:cNvGrpSpPr/>
          <p:nvPr userDrawn="1"/>
        </p:nvGrpSpPr>
        <p:grpSpPr>
          <a:xfrm>
            <a:off x="0" y="6443895"/>
            <a:ext cx="7740772" cy="422044"/>
            <a:chOff x="-7938" y="6434137"/>
            <a:chExt cx="7740772" cy="431801"/>
          </a:xfrm>
          <a:solidFill>
            <a:srgbClr val="0070C0"/>
          </a:solidFill>
        </p:grpSpPr>
        <p:sp>
          <p:nvSpPr>
            <p:cNvPr id="13" name="Copyright" descr="Pearson: Copyright 2015, 2012, 2009"/>
            <p:cNvSpPr txBox="1">
              <a:spLocks noChangeArrowheads="1"/>
            </p:cNvSpPr>
            <p:nvPr/>
          </p:nvSpPr>
          <p:spPr bwMode="auto">
            <a:xfrm>
              <a:off x="1411165" y="6434137"/>
              <a:ext cx="6321669" cy="423863"/>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2020 Pearson Education, Inc.</a:t>
              </a:r>
              <a:r>
                <a:rPr lang="en-US" altLang="en-US" sz="12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endPar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ears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7938" y="6435725"/>
              <a:ext cx="1441450" cy="430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2145070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7_Figure + Caption">
    <p:spTree>
      <p:nvGrpSpPr>
        <p:cNvPr id="1" name=""/>
        <p:cNvGrpSpPr/>
        <p:nvPr/>
      </p:nvGrpSpPr>
      <p:grpSpPr>
        <a:xfrm>
          <a:off x="0" y="0"/>
          <a:ext cx="0" cy="0"/>
          <a:chOff x="0" y="0"/>
          <a:chExt cx="0" cy="0"/>
        </a:xfrm>
      </p:grpSpPr>
      <p:sp>
        <p:nvSpPr>
          <p:cNvPr id="5" name="Rectangle 4"/>
          <p:cNvSpPr/>
          <p:nvPr/>
        </p:nvSpPr>
        <p:spPr bwMode="white">
          <a:xfrm>
            <a:off x="-7938" y="6435725"/>
            <a:ext cx="9161464" cy="4302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p:cNvSpPr>
            <a:spLocks noGrp="1"/>
          </p:cNvSpPr>
          <p:nvPr>
            <p:ph type="title" hasCustomPrompt="1"/>
          </p:nvPr>
        </p:nvSpPr>
        <p:spPr>
          <a:xfrm>
            <a:off x="457200" y="228600"/>
            <a:ext cx="8229600" cy="1066800"/>
          </a:xfrm>
        </p:spPr>
        <p:txBody>
          <a:bodyPr anchor="t"/>
          <a:lstStyle>
            <a:lvl1pPr>
              <a:defRPr sz="2400">
                <a:solidFill>
                  <a:schemeClr val="tx1"/>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TextBox 10"/>
          <p:cNvSpPr txBox="1"/>
          <p:nvPr userDrawn="1"/>
        </p:nvSpPr>
        <p:spPr>
          <a:xfrm>
            <a:off x="8341450" y="6515263"/>
            <a:ext cx="690700" cy="261610"/>
          </a:xfrm>
          <a:prstGeom prst="rect">
            <a:avLst/>
          </a:prstGeom>
          <a:noFill/>
        </p:spPr>
        <p:txBody>
          <a:bodyPr wrap="square" rtlCol="0">
            <a:spAutoFit/>
          </a:bodyPr>
          <a:lstStyle/>
          <a:p>
            <a:r>
              <a:rPr lang="en-US" sz="1100" dirty="0">
                <a:solidFill>
                  <a:schemeClr val="bg1"/>
                </a:solidFill>
              </a:rPr>
              <a:t>4-</a:t>
            </a:r>
            <a:fld id="{CCCDB388-9340-4FD2-A520-1C193286466A}" type="slidenum">
              <a:rPr lang="en-US" sz="1100" smtClean="0">
                <a:solidFill>
                  <a:schemeClr val="bg1"/>
                </a:solidFill>
              </a:rPr>
              <a:t>‹#›</a:t>
            </a:fld>
            <a:endParaRPr lang="en-US" sz="1100" dirty="0">
              <a:solidFill>
                <a:schemeClr val="bg1"/>
              </a:solidFill>
            </a:endParaRPr>
          </a:p>
        </p:txBody>
      </p:sp>
      <p:grpSp>
        <p:nvGrpSpPr>
          <p:cNvPr id="12" name="Group 11"/>
          <p:cNvGrpSpPr/>
          <p:nvPr userDrawn="1"/>
        </p:nvGrpSpPr>
        <p:grpSpPr>
          <a:xfrm>
            <a:off x="0" y="6443895"/>
            <a:ext cx="7740772" cy="422044"/>
            <a:chOff x="-7938" y="6434137"/>
            <a:chExt cx="7740772" cy="431801"/>
          </a:xfrm>
          <a:solidFill>
            <a:srgbClr val="0070C0"/>
          </a:solidFill>
        </p:grpSpPr>
        <p:sp>
          <p:nvSpPr>
            <p:cNvPr id="13" name="Copyright" descr="Pearson: Copyright 2015, 2012, 2009"/>
            <p:cNvSpPr txBox="1">
              <a:spLocks noChangeArrowheads="1"/>
            </p:cNvSpPr>
            <p:nvPr/>
          </p:nvSpPr>
          <p:spPr bwMode="auto">
            <a:xfrm>
              <a:off x="1411165" y="6434137"/>
              <a:ext cx="6321669" cy="423863"/>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2020 Pearson Education, Inc.</a:t>
              </a:r>
              <a:r>
                <a:rPr lang="en-US" altLang="en-US" sz="12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endPar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ears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7938" y="6435725"/>
              <a:ext cx="1441450" cy="430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2145070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8_Figure + Caption">
    <p:spTree>
      <p:nvGrpSpPr>
        <p:cNvPr id="1" name=""/>
        <p:cNvGrpSpPr/>
        <p:nvPr/>
      </p:nvGrpSpPr>
      <p:grpSpPr>
        <a:xfrm>
          <a:off x="0" y="0"/>
          <a:ext cx="0" cy="0"/>
          <a:chOff x="0" y="0"/>
          <a:chExt cx="0" cy="0"/>
        </a:xfrm>
      </p:grpSpPr>
      <p:sp>
        <p:nvSpPr>
          <p:cNvPr id="5" name="Rectangle 4"/>
          <p:cNvSpPr/>
          <p:nvPr/>
        </p:nvSpPr>
        <p:spPr bwMode="white">
          <a:xfrm>
            <a:off x="-7938" y="6435725"/>
            <a:ext cx="9161464" cy="4302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p:cNvSpPr>
            <a:spLocks noGrp="1"/>
          </p:cNvSpPr>
          <p:nvPr>
            <p:ph type="title" hasCustomPrompt="1"/>
          </p:nvPr>
        </p:nvSpPr>
        <p:spPr>
          <a:xfrm>
            <a:off x="457200" y="228600"/>
            <a:ext cx="8229600" cy="1066800"/>
          </a:xfrm>
        </p:spPr>
        <p:txBody>
          <a:bodyPr anchor="t"/>
          <a:lstStyle>
            <a:lvl1pPr>
              <a:defRPr sz="2400">
                <a:solidFill>
                  <a:schemeClr val="tx1"/>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TextBox 10"/>
          <p:cNvSpPr txBox="1"/>
          <p:nvPr userDrawn="1"/>
        </p:nvSpPr>
        <p:spPr>
          <a:xfrm>
            <a:off x="8341450" y="6515263"/>
            <a:ext cx="690700" cy="261610"/>
          </a:xfrm>
          <a:prstGeom prst="rect">
            <a:avLst/>
          </a:prstGeom>
          <a:noFill/>
        </p:spPr>
        <p:txBody>
          <a:bodyPr wrap="square" rtlCol="0">
            <a:spAutoFit/>
          </a:bodyPr>
          <a:lstStyle/>
          <a:p>
            <a:r>
              <a:rPr lang="en-US" sz="1100" dirty="0">
                <a:solidFill>
                  <a:schemeClr val="bg1"/>
                </a:solidFill>
              </a:rPr>
              <a:t>4-</a:t>
            </a:r>
            <a:fld id="{CCCDB388-9340-4FD2-A520-1C193286466A}" type="slidenum">
              <a:rPr lang="en-US" sz="1100" smtClean="0">
                <a:solidFill>
                  <a:schemeClr val="bg1"/>
                </a:solidFill>
              </a:rPr>
              <a:t>‹#›</a:t>
            </a:fld>
            <a:endParaRPr lang="en-US" sz="1100" dirty="0">
              <a:solidFill>
                <a:schemeClr val="bg1"/>
              </a:solidFill>
            </a:endParaRPr>
          </a:p>
        </p:txBody>
      </p:sp>
      <p:grpSp>
        <p:nvGrpSpPr>
          <p:cNvPr id="12" name="Group 11"/>
          <p:cNvGrpSpPr/>
          <p:nvPr userDrawn="1"/>
        </p:nvGrpSpPr>
        <p:grpSpPr>
          <a:xfrm>
            <a:off x="0" y="6443895"/>
            <a:ext cx="7740772" cy="422044"/>
            <a:chOff x="-7938" y="6434137"/>
            <a:chExt cx="7740772" cy="431801"/>
          </a:xfrm>
          <a:solidFill>
            <a:srgbClr val="0070C0"/>
          </a:solidFill>
        </p:grpSpPr>
        <p:sp>
          <p:nvSpPr>
            <p:cNvPr id="13" name="Copyright" descr="Pearson: Copyright 2015, 2012, 2009"/>
            <p:cNvSpPr txBox="1">
              <a:spLocks noChangeArrowheads="1"/>
            </p:cNvSpPr>
            <p:nvPr/>
          </p:nvSpPr>
          <p:spPr bwMode="auto">
            <a:xfrm>
              <a:off x="1411165" y="6434137"/>
              <a:ext cx="6321669" cy="423863"/>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2020 Pearson Education, Inc.</a:t>
              </a:r>
              <a:r>
                <a:rPr lang="en-US" altLang="en-US" sz="12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endPar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ears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7938" y="6435725"/>
              <a:ext cx="1441450" cy="430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2145070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9_Figure + Caption">
    <p:spTree>
      <p:nvGrpSpPr>
        <p:cNvPr id="1" name=""/>
        <p:cNvGrpSpPr/>
        <p:nvPr/>
      </p:nvGrpSpPr>
      <p:grpSpPr>
        <a:xfrm>
          <a:off x="0" y="0"/>
          <a:ext cx="0" cy="0"/>
          <a:chOff x="0" y="0"/>
          <a:chExt cx="0" cy="0"/>
        </a:xfrm>
      </p:grpSpPr>
      <p:sp>
        <p:nvSpPr>
          <p:cNvPr id="5" name="Rectangle 4"/>
          <p:cNvSpPr/>
          <p:nvPr/>
        </p:nvSpPr>
        <p:spPr bwMode="white">
          <a:xfrm>
            <a:off x="-7938" y="6435725"/>
            <a:ext cx="9161464" cy="4302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p:cNvSpPr>
            <a:spLocks noGrp="1"/>
          </p:cNvSpPr>
          <p:nvPr>
            <p:ph type="title" hasCustomPrompt="1"/>
          </p:nvPr>
        </p:nvSpPr>
        <p:spPr>
          <a:xfrm>
            <a:off x="457200" y="228600"/>
            <a:ext cx="8229600" cy="1066800"/>
          </a:xfrm>
        </p:spPr>
        <p:txBody>
          <a:bodyPr anchor="t"/>
          <a:lstStyle>
            <a:lvl1pPr>
              <a:defRPr sz="2400">
                <a:solidFill>
                  <a:schemeClr val="tx1"/>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TextBox 10"/>
          <p:cNvSpPr txBox="1"/>
          <p:nvPr userDrawn="1"/>
        </p:nvSpPr>
        <p:spPr>
          <a:xfrm>
            <a:off x="8341450" y="6515263"/>
            <a:ext cx="690700" cy="261610"/>
          </a:xfrm>
          <a:prstGeom prst="rect">
            <a:avLst/>
          </a:prstGeom>
          <a:noFill/>
        </p:spPr>
        <p:txBody>
          <a:bodyPr wrap="square" rtlCol="0">
            <a:spAutoFit/>
          </a:bodyPr>
          <a:lstStyle/>
          <a:p>
            <a:r>
              <a:rPr lang="en-US" sz="1100" dirty="0">
                <a:solidFill>
                  <a:schemeClr val="bg1"/>
                </a:solidFill>
              </a:rPr>
              <a:t>4-</a:t>
            </a:r>
            <a:fld id="{CCCDB388-9340-4FD2-A520-1C193286466A}" type="slidenum">
              <a:rPr lang="en-US" sz="1100" smtClean="0">
                <a:solidFill>
                  <a:schemeClr val="bg1"/>
                </a:solidFill>
              </a:rPr>
              <a:t>‹#›</a:t>
            </a:fld>
            <a:endParaRPr lang="en-US" sz="1100" dirty="0">
              <a:solidFill>
                <a:schemeClr val="bg1"/>
              </a:solidFill>
            </a:endParaRPr>
          </a:p>
        </p:txBody>
      </p:sp>
      <p:grpSp>
        <p:nvGrpSpPr>
          <p:cNvPr id="12" name="Group 11"/>
          <p:cNvGrpSpPr/>
          <p:nvPr userDrawn="1"/>
        </p:nvGrpSpPr>
        <p:grpSpPr>
          <a:xfrm>
            <a:off x="0" y="6443895"/>
            <a:ext cx="7740772" cy="422044"/>
            <a:chOff x="-7938" y="6434137"/>
            <a:chExt cx="7740772" cy="431801"/>
          </a:xfrm>
          <a:solidFill>
            <a:srgbClr val="0070C0"/>
          </a:solidFill>
        </p:grpSpPr>
        <p:sp>
          <p:nvSpPr>
            <p:cNvPr id="13" name="Copyright" descr="Pearson: Copyright 2015, 2012, 2009"/>
            <p:cNvSpPr txBox="1">
              <a:spLocks noChangeArrowheads="1"/>
            </p:cNvSpPr>
            <p:nvPr/>
          </p:nvSpPr>
          <p:spPr bwMode="auto">
            <a:xfrm>
              <a:off x="1411165" y="6434137"/>
              <a:ext cx="6321669" cy="423863"/>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2020 Pearson Education, Inc.</a:t>
              </a:r>
              <a:r>
                <a:rPr lang="en-US" altLang="en-US" sz="12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endPar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ears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7938" y="6435725"/>
              <a:ext cx="1441450" cy="430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214507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457200" y="1441450"/>
            <a:ext cx="8232775" cy="1360473"/>
          </a:xfrm>
        </p:spPr>
        <p:txBody>
          <a:bodyPr/>
          <a:lstStyle>
            <a:lvl1pPr>
              <a:defRPr sz="2400"/>
            </a:lvl1pPr>
            <a:lvl2pPr>
              <a:defRPr sz="2400"/>
            </a:lvl2pPr>
            <a:lvl3pPr>
              <a:defRPr sz="2400"/>
            </a:lvl3pPr>
            <a:lvl4pPr>
              <a:defRPr sz="2400"/>
            </a:lvl4pPr>
            <a:lvl5pPr>
              <a:defRPr sz="2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sz="quarter" idx="14"/>
          </p:nvPr>
        </p:nvSpPr>
        <p:spPr>
          <a:xfrm>
            <a:off x="457200" y="2911475"/>
            <a:ext cx="8229600" cy="1459189"/>
          </a:xfrm>
        </p:spPr>
        <p:txBody>
          <a:bodyPr/>
          <a:lstStyle>
            <a:lvl1pPr>
              <a:defRPr sz="2400"/>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5"/>
          </p:nvPr>
        </p:nvSpPr>
        <p:spPr>
          <a:xfrm>
            <a:off x="466725" y="4588473"/>
            <a:ext cx="8223250" cy="771525"/>
          </a:xfrm>
        </p:spPr>
        <p:txBody>
          <a:bodyPr/>
          <a:lstStyle>
            <a:lvl1pPr>
              <a:defRPr sz="2400"/>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5"/>
          <p:cNvSpPr>
            <a:spLocks noGrp="1"/>
          </p:cNvSpPr>
          <p:nvPr>
            <p:ph sz="quarter" idx="16"/>
          </p:nvPr>
        </p:nvSpPr>
        <p:spPr>
          <a:xfrm>
            <a:off x="466725" y="5544818"/>
            <a:ext cx="8223250" cy="771525"/>
          </a:xfrm>
        </p:spPr>
        <p:txBody>
          <a:bodyPr/>
          <a:lstStyle>
            <a:lvl1pPr>
              <a:defRPr sz="2400"/>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9923239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10_Figure + Caption">
    <p:spTree>
      <p:nvGrpSpPr>
        <p:cNvPr id="1" name=""/>
        <p:cNvGrpSpPr/>
        <p:nvPr/>
      </p:nvGrpSpPr>
      <p:grpSpPr>
        <a:xfrm>
          <a:off x="0" y="0"/>
          <a:ext cx="0" cy="0"/>
          <a:chOff x="0" y="0"/>
          <a:chExt cx="0" cy="0"/>
        </a:xfrm>
      </p:grpSpPr>
      <p:sp>
        <p:nvSpPr>
          <p:cNvPr id="5" name="Rectangle 4"/>
          <p:cNvSpPr/>
          <p:nvPr/>
        </p:nvSpPr>
        <p:spPr bwMode="white">
          <a:xfrm>
            <a:off x="-7938" y="6435725"/>
            <a:ext cx="9161464" cy="4302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p:cNvSpPr>
            <a:spLocks noGrp="1"/>
          </p:cNvSpPr>
          <p:nvPr>
            <p:ph type="title" hasCustomPrompt="1"/>
          </p:nvPr>
        </p:nvSpPr>
        <p:spPr>
          <a:xfrm>
            <a:off x="457200" y="228600"/>
            <a:ext cx="8229600" cy="1066800"/>
          </a:xfrm>
        </p:spPr>
        <p:txBody>
          <a:bodyPr anchor="t"/>
          <a:lstStyle>
            <a:lvl1pPr>
              <a:defRPr sz="2400">
                <a:solidFill>
                  <a:schemeClr val="tx1"/>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TextBox 10"/>
          <p:cNvSpPr txBox="1"/>
          <p:nvPr userDrawn="1"/>
        </p:nvSpPr>
        <p:spPr>
          <a:xfrm>
            <a:off x="8341450" y="6515263"/>
            <a:ext cx="690700" cy="261610"/>
          </a:xfrm>
          <a:prstGeom prst="rect">
            <a:avLst/>
          </a:prstGeom>
          <a:noFill/>
        </p:spPr>
        <p:txBody>
          <a:bodyPr wrap="square" rtlCol="0">
            <a:spAutoFit/>
          </a:bodyPr>
          <a:lstStyle/>
          <a:p>
            <a:r>
              <a:rPr lang="en-US" sz="1100" dirty="0">
                <a:solidFill>
                  <a:schemeClr val="bg1"/>
                </a:solidFill>
              </a:rPr>
              <a:t>4-</a:t>
            </a:r>
            <a:fld id="{CCCDB388-9340-4FD2-A520-1C193286466A}" type="slidenum">
              <a:rPr lang="en-US" sz="1100" smtClean="0">
                <a:solidFill>
                  <a:schemeClr val="bg1"/>
                </a:solidFill>
              </a:rPr>
              <a:t>‹#›</a:t>
            </a:fld>
            <a:endParaRPr lang="en-US" sz="1100" dirty="0">
              <a:solidFill>
                <a:schemeClr val="bg1"/>
              </a:solidFill>
            </a:endParaRPr>
          </a:p>
        </p:txBody>
      </p:sp>
      <p:grpSp>
        <p:nvGrpSpPr>
          <p:cNvPr id="12" name="Group 11"/>
          <p:cNvGrpSpPr/>
          <p:nvPr userDrawn="1"/>
        </p:nvGrpSpPr>
        <p:grpSpPr>
          <a:xfrm>
            <a:off x="0" y="6443895"/>
            <a:ext cx="7740772" cy="422044"/>
            <a:chOff x="-7938" y="6434137"/>
            <a:chExt cx="7740772" cy="431801"/>
          </a:xfrm>
          <a:solidFill>
            <a:srgbClr val="0070C0"/>
          </a:solidFill>
        </p:grpSpPr>
        <p:sp>
          <p:nvSpPr>
            <p:cNvPr id="13" name="Copyright" descr="Pearson: Copyright 2015, 2012, 2009"/>
            <p:cNvSpPr txBox="1">
              <a:spLocks noChangeArrowheads="1"/>
            </p:cNvSpPr>
            <p:nvPr/>
          </p:nvSpPr>
          <p:spPr bwMode="auto">
            <a:xfrm>
              <a:off x="1411165" y="6434137"/>
              <a:ext cx="6321669" cy="423863"/>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2020 Pearson Education, Inc.</a:t>
              </a:r>
              <a:r>
                <a:rPr lang="en-US" altLang="en-US" sz="12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endPar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ears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7938" y="6435725"/>
              <a:ext cx="1441450" cy="430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2145070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1066800"/>
          </a:xfrm>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
        <p:nvSpPr>
          <p:cNvPr id="4" name="Content Placeholder 2"/>
          <p:cNvSpPr>
            <a:spLocks noGrp="1"/>
          </p:cNvSpPr>
          <p:nvPr>
            <p:ph idx="10"/>
          </p:nvPr>
        </p:nvSpPr>
        <p:spPr>
          <a:xfrm>
            <a:off x="457200" y="2895600"/>
            <a:ext cx="8229600" cy="1066800"/>
          </a:xfrm>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
        <p:nvSpPr>
          <p:cNvPr id="5" name="Content Placeholder 2"/>
          <p:cNvSpPr>
            <a:spLocks noGrp="1"/>
          </p:cNvSpPr>
          <p:nvPr>
            <p:ph idx="11"/>
          </p:nvPr>
        </p:nvSpPr>
        <p:spPr>
          <a:xfrm>
            <a:off x="457200" y="4267200"/>
            <a:ext cx="8229600" cy="1066800"/>
          </a:xfrm>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
        <p:nvSpPr>
          <p:cNvPr id="6" name="Content Placeholder 2"/>
          <p:cNvSpPr>
            <a:spLocks noGrp="1"/>
          </p:cNvSpPr>
          <p:nvPr>
            <p:ph idx="12"/>
          </p:nvPr>
        </p:nvSpPr>
        <p:spPr>
          <a:xfrm>
            <a:off x="457200" y="5562600"/>
            <a:ext cx="8229600" cy="1066800"/>
          </a:xfrm>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
        <p:nvSpPr>
          <p:cNvPr id="7" name="Content Placeholder 2"/>
          <p:cNvSpPr>
            <a:spLocks noGrp="1"/>
          </p:cNvSpPr>
          <p:nvPr>
            <p:ph idx="13"/>
          </p:nvPr>
        </p:nvSpPr>
        <p:spPr>
          <a:xfrm>
            <a:off x="457200" y="6705600"/>
            <a:ext cx="8229600" cy="1066800"/>
          </a:xfrm>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58398157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4_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p>
            <a:pPr lvl="0"/>
            <a:r>
              <a:rPr lang="en-US" dirty="0"/>
              <a:t>Edit Master text styles</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p>
            <a:pPr lvl="0"/>
            <a:r>
              <a:rPr lang="en-US" dirty="0"/>
              <a:t>Edit Master text styles</a:t>
            </a:r>
          </a:p>
        </p:txBody>
      </p:sp>
    </p:spTree>
    <p:extLst>
      <p:ext uri="{BB962C8B-B14F-4D97-AF65-F5344CB8AC3E}">
        <p14:creationId xmlns:p14="http://schemas.microsoft.com/office/powerpoint/2010/main" val="3462425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igure + Caption">
    <p:spTree>
      <p:nvGrpSpPr>
        <p:cNvPr id="1" name="Shape 53"/>
        <p:cNvGrpSpPr/>
        <p:nvPr/>
      </p:nvGrpSpPr>
      <p:grpSpPr>
        <a:xfrm>
          <a:off x="0" y="0"/>
          <a:ext cx="0" cy="0"/>
          <a:chOff x="0" y="0"/>
          <a:chExt cx="0" cy="0"/>
        </a:xfrm>
      </p:grpSpPr>
      <p:sp>
        <p:nvSpPr>
          <p:cNvPr id="54" name="Shape 54"/>
          <p:cNvSpPr txBox="1">
            <a:spLocks noGrp="1"/>
          </p:cNvSpPr>
          <p:nvPr>
            <p:ph type="title" hasCustomPrompt="1"/>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55" name="Shape 55"/>
          <p:cNvSpPr txBox="1">
            <a:spLocks noGrp="1"/>
          </p:cNvSpPr>
          <p:nvPr>
            <p:ph type="body" idx="1" hasCustomPrompt="1"/>
          </p:nvPr>
        </p:nvSpPr>
        <p:spPr>
          <a:xfrm>
            <a:off x="457200" y="5050971"/>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12888"/>
            <a:ext cx="8232775" cy="3417887"/>
          </a:xfrm>
        </p:spPr>
        <p:txBody>
          <a:bodyPr/>
          <a:lstStyle/>
          <a:p>
            <a:endParaRPr lang="en-US" dirty="0"/>
          </a:p>
        </p:txBody>
      </p:sp>
    </p:spTree>
    <p:extLst>
      <p:ext uri="{BB962C8B-B14F-4D97-AF65-F5344CB8AC3E}">
        <p14:creationId xmlns:p14="http://schemas.microsoft.com/office/powerpoint/2010/main" val="1885097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Figure + Captio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p:nvPr>
        </p:nvSpPr>
        <p:spPr>
          <a:xfrm>
            <a:off x="457200" y="1481138"/>
            <a:ext cx="4484688" cy="4408487"/>
          </a:xfrm>
        </p:spPr>
        <p:txBody>
          <a:bodyPr/>
          <a:lstStyle/>
          <a:p>
            <a:pPr lvl="0"/>
            <a:r>
              <a:rPr lang="en-US" dirty="0"/>
              <a:t>Edit Master text styles</a:t>
            </a:r>
          </a:p>
        </p:txBody>
      </p:sp>
      <p:sp>
        <p:nvSpPr>
          <p:cNvPr id="9" name="Picture Placeholder 8">
            <a:extLst>
              <a:ext uri="{FF2B5EF4-FFF2-40B4-BE49-F238E27FC236}">
                <a16:creationId xmlns:a16="http://schemas.microsoft.com/office/drawing/2014/main" id="{F95A3C12-C176-4C2E-9820-6A6035C43AF5}"/>
              </a:ext>
            </a:extLst>
          </p:cNvPr>
          <p:cNvSpPr>
            <a:spLocks noGrp="1"/>
          </p:cNvSpPr>
          <p:nvPr>
            <p:ph type="pic" sz="quarter" idx="14"/>
          </p:nvPr>
        </p:nvSpPr>
        <p:spPr>
          <a:xfrm>
            <a:off x="5192713" y="1481138"/>
            <a:ext cx="3592512" cy="3754437"/>
          </a:xfrm>
        </p:spPr>
        <p:txBody>
          <a:bodyPr/>
          <a:lstStyle/>
          <a:p>
            <a:endParaRPr lang="en-US"/>
          </a:p>
        </p:txBody>
      </p:sp>
      <p:sp>
        <p:nvSpPr>
          <p:cNvPr id="11" name="Text Placeholder 10">
            <a:extLst>
              <a:ext uri="{FF2B5EF4-FFF2-40B4-BE49-F238E27FC236}">
                <a16:creationId xmlns:a16="http://schemas.microsoft.com/office/drawing/2014/main" id="{F059F1CC-D06F-4B10-B166-6D6F2C786A37}"/>
              </a:ext>
            </a:extLst>
          </p:cNvPr>
          <p:cNvSpPr>
            <a:spLocks noGrp="1"/>
          </p:cNvSpPr>
          <p:nvPr>
            <p:ph type="body" sz="quarter" idx="15" hasCustomPrompt="1"/>
          </p:nvPr>
        </p:nvSpPr>
        <p:spPr>
          <a:xfrm>
            <a:off x="5192713" y="5399088"/>
            <a:ext cx="3592512" cy="490537"/>
          </a:xfrm>
        </p:spPr>
        <p:txBody>
          <a:bodyPr/>
          <a:lstStyle>
            <a:lvl1pPr marL="101600" indent="0">
              <a:buNone/>
              <a:defRPr sz="1200"/>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p:txBody>
          <a:bodyPr/>
          <a:lstStyle/>
          <a:p>
            <a:endParaRPr lang="en-US"/>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5" name="Footer Placeholder 4">
            <a:extLst>
              <a:ext uri="{FF2B5EF4-FFF2-40B4-BE49-F238E27FC236}">
                <a16:creationId xmlns:a16="http://schemas.microsoft.com/office/drawing/2014/main" id="{A6FA6EBD-95B8-4957-AE05-FC01EF65059B}"/>
              </a:ext>
            </a:extLst>
          </p:cNvPr>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1660428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hasCustomPrompt="1"/>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63" name="Shape 63"/>
          <p:cNvSpPr txBox="1">
            <a:spLocks noGrp="1"/>
          </p:cNvSpPr>
          <p:nvPr>
            <p:ph type="body" idx="1" hasCustomPrompt="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a:t>Click to add Learning Objective(s)</a:t>
            </a:r>
            <a:endParaRPr dirty="0"/>
          </a:p>
        </p:txBody>
      </p:sp>
      <p:sp>
        <p:nvSpPr>
          <p:cNvPr id="64" name="Shape 64"/>
          <p:cNvSpPr txBox="1">
            <a:spLocks noGrp="1"/>
          </p:cNvSpPr>
          <p:nvPr>
            <p:ph type="body" idx="2"/>
          </p:nvPr>
        </p:nvSpPr>
        <p:spPr>
          <a:xfrm>
            <a:off x="457200" y="1358678"/>
            <a:ext cx="8229600" cy="4767485"/>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hasCustomPrompt="1"/>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dirty="0"/>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el 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091D3-E16C-46AB-9A90-0F52CA812534}"/>
              </a:ext>
            </a:extLst>
          </p:cNvPr>
          <p:cNvSpPr>
            <a:spLocks noGrp="1"/>
          </p:cNvSpPr>
          <p:nvPr>
            <p:ph type="title"/>
          </p:nvPr>
        </p:nvSpPr>
        <p:spPr/>
        <p:txBody>
          <a:bodyPr/>
          <a:lstStyle>
            <a:lvl1pPr>
              <a:defRPr sz="3600">
                <a:latin typeface="+mj-lt"/>
              </a:defRPr>
            </a:lvl1pPr>
          </a:lstStyle>
          <a:p>
            <a:r>
              <a:rPr lang="en-US" dirty="0"/>
              <a:t>Click to edit Master title style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2982913" y="4359275"/>
            <a:ext cx="3482975"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2982912" y="1681163"/>
            <a:ext cx="3482975"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808109" y="1681163"/>
            <a:ext cx="1957388"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822325" y="2643044"/>
            <a:ext cx="1957388"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822325" y="3613151"/>
            <a:ext cx="1957388"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6729412" y="1681163"/>
            <a:ext cx="1957388"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6729413" y="2651910"/>
            <a:ext cx="1957387"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6729413" y="3613151"/>
            <a:ext cx="1957387" cy="627063"/>
          </a:xfrm>
        </p:spPr>
        <p:txBody>
          <a:bodyPr/>
          <a:lstStyle>
            <a:lvl1pPr marL="101600" indent="0">
              <a:buNone/>
              <a:defRPr/>
            </a:lvl1pPr>
          </a:lstStyle>
          <a:p>
            <a:pPr lvl="0"/>
            <a:r>
              <a:rPr lang="en-US" dirty="0"/>
              <a:t>Label 6</a:t>
            </a:r>
          </a:p>
        </p:txBody>
      </p:sp>
      <p:sp>
        <p:nvSpPr>
          <p:cNvPr id="5" name="Footer Placeholder 4">
            <a:extLst>
              <a:ext uri="{FF2B5EF4-FFF2-40B4-BE49-F238E27FC236}">
                <a16:creationId xmlns:a16="http://schemas.microsoft.com/office/drawing/2014/main" id="{237B7866-709E-4B26-BCD7-5CF284C134CA}"/>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5429F10E-ACBA-4EA4-B23A-AC32FC5A681B}"/>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Date Placeholder 2">
            <a:extLst>
              <a:ext uri="{FF2B5EF4-FFF2-40B4-BE49-F238E27FC236}">
                <a16:creationId xmlns:a16="http://schemas.microsoft.com/office/drawing/2014/main" id="{D0CEC9E9-2CDA-42DF-A6E1-55B455A7E67B}"/>
              </a:ext>
            </a:extLst>
          </p:cNvPr>
          <p:cNvSpPr>
            <a:spLocks noGrp="1"/>
          </p:cNvSpPr>
          <p:nvPr>
            <p:ph type="dt" idx="10"/>
          </p:nvPr>
        </p:nvSpPr>
        <p:spPr/>
        <p:txBody>
          <a:bodyPr/>
          <a:lstStyle/>
          <a:p>
            <a:endParaRPr lang="en-US"/>
          </a:p>
        </p:txBody>
      </p:sp>
    </p:spTree>
    <p:extLst>
      <p:ext uri="{BB962C8B-B14F-4D97-AF65-F5344CB8AC3E}">
        <p14:creationId xmlns:p14="http://schemas.microsoft.com/office/powerpoint/2010/main" val="2027899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4">
            <a:alphaModFix/>
          </a:blip>
          <a:srcRect/>
          <a:stretch/>
        </p:blipFill>
        <p:spPr>
          <a:xfrm>
            <a:off x="443972" y="6429709"/>
            <a:ext cx="917999" cy="279914"/>
          </a:xfrm>
          <a:prstGeom prst="rect">
            <a:avLst/>
          </a:prstGeom>
          <a:noFill/>
          <a:ln>
            <a:noFill/>
          </a:ln>
        </p:spPr>
      </p:pic>
      <p:sp>
        <p:nvSpPr>
          <p:cNvPr id="16" name="Shape 16"/>
          <p:cNvSpPr txBox="1"/>
          <p:nvPr/>
        </p:nvSpPr>
        <p:spPr>
          <a:xfrm>
            <a:off x="1600200" y="6429344"/>
            <a:ext cx="7162799" cy="200054"/>
          </a:xfrm>
          <a:prstGeom prst="rect">
            <a:avLst/>
          </a:prstGeom>
          <a:noFill/>
          <a:ln>
            <a:noFill/>
          </a:ln>
        </p:spPr>
        <p:txBody>
          <a:bodyPr lIns="91425" tIns="45700" rIns="91425" bIns="45700" anchor="t" anchorCtr="0">
            <a:noAutofit/>
          </a:bodyPr>
          <a:lstStyle/>
          <a:p>
            <a:pPr marL="0" indent="0" algn="r">
              <a:buClrTx/>
              <a:buNone/>
              <a:defRPr/>
            </a:pPr>
            <a:r>
              <a:rPr lang="en-US" sz="1200" dirty="0">
                <a:latin typeface="Verdana" pitchFamily="34" charset="0"/>
                <a:ea typeface="Verdana" pitchFamily="34" charset="0"/>
                <a:cs typeface="Verdana" pitchFamily="34" charset="0"/>
              </a:rPr>
              <a:t>Copyright © 2020, 2016, 2011 Pearson Education, Inc. All Rights Reserved</a:t>
            </a:r>
            <a:endParaRPr lang="en-US" altLang="en-US" sz="1200" dirty="0">
              <a:latin typeface="Verdana" pitchFamily="34" charset="0"/>
              <a:ea typeface="Verdana" pitchFamily="34" charset="0"/>
              <a:cs typeface="Verdana" pitchFamily="34" charset="0"/>
            </a:endParaRPr>
          </a:p>
        </p:txBody>
      </p:sp>
      <p:sp>
        <p:nvSpPr>
          <p:cNvPr id="2" name="Footer Placeholder 1">
            <a:extLst>
              <a:ext uri="{FF2B5EF4-FFF2-40B4-BE49-F238E27FC236}">
                <a16:creationId xmlns:a16="http://schemas.microsoft.com/office/drawing/2014/main" id="{7B8A108E-B0AF-4869-B5B8-3D3BB7BC725E}"/>
              </a:ext>
            </a:extLst>
          </p:cNvPr>
          <p:cNvSpPr>
            <a:spLocks noGrp="1"/>
          </p:cNvSpPr>
          <p:nvPr>
            <p:ph type="ftr" sz="quarter" idx="3"/>
          </p:nvPr>
        </p:nvSpPr>
        <p:spPr>
          <a:xfrm>
            <a:off x="457200" y="6028611"/>
            <a:ext cx="8229600" cy="200549"/>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Tree>
  </p:cSld>
  <p:clrMap bg1="lt1" tx1="dk1" bg2="dk2" tx2="lt2" accent1="accent1" accent2="accent2" accent3="accent3" accent4="accent4" accent5="accent5" accent6="accent6" hlink="hlink" folHlink="folHlink"/>
  <p:sldLayoutIdLst>
    <p:sldLayoutId id="2147483649" r:id="rId1"/>
    <p:sldLayoutId id="2147483683" r:id="rId2"/>
    <p:sldLayoutId id="2147483699" r:id="rId3"/>
    <p:sldLayoutId id="2147483671" r:id="rId4"/>
    <p:sldLayoutId id="2147483673" r:id="rId5"/>
    <p:sldLayoutId id="2147483654" r:id="rId6"/>
    <p:sldLayoutId id="2147483655" r:id="rId7"/>
    <p:sldLayoutId id="2147483656" r:id="rId8"/>
    <p:sldLayoutId id="2147483670" r:id="rId9"/>
    <p:sldLayoutId id="2147483669" r:id="rId10"/>
    <p:sldLayoutId id="2147483657" r:id="rId11"/>
    <p:sldLayoutId id="2147483675" r:id="rId12"/>
    <p:sldLayoutId id="2147483679" r:id="rId13"/>
    <p:sldLayoutId id="2147483680" r:id="rId14"/>
    <p:sldLayoutId id="2147483681" r:id="rId15"/>
    <p:sldLayoutId id="2147483682" r:id="rId16"/>
    <p:sldLayoutId id="2147483684" r:id="rId17"/>
    <p:sldLayoutId id="2147483685" r:id="rId18"/>
    <p:sldLayoutId id="2147483686" r:id="rId19"/>
    <p:sldLayoutId id="2147483687" r:id="rId20"/>
    <p:sldLayoutId id="2147483688" r:id="rId21"/>
    <p:sldLayoutId id="2147483689" r:id="rId22"/>
    <p:sldLayoutId id="2147483690" r:id="rId23"/>
    <p:sldLayoutId id="2147483691" r:id="rId24"/>
    <p:sldLayoutId id="2147483692" r:id="rId25"/>
    <p:sldLayoutId id="2147483693" r:id="rId26"/>
    <p:sldLayoutId id="2147483694" r:id="rId27"/>
    <p:sldLayoutId id="2147483695" r:id="rId28"/>
    <p:sldLayoutId id="2147483696" r:id="rId29"/>
    <p:sldLayoutId id="2147483697" r:id="rId30"/>
    <p:sldLayoutId id="2147483698" r:id="rId31"/>
    <p:sldLayoutId id="2147483700" r:id="rId3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264" y="220640"/>
            <a:ext cx="8525936" cy="738633"/>
          </a:xfrm>
        </p:spPr>
        <p:txBody>
          <a:bodyPr wrap="square">
            <a:spAutoFit/>
          </a:bodyPr>
          <a:lstStyle/>
          <a:p>
            <a:r>
              <a:rPr lang="en-US" sz="3600" dirty="0"/>
              <a:t>Principles of Economics</a:t>
            </a:r>
            <a:endParaRPr lang="en-IN" sz="2800" dirty="0"/>
          </a:p>
        </p:txBody>
      </p:sp>
      <p:sp>
        <p:nvSpPr>
          <p:cNvPr id="3" name="Text Placeholder 2"/>
          <p:cNvSpPr>
            <a:spLocks noGrp="1"/>
          </p:cNvSpPr>
          <p:nvPr>
            <p:ph type="body" sz="quarter" idx="13"/>
          </p:nvPr>
        </p:nvSpPr>
        <p:spPr>
          <a:xfrm>
            <a:off x="355602" y="1126176"/>
            <a:ext cx="8229600" cy="305749"/>
          </a:xfrm>
        </p:spPr>
        <p:txBody>
          <a:bodyPr anchor="ctr">
            <a:spAutoFit/>
          </a:bodyPr>
          <a:lstStyle/>
          <a:p>
            <a:r>
              <a:rPr lang="en-US" dirty="0"/>
              <a:t>Thirteenth Edition</a:t>
            </a:r>
            <a:endParaRPr lang="en-IN" dirty="0"/>
          </a:p>
        </p:txBody>
      </p:sp>
      <p:sp>
        <p:nvSpPr>
          <p:cNvPr id="4" name="Text Placeholder 3"/>
          <p:cNvSpPr>
            <a:spLocks noGrp="1"/>
          </p:cNvSpPr>
          <p:nvPr>
            <p:ph type="body" sz="quarter" idx="14"/>
          </p:nvPr>
        </p:nvSpPr>
        <p:spPr>
          <a:xfrm>
            <a:off x="5029200" y="2523323"/>
            <a:ext cx="2438400" cy="677078"/>
          </a:xfrm>
        </p:spPr>
        <p:txBody>
          <a:bodyPr wrap="square">
            <a:spAutoFit/>
          </a:bodyPr>
          <a:lstStyle/>
          <a:p>
            <a:r>
              <a:rPr lang="en-US" sz="3200" dirty="0"/>
              <a:t>Chapter 4</a:t>
            </a:r>
          </a:p>
        </p:txBody>
      </p:sp>
      <p:sp>
        <p:nvSpPr>
          <p:cNvPr id="5" name="Text Placeholder 4"/>
          <p:cNvSpPr>
            <a:spLocks noGrp="1"/>
          </p:cNvSpPr>
          <p:nvPr>
            <p:ph type="body" sz="quarter" idx="15"/>
          </p:nvPr>
        </p:nvSpPr>
        <p:spPr>
          <a:xfrm>
            <a:off x="5029200" y="3317490"/>
            <a:ext cx="3352800" cy="729577"/>
          </a:xfrm>
        </p:spPr>
        <p:txBody>
          <a:bodyPr>
            <a:noAutofit/>
          </a:bodyPr>
          <a:lstStyle/>
          <a:p>
            <a:r>
              <a:rPr lang="en-IN" sz="2000" dirty="0"/>
              <a:t>Demand and Supply Applications</a:t>
            </a:r>
          </a:p>
        </p:txBody>
      </p:sp>
      <p:pic>
        <p:nvPicPr>
          <p:cNvPr id="8" name="Picture 7" descr="Front Cover: Principles of Economics, Thirteenth Edition by Karl E. Case, Ray C. Fair, Sharon M. Oster.&#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331" y="1594152"/>
            <a:ext cx="3661702" cy="4684105"/>
          </a:xfrm>
          <a:prstGeom prst="rect">
            <a:avLst/>
          </a:prstGeom>
        </p:spPr>
      </p:pic>
      <p:sp>
        <p:nvSpPr>
          <p:cNvPr id="11" name="Text Placeholder 6"/>
          <p:cNvSpPr>
            <a:spLocks noGrp="1"/>
          </p:cNvSpPr>
          <p:nvPr>
            <p:ph type="body" sz="quarter" idx="16"/>
          </p:nvPr>
        </p:nvSpPr>
        <p:spPr>
          <a:xfrm>
            <a:off x="2286000" y="6457474"/>
            <a:ext cx="6477000" cy="228600"/>
          </a:xfrm>
        </p:spPr>
        <p:txBody>
          <a:bodyPr/>
          <a:lstStyle/>
          <a:p>
            <a:pPr marL="0" indent="0" algn="r">
              <a:buClrTx/>
              <a:buNone/>
              <a:defRPr/>
            </a:pPr>
            <a:r>
              <a:rPr lang="en-US" sz="1200" dirty="0">
                <a:latin typeface="Verdana" pitchFamily="34" charset="0"/>
                <a:ea typeface="Verdana" pitchFamily="34" charset="0"/>
                <a:cs typeface="Verdana" pitchFamily="34" charset="0"/>
              </a:rPr>
              <a:t>Copyright © 2020, 2016, 2011 Pearson Education, Inc. All Rights Reserved</a:t>
            </a:r>
            <a:endParaRPr lang="en-US" altLang="en-US" sz="12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333434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itle 4"/>
          <p:cNvSpPr>
            <a:spLocks noGrp="1"/>
          </p:cNvSpPr>
          <p:nvPr>
            <p:ph type="title"/>
          </p:nvPr>
        </p:nvSpPr>
        <p:spPr>
          <a:xfrm>
            <a:off x="338662" y="118172"/>
            <a:ext cx="8627538" cy="1207007"/>
          </a:xfrm>
        </p:spPr>
        <p:txBody>
          <a:bodyPr/>
          <a:lstStyle/>
          <a:p>
            <a:r>
              <a:rPr lang="en-IN" dirty="0"/>
              <a:t>Figure 4.3 Excess Demand (Shortage) Created by a Price Ceiling</a:t>
            </a:r>
          </a:p>
        </p:txBody>
      </p:sp>
      <p:sp>
        <p:nvSpPr>
          <p:cNvPr id="6" name="Content Placeholder 5"/>
          <p:cNvSpPr>
            <a:spLocks noGrp="1"/>
          </p:cNvSpPr>
          <p:nvPr>
            <p:ph sz="quarter" idx="13"/>
          </p:nvPr>
        </p:nvSpPr>
        <p:spPr>
          <a:xfrm>
            <a:off x="347130" y="1416049"/>
            <a:ext cx="4216400" cy="4894584"/>
          </a:xfrm>
        </p:spPr>
        <p:txBody>
          <a:bodyPr anchor="ctr"/>
          <a:lstStyle/>
          <a:p>
            <a:pPr marL="0" indent="0" eaLnBrk="1" latinLnBrk="0" hangingPunct="1">
              <a:spcBef>
                <a:spcPts val="1800"/>
              </a:spcBef>
              <a:buNone/>
            </a:pPr>
            <a:r>
              <a:rPr lang="en-US" sz="1800" dirty="0">
                <a:cs typeface="Arial" pitchFamily="34" charset="0"/>
              </a:rPr>
              <a:t>In 1974, a ceiling price of $0.57 per gallon of leaded regular gasoline was imposed. </a:t>
            </a:r>
          </a:p>
          <a:p>
            <a:pPr marL="0" indent="0" eaLnBrk="1" latinLnBrk="0" hangingPunct="1">
              <a:spcBef>
                <a:spcPts val="1800"/>
              </a:spcBef>
              <a:buNone/>
            </a:pPr>
            <a:r>
              <a:rPr lang="en-US" sz="1800" dirty="0">
                <a:cs typeface="Arial" pitchFamily="34" charset="0"/>
              </a:rPr>
              <a:t>If the price had been set by the interaction of supply and demand instead, it would have increased to approximately $1.50 per gallon. </a:t>
            </a:r>
          </a:p>
          <a:p>
            <a:pPr marL="0" indent="0" eaLnBrk="1" latinLnBrk="0" hangingPunct="1">
              <a:spcBef>
                <a:spcPts val="1800"/>
              </a:spcBef>
              <a:buNone/>
            </a:pPr>
            <a:r>
              <a:rPr lang="en-US" sz="1800" dirty="0">
                <a:cs typeface="Arial" pitchFamily="34" charset="0"/>
              </a:rPr>
              <a:t>At $0.57 per gallon, the quantity demanded exceeded the quantity supplied. </a:t>
            </a:r>
          </a:p>
          <a:p>
            <a:pPr marL="0" indent="0" eaLnBrk="1" latinLnBrk="0" hangingPunct="1">
              <a:spcBef>
                <a:spcPts val="1800"/>
              </a:spcBef>
              <a:buNone/>
            </a:pPr>
            <a:r>
              <a:rPr lang="en-US" sz="1800" dirty="0">
                <a:cs typeface="Arial" pitchFamily="34" charset="0"/>
              </a:rPr>
              <a:t>Because the price system was not allowed to function, an alternative rationing system had to be found to distribute the available supply of gasoline.</a:t>
            </a:r>
          </a:p>
        </p:txBody>
      </p:sp>
      <p:pic>
        <p:nvPicPr>
          <p:cNvPr id="4098" name="Picture 2" descr="The graph shows price per gallon in dollars on the vertical axis and excess demand or shortage in gallons per year on the horizontal axis.&#10;• The curve for supply follows an upward-sloping curve and the curve for demand follows a downward-sloping curve&#10;• A line parallel to the horizontal axis at 0.57 on the vertical axis intersects the supply curve and the point of intersection is labeled as quantity supplied on the horizontal axis. The line also intersects the demand curve and the point of intersection is labeled as quantity demanded on the horizontal axis. The difference between quantity supplied and quantity demanded is labeled as excess demand or shortage.&#10;• The demand curve intersects the supply curve and the point of intersection corresponds to 1.50 on the vertical ax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5460" y="1496414"/>
            <a:ext cx="3870947" cy="4745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4176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a:xfrm>
            <a:off x="355596" y="147021"/>
            <a:ext cx="8229600" cy="1606527"/>
          </a:xfrm>
        </p:spPr>
        <p:txBody>
          <a:bodyPr/>
          <a:lstStyle/>
          <a:p>
            <a:r>
              <a:rPr lang="en-IN" dirty="0"/>
              <a:t>Constraints on the Market and Alternative Rationing Mechanisms   </a:t>
            </a:r>
            <a:r>
              <a:rPr lang="en-IN" sz="2800" dirty="0"/>
              <a:t>(4 of 6)</a:t>
            </a:r>
          </a:p>
        </p:txBody>
      </p:sp>
      <p:sp>
        <p:nvSpPr>
          <p:cNvPr id="5" name="Content Placeholder 4"/>
          <p:cNvSpPr>
            <a:spLocks noGrp="1"/>
          </p:cNvSpPr>
          <p:nvPr>
            <p:ph sz="quarter" idx="13"/>
          </p:nvPr>
        </p:nvSpPr>
        <p:spPr>
          <a:xfrm>
            <a:off x="355596" y="1847455"/>
            <a:ext cx="8232775" cy="3231624"/>
          </a:xfrm>
        </p:spPr>
        <p:txBody>
          <a:bodyPr>
            <a:spAutoFit/>
          </a:bodyPr>
          <a:lstStyle/>
          <a:p>
            <a:pPr marL="342900" indent="-342900">
              <a:spcBef>
                <a:spcPts val="1800"/>
              </a:spcBef>
            </a:pPr>
            <a:r>
              <a:rPr lang="en-US" b="1" dirty="0">
                <a:cs typeface="Arial" pitchFamily="34" charset="0"/>
              </a:rPr>
              <a:t>price ceiling</a:t>
            </a:r>
            <a:r>
              <a:rPr lang="en-US" dirty="0">
                <a:cs typeface="Arial" pitchFamily="34" charset="0"/>
              </a:rPr>
              <a:t> A maximum price that sellers may charge for a good, usually set by government.</a:t>
            </a:r>
          </a:p>
          <a:p>
            <a:pPr marL="342900" indent="-342900">
              <a:spcBef>
                <a:spcPts val="1800"/>
              </a:spcBef>
            </a:pPr>
            <a:r>
              <a:rPr lang="en-US" b="1" dirty="0">
                <a:cs typeface="Arial" pitchFamily="34" charset="0"/>
              </a:rPr>
              <a:t>queuing </a:t>
            </a:r>
            <a:r>
              <a:rPr lang="en-US" dirty="0">
                <a:cs typeface="Arial" pitchFamily="34" charset="0"/>
              </a:rPr>
              <a:t>Waiting in line as a means of distributing goods and services: a </a:t>
            </a:r>
            <a:r>
              <a:rPr lang="en-US" dirty="0" err="1">
                <a:cs typeface="Arial" pitchFamily="34" charset="0"/>
              </a:rPr>
              <a:t>nonprice</a:t>
            </a:r>
            <a:r>
              <a:rPr lang="en-US" dirty="0">
                <a:cs typeface="Arial" pitchFamily="34" charset="0"/>
              </a:rPr>
              <a:t> rationing mechanism.</a:t>
            </a:r>
          </a:p>
          <a:p>
            <a:pPr marL="342900" indent="-342900">
              <a:spcBef>
                <a:spcPts val="1800"/>
              </a:spcBef>
            </a:pPr>
            <a:r>
              <a:rPr lang="en-US" b="1" dirty="0">
                <a:cs typeface="Arial" pitchFamily="34" charset="0"/>
              </a:rPr>
              <a:t>favored customers </a:t>
            </a:r>
            <a:r>
              <a:rPr lang="en-US" dirty="0">
                <a:cs typeface="Arial" pitchFamily="34" charset="0"/>
              </a:rPr>
              <a:t>Those who receive special treatment from dealers during situations of excess demand.</a:t>
            </a:r>
          </a:p>
        </p:txBody>
      </p:sp>
    </p:spTree>
    <p:extLst>
      <p:ext uri="{BB962C8B-B14F-4D97-AF65-F5344CB8AC3E}">
        <p14:creationId xmlns:p14="http://schemas.microsoft.com/office/powerpoint/2010/main" val="3409486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le 3"/>
          <p:cNvSpPr>
            <a:spLocks noGrp="1"/>
          </p:cNvSpPr>
          <p:nvPr>
            <p:ph type="title"/>
          </p:nvPr>
        </p:nvSpPr>
        <p:spPr>
          <a:xfrm>
            <a:off x="355596" y="147021"/>
            <a:ext cx="8229600" cy="1606527"/>
          </a:xfrm>
        </p:spPr>
        <p:txBody>
          <a:bodyPr/>
          <a:lstStyle/>
          <a:p>
            <a:r>
              <a:rPr lang="en-IN" dirty="0"/>
              <a:t>Constraints on the Market and Alternative Rationing Mechanisms   </a:t>
            </a:r>
            <a:r>
              <a:rPr lang="en-IN" sz="2800" dirty="0"/>
              <a:t>(5 of 6)</a:t>
            </a:r>
          </a:p>
        </p:txBody>
      </p:sp>
      <p:sp>
        <p:nvSpPr>
          <p:cNvPr id="5" name="Content Placeholder 4"/>
          <p:cNvSpPr>
            <a:spLocks noGrp="1"/>
          </p:cNvSpPr>
          <p:nvPr>
            <p:ph sz="quarter" idx="13"/>
          </p:nvPr>
        </p:nvSpPr>
        <p:spPr>
          <a:xfrm>
            <a:off x="355596" y="1849713"/>
            <a:ext cx="8232775" cy="2360007"/>
          </a:xfrm>
        </p:spPr>
        <p:txBody>
          <a:bodyPr/>
          <a:lstStyle/>
          <a:p>
            <a:pPr marL="342900" indent="-342900" eaLnBrk="1" latinLnBrk="0" hangingPunct="1">
              <a:spcBef>
                <a:spcPts val="1800"/>
              </a:spcBef>
            </a:pPr>
            <a:r>
              <a:rPr lang="en-US" b="1" dirty="0">
                <a:cs typeface="Arial" pitchFamily="34" charset="0"/>
              </a:rPr>
              <a:t>ration coupons </a:t>
            </a:r>
            <a:r>
              <a:rPr lang="en-US" dirty="0">
                <a:cs typeface="Arial" pitchFamily="34" charset="0"/>
              </a:rPr>
              <a:t>Tickets or coupons that entitle individuals to purchase a certain amount of a given product per month.</a:t>
            </a:r>
          </a:p>
          <a:p>
            <a:pPr marL="342900" indent="-342900" eaLnBrk="1" latinLnBrk="0" hangingPunct="1">
              <a:spcBef>
                <a:spcPts val="1800"/>
              </a:spcBef>
            </a:pPr>
            <a:r>
              <a:rPr lang="en-US" b="1" dirty="0">
                <a:cs typeface="Arial" pitchFamily="34" charset="0"/>
              </a:rPr>
              <a:t>black market  </a:t>
            </a:r>
            <a:r>
              <a:rPr lang="en-US" dirty="0">
                <a:cs typeface="Arial" pitchFamily="34" charset="0"/>
              </a:rPr>
              <a:t>A market in which illegal trading takes place at market-determined prices.</a:t>
            </a:r>
          </a:p>
        </p:txBody>
      </p:sp>
    </p:spTree>
    <p:extLst>
      <p:ext uri="{BB962C8B-B14F-4D97-AF65-F5344CB8AC3E}">
        <p14:creationId xmlns:p14="http://schemas.microsoft.com/office/powerpoint/2010/main" val="2679929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928"/>
            <a:ext cx="8229600" cy="563077"/>
          </a:xfrm>
        </p:spPr>
        <p:txBody>
          <a:bodyPr anchor="ctr"/>
          <a:lstStyle/>
          <a:p>
            <a:r>
              <a:rPr lang="pt-BR" dirty="0"/>
              <a:t>Economics In Practice </a:t>
            </a:r>
            <a:r>
              <a:rPr lang="pt-BR" sz="2800" dirty="0"/>
              <a:t>(1 of 2)</a:t>
            </a:r>
          </a:p>
        </p:txBody>
      </p:sp>
      <p:sp>
        <p:nvSpPr>
          <p:cNvPr id="3" name="Content Placeholder 2"/>
          <p:cNvSpPr>
            <a:spLocks noGrp="1"/>
          </p:cNvSpPr>
          <p:nvPr>
            <p:ph sz="quarter" idx="15"/>
          </p:nvPr>
        </p:nvSpPr>
        <p:spPr>
          <a:xfrm>
            <a:off x="466725" y="654864"/>
            <a:ext cx="8223250" cy="848678"/>
          </a:xfrm>
        </p:spPr>
        <p:txBody>
          <a:bodyPr anchor="ctr"/>
          <a:lstStyle/>
          <a:p>
            <a:pPr marL="0" indent="0">
              <a:spcBef>
                <a:spcPts val="0"/>
              </a:spcBef>
              <a:buNone/>
            </a:pPr>
            <a:r>
              <a:rPr lang="en-US" sz="2800" b="1" dirty="0">
                <a:solidFill>
                  <a:srgbClr val="007FA3"/>
                </a:solidFill>
                <a:latin typeface="+mj-lt"/>
                <a:ea typeface="Times New Roman"/>
                <a:cs typeface="Times New Roman"/>
                <a:sym typeface="Times New Roman"/>
              </a:rPr>
              <a:t>Why Is My Hotel Room So Expensive? A Tale of Hurricane Sandy</a:t>
            </a:r>
            <a:endParaRPr lang="en-IN" sz="2800" b="1" dirty="0">
              <a:solidFill>
                <a:srgbClr val="007FA3"/>
              </a:solidFill>
              <a:latin typeface="+mj-lt"/>
              <a:ea typeface="Times New Roman"/>
              <a:cs typeface="Times New Roman"/>
              <a:sym typeface="Times New Roman"/>
            </a:endParaRPr>
          </a:p>
        </p:txBody>
      </p:sp>
      <p:sp>
        <p:nvSpPr>
          <p:cNvPr id="4" name="Content Placeholder 3"/>
          <p:cNvSpPr>
            <a:spLocks noGrp="1"/>
          </p:cNvSpPr>
          <p:nvPr>
            <p:ph sz="quarter" idx="13"/>
          </p:nvPr>
        </p:nvSpPr>
        <p:spPr>
          <a:xfrm>
            <a:off x="457200" y="1702698"/>
            <a:ext cx="4090307" cy="2869986"/>
          </a:xfrm>
        </p:spPr>
        <p:txBody>
          <a:bodyPr>
            <a:spAutoFit/>
          </a:bodyPr>
          <a:lstStyle/>
          <a:p>
            <a:pPr marL="0" indent="0">
              <a:buNone/>
            </a:pPr>
            <a:r>
              <a:rPr lang="en-US" sz="1800" dirty="0"/>
              <a:t>To predict which prices rose after Hurricane Sandy, all we need to do is look at businesses facing large shifts in either their demand or supply curves after the storm.</a:t>
            </a:r>
          </a:p>
          <a:p>
            <a:pPr marL="0" indent="0">
              <a:buNone/>
            </a:pPr>
            <a:r>
              <a:rPr lang="en-US" sz="1800" dirty="0"/>
              <a:t>The hotel industry saw a large outward shift of the demand curve in its market. Higher prices and price gouging became possible.</a:t>
            </a:r>
          </a:p>
        </p:txBody>
      </p:sp>
      <p:pic>
        <p:nvPicPr>
          <p:cNvPr id="5122" name="Picture 2" descr="Photo of wooden debris near a coastline in the aftermath of a hurrica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0533" y="1696404"/>
            <a:ext cx="4137181" cy="2742626"/>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sz="quarter" idx="14"/>
          </p:nvPr>
        </p:nvSpPr>
        <p:spPr>
          <a:xfrm>
            <a:off x="457200" y="4634079"/>
            <a:ext cx="8229600" cy="1660525"/>
          </a:xfrm>
        </p:spPr>
        <p:txBody>
          <a:bodyPr anchor="ctr">
            <a:noAutofit/>
          </a:bodyPr>
          <a:lstStyle/>
          <a:p>
            <a:pPr marL="0" indent="0">
              <a:spcBef>
                <a:spcPts val="1800"/>
              </a:spcBef>
              <a:buNone/>
            </a:pPr>
            <a:r>
              <a:rPr lang="en-IN" sz="1800" dirty="0">
                <a:cs typeface="Arial" pitchFamily="34" charset="0"/>
              </a:rPr>
              <a:t>CRITICAL THINKING</a:t>
            </a:r>
            <a:endParaRPr lang="en-US" sz="1800" dirty="0">
              <a:cs typeface="Arial" pitchFamily="34" charset="0"/>
            </a:endParaRPr>
          </a:p>
          <a:p>
            <a:pPr marL="342900" indent="-342900">
              <a:spcBef>
                <a:spcPts val="1800"/>
              </a:spcBef>
              <a:buFont typeface="+mj-lt"/>
              <a:buAutoNum type="arabicPeriod"/>
            </a:pPr>
            <a:r>
              <a:rPr lang="en-US" sz="1800" dirty="0">
                <a:cs typeface="Arial" pitchFamily="34" charset="0"/>
              </a:rPr>
              <a:t>Gas prices rose after Sandy as supply shifted to the left, or inward, given transport problems. Transport problems likely also affected the delivery of Cheerios. Do you expect the price of Cheerios to also rise substantially? Why or why not?</a:t>
            </a:r>
          </a:p>
        </p:txBody>
      </p:sp>
    </p:spTree>
    <p:extLst>
      <p:ext uri="{BB962C8B-B14F-4D97-AF65-F5344CB8AC3E}">
        <p14:creationId xmlns:p14="http://schemas.microsoft.com/office/powerpoint/2010/main" val="2034859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355596" y="147021"/>
            <a:ext cx="8229600" cy="1606527"/>
          </a:xfrm>
        </p:spPr>
        <p:txBody>
          <a:bodyPr/>
          <a:lstStyle/>
          <a:p>
            <a:r>
              <a:rPr lang="en-IN" dirty="0"/>
              <a:t>Constraints on the Market and Alternative Rationing Mechanisms   </a:t>
            </a:r>
            <a:r>
              <a:rPr lang="en-IN" sz="2800" dirty="0"/>
              <a:t>(6 of 6)</a:t>
            </a:r>
          </a:p>
        </p:txBody>
      </p:sp>
      <p:sp>
        <p:nvSpPr>
          <p:cNvPr id="5" name="Content Placeholder 4"/>
          <p:cNvSpPr>
            <a:spLocks noGrp="1"/>
          </p:cNvSpPr>
          <p:nvPr>
            <p:ph sz="quarter" idx="13"/>
          </p:nvPr>
        </p:nvSpPr>
        <p:spPr>
          <a:xfrm>
            <a:off x="347129" y="1847866"/>
            <a:ext cx="8232775" cy="4201120"/>
          </a:xfrm>
        </p:spPr>
        <p:txBody>
          <a:bodyPr>
            <a:spAutoFit/>
          </a:bodyPr>
          <a:lstStyle/>
          <a:p>
            <a:pPr marL="0" indent="0" eaLnBrk="1" latinLnBrk="0" hangingPunct="1">
              <a:spcBef>
                <a:spcPts val="1800"/>
              </a:spcBef>
              <a:buNone/>
            </a:pPr>
            <a:r>
              <a:rPr lang="en-US" b="1" dirty="0">
                <a:cs typeface="Arial" pitchFamily="34" charset="0"/>
              </a:rPr>
              <a:t>Rationing Mechanisms for Concert and Sports Tickets</a:t>
            </a:r>
          </a:p>
          <a:p>
            <a:pPr marL="342900" indent="-342900" eaLnBrk="1" latinLnBrk="0" hangingPunct="1">
              <a:spcBef>
                <a:spcPts val="1800"/>
              </a:spcBef>
            </a:pPr>
            <a:r>
              <a:rPr lang="en-US" dirty="0">
                <a:cs typeface="Arial" pitchFamily="34" charset="0"/>
              </a:rPr>
              <a:t>It is very difficult to prevent the price system from operating and to stop people’s willingness to pay from asserting itself. </a:t>
            </a:r>
          </a:p>
          <a:p>
            <a:pPr marL="342900" indent="-342900" eaLnBrk="1" latinLnBrk="0" hangingPunct="1">
              <a:spcBef>
                <a:spcPts val="1800"/>
              </a:spcBef>
            </a:pPr>
            <a:r>
              <a:rPr lang="en-US" dirty="0">
                <a:cs typeface="Arial" pitchFamily="34" charset="0"/>
              </a:rPr>
              <a:t>Every time an alternative is tried, the price system seems to sneak in the back door. </a:t>
            </a:r>
          </a:p>
          <a:p>
            <a:pPr marL="342900" indent="-342900" eaLnBrk="1" latinLnBrk="0" hangingPunct="1">
              <a:spcBef>
                <a:spcPts val="1800"/>
              </a:spcBef>
            </a:pPr>
            <a:r>
              <a:rPr lang="en-US" dirty="0">
                <a:cs typeface="Arial" pitchFamily="34" charset="0"/>
              </a:rPr>
              <a:t>With favored customers and black markets, the final distribution may be even more unfair than what would result from simple price rationing.</a:t>
            </a:r>
          </a:p>
        </p:txBody>
      </p:sp>
    </p:spTree>
    <p:extLst>
      <p:ext uri="{BB962C8B-B14F-4D97-AF65-F5344CB8AC3E}">
        <p14:creationId xmlns:p14="http://schemas.microsoft.com/office/powerpoint/2010/main" val="2356637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itle 4"/>
          <p:cNvSpPr>
            <a:spLocks noGrp="1"/>
          </p:cNvSpPr>
          <p:nvPr>
            <p:ph type="title"/>
          </p:nvPr>
        </p:nvSpPr>
        <p:spPr>
          <a:xfrm>
            <a:off x="338662" y="116378"/>
            <a:ext cx="8229600" cy="1204739"/>
          </a:xfrm>
        </p:spPr>
        <p:txBody>
          <a:bodyPr/>
          <a:lstStyle/>
          <a:p>
            <a:r>
              <a:rPr lang="en-IN" dirty="0"/>
              <a:t>Figure 4.4 Supply of and Demand for a Concert at the Staples </a:t>
            </a:r>
            <a:r>
              <a:rPr lang="en-IN" dirty="0" err="1"/>
              <a:t>Center</a:t>
            </a:r>
            <a:endParaRPr lang="en-IN" dirty="0"/>
          </a:p>
        </p:txBody>
      </p:sp>
      <p:sp>
        <p:nvSpPr>
          <p:cNvPr id="6" name="Content Placeholder 5"/>
          <p:cNvSpPr>
            <a:spLocks noGrp="1"/>
          </p:cNvSpPr>
          <p:nvPr>
            <p:ph sz="quarter" idx="13"/>
          </p:nvPr>
        </p:nvSpPr>
        <p:spPr>
          <a:xfrm>
            <a:off x="380997" y="1449917"/>
            <a:ext cx="4385733" cy="4679950"/>
          </a:xfrm>
        </p:spPr>
        <p:txBody>
          <a:bodyPr/>
          <a:lstStyle/>
          <a:p>
            <a:pPr marL="0" indent="0" eaLnBrk="1" latinLnBrk="0" hangingPunct="1">
              <a:spcBef>
                <a:spcPts val="1800"/>
              </a:spcBef>
              <a:buNone/>
            </a:pPr>
            <a:r>
              <a:rPr lang="en-US" dirty="0">
                <a:cs typeface="Arial" pitchFamily="34" charset="0"/>
              </a:rPr>
              <a:t>At the face-value price of $50, there is excess demand for seats to the concert.</a:t>
            </a:r>
          </a:p>
          <a:p>
            <a:pPr marL="0" indent="0" eaLnBrk="1" latinLnBrk="0" hangingPunct="1">
              <a:spcBef>
                <a:spcPts val="1800"/>
              </a:spcBef>
              <a:buNone/>
            </a:pPr>
            <a:r>
              <a:rPr lang="en-US" dirty="0">
                <a:cs typeface="Arial" pitchFamily="34" charset="0"/>
              </a:rPr>
              <a:t>At $50 the quantity demanded is greater than the quantity supplied, which is fixed at 20,000 seats.</a:t>
            </a:r>
          </a:p>
          <a:p>
            <a:pPr marL="0" indent="0" eaLnBrk="1" latinLnBrk="0" hangingPunct="1">
              <a:spcBef>
                <a:spcPts val="1800"/>
              </a:spcBef>
              <a:buNone/>
            </a:pPr>
            <a:r>
              <a:rPr lang="en-US" dirty="0">
                <a:cs typeface="Arial" pitchFamily="34" charset="0"/>
              </a:rPr>
              <a:t>The diagram shows that the quantity demanded would equal the quantity supplied at a price of $300 per ticket.</a:t>
            </a:r>
          </a:p>
        </p:txBody>
      </p:sp>
      <p:pic>
        <p:nvPicPr>
          <p:cNvPr id="6146" name="Picture 2" descr="The graph shows price in dollars on the vertical axis and the quantity of tickets to a concert at the Staples Center on the horizontal axis.&#10;• The curve for supply is an upward-sloping line that runs parallel to the vertical axis and at a point that corresponds to 20,000 (quantity supplied) on the horizontal axis.&#10;• The curve for demand is a downward-sloping curve that has a point that corresponds to 38,000 (quantity demanded) on the horizontal axis and intersects the supply curve at a point that corresponds to 300 on the vertical axis. The distance between the supply curve and the point marked on demand curve is labeled: excess demand equals shortage.&#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0852" y="1510393"/>
            <a:ext cx="3428512" cy="4615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4265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le 3"/>
          <p:cNvSpPr>
            <a:spLocks noGrp="1"/>
          </p:cNvSpPr>
          <p:nvPr>
            <p:ph type="title"/>
          </p:nvPr>
        </p:nvSpPr>
        <p:spPr>
          <a:xfrm>
            <a:off x="338662" y="223838"/>
            <a:ext cx="8229600" cy="1097279"/>
          </a:xfrm>
        </p:spPr>
        <p:txBody>
          <a:bodyPr/>
          <a:lstStyle/>
          <a:p>
            <a:r>
              <a:rPr lang="en-IN" dirty="0"/>
              <a:t>Prices and the Allocation of Resources</a:t>
            </a:r>
          </a:p>
        </p:txBody>
      </p:sp>
      <p:sp>
        <p:nvSpPr>
          <p:cNvPr id="5" name="Content Placeholder 4"/>
          <p:cNvSpPr>
            <a:spLocks noGrp="1"/>
          </p:cNvSpPr>
          <p:nvPr>
            <p:ph sz="quarter" idx="13"/>
          </p:nvPr>
        </p:nvSpPr>
        <p:spPr>
          <a:xfrm>
            <a:off x="355596" y="1449917"/>
            <a:ext cx="8232775" cy="3909483"/>
          </a:xfrm>
        </p:spPr>
        <p:txBody>
          <a:bodyPr/>
          <a:lstStyle/>
          <a:p>
            <a:pPr marL="342900" indent="-342900">
              <a:spcBef>
                <a:spcPts val="1800"/>
              </a:spcBef>
            </a:pPr>
            <a:r>
              <a:rPr lang="en-IN" dirty="0">
                <a:cs typeface="Arial" pitchFamily="34" charset="0"/>
              </a:rPr>
              <a:t>Price changes resulting from shifts of demand in output markets cause profits to rise or fall. Profits attract capital; losses lead to disinvestment.</a:t>
            </a:r>
          </a:p>
          <a:p>
            <a:pPr marL="342900" indent="-342900">
              <a:spcBef>
                <a:spcPts val="1800"/>
              </a:spcBef>
            </a:pPr>
            <a:r>
              <a:rPr lang="en-IN" dirty="0">
                <a:cs typeface="Arial" pitchFamily="34" charset="0"/>
              </a:rPr>
              <a:t>Higher wages attract </a:t>
            </a:r>
            <a:r>
              <a:rPr lang="en-IN" dirty="0" err="1">
                <a:cs typeface="Arial" pitchFamily="34" charset="0"/>
              </a:rPr>
              <a:t>labor</a:t>
            </a:r>
            <a:r>
              <a:rPr lang="en-IN" dirty="0">
                <a:cs typeface="Arial" pitchFamily="34" charset="0"/>
              </a:rPr>
              <a:t> and encourage workers to acquire skills. </a:t>
            </a:r>
          </a:p>
          <a:p>
            <a:pPr marL="342900" indent="-342900">
              <a:spcBef>
                <a:spcPts val="1800"/>
              </a:spcBef>
            </a:pPr>
            <a:r>
              <a:rPr lang="en-IN" dirty="0">
                <a:cs typeface="Arial" pitchFamily="34" charset="0"/>
              </a:rPr>
              <a:t>At the core of the system, supply, demand, and prices in input and output markets determine the allocation of resources and the ultimate combinations of goods and services produced.</a:t>
            </a:r>
          </a:p>
        </p:txBody>
      </p:sp>
    </p:spTree>
    <p:extLst>
      <p:ext uri="{BB962C8B-B14F-4D97-AF65-F5344CB8AC3E}">
        <p14:creationId xmlns:p14="http://schemas.microsoft.com/office/powerpoint/2010/main" val="3056374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a:xfrm>
            <a:off x="338662" y="660279"/>
            <a:ext cx="8229600" cy="563077"/>
          </a:xfrm>
        </p:spPr>
        <p:txBody>
          <a:bodyPr anchor="ctr"/>
          <a:lstStyle/>
          <a:p>
            <a:r>
              <a:rPr lang="en-IN" dirty="0"/>
              <a:t>Price Floor</a:t>
            </a:r>
          </a:p>
        </p:txBody>
      </p:sp>
      <p:sp>
        <p:nvSpPr>
          <p:cNvPr id="5" name="Content Placeholder 4"/>
          <p:cNvSpPr>
            <a:spLocks noGrp="1"/>
          </p:cNvSpPr>
          <p:nvPr>
            <p:ph sz="quarter" idx="13"/>
          </p:nvPr>
        </p:nvSpPr>
        <p:spPr>
          <a:xfrm>
            <a:off x="347129" y="1449917"/>
            <a:ext cx="8232775" cy="1523464"/>
          </a:xfrm>
        </p:spPr>
        <p:txBody>
          <a:bodyPr>
            <a:spAutoFit/>
          </a:bodyPr>
          <a:lstStyle/>
          <a:p>
            <a:pPr marL="342900" indent="-342900">
              <a:spcBef>
                <a:spcPts val="1800"/>
              </a:spcBef>
            </a:pPr>
            <a:r>
              <a:rPr lang="en-US" b="1" dirty="0">
                <a:cs typeface="Arial" pitchFamily="34" charset="0"/>
              </a:rPr>
              <a:t>price floor </a:t>
            </a:r>
            <a:r>
              <a:rPr lang="en-US" dirty="0">
                <a:cs typeface="Arial" pitchFamily="34" charset="0"/>
              </a:rPr>
              <a:t>A minimum price below which exchange is not permitted.</a:t>
            </a:r>
          </a:p>
          <a:p>
            <a:pPr marL="342900" indent="-342900">
              <a:spcBef>
                <a:spcPts val="1800"/>
              </a:spcBef>
            </a:pPr>
            <a:r>
              <a:rPr lang="en-US" b="1" dirty="0">
                <a:cs typeface="Arial" pitchFamily="34" charset="0"/>
              </a:rPr>
              <a:t>minimum wage </a:t>
            </a:r>
            <a:r>
              <a:rPr lang="en-US" dirty="0">
                <a:cs typeface="Arial" pitchFamily="34" charset="0"/>
              </a:rPr>
              <a:t>A price floor set for the price of labor.</a:t>
            </a:r>
          </a:p>
        </p:txBody>
      </p:sp>
    </p:spTree>
    <p:extLst>
      <p:ext uri="{BB962C8B-B14F-4D97-AF65-F5344CB8AC3E}">
        <p14:creationId xmlns:p14="http://schemas.microsoft.com/office/powerpoint/2010/main" val="1085934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129" y="118172"/>
            <a:ext cx="8229600" cy="1207007"/>
          </a:xfrm>
        </p:spPr>
        <p:txBody>
          <a:bodyPr/>
          <a:lstStyle/>
          <a:p>
            <a:r>
              <a:rPr lang="en-US" dirty="0"/>
              <a:t>Supply and Demand Analysis: Tariffs (Tax)</a:t>
            </a:r>
          </a:p>
        </p:txBody>
      </p:sp>
      <p:sp>
        <p:nvSpPr>
          <p:cNvPr id="3" name="Content Placeholder 2"/>
          <p:cNvSpPr>
            <a:spLocks noGrp="1"/>
          </p:cNvSpPr>
          <p:nvPr>
            <p:ph sz="quarter" idx="13"/>
          </p:nvPr>
        </p:nvSpPr>
        <p:spPr>
          <a:xfrm>
            <a:off x="347129" y="1449917"/>
            <a:ext cx="8232775" cy="2862292"/>
          </a:xfrm>
        </p:spPr>
        <p:txBody>
          <a:bodyPr>
            <a:spAutoFit/>
          </a:bodyPr>
          <a:lstStyle/>
          <a:p>
            <a:pPr marL="342900" indent="-342900">
              <a:spcBef>
                <a:spcPts val="1800"/>
              </a:spcBef>
            </a:pPr>
            <a:r>
              <a:rPr lang="en-US" dirty="0">
                <a:cs typeface="Arial" pitchFamily="34" charset="0"/>
              </a:rPr>
              <a:t>The basic logic of supply and demand is a powerful tool of analysis.</a:t>
            </a:r>
          </a:p>
          <a:p>
            <a:pPr marL="342900" indent="-342900">
              <a:spcBef>
                <a:spcPts val="1800"/>
              </a:spcBef>
            </a:pPr>
            <a:r>
              <a:rPr lang="en-US" dirty="0">
                <a:cs typeface="Arial" pitchFamily="34" charset="0"/>
              </a:rPr>
              <a:t>An example of the power of this logic is a tax on goods produced outside the country, often called a tariff.</a:t>
            </a:r>
          </a:p>
          <a:p>
            <a:pPr marL="342900" indent="-342900">
              <a:spcBef>
                <a:spcPts val="1800"/>
              </a:spcBef>
            </a:pPr>
            <a:r>
              <a:rPr lang="en-US" dirty="0">
                <a:cs typeface="Arial" pitchFamily="34" charset="0"/>
              </a:rPr>
              <a:t>Supply and demand analysis makes the arguments of the import tax proponents easier to understand.</a:t>
            </a:r>
          </a:p>
        </p:txBody>
      </p:sp>
    </p:spTree>
    <p:extLst>
      <p:ext uri="{BB962C8B-B14F-4D97-AF65-F5344CB8AC3E}">
        <p14:creationId xmlns:p14="http://schemas.microsoft.com/office/powerpoint/2010/main" val="1449774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itle 4"/>
          <p:cNvSpPr>
            <a:spLocks noGrp="1"/>
          </p:cNvSpPr>
          <p:nvPr>
            <p:ph type="title"/>
          </p:nvPr>
        </p:nvSpPr>
        <p:spPr>
          <a:xfrm>
            <a:off x="338662" y="224903"/>
            <a:ext cx="8720672" cy="531823"/>
          </a:xfrm>
        </p:spPr>
        <p:txBody>
          <a:bodyPr>
            <a:noAutofit/>
          </a:bodyPr>
          <a:lstStyle/>
          <a:p>
            <a:r>
              <a:rPr lang="en-IN" sz="3000" dirty="0"/>
              <a:t>Figure 4.5 The U.S. Market for Crude Oil, 2012</a:t>
            </a:r>
          </a:p>
        </p:txBody>
      </p:sp>
      <p:sp>
        <p:nvSpPr>
          <p:cNvPr id="6" name="Content Placeholder 5"/>
          <p:cNvSpPr>
            <a:spLocks noGrp="1"/>
          </p:cNvSpPr>
          <p:nvPr>
            <p:ph sz="quarter" idx="13"/>
          </p:nvPr>
        </p:nvSpPr>
        <p:spPr>
          <a:xfrm>
            <a:off x="364064" y="924650"/>
            <a:ext cx="5190069" cy="5193515"/>
          </a:xfrm>
        </p:spPr>
        <p:txBody>
          <a:bodyPr>
            <a:noAutofit/>
          </a:bodyPr>
          <a:lstStyle/>
          <a:p>
            <a:pPr indent="-256032">
              <a:spcBef>
                <a:spcPts val="1000"/>
              </a:spcBef>
              <a:buFont typeface="Arial" panose="020B0604020202020204" pitchFamily="34" charset="0"/>
              <a:buChar char="•"/>
              <a:defRPr/>
            </a:pPr>
            <a:r>
              <a:rPr lang="en-US" sz="1600" dirty="0">
                <a:latin typeface="Arial" charset="0"/>
              </a:rPr>
              <a:t>In 2012 the world market price for crude oil was approximately $80 per barrel. </a:t>
            </a:r>
          </a:p>
          <a:p>
            <a:pPr indent="-256032">
              <a:spcBef>
                <a:spcPts val="1000"/>
              </a:spcBef>
              <a:buFont typeface="Arial" panose="020B0604020202020204" pitchFamily="34" charset="0"/>
              <a:buChar char="•"/>
              <a:defRPr/>
            </a:pPr>
            <a:r>
              <a:rPr lang="en-US" sz="1600" dirty="0">
                <a:latin typeface="Arial" charset="0"/>
              </a:rPr>
              <a:t>Domestic production in the United States that year averaged about 7 million barrels per day, whereas crude oil demand averaged just under 13 million barrels per day. </a:t>
            </a:r>
          </a:p>
          <a:p>
            <a:pPr indent="-256032">
              <a:spcBef>
                <a:spcPts val="1000"/>
              </a:spcBef>
              <a:buFont typeface="Arial" panose="020B0604020202020204" pitchFamily="34" charset="0"/>
              <a:buChar char="•"/>
              <a:defRPr/>
            </a:pPr>
            <a:r>
              <a:rPr lang="en-US" sz="1600" dirty="0">
                <a:latin typeface="Arial" charset="0"/>
              </a:rPr>
              <a:t>The difference between production and consumption were made up of net imports of approximately 6 million barrels per day, as we see in panel (a).</a:t>
            </a:r>
          </a:p>
          <a:p>
            <a:pPr indent="-256032">
              <a:spcBef>
                <a:spcPts val="1000"/>
              </a:spcBef>
              <a:buFont typeface="Arial" panose="020B0604020202020204" pitchFamily="34" charset="0"/>
              <a:buChar char="•"/>
              <a:defRPr/>
            </a:pPr>
            <a:r>
              <a:rPr lang="en-US" sz="1600" dirty="0">
                <a:latin typeface="Arial" charset="0"/>
              </a:rPr>
              <a:t>If the government imposed a tax in this market of 33.33%, or $26.64, that would increase the world price to $106.64. </a:t>
            </a:r>
          </a:p>
          <a:p>
            <a:pPr indent="-256032">
              <a:spcBef>
                <a:spcPts val="1000"/>
              </a:spcBef>
              <a:buFont typeface="Arial" panose="020B0604020202020204" pitchFamily="34" charset="0"/>
              <a:buChar char="•"/>
              <a:defRPr/>
            </a:pPr>
            <a:r>
              <a:rPr lang="en-US" sz="1600" dirty="0">
                <a:latin typeface="Arial" charset="0"/>
              </a:rPr>
              <a:t>That higher price caused quantity demanded to fall below its original level of 13 million barrels, while the price increase caused domestic production to rise above the original level. </a:t>
            </a:r>
          </a:p>
          <a:p>
            <a:pPr indent="-256032">
              <a:spcBef>
                <a:spcPts val="1000"/>
              </a:spcBef>
              <a:buFont typeface="Arial" panose="020B0604020202020204" pitchFamily="34" charset="0"/>
              <a:buChar char="•"/>
              <a:defRPr/>
            </a:pPr>
            <a:r>
              <a:rPr lang="en-US" sz="1600" dirty="0">
                <a:latin typeface="Arial" charset="0"/>
              </a:rPr>
              <a:t>As we see in panel (b), the effect was a reduction in import levels.</a:t>
            </a:r>
            <a:endParaRPr lang="en-IN" sz="1600" dirty="0"/>
          </a:p>
        </p:txBody>
      </p:sp>
      <p:pic>
        <p:nvPicPr>
          <p:cNvPr id="7170" name="Picture 2" descr="The graph on top shows price in dollars on the vertical axis and quantity in millions of barrels of crude oil on the horizontal axis.&#10;• A curve labeled world price runs parallel to the horizontal axis at a point that corresponds to 80 on the vertical axis.&#10;• The supply curve follows an upward-sloping path with a point A at (7, 80).&#10;• The demand curve follows a downward-sloping curve with a point B at (13, 80).&#10;The graph shows the U.S. market with an oil import fee of 26.64 dollars. The graph on bottom shows price in dollars on the vertical axis and quantity in millions of barrels of crude oil on the horizontal axis.&#10;• The supply curve follows an upward-sloping path with a point A marked at (7, 80) and a point C marked at (Q sub c, 106.64).&#10;• The demand curve follows a downward-sloping curve with a point B marked at (13, 80) and a point D marked at (Q sub d, 106.6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8860" y="998004"/>
            <a:ext cx="3048000" cy="511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3153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355596" y="150573"/>
            <a:ext cx="8229600" cy="1175119"/>
          </a:xfrm>
        </p:spPr>
        <p:txBody>
          <a:bodyPr>
            <a:noAutofit/>
          </a:bodyPr>
          <a:lstStyle/>
          <a:p>
            <a:r>
              <a:rPr lang="en-US" dirty="0"/>
              <a:t>Chapter Outline and Learning Objectives</a:t>
            </a:r>
          </a:p>
        </p:txBody>
      </p:sp>
      <p:sp>
        <p:nvSpPr>
          <p:cNvPr id="6" name="Content Placeholder 5"/>
          <p:cNvSpPr>
            <a:spLocks noGrp="1"/>
          </p:cNvSpPr>
          <p:nvPr>
            <p:ph sz="quarter" idx="16"/>
          </p:nvPr>
        </p:nvSpPr>
        <p:spPr>
          <a:xfrm>
            <a:off x="373588" y="1445153"/>
            <a:ext cx="8223250" cy="1854323"/>
          </a:xfrm>
        </p:spPr>
        <p:txBody>
          <a:bodyPr>
            <a:spAutoFit/>
          </a:bodyPr>
          <a:lstStyle/>
          <a:p>
            <a:pPr marL="0" indent="0">
              <a:buNone/>
            </a:pPr>
            <a:r>
              <a:rPr lang="en-IN" b="1" kern="1200" dirty="0">
                <a:solidFill>
                  <a:schemeClr val="tx1"/>
                </a:solidFill>
              </a:rPr>
              <a:t>4.1 </a:t>
            </a:r>
            <a:r>
              <a:rPr lang="en-US" b="1" kern="1200" dirty="0">
                <a:solidFill>
                  <a:schemeClr val="tx1"/>
                </a:solidFill>
              </a:rPr>
              <a:t>The Price System: Rationing and Allocating Resources</a:t>
            </a:r>
          </a:p>
          <a:p>
            <a:pPr marL="342900" indent="-342900"/>
            <a:r>
              <a:rPr lang="en-US" dirty="0">
                <a:cs typeface="Arial" pitchFamily="34" charset="0"/>
              </a:rPr>
              <a:t>Understand how price floors and price ceilings work in the market place.</a:t>
            </a:r>
            <a:endParaRPr lang="en-IN" dirty="0"/>
          </a:p>
        </p:txBody>
      </p:sp>
      <p:sp>
        <p:nvSpPr>
          <p:cNvPr id="4" name="Content Placeholder 3"/>
          <p:cNvSpPr>
            <a:spLocks noGrp="1"/>
          </p:cNvSpPr>
          <p:nvPr>
            <p:ph sz="quarter" idx="13"/>
          </p:nvPr>
        </p:nvSpPr>
        <p:spPr>
          <a:xfrm>
            <a:off x="364063" y="3428000"/>
            <a:ext cx="8232775" cy="1124358"/>
          </a:xfrm>
        </p:spPr>
        <p:txBody>
          <a:bodyPr/>
          <a:lstStyle/>
          <a:p>
            <a:pPr marL="0" indent="0">
              <a:buNone/>
            </a:pPr>
            <a:r>
              <a:rPr lang="en-IN" b="1" kern="1200" dirty="0">
                <a:solidFill>
                  <a:schemeClr val="tx1"/>
                </a:solidFill>
              </a:rPr>
              <a:t>4.2 </a:t>
            </a:r>
            <a:r>
              <a:rPr lang="en-US" b="1" kern="1200" dirty="0">
                <a:solidFill>
                  <a:schemeClr val="tx1"/>
                </a:solidFill>
              </a:rPr>
              <a:t>Supply and Demand Analysis: Tariffs</a:t>
            </a:r>
          </a:p>
          <a:p>
            <a:pPr marL="342900" indent="-342900"/>
            <a:r>
              <a:rPr lang="en-US" dirty="0">
                <a:cs typeface="Arial" pitchFamily="34" charset="0"/>
              </a:rPr>
              <a:t>Analyze the economic impact of tariffs</a:t>
            </a:r>
            <a:r>
              <a:rPr lang="en-IN" dirty="0">
                <a:cs typeface="Arial" pitchFamily="34" charset="0"/>
              </a:rPr>
              <a:t>.</a:t>
            </a:r>
          </a:p>
        </p:txBody>
      </p:sp>
      <p:sp>
        <p:nvSpPr>
          <p:cNvPr id="2" name="Content Placeholder 1"/>
          <p:cNvSpPr>
            <a:spLocks noGrp="1"/>
          </p:cNvSpPr>
          <p:nvPr>
            <p:ph sz="quarter" idx="14"/>
          </p:nvPr>
        </p:nvSpPr>
        <p:spPr>
          <a:xfrm>
            <a:off x="372530" y="4464946"/>
            <a:ext cx="8229600" cy="1484992"/>
          </a:xfrm>
        </p:spPr>
        <p:txBody>
          <a:bodyPr anchor="ctr">
            <a:spAutoFit/>
          </a:bodyPr>
          <a:lstStyle/>
          <a:p>
            <a:pPr marL="0" indent="0">
              <a:buNone/>
            </a:pPr>
            <a:r>
              <a:rPr lang="en-IN" b="1" kern="1200" dirty="0">
                <a:solidFill>
                  <a:schemeClr val="tx1"/>
                </a:solidFill>
              </a:rPr>
              <a:t>4.3 </a:t>
            </a:r>
            <a:r>
              <a:rPr lang="en-US" b="1" kern="1200" dirty="0">
                <a:solidFill>
                  <a:schemeClr val="tx1"/>
                </a:solidFill>
                <a:latin typeface="+mn-lt"/>
              </a:rPr>
              <a:t>Supply and Demand and Market Efficiency</a:t>
            </a:r>
          </a:p>
          <a:p>
            <a:pPr marL="342900" indent="-342900"/>
            <a:r>
              <a:rPr lang="en-US" dirty="0">
                <a:latin typeface="+mn-lt"/>
                <a:cs typeface="Arial" pitchFamily="34" charset="0"/>
              </a:rPr>
              <a:t>Explain how consumer and producer surplus are generated</a:t>
            </a:r>
            <a:r>
              <a:rPr lang="en-IN" dirty="0">
                <a:latin typeface="+mn-lt"/>
                <a:cs typeface="Arial" pitchFamily="34" charset="0"/>
              </a:rPr>
              <a:t>.</a:t>
            </a:r>
            <a:endParaRPr lang="en-US" dirty="0">
              <a:latin typeface="+mn-lt"/>
              <a:cs typeface="Arial" pitchFamily="34" charset="0"/>
            </a:endParaRPr>
          </a:p>
        </p:txBody>
      </p:sp>
      <p:sp>
        <p:nvSpPr>
          <p:cNvPr id="3" name="Content Placeholder 2"/>
          <p:cNvSpPr>
            <a:spLocks noGrp="1"/>
          </p:cNvSpPr>
          <p:nvPr>
            <p:ph sz="quarter" idx="15"/>
          </p:nvPr>
        </p:nvSpPr>
        <p:spPr>
          <a:xfrm>
            <a:off x="356654" y="5886197"/>
            <a:ext cx="8223250" cy="479056"/>
          </a:xfrm>
        </p:spPr>
        <p:txBody>
          <a:bodyPr anchor="ctr"/>
          <a:lstStyle/>
          <a:p>
            <a:pPr marL="0" indent="0">
              <a:buNone/>
            </a:pPr>
            <a:r>
              <a:rPr lang="en-IN" b="1" kern="1200" dirty="0">
                <a:solidFill>
                  <a:schemeClr val="tx1"/>
                </a:solidFill>
              </a:rPr>
              <a:t>Looking Ahead</a:t>
            </a:r>
            <a:endParaRPr lang="en-US" b="1" kern="1200" dirty="0">
              <a:solidFill>
                <a:schemeClr val="tx1"/>
              </a:solidFill>
            </a:endParaRPr>
          </a:p>
        </p:txBody>
      </p:sp>
    </p:spTree>
    <p:extLst>
      <p:ext uri="{BB962C8B-B14F-4D97-AF65-F5344CB8AC3E}">
        <p14:creationId xmlns:p14="http://schemas.microsoft.com/office/powerpoint/2010/main" val="3852954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741" y="37073"/>
            <a:ext cx="8229600" cy="738633"/>
          </a:xfrm>
        </p:spPr>
        <p:txBody>
          <a:bodyPr anchor="ctr">
            <a:spAutoFit/>
          </a:bodyPr>
          <a:lstStyle/>
          <a:p>
            <a:pPr>
              <a:spcBef>
                <a:spcPct val="0"/>
              </a:spcBef>
              <a:buClrTx/>
              <a:defRPr/>
            </a:pPr>
            <a:r>
              <a:rPr lang="pt-BR" dirty="0"/>
              <a:t>Economics In Practice </a:t>
            </a:r>
            <a:r>
              <a:rPr lang="pt-BR" sz="2800" dirty="0"/>
              <a:t>(2 of 2)</a:t>
            </a:r>
            <a:endParaRPr lang="en-US" sz="2800" dirty="0"/>
          </a:p>
        </p:txBody>
      </p:sp>
      <p:sp>
        <p:nvSpPr>
          <p:cNvPr id="3" name="Content Placeholder 2"/>
          <p:cNvSpPr>
            <a:spLocks noGrp="1"/>
          </p:cNvSpPr>
          <p:nvPr>
            <p:ph sz="quarter" idx="13"/>
          </p:nvPr>
        </p:nvSpPr>
        <p:spPr>
          <a:xfrm>
            <a:off x="353222" y="983380"/>
            <a:ext cx="4379644" cy="3131420"/>
          </a:xfrm>
        </p:spPr>
        <p:txBody>
          <a:bodyPr/>
          <a:lstStyle/>
          <a:p>
            <a:pPr marL="0" indent="0">
              <a:spcBef>
                <a:spcPts val="1800"/>
              </a:spcBef>
              <a:buNone/>
            </a:pPr>
            <a:r>
              <a:rPr lang="en-US" sz="1800" dirty="0">
                <a:cs typeface="Arial" pitchFamily="34" charset="0"/>
              </a:rPr>
              <a:t>Every summer, New York City puts on free performances of Shakespeare in the Park.</a:t>
            </a:r>
          </a:p>
          <a:p>
            <a:pPr marL="0" indent="0">
              <a:spcBef>
                <a:spcPts val="1800"/>
              </a:spcBef>
              <a:buNone/>
            </a:pPr>
            <a:r>
              <a:rPr lang="en-US" sz="1800" dirty="0">
                <a:cs typeface="Arial" pitchFamily="34" charset="0"/>
              </a:rPr>
              <a:t>The true cost of a ticket is $0 plus the opportunity cost of the time spent in line.</a:t>
            </a:r>
          </a:p>
          <a:p>
            <a:pPr marL="0" indent="0">
              <a:spcBef>
                <a:spcPts val="1800"/>
              </a:spcBef>
              <a:buNone/>
            </a:pPr>
            <a:r>
              <a:rPr lang="en-US" sz="1800" dirty="0">
                <a:cs typeface="Arial" pitchFamily="34" charset="0"/>
              </a:rPr>
              <a:t>Students can produce tickets relatively cheaply by waiting in line. They can then turn around and sell those tickets to high-wage Shakespeare lovers.</a:t>
            </a:r>
            <a:endParaRPr lang="en-IN" sz="1800" dirty="0">
              <a:cs typeface="Arial" pitchFamily="34" charset="0"/>
            </a:endParaRPr>
          </a:p>
        </p:txBody>
      </p:sp>
      <p:pic>
        <p:nvPicPr>
          <p:cNvPr id="8194" name="Picture 2" descr="A photo shows a long queue of young people in a pa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9678" y="1132378"/>
            <a:ext cx="4137181" cy="3051118"/>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p:cNvSpPr>
            <a:spLocks noGrp="1"/>
          </p:cNvSpPr>
          <p:nvPr>
            <p:ph sz="quarter" idx="15"/>
          </p:nvPr>
        </p:nvSpPr>
        <p:spPr>
          <a:xfrm>
            <a:off x="364173" y="4656050"/>
            <a:ext cx="8223250" cy="1503486"/>
          </a:xfrm>
        </p:spPr>
        <p:txBody>
          <a:bodyPr/>
          <a:lstStyle/>
          <a:p>
            <a:pPr marL="0" indent="0">
              <a:spcBef>
                <a:spcPts val="1800"/>
              </a:spcBef>
              <a:buNone/>
              <a:defRPr/>
            </a:pPr>
            <a:r>
              <a:rPr lang="en-US" sz="1800" dirty="0">
                <a:cs typeface="Arial" pitchFamily="34" charset="0"/>
              </a:rPr>
              <a:t>CRITICAL THINKING</a:t>
            </a:r>
          </a:p>
          <a:p>
            <a:pPr marL="457200" indent="-457200">
              <a:spcBef>
                <a:spcPts val="1800"/>
              </a:spcBef>
              <a:buFont typeface="+mj-lt"/>
              <a:buAutoNum type="arabicPeriod"/>
              <a:defRPr/>
            </a:pPr>
            <a:r>
              <a:rPr lang="en-US" sz="1800" dirty="0">
                <a:cs typeface="Arial" pitchFamily="34" charset="0"/>
              </a:rPr>
              <a:t>Many museums offer free admission one day a week, on a weekday. On that day we observe that museumgoers are more likely to be senior citizens than on a typical Saturday. Why?</a:t>
            </a:r>
          </a:p>
        </p:txBody>
      </p:sp>
    </p:spTree>
    <p:extLst>
      <p:ext uri="{BB962C8B-B14F-4D97-AF65-F5344CB8AC3E}">
        <p14:creationId xmlns:p14="http://schemas.microsoft.com/office/powerpoint/2010/main" val="1741810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itle 4"/>
          <p:cNvSpPr>
            <a:spLocks noGrp="1"/>
          </p:cNvSpPr>
          <p:nvPr>
            <p:ph type="title"/>
          </p:nvPr>
        </p:nvSpPr>
        <p:spPr>
          <a:xfrm>
            <a:off x="355596" y="139168"/>
            <a:ext cx="8229600" cy="1097279"/>
          </a:xfrm>
        </p:spPr>
        <p:txBody>
          <a:bodyPr anchor="ctr">
            <a:spAutoFit/>
          </a:bodyPr>
          <a:lstStyle/>
          <a:p>
            <a:r>
              <a:rPr lang="en-IN" dirty="0"/>
              <a:t>Supply and Demand and Market Efficiency</a:t>
            </a:r>
          </a:p>
        </p:txBody>
      </p:sp>
      <p:sp>
        <p:nvSpPr>
          <p:cNvPr id="6" name="Content Placeholder 5"/>
          <p:cNvSpPr>
            <a:spLocks noGrp="1"/>
          </p:cNvSpPr>
          <p:nvPr>
            <p:ph sz="quarter" idx="13"/>
          </p:nvPr>
        </p:nvSpPr>
        <p:spPr>
          <a:xfrm>
            <a:off x="347129" y="1449917"/>
            <a:ext cx="8232775" cy="1292631"/>
          </a:xfrm>
        </p:spPr>
        <p:txBody>
          <a:bodyPr>
            <a:spAutoFit/>
          </a:bodyPr>
          <a:lstStyle/>
          <a:p>
            <a:pPr marL="342900" indent="-342900">
              <a:spcBef>
                <a:spcPts val="1800"/>
              </a:spcBef>
            </a:pPr>
            <a:r>
              <a:rPr lang="en-US" dirty="0">
                <a:cs typeface="Arial" pitchFamily="34" charset="0"/>
              </a:rPr>
              <a:t>Supply and demand curves can be used to illustrate market efficiency, which can be understood through the concepts of consumer and producer surplus.</a:t>
            </a:r>
            <a:endParaRPr lang="en-IN" dirty="0">
              <a:cs typeface="Arial" pitchFamily="34" charset="0"/>
            </a:endParaRPr>
          </a:p>
        </p:txBody>
      </p:sp>
      <p:sp>
        <p:nvSpPr>
          <p:cNvPr id="9" name="Content Placeholder 8"/>
          <p:cNvSpPr>
            <a:spLocks noGrp="1"/>
          </p:cNvSpPr>
          <p:nvPr>
            <p:ph sz="quarter" idx="14"/>
          </p:nvPr>
        </p:nvSpPr>
        <p:spPr>
          <a:xfrm>
            <a:off x="457200" y="2911475"/>
            <a:ext cx="8229600" cy="1892796"/>
          </a:xfrm>
        </p:spPr>
        <p:txBody>
          <a:bodyPr>
            <a:spAutoFit/>
          </a:bodyPr>
          <a:lstStyle/>
          <a:p>
            <a:pPr marL="0" indent="0">
              <a:spcBef>
                <a:spcPts val="1800"/>
              </a:spcBef>
              <a:buNone/>
              <a:defRPr/>
            </a:pPr>
            <a:r>
              <a:rPr lang="en-US" b="1" dirty="0">
                <a:cs typeface="Arial" pitchFamily="34" charset="0"/>
              </a:rPr>
              <a:t>Consumer Surplus</a:t>
            </a:r>
          </a:p>
          <a:p>
            <a:pPr marL="342900" indent="-342900">
              <a:spcBef>
                <a:spcPts val="1800"/>
              </a:spcBef>
              <a:defRPr/>
            </a:pPr>
            <a:r>
              <a:rPr lang="en-US" b="1" dirty="0">
                <a:cs typeface="Arial" pitchFamily="34" charset="0"/>
              </a:rPr>
              <a:t>consumer surplus </a:t>
            </a:r>
            <a:r>
              <a:rPr lang="en-US" dirty="0">
                <a:cs typeface="Arial" pitchFamily="34" charset="0"/>
              </a:rPr>
              <a:t>The difference between the maximum amount a person is willing to pay for a good and its current market price.</a:t>
            </a:r>
          </a:p>
        </p:txBody>
      </p:sp>
    </p:spTree>
    <p:extLst>
      <p:ext uri="{BB962C8B-B14F-4D97-AF65-F5344CB8AC3E}">
        <p14:creationId xmlns:p14="http://schemas.microsoft.com/office/powerpoint/2010/main" val="3005829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a:xfrm>
            <a:off x="338662" y="95709"/>
            <a:ext cx="8229600" cy="1175119"/>
          </a:xfrm>
        </p:spPr>
        <p:txBody>
          <a:bodyPr anchor="ctr">
            <a:noAutofit/>
          </a:bodyPr>
          <a:lstStyle/>
          <a:p>
            <a:r>
              <a:rPr lang="en-US" dirty="0"/>
              <a:t>Figure 4.6 Market Demand and Consumer Surplus</a:t>
            </a:r>
            <a:endParaRPr lang="en-IN" dirty="0"/>
          </a:p>
        </p:txBody>
      </p:sp>
      <p:pic>
        <p:nvPicPr>
          <p:cNvPr id="9218" name="Picture 2" descr="The graph shows price in dollars on the vertical axis and quantity in millions of hamburgers per month on the horizontal axis.&#10;• The curve for demand follows a downward-sloping line that increases with a reduction in price.&#10;• The demand curve has the point A marked at (1, 5), B is marked at a point that corresponds to 2 on the horizontal axis, C is marked at a point that corresponds to 3 on the horizontal axis, and E is marked at (7, 2.50).&#10;• Shaded rectangular areas are present below the points A, B, and C."/>
          <p:cNvPicPr>
            <a:picLocks noChangeAspect="1" noChangeArrowheads="1"/>
          </p:cNvPicPr>
          <p:nvPr/>
        </p:nvPicPr>
        <p:blipFill rotWithShape="1">
          <a:blip r:embed="rId3">
            <a:extLst>
              <a:ext uri="{28A0092B-C50C-407E-A947-70E740481C1C}">
                <a14:useLocalDpi xmlns:a14="http://schemas.microsoft.com/office/drawing/2010/main" val="0"/>
              </a:ext>
            </a:extLst>
          </a:blip>
          <a:srcRect r="51621"/>
          <a:stretch/>
        </p:blipFill>
        <p:spPr bwMode="auto">
          <a:xfrm>
            <a:off x="1538289" y="1372279"/>
            <a:ext cx="3008312" cy="278606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The graph shows price in dollars on the vertical axis and quantity in millions of hamburgers per month on the horizontal axis.&#10;• The curve for demand follows a downward-sloping line that increases with a reduction in price.&#10;• The demand curve has the point A marked at a point that corresponds to 1 on the horizontal axis, B is marked at a point that corresponds to 2 on the horizontal axis, C is marked at a point that corresponds to 3 on the horizontal axis, and E is marked at (7, 2.50).&#10;• The shaded area below the demand curve up to the horizontal line corresponding to 2.5 on the vertical axis forms a triangle and is labeled: Total consumer surplus at price 2.50 dollars."/>
          <p:cNvPicPr>
            <a:picLocks noChangeAspect="1" noChangeArrowheads="1"/>
          </p:cNvPicPr>
          <p:nvPr/>
        </p:nvPicPr>
        <p:blipFill rotWithShape="1">
          <a:blip r:embed="rId3">
            <a:extLst>
              <a:ext uri="{28A0092B-C50C-407E-A947-70E740481C1C}">
                <a14:useLocalDpi xmlns:a14="http://schemas.microsoft.com/office/drawing/2010/main" val="0"/>
              </a:ext>
            </a:extLst>
          </a:blip>
          <a:srcRect l="52055"/>
          <a:stretch/>
        </p:blipFill>
        <p:spPr bwMode="auto">
          <a:xfrm>
            <a:off x="4775200" y="1372279"/>
            <a:ext cx="2981325" cy="2786063"/>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sz="quarter" idx="13"/>
          </p:nvPr>
        </p:nvSpPr>
        <p:spPr>
          <a:xfrm>
            <a:off x="457200" y="4217614"/>
            <a:ext cx="8232775" cy="2145461"/>
          </a:xfrm>
        </p:spPr>
        <p:txBody>
          <a:bodyPr/>
          <a:lstStyle/>
          <a:p>
            <a:pPr indent="-256032">
              <a:spcBef>
                <a:spcPts val="1000"/>
              </a:spcBef>
              <a:buFont typeface="Arial" panose="020B0604020202020204" pitchFamily="34" charset="0"/>
              <a:buChar char="•"/>
              <a:defRPr/>
            </a:pPr>
            <a:r>
              <a:rPr lang="en-US" sz="1600" dirty="0">
                <a:latin typeface="Arial" charset="0"/>
              </a:rPr>
              <a:t>As illustrated in panel (a), some consumers (see point </a:t>
            </a:r>
            <a:r>
              <a:rPr lang="en-US" sz="1600" i="1" dirty="0">
                <a:latin typeface="Arial" charset="0"/>
              </a:rPr>
              <a:t>A</a:t>
            </a:r>
            <a:r>
              <a:rPr lang="en-US" sz="1600" dirty="0">
                <a:latin typeface="Arial" charset="0"/>
              </a:rPr>
              <a:t>) are willing to pay as much as $5.00 each for hamburgers. Since the market price is just $2.50, they receive a consumer surplus of $2.50 for each hamburger that they consume.</a:t>
            </a:r>
          </a:p>
          <a:p>
            <a:pPr indent="-256032">
              <a:spcBef>
                <a:spcPts val="1000"/>
              </a:spcBef>
              <a:buFont typeface="Arial" panose="020B0604020202020204" pitchFamily="34" charset="0"/>
              <a:buChar char="•"/>
              <a:defRPr/>
            </a:pPr>
            <a:r>
              <a:rPr lang="en-US" sz="1600" dirty="0">
                <a:latin typeface="Arial" charset="0"/>
              </a:rPr>
              <a:t>Others (see point </a:t>
            </a:r>
            <a:r>
              <a:rPr lang="en-US" sz="1600" i="1" dirty="0">
                <a:latin typeface="Arial" charset="0"/>
              </a:rPr>
              <a:t>B</a:t>
            </a:r>
            <a:r>
              <a:rPr lang="en-US" sz="1600" dirty="0">
                <a:latin typeface="Arial" charset="0"/>
              </a:rPr>
              <a:t>) are willing to pay something less than $5.00 and receive a slightly smaller surplus.</a:t>
            </a:r>
          </a:p>
          <a:p>
            <a:pPr indent="-256032">
              <a:spcBef>
                <a:spcPts val="1000"/>
              </a:spcBef>
              <a:buFont typeface="Arial" panose="020B0604020202020204" pitchFamily="34" charset="0"/>
              <a:buChar char="•"/>
              <a:defRPr/>
            </a:pPr>
            <a:r>
              <a:rPr lang="en-US" sz="1600" dirty="0">
                <a:latin typeface="Arial" charset="0"/>
              </a:rPr>
              <a:t>Because the market price of hamburgers is just $2.50, the area of the shaded triangle in panel (b) is equal to total consumer surplus.</a:t>
            </a:r>
          </a:p>
        </p:txBody>
      </p:sp>
    </p:spTree>
    <p:extLst>
      <p:ext uri="{BB962C8B-B14F-4D97-AF65-F5344CB8AC3E}">
        <p14:creationId xmlns:p14="http://schemas.microsoft.com/office/powerpoint/2010/main" val="2294915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le 3"/>
          <p:cNvSpPr>
            <a:spLocks noGrp="1"/>
          </p:cNvSpPr>
          <p:nvPr>
            <p:ph type="title"/>
          </p:nvPr>
        </p:nvSpPr>
        <p:spPr>
          <a:xfrm>
            <a:off x="338662" y="574017"/>
            <a:ext cx="8229600" cy="738633"/>
          </a:xfrm>
        </p:spPr>
        <p:txBody>
          <a:bodyPr>
            <a:spAutoFit/>
          </a:bodyPr>
          <a:lstStyle/>
          <a:p>
            <a:r>
              <a:rPr lang="en-IN" dirty="0"/>
              <a:t>Producer Surplus</a:t>
            </a:r>
          </a:p>
        </p:txBody>
      </p:sp>
      <p:sp>
        <p:nvSpPr>
          <p:cNvPr id="5" name="Content Placeholder 4"/>
          <p:cNvSpPr>
            <a:spLocks noGrp="1"/>
          </p:cNvSpPr>
          <p:nvPr>
            <p:ph sz="quarter" idx="13"/>
          </p:nvPr>
        </p:nvSpPr>
        <p:spPr>
          <a:xfrm>
            <a:off x="355596" y="1449917"/>
            <a:ext cx="8232775" cy="923299"/>
          </a:xfrm>
        </p:spPr>
        <p:txBody>
          <a:bodyPr>
            <a:spAutoFit/>
          </a:bodyPr>
          <a:lstStyle/>
          <a:p>
            <a:pPr marL="342900" indent="-342900">
              <a:spcBef>
                <a:spcPts val="1800"/>
              </a:spcBef>
            </a:pPr>
            <a:r>
              <a:rPr lang="en-US" b="1" dirty="0">
                <a:cs typeface="Arial" pitchFamily="34" charset="0"/>
              </a:rPr>
              <a:t>producer surplus </a:t>
            </a:r>
            <a:r>
              <a:rPr lang="en-US" dirty="0">
                <a:cs typeface="Arial" pitchFamily="34" charset="0"/>
              </a:rPr>
              <a:t>The difference between the current market price and the cost of production for the firm.</a:t>
            </a:r>
            <a:endParaRPr lang="en-IN" dirty="0">
              <a:cs typeface="Arial" pitchFamily="34" charset="0"/>
            </a:endParaRPr>
          </a:p>
        </p:txBody>
      </p:sp>
    </p:spTree>
    <p:extLst>
      <p:ext uri="{BB962C8B-B14F-4D97-AF65-F5344CB8AC3E}">
        <p14:creationId xmlns:p14="http://schemas.microsoft.com/office/powerpoint/2010/main" val="1438998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itle 4"/>
          <p:cNvSpPr>
            <a:spLocks noGrp="1"/>
          </p:cNvSpPr>
          <p:nvPr>
            <p:ph type="title"/>
          </p:nvPr>
        </p:nvSpPr>
        <p:spPr>
          <a:xfrm>
            <a:off x="338662" y="104689"/>
            <a:ext cx="8229600" cy="1175119"/>
          </a:xfrm>
        </p:spPr>
        <p:txBody>
          <a:bodyPr>
            <a:spAutoFit/>
          </a:bodyPr>
          <a:lstStyle/>
          <a:p>
            <a:r>
              <a:rPr lang="en-US" dirty="0"/>
              <a:t>Figure 4.7 Market Supply and Producer Surplus</a:t>
            </a:r>
            <a:endParaRPr lang="en-IN" dirty="0"/>
          </a:p>
        </p:txBody>
      </p:sp>
      <p:pic>
        <p:nvPicPr>
          <p:cNvPr id="10242" name="Picture 2" descr="The graph shows price in dollars on the vertical axis and quantity in millions of hamburgers per month on the horizontal axis.&#10;• The curve for supply follows an upward-sloping that increases with an increase in price.&#10;• The supply curve has the point A marked at (1, 0.75) on, B is marked at a point that corresponds to 2 on the horizontal axis, C is marked at a point that corresponds to 3 on the horizontal axis, and E is marked at (7, 2.50).&#10;• Shaded rectangular areas are present below the points A, B, and C."/>
          <p:cNvPicPr>
            <a:picLocks noChangeAspect="1" noChangeArrowheads="1"/>
          </p:cNvPicPr>
          <p:nvPr/>
        </p:nvPicPr>
        <p:blipFill rotWithShape="1">
          <a:blip r:embed="rId3">
            <a:extLst>
              <a:ext uri="{28A0092B-C50C-407E-A947-70E740481C1C}">
                <a14:useLocalDpi xmlns:a14="http://schemas.microsoft.com/office/drawing/2010/main" val="0"/>
              </a:ext>
            </a:extLst>
          </a:blip>
          <a:srcRect r="51020"/>
          <a:stretch/>
        </p:blipFill>
        <p:spPr bwMode="auto">
          <a:xfrm>
            <a:off x="912098" y="1543377"/>
            <a:ext cx="3659902" cy="278911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The graph shows price in dollars on the vertical axis and quantity in millions of hamburgers per month on the horizontal axis.&#10;• The curve for supply follows an upward-sloping line that increases with an increase in price.&#10;• The supply curve has the point A marked at a point that corresponds to 1 on the horizontal axis, B is marked at a point that corresponds to 2 on the horizontal axis, C is marked at a point that corresponds to 3 on the horizontal axis, and E is marked at (7, 2.50).&#10;• The shaded area above the supply curve up to the horizontal line corresponding to 2.50 on the vertical axis forms a triangle and is labeled: Total producer surplus at price 2.50 dollars."/>
          <p:cNvPicPr>
            <a:picLocks noChangeAspect="1" noChangeArrowheads="1"/>
          </p:cNvPicPr>
          <p:nvPr/>
        </p:nvPicPr>
        <p:blipFill rotWithShape="1">
          <a:blip r:embed="rId3">
            <a:extLst>
              <a:ext uri="{28A0092B-C50C-407E-A947-70E740481C1C}">
                <a14:useLocalDpi xmlns:a14="http://schemas.microsoft.com/office/drawing/2010/main" val="0"/>
              </a:ext>
            </a:extLst>
          </a:blip>
          <a:srcRect l="51813"/>
          <a:stretch/>
        </p:blipFill>
        <p:spPr bwMode="auto">
          <a:xfrm>
            <a:off x="4783666" y="1543377"/>
            <a:ext cx="3600635" cy="2789111"/>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sz="quarter" idx="13"/>
          </p:nvPr>
        </p:nvSpPr>
        <p:spPr>
          <a:xfrm>
            <a:off x="355596" y="4476006"/>
            <a:ext cx="8232775" cy="1857065"/>
          </a:xfrm>
        </p:spPr>
        <p:txBody>
          <a:bodyPr>
            <a:noAutofit/>
          </a:bodyPr>
          <a:lstStyle/>
          <a:p>
            <a:pPr marL="342900" indent="-342900">
              <a:spcBef>
                <a:spcPts val="1800"/>
              </a:spcBef>
              <a:defRPr/>
            </a:pPr>
            <a:r>
              <a:rPr lang="en-US" sz="1600" dirty="0">
                <a:cs typeface="Arial" pitchFamily="34" charset="0"/>
              </a:rPr>
              <a:t>As illustrated in panel (a), some producers are willing to produce hamburgers for a price of $0.75 each. Since they are paid $2.50, they earn a producer surplus equal to $1.75. </a:t>
            </a:r>
          </a:p>
          <a:p>
            <a:pPr marL="342900" indent="-342900">
              <a:spcBef>
                <a:spcPts val="1800"/>
              </a:spcBef>
              <a:defRPr/>
            </a:pPr>
            <a:r>
              <a:rPr lang="en-US" sz="1600" dirty="0">
                <a:cs typeface="Arial" pitchFamily="34" charset="0"/>
              </a:rPr>
              <a:t>Other producers are willing to supply hamburgers at prices less than $2.50, and they also earn producer surplus. Because the market price of hamburgers is $2.50, the area of the shaded triangle in panel (b) is equal to total producer surplus.</a:t>
            </a:r>
          </a:p>
        </p:txBody>
      </p:sp>
    </p:spTree>
    <p:extLst>
      <p:ext uri="{BB962C8B-B14F-4D97-AF65-F5344CB8AC3E}">
        <p14:creationId xmlns:p14="http://schemas.microsoft.com/office/powerpoint/2010/main" val="40733285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a:xfrm>
            <a:off x="355596" y="109029"/>
            <a:ext cx="8229600" cy="1767180"/>
          </a:xfrm>
        </p:spPr>
        <p:txBody>
          <a:bodyPr/>
          <a:lstStyle/>
          <a:p>
            <a:r>
              <a:rPr lang="en-IN" dirty="0"/>
              <a:t>Competitive Markets Maximize the Sum of Producer and Consumer Surplus</a:t>
            </a:r>
          </a:p>
        </p:txBody>
      </p:sp>
      <p:sp>
        <p:nvSpPr>
          <p:cNvPr id="5" name="Content Placeholder 4"/>
          <p:cNvSpPr>
            <a:spLocks noGrp="1"/>
          </p:cNvSpPr>
          <p:nvPr>
            <p:ph sz="quarter" idx="13"/>
          </p:nvPr>
        </p:nvSpPr>
        <p:spPr>
          <a:xfrm>
            <a:off x="457200" y="1920005"/>
            <a:ext cx="8232775" cy="1332162"/>
          </a:xfrm>
        </p:spPr>
        <p:txBody>
          <a:bodyPr/>
          <a:lstStyle/>
          <a:p>
            <a:pPr marL="342900" indent="-342900">
              <a:spcBef>
                <a:spcPts val="1800"/>
              </a:spcBef>
            </a:pPr>
            <a:r>
              <a:rPr lang="en-US" b="1" dirty="0">
                <a:cs typeface="Arial" pitchFamily="34" charset="0"/>
              </a:rPr>
              <a:t>deadweight loss </a:t>
            </a:r>
            <a:r>
              <a:rPr lang="en-US" dirty="0">
                <a:cs typeface="Arial" pitchFamily="34" charset="0"/>
              </a:rPr>
              <a:t>The total loss of producer and consumer surplus from underproduction or overproduction.</a:t>
            </a:r>
          </a:p>
        </p:txBody>
      </p:sp>
    </p:spTree>
    <p:extLst>
      <p:ext uri="{BB962C8B-B14F-4D97-AF65-F5344CB8AC3E}">
        <p14:creationId xmlns:p14="http://schemas.microsoft.com/office/powerpoint/2010/main" val="19481807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itle 4"/>
          <p:cNvSpPr>
            <a:spLocks noGrp="1"/>
          </p:cNvSpPr>
          <p:nvPr>
            <p:ph type="title"/>
          </p:nvPr>
        </p:nvSpPr>
        <p:spPr>
          <a:xfrm>
            <a:off x="338662" y="118172"/>
            <a:ext cx="8229600" cy="1207007"/>
          </a:xfrm>
        </p:spPr>
        <p:txBody>
          <a:bodyPr/>
          <a:lstStyle/>
          <a:p>
            <a:r>
              <a:rPr lang="en-US" dirty="0"/>
              <a:t>Figure 4.8 Total Producer and Consumer Surplus</a:t>
            </a:r>
            <a:endParaRPr lang="en-IN" dirty="0"/>
          </a:p>
        </p:txBody>
      </p:sp>
      <p:pic>
        <p:nvPicPr>
          <p:cNvPr id="11266" name="Picture 2" descr="The graph shows price in dollars on the vertical axis and quantity in millions of hamburgers per month on the horizontal axis.&#10;• The curve for supply follows an upward-sloping curve and the curve for demand is a downward-sloping curve. Both the curves intersect at (7, 2.50).&#10;• Producer surplus is denoted by a shaded triangle above the supply curve and till a point that corresponds to 2.50 on the vertical axis.&#10;• Consumer surplus is denoted by a shaded triangle below the demand curve till a point that corresponds to 2.50 on the vertical ax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8818" y="1394826"/>
            <a:ext cx="4346365" cy="3846648"/>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sz="quarter" idx="13"/>
          </p:nvPr>
        </p:nvSpPr>
        <p:spPr>
          <a:xfrm>
            <a:off x="457200" y="5322966"/>
            <a:ext cx="8232775" cy="909885"/>
          </a:xfrm>
        </p:spPr>
        <p:txBody>
          <a:bodyPr/>
          <a:lstStyle/>
          <a:p>
            <a:pPr marL="0" indent="0">
              <a:spcBef>
                <a:spcPts val="1800"/>
              </a:spcBef>
              <a:buNone/>
            </a:pPr>
            <a:r>
              <a:rPr lang="en-US" dirty="0">
                <a:cs typeface="Arial" pitchFamily="34" charset="0"/>
              </a:rPr>
              <a:t>Total producer and consumer surplus is greatest where supply and demand curves intersect at equilibrium.</a:t>
            </a:r>
            <a:endParaRPr lang="en-IN" dirty="0">
              <a:cs typeface="Arial" pitchFamily="34" charset="0"/>
            </a:endParaRPr>
          </a:p>
        </p:txBody>
      </p:sp>
    </p:spTree>
    <p:extLst>
      <p:ext uri="{BB962C8B-B14F-4D97-AF65-F5344CB8AC3E}">
        <p14:creationId xmlns:p14="http://schemas.microsoft.com/office/powerpoint/2010/main" val="2157999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itle 4"/>
          <p:cNvSpPr>
            <a:spLocks noGrp="1"/>
          </p:cNvSpPr>
          <p:nvPr>
            <p:ph type="title"/>
          </p:nvPr>
        </p:nvSpPr>
        <p:spPr>
          <a:xfrm>
            <a:off x="338662" y="157973"/>
            <a:ext cx="8229600" cy="619385"/>
          </a:xfrm>
        </p:spPr>
        <p:txBody>
          <a:bodyPr/>
          <a:lstStyle/>
          <a:p>
            <a:r>
              <a:rPr lang="en-US" dirty="0"/>
              <a:t>Figure 4.9 Deadweight Loss</a:t>
            </a:r>
            <a:endParaRPr lang="en-IN" dirty="0"/>
          </a:p>
        </p:txBody>
      </p:sp>
      <p:pic>
        <p:nvPicPr>
          <p:cNvPr id="12290" name="Picture 2" descr="The graph shows price in dollars on the vertical axis and quantity in millions of hamburgers per month on the horizontal axis.&#10;• The curve for supply follows an upward-sloping curve and the curve for demand follows a downward-sloping curve. Both the curves intersect at a point C placed at (7, 2.50).&#10;• A point B is marked on the supply curve at (4, 1.50).&#10;• A point A is marked on the demand curve at (4, 3.75).&#10;• Deadweight loss is denoted by a shaded triangle formed by the points A, B, and C.&#10;"/>
          <p:cNvPicPr>
            <a:picLocks noChangeAspect="1" noChangeArrowheads="1"/>
          </p:cNvPicPr>
          <p:nvPr/>
        </p:nvPicPr>
        <p:blipFill rotWithShape="1">
          <a:blip r:embed="rId3">
            <a:extLst>
              <a:ext uri="{28A0092B-C50C-407E-A947-70E740481C1C}">
                <a14:useLocalDpi xmlns:a14="http://schemas.microsoft.com/office/drawing/2010/main" val="0"/>
              </a:ext>
            </a:extLst>
          </a:blip>
          <a:srcRect r="51215"/>
          <a:stretch/>
        </p:blipFill>
        <p:spPr bwMode="auto">
          <a:xfrm>
            <a:off x="1527705" y="1015998"/>
            <a:ext cx="3027362" cy="28956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The graph shows price in dollars on the vertical axis and quantity in millions of hamburgers per month on the horizontal axis.&#10;• The curve for supply follows an upward-sloping curve and the curve for demand is a downward-sloping curve. Both the curves intersect at a point A placed at (7, 2.50).&#10;• A point B is marked on the supply curve at a point that corresponds to 10 on the horizontal axis.&#10;• A point C is marked on the demand curve at a point that corresponds to 10 on the horizontal axis.&#10;• Deadweight loss is denoted by a shaded triangle formed by the points A, B, and C."/>
          <p:cNvPicPr>
            <a:picLocks noChangeAspect="1" noChangeArrowheads="1"/>
          </p:cNvPicPr>
          <p:nvPr/>
        </p:nvPicPr>
        <p:blipFill rotWithShape="1">
          <a:blip r:embed="rId3">
            <a:extLst>
              <a:ext uri="{28A0092B-C50C-407E-A947-70E740481C1C}">
                <a14:useLocalDpi xmlns:a14="http://schemas.microsoft.com/office/drawing/2010/main" val="0"/>
              </a:ext>
            </a:extLst>
          </a:blip>
          <a:srcRect l="51514"/>
          <a:stretch/>
        </p:blipFill>
        <p:spPr bwMode="auto">
          <a:xfrm>
            <a:off x="4724399" y="1015998"/>
            <a:ext cx="3008842" cy="28956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sz="quarter" idx="13"/>
          </p:nvPr>
        </p:nvSpPr>
        <p:spPr>
          <a:xfrm>
            <a:off x="364063" y="4011888"/>
            <a:ext cx="8232775" cy="2360007"/>
          </a:xfrm>
        </p:spPr>
        <p:txBody>
          <a:bodyPr/>
          <a:lstStyle/>
          <a:p>
            <a:pPr marL="342900" indent="-342900">
              <a:spcBef>
                <a:spcPts val="1800"/>
              </a:spcBef>
              <a:defRPr/>
            </a:pPr>
            <a:r>
              <a:rPr lang="en-US" sz="1600" dirty="0">
                <a:cs typeface="Arial" pitchFamily="34" charset="0"/>
              </a:rPr>
              <a:t>Panel (a) shows the consequences of producing 4 million hamburgers per month instead of 7 million hamburgers per month. Total producer and consumer surplus is reduced by the area of triangle </a:t>
            </a:r>
            <a:r>
              <a:rPr lang="en-US" sz="1600" i="1" dirty="0">
                <a:cs typeface="Arial" pitchFamily="34" charset="0"/>
              </a:rPr>
              <a:t>ABC</a:t>
            </a:r>
            <a:r>
              <a:rPr lang="en-US" sz="1600" dirty="0">
                <a:cs typeface="Arial" pitchFamily="34" charset="0"/>
              </a:rPr>
              <a:t> shaded in yellow. This is called the deadweight loss from underproduction. </a:t>
            </a:r>
          </a:p>
          <a:p>
            <a:pPr marL="342900" indent="-342900">
              <a:spcBef>
                <a:spcPts val="1800"/>
              </a:spcBef>
              <a:defRPr/>
            </a:pPr>
            <a:r>
              <a:rPr lang="en-US" sz="1600" dirty="0">
                <a:cs typeface="Arial" pitchFamily="34" charset="0"/>
              </a:rPr>
              <a:t>Panel (b) shows the consequences of producing 10 million hamburgers per month instead of 7 million hamburgers per month. As production increases from 7 million to 10 million hamburgers, the full cost of production rises above consumers’ willingness to pay, resulting in a deadweight loss equal to the area of triangle </a:t>
            </a:r>
            <a:r>
              <a:rPr lang="en-US" sz="1600" i="1" dirty="0">
                <a:cs typeface="Arial" pitchFamily="34" charset="0"/>
              </a:rPr>
              <a:t>ABC</a:t>
            </a:r>
            <a:r>
              <a:rPr lang="en-US" sz="1600" dirty="0">
                <a:cs typeface="Arial" pitchFamily="34" charset="0"/>
              </a:rPr>
              <a:t>.</a:t>
            </a:r>
            <a:endParaRPr lang="en-IN" sz="1600" dirty="0">
              <a:cs typeface="Arial" pitchFamily="34" charset="0"/>
            </a:endParaRPr>
          </a:p>
        </p:txBody>
      </p:sp>
    </p:spTree>
    <p:extLst>
      <p:ext uri="{BB962C8B-B14F-4D97-AF65-F5344CB8AC3E}">
        <p14:creationId xmlns:p14="http://schemas.microsoft.com/office/powerpoint/2010/main" val="23956914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le 3"/>
          <p:cNvSpPr>
            <a:spLocks noGrp="1"/>
          </p:cNvSpPr>
          <p:nvPr>
            <p:ph type="title"/>
          </p:nvPr>
        </p:nvSpPr>
        <p:spPr>
          <a:xfrm>
            <a:off x="338662" y="118172"/>
            <a:ext cx="8652938" cy="1207007"/>
          </a:xfrm>
        </p:spPr>
        <p:txBody>
          <a:bodyPr/>
          <a:lstStyle/>
          <a:p>
            <a:r>
              <a:rPr lang="en-IN" dirty="0"/>
              <a:t>Potential Causes of Deadweight Loss from Under- and Overproduction</a:t>
            </a:r>
          </a:p>
        </p:txBody>
      </p:sp>
      <p:sp>
        <p:nvSpPr>
          <p:cNvPr id="5" name="Content Placeholder 4"/>
          <p:cNvSpPr>
            <a:spLocks noGrp="1"/>
          </p:cNvSpPr>
          <p:nvPr>
            <p:ph sz="quarter" idx="13"/>
          </p:nvPr>
        </p:nvSpPr>
        <p:spPr>
          <a:xfrm>
            <a:off x="355596" y="1473545"/>
            <a:ext cx="8232775" cy="4851092"/>
          </a:xfrm>
        </p:spPr>
        <p:txBody>
          <a:bodyPr/>
          <a:lstStyle/>
          <a:p>
            <a:pPr marL="342900" indent="-342900"/>
            <a:r>
              <a:rPr lang="en-US" sz="2200" dirty="0">
                <a:cs typeface="Arial" pitchFamily="34" charset="0"/>
              </a:rPr>
              <a:t>Competitive markets are efficient because when supply and demand interact freely, markets produce what people want at the least cost.</a:t>
            </a:r>
          </a:p>
          <a:p>
            <a:pPr marL="342900" indent="-342900"/>
            <a:r>
              <a:rPr lang="en-US" sz="2200" dirty="0">
                <a:cs typeface="Arial" pitchFamily="34" charset="0"/>
              </a:rPr>
              <a:t>There are a number of sources of market failure:</a:t>
            </a:r>
          </a:p>
          <a:p>
            <a:pPr marL="829818" lvl="1" indent="-342900">
              <a:spcBef>
                <a:spcPts val="1500"/>
              </a:spcBef>
            </a:pPr>
            <a:r>
              <a:rPr lang="en-US" sz="2200" dirty="0">
                <a:cs typeface="Arial" pitchFamily="34" charset="0"/>
              </a:rPr>
              <a:t>Monopoly power gives firms the incentive to </a:t>
            </a:r>
            <a:r>
              <a:rPr lang="en-US" sz="2200" dirty="0" err="1">
                <a:cs typeface="Arial" pitchFamily="34" charset="0"/>
              </a:rPr>
              <a:t>underproduce</a:t>
            </a:r>
            <a:r>
              <a:rPr lang="en-US" sz="2200" dirty="0">
                <a:cs typeface="Arial" pitchFamily="34" charset="0"/>
              </a:rPr>
              <a:t> and overprice.</a:t>
            </a:r>
          </a:p>
          <a:p>
            <a:pPr marL="829818" lvl="1" indent="-342900">
              <a:spcBef>
                <a:spcPts val="1500"/>
              </a:spcBef>
            </a:pPr>
            <a:r>
              <a:rPr lang="en-US" sz="2200" dirty="0">
                <a:cs typeface="Arial" pitchFamily="34" charset="0"/>
              </a:rPr>
              <a:t>Taxes and subsidies may distort consumer choices.</a:t>
            </a:r>
          </a:p>
          <a:p>
            <a:pPr marL="829818" lvl="1" indent="-342900">
              <a:spcBef>
                <a:spcPts val="1500"/>
              </a:spcBef>
            </a:pPr>
            <a:r>
              <a:rPr lang="en-US" sz="2200" dirty="0">
                <a:cs typeface="Arial" pitchFamily="34" charset="0"/>
              </a:rPr>
              <a:t>External costs such as pollution and congestion may lead to over- or underproduction of some goods.</a:t>
            </a:r>
          </a:p>
          <a:p>
            <a:pPr marL="829818" lvl="1" indent="-342900">
              <a:spcBef>
                <a:spcPts val="1500"/>
              </a:spcBef>
            </a:pPr>
            <a:r>
              <a:rPr lang="en-US" sz="2200" dirty="0">
                <a:cs typeface="Arial" pitchFamily="34" charset="0"/>
              </a:rPr>
              <a:t>Artificial price floors and price ceilings may have the same effects.</a:t>
            </a:r>
          </a:p>
        </p:txBody>
      </p:sp>
    </p:spTree>
    <p:extLst>
      <p:ext uri="{BB962C8B-B14F-4D97-AF65-F5344CB8AC3E}">
        <p14:creationId xmlns:p14="http://schemas.microsoft.com/office/powerpoint/2010/main" val="12126782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le 3"/>
          <p:cNvSpPr>
            <a:spLocks noGrp="1"/>
          </p:cNvSpPr>
          <p:nvPr>
            <p:ph type="title"/>
          </p:nvPr>
        </p:nvSpPr>
        <p:spPr>
          <a:xfrm>
            <a:off x="338662" y="118172"/>
            <a:ext cx="8652938" cy="1207007"/>
          </a:xfrm>
        </p:spPr>
        <p:txBody>
          <a:bodyPr/>
          <a:lstStyle/>
          <a:p>
            <a:r>
              <a:rPr lang="en-IN" dirty="0"/>
              <a:t>Looking Ahead</a:t>
            </a:r>
          </a:p>
        </p:txBody>
      </p:sp>
      <p:sp>
        <p:nvSpPr>
          <p:cNvPr id="5" name="Content Placeholder 4"/>
          <p:cNvSpPr>
            <a:spLocks noGrp="1"/>
          </p:cNvSpPr>
          <p:nvPr>
            <p:ph sz="quarter" idx="13"/>
          </p:nvPr>
        </p:nvSpPr>
        <p:spPr>
          <a:xfrm>
            <a:off x="355596" y="1448492"/>
            <a:ext cx="8232775" cy="3637075"/>
          </a:xfrm>
        </p:spPr>
        <p:txBody>
          <a:bodyPr/>
          <a:lstStyle/>
          <a:p>
            <a:pPr marL="342900" indent="-342900">
              <a:spcAft>
                <a:spcPct val="0"/>
              </a:spcAft>
            </a:pPr>
            <a:r>
              <a:rPr lang="en-US" dirty="0"/>
              <a:t>We have now examined the basic forces of supply and demand and discussed the market/price system.</a:t>
            </a:r>
          </a:p>
          <a:p>
            <a:pPr marL="342900" indent="-342900">
              <a:spcAft>
                <a:spcPct val="0"/>
              </a:spcAft>
            </a:pPr>
            <a:r>
              <a:rPr lang="en-US" dirty="0"/>
              <a:t>These fundamental concepts will serve as building blocks for what comes next.</a:t>
            </a:r>
          </a:p>
          <a:p>
            <a:pPr marL="342900" indent="-342900">
              <a:spcAft>
                <a:spcPct val="0"/>
              </a:spcAft>
            </a:pPr>
            <a:r>
              <a:rPr lang="en-US" dirty="0"/>
              <a:t>Whether you are studying microeconomics or macroeconomics, you will be studying the functions of markets and the behavior of market participants in more detail in the following chapters.</a:t>
            </a:r>
          </a:p>
        </p:txBody>
      </p:sp>
    </p:spTree>
    <p:extLst>
      <p:ext uri="{BB962C8B-B14F-4D97-AF65-F5344CB8AC3E}">
        <p14:creationId xmlns:p14="http://schemas.microsoft.com/office/powerpoint/2010/main" val="3327299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55596" y="118172"/>
            <a:ext cx="8229600" cy="1207007"/>
          </a:xfrm>
        </p:spPr>
        <p:txBody>
          <a:bodyPr/>
          <a:lstStyle/>
          <a:p>
            <a:r>
              <a:rPr lang="en-IN" dirty="0"/>
              <a:t>Chapter 4 Demand and Supply Applications</a:t>
            </a:r>
          </a:p>
        </p:txBody>
      </p:sp>
      <p:sp>
        <p:nvSpPr>
          <p:cNvPr id="2" name="Content Placeholder 1"/>
          <p:cNvSpPr>
            <a:spLocks noGrp="1"/>
          </p:cNvSpPr>
          <p:nvPr>
            <p:ph sz="quarter" idx="13"/>
          </p:nvPr>
        </p:nvSpPr>
        <p:spPr>
          <a:xfrm>
            <a:off x="355596" y="1449917"/>
            <a:ext cx="8232775" cy="2512483"/>
          </a:xfrm>
        </p:spPr>
        <p:txBody>
          <a:bodyPr/>
          <a:lstStyle/>
          <a:p>
            <a:pPr marL="342900" indent="-342900">
              <a:spcBef>
                <a:spcPts val="1800"/>
              </a:spcBef>
            </a:pPr>
            <a:r>
              <a:rPr lang="en-US" dirty="0">
                <a:cs typeface="Arial" pitchFamily="34" charset="0"/>
              </a:rPr>
              <a:t>In every society, many decisions are made in a decentralized way, through the operation of markets.</a:t>
            </a:r>
          </a:p>
          <a:p>
            <a:pPr marL="342900" indent="-342900">
              <a:spcBef>
                <a:spcPts val="1800"/>
              </a:spcBef>
            </a:pPr>
            <a:r>
              <a:rPr lang="en-US" dirty="0">
                <a:cs typeface="Arial" pitchFamily="34" charset="0"/>
              </a:rPr>
              <a:t>In Chapter 3 we discussed how markets operate.</a:t>
            </a:r>
          </a:p>
          <a:p>
            <a:pPr marL="342900" indent="-342900">
              <a:spcBef>
                <a:spcPts val="1800"/>
              </a:spcBef>
            </a:pPr>
            <a:r>
              <a:rPr lang="en-US" dirty="0">
                <a:cs typeface="Arial" pitchFamily="34" charset="0"/>
              </a:rPr>
              <a:t>This chapter continues to examine demand, supply, and the price system.</a:t>
            </a:r>
            <a:endParaRPr lang="en-IN" dirty="0">
              <a:cs typeface="Arial" pitchFamily="34" charset="0"/>
            </a:endParaRPr>
          </a:p>
        </p:txBody>
      </p:sp>
    </p:spTree>
    <p:extLst>
      <p:ext uri="{BB962C8B-B14F-4D97-AF65-F5344CB8AC3E}">
        <p14:creationId xmlns:p14="http://schemas.microsoft.com/office/powerpoint/2010/main" val="30813019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2" y="152776"/>
            <a:ext cx="8229600" cy="619385"/>
          </a:xfrm>
        </p:spPr>
        <p:txBody>
          <a:bodyPr/>
          <a:lstStyle/>
          <a:p>
            <a:r>
              <a:rPr lang="pt-BR" dirty="0"/>
              <a:t>Review Terms and Concepts</a:t>
            </a:r>
            <a:endParaRPr lang="en-IN" dirty="0"/>
          </a:p>
        </p:txBody>
      </p:sp>
      <p:sp>
        <p:nvSpPr>
          <p:cNvPr id="3" name="Content Placeholder 2"/>
          <p:cNvSpPr>
            <a:spLocks noGrp="1"/>
          </p:cNvSpPr>
          <p:nvPr>
            <p:ph sz="quarter" idx="13"/>
          </p:nvPr>
        </p:nvSpPr>
        <p:spPr>
          <a:xfrm>
            <a:off x="364063" y="1128300"/>
            <a:ext cx="8232775" cy="5155227"/>
          </a:xfrm>
        </p:spPr>
        <p:txBody>
          <a:bodyPr>
            <a:spAutoFit/>
          </a:bodyPr>
          <a:lstStyle/>
          <a:p>
            <a:pPr marL="342900" indent="-342900">
              <a:defRPr/>
            </a:pPr>
            <a:r>
              <a:rPr lang="en-US" sz="1800" dirty="0">
                <a:cs typeface="Arial" pitchFamily="34" charset="0"/>
              </a:rPr>
              <a:t>black market</a:t>
            </a:r>
          </a:p>
          <a:p>
            <a:pPr marL="342900" indent="-342900">
              <a:defRPr/>
            </a:pPr>
            <a:r>
              <a:rPr lang="en-US" sz="1800" dirty="0">
                <a:cs typeface="Arial" pitchFamily="34" charset="0"/>
              </a:rPr>
              <a:t>consumer surplus</a:t>
            </a:r>
          </a:p>
          <a:p>
            <a:pPr marL="342900" indent="-342900">
              <a:defRPr/>
            </a:pPr>
            <a:r>
              <a:rPr lang="en-US" sz="1800" dirty="0">
                <a:cs typeface="Arial" pitchFamily="34" charset="0"/>
              </a:rPr>
              <a:t>deadweight loss</a:t>
            </a:r>
          </a:p>
          <a:p>
            <a:pPr marL="342900" indent="-342900">
              <a:defRPr/>
            </a:pPr>
            <a:r>
              <a:rPr lang="en-US" sz="1800" dirty="0">
                <a:cs typeface="Arial" pitchFamily="34" charset="0"/>
              </a:rPr>
              <a:t>favored customers</a:t>
            </a:r>
          </a:p>
          <a:p>
            <a:pPr marL="342900" indent="-342900">
              <a:defRPr/>
            </a:pPr>
            <a:r>
              <a:rPr lang="en-US" sz="1800" dirty="0">
                <a:cs typeface="Arial" pitchFamily="34" charset="0"/>
              </a:rPr>
              <a:t>minimum wage</a:t>
            </a:r>
          </a:p>
          <a:p>
            <a:pPr marL="342900" indent="-342900">
              <a:defRPr/>
            </a:pPr>
            <a:r>
              <a:rPr lang="en-US" sz="1800" dirty="0">
                <a:cs typeface="Arial" pitchFamily="34" charset="0"/>
              </a:rPr>
              <a:t>price ceiling</a:t>
            </a:r>
          </a:p>
          <a:p>
            <a:pPr marL="342900" indent="-342900">
              <a:defRPr/>
            </a:pPr>
            <a:r>
              <a:rPr lang="en-US" sz="1800" dirty="0">
                <a:cs typeface="Arial" pitchFamily="34" charset="0"/>
              </a:rPr>
              <a:t>price floor</a:t>
            </a:r>
          </a:p>
          <a:p>
            <a:pPr marL="342900" indent="-342900">
              <a:defRPr/>
            </a:pPr>
            <a:r>
              <a:rPr lang="en-US" sz="1800" dirty="0">
                <a:cs typeface="Arial" pitchFamily="34" charset="0"/>
              </a:rPr>
              <a:t>price rationing</a:t>
            </a:r>
          </a:p>
          <a:p>
            <a:pPr marL="342900" indent="-342900">
              <a:defRPr/>
            </a:pPr>
            <a:r>
              <a:rPr lang="en-US" sz="1800" dirty="0">
                <a:cs typeface="Arial" pitchFamily="34" charset="0"/>
              </a:rPr>
              <a:t>producer surplus</a:t>
            </a:r>
          </a:p>
          <a:p>
            <a:pPr marL="342900" indent="-342900">
              <a:defRPr/>
            </a:pPr>
            <a:r>
              <a:rPr lang="en-US" sz="1800" dirty="0">
                <a:cs typeface="Arial" pitchFamily="34" charset="0"/>
              </a:rPr>
              <a:t>queuing</a:t>
            </a:r>
          </a:p>
          <a:p>
            <a:pPr marL="342900" indent="-342900">
              <a:defRPr/>
            </a:pPr>
            <a:r>
              <a:rPr lang="en-US" sz="1800" dirty="0">
                <a:cs typeface="Arial" pitchFamily="34" charset="0"/>
              </a:rPr>
              <a:t>ration coupons</a:t>
            </a:r>
          </a:p>
        </p:txBody>
      </p:sp>
    </p:spTree>
    <p:extLst>
      <p:ext uri="{BB962C8B-B14F-4D97-AF65-F5344CB8AC3E}">
        <p14:creationId xmlns:p14="http://schemas.microsoft.com/office/powerpoint/2010/main" val="38911092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6" name="Title 4">
            <a:extLst>
              <a:ext uri="{FF2B5EF4-FFF2-40B4-BE49-F238E27FC236}">
                <a16:creationId xmlns:a16="http://schemas.microsoft.com/office/drawing/2014/main" id="{E47FF819-0D5D-491A-BF8F-B42813E7390C}"/>
              </a:ext>
            </a:extLst>
          </p:cNvPr>
          <p:cNvSpPr>
            <a:spLocks noGrp="1"/>
          </p:cNvSpPr>
          <p:nvPr>
            <p:ph type="title"/>
          </p:nvPr>
        </p:nvSpPr>
        <p:spPr>
          <a:xfrm>
            <a:off x="457200" y="664620"/>
            <a:ext cx="8229600" cy="553998"/>
          </a:xfrm>
        </p:spPr>
        <p:txBody>
          <a:bodyPr lIns="0" tIns="0" rIns="0" bIns="0">
            <a:spAutoFit/>
          </a:bodyPr>
          <a:lstStyle/>
          <a:p>
            <a:r>
              <a:rPr lang="en-US" dirty="0"/>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a:extLst/>
          </a:blip>
          <a:stretch>
            <a:fillRect/>
          </a:stretch>
        </p:blipFill>
        <p:spPr>
          <a:xfrm>
            <a:off x="413328"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773205"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965812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596" y="118172"/>
            <a:ext cx="8229600" cy="1207007"/>
          </a:xfrm>
        </p:spPr>
        <p:txBody>
          <a:bodyPr/>
          <a:lstStyle/>
          <a:p>
            <a:r>
              <a:rPr lang="en-US" dirty="0"/>
              <a:t>The Price System: Rationing and Allocating Resources</a:t>
            </a:r>
          </a:p>
        </p:txBody>
      </p:sp>
      <p:sp>
        <p:nvSpPr>
          <p:cNvPr id="3" name="Content Placeholder 2"/>
          <p:cNvSpPr>
            <a:spLocks noGrp="1"/>
          </p:cNvSpPr>
          <p:nvPr>
            <p:ph sz="quarter" idx="13"/>
          </p:nvPr>
        </p:nvSpPr>
        <p:spPr>
          <a:xfrm>
            <a:off x="347129" y="1449916"/>
            <a:ext cx="8232775" cy="4823883"/>
          </a:xfrm>
        </p:spPr>
        <p:txBody>
          <a:bodyPr/>
          <a:lstStyle/>
          <a:p>
            <a:pPr marL="0" indent="0">
              <a:spcBef>
                <a:spcPts val="1800"/>
              </a:spcBef>
              <a:buNone/>
            </a:pPr>
            <a:r>
              <a:rPr lang="en-US" b="1" dirty="0">
                <a:cs typeface="Arial" pitchFamily="34" charset="0"/>
              </a:rPr>
              <a:t>Price Rationing</a:t>
            </a:r>
          </a:p>
          <a:p>
            <a:pPr marL="342900" indent="-342900">
              <a:spcBef>
                <a:spcPts val="1800"/>
              </a:spcBef>
            </a:pPr>
            <a:r>
              <a:rPr lang="en-US" b="1" dirty="0">
                <a:cs typeface="Arial" pitchFamily="34" charset="0"/>
              </a:rPr>
              <a:t>price rationing</a:t>
            </a:r>
            <a:r>
              <a:rPr lang="en-US" dirty="0">
                <a:cs typeface="Arial" pitchFamily="34" charset="0"/>
              </a:rPr>
              <a:t> The process by which the market system allocates goods and services to consumers when quantity demanded exceeds quantity supplied.</a:t>
            </a:r>
          </a:p>
          <a:p>
            <a:pPr marL="342900" indent="-342900">
              <a:spcBef>
                <a:spcPts val="1800"/>
              </a:spcBef>
            </a:pPr>
            <a:r>
              <a:rPr lang="en-US" dirty="0">
                <a:cs typeface="Arial" pitchFamily="34" charset="0"/>
              </a:rPr>
              <a:t>The adjustment of price is the rationing mechanism in free markets. </a:t>
            </a:r>
          </a:p>
          <a:p>
            <a:pPr marL="342900" indent="-342900">
              <a:spcBef>
                <a:spcPts val="1800"/>
              </a:spcBef>
            </a:pPr>
            <a:r>
              <a:rPr lang="en-US" dirty="0">
                <a:cs typeface="Arial" pitchFamily="34" charset="0"/>
              </a:rPr>
              <a:t>Price rationing means that whenever there is a need to ration a good—that is, when a shortage exists—in a free market, the price of the good will rise until quantity supplied equals quantity demanded—that is, until the market clears.</a:t>
            </a:r>
          </a:p>
        </p:txBody>
      </p:sp>
    </p:spTree>
    <p:extLst>
      <p:ext uri="{BB962C8B-B14F-4D97-AF65-F5344CB8AC3E}">
        <p14:creationId xmlns:p14="http://schemas.microsoft.com/office/powerpoint/2010/main" val="1457684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itle 4"/>
          <p:cNvSpPr>
            <a:spLocks noGrp="1"/>
          </p:cNvSpPr>
          <p:nvPr>
            <p:ph type="title"/>
          </p:nvPr>
        </p:nvSpPr>
        <p:spPr>
          <a:xfrm>
            <a:off x="338662" y="691394"/>
            <a:ext cx="8229600" cy="619385"/>
          </a:xfrm>
        </p:spPr>
        <p:txBody>
          <a:bodyPr/>
          <a:lstStyle/>
          <a:p>
            <a:r>
              <a:rPr lang="en-US" dirty="0"/>
              <a:t>Figure 4.1 The Market for Wheat</a:t>
            </a:r>
            <a:endParaRPr lang="en-IN" dirty="0"/>
          </a:p>
        </p:txBody>
      </p:sp>
      <p:sp>
        <p:nvSpPr>
          <p:cNvPr id="6" name="Content Placeholder 5"/>
          <p:cNvSpPr>
            <a:spLocks noGrp="1"/>
          </p:cNvSpPr>
          <p:nvPr>
            <p:ph sz="quarter" idx="13"/>
          </p:nvPr>
        </p:nvSpPr>
        <p:spPr>
          <a:xfrm>
            <a:off x="355596" y="1449918"/>
            <a:ext cx="3818471" cy="3638550"/>
          </a:xfrm>
        </p:spPr>
        <p:txBody>
          <a:bodyPr/>
          <a:lstStyle/>
          <a:p>
            <a:pPr marL="342900" indent="-342900">
              <a:spcBef>
                <a:spcPts val="1800"/>
              </a:spcBef>
            </a:pPr>
            <a:r>
              <a:rPr lang="en-US" dirty="0">
                <a:cs typeface="Arial" pitchFamily="34" charset="0"/>
              </a:rPr>
              <a:t>Fires in Russia in the summer of 2010 caused a shift in the world’s supply of wheat to the left, causing the price to increase from $160 per metric ton to $247.</a:t>
            </a:r>
          </a:p>
          <a:p>
            <a:pPr marL="342900" indent="-342900">
              <a:spcBef>
                <a:spcPts val="1800"/>
              </a:spcBef>
            </a:pPr>
            <a:r>
              <a:rPr lang="en-US" dirty="0">
                <a:cs typeface="Arial" pitchFamily="34" charset="0"/>
              </a:rPr>
              <a:t>The equilibrium moved from </a:t>
            </a:r>
            <a:r>
              <a:rPr lang="en-US" i="1" dirty="0">
                <a:cs typeface="Arial" pitchFamily="34" charset="0"/>
              </a:rPr>
              <a:t>C</a:t>
            </a:r>
            <a:r>
              <a:rPr lang="en-US" dirty="0">
                <a:cs typeface="Arial" pitchFamily="34" charset="0"/>
              </a:rPr>
              <a:t> to </a:t>
            </a:r>
            <a:r>
              <a:rPr lang="en-US" i="1" dirty="0">
                <a:cs typeface="Arial" pitchFamily="34" charset="0"/>
              </a:rPr>
              <a:t>B</a:t>
            </a:r>
            <a:r>
              <a:rPr lang="en-US" dirty="0">
                <a:cs typeface="Arial" pitchFamily="34" charset="0"/>
              </a:rPr>
              <a:t>.</a:t>
            </a:r>
          </a:p>
        </p:txBody>
      </p:sp>
      <p:pic>
        <p:nvPicPr>
          <p:cNvPr id="2050" name="Picture 2" descr="The graph shows price of metric tons of wheat in dollars on the vertical axis and millions of metric tons of wheat on the horizontal axis.&#10;• The curve for supply during fall 2010 follows an upward-sloping line with two points A and B marked at (35, 160) and (40, 247), respectively.&#10;• The curve for supply during spring 2010 follows an upward-sloping line with a points C marked at (60, 160).&#10;• The curve for demand follows a downward sloping line that intersects the supply curves at points C and 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0202" y="1576104"/>
            <a:ext cx="4327771" cy="3721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654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itle 4"/>
          <p:cNvSpPr>
            <a:spLocks noGrp="1"/>
          </p:cNvSpPr>
          <p:nvPr>
            <p:ph type="title"/>
          </p:nvPr>
        </p:nvSpPr>
        <p:spPr>
          <a:xfrm>
            <a:off x="338662" y="626556"/>
            <a:ext cx="8229600" cy="681324"/>
          </a:xfrm>
        </p:spPr>
        <p:txBody>
          <a:bodyPr/>
          <a:lstStyle/>
          <a:p>
            <a:r>
              <a:rPr lang="en-US" dirty="0"/>
              <a:t>Figure 4.2 Market for a Rare Painting</a:t>
            </a:r>
            <a:endParaRPr lang="en-IN" dirty="0"/>
          </a:p>
        </p:txBody>
      </p:sp>
      <p:sp>
        <p:nvSpPr>
          <p:cNvPr id="6" name="Content Placeholder 5"/>
          <p:cNvSpPr>
            <a:spLocks noGrp="1"/>
          </p:cNvSpPr>
          <p:nvPr>
            <p:ph sz="quarter" idx="13"/>
          </p:nvPr>
        </p:nvSpPr>
        <p:spPr>
          <a:xfrm>
            <a:off x="347130" y="1449917"/>
            <a:ext cx="4724404" cy="4933950"/>
          </a:xfrm>
        </p:spPr>
        <p:txBody>
          <a:bodyPr/>
          <a:lstStyle/>
          <a:p>
            <a:pPr marL="342900" indent="-342900">
              <a:spcBef>
                <a:spcPts val="1800"/>
              </a:spcBef>
            </a:pPr>
            <a:r>
              <a:rPr lang="en-US" dirty="0">
                <a:cs typeface="Arial" pitchFamily="34" charset="0"/>
              </a:rPr>
              <a:t>There is some price that will clear any market, even if supply is strictly limited. </a:t>
            </a:r>
          </a:p>
          <a:p>
            <a:pPr marL="342900" indent="-342900">
              <a:spcBef>
                <a:spcPts val="1800"/>
              </a:spcBef>
            </a:pPr>
            <a:r>
              <a:rPr lang="en-US" dirty="0">
                <a:cs typeface="Arial" pitchFamily="34" charset="0"/>
              </a:rPr>
              <a:t>In an auction for a unique painting, the price (bid) will rise to eliminate excess demand until there is only one bidder willing to purchase the single available painting. </a:t>
            </a:r>
          </a:p>
          <a:p>
            <a:pPr marL="342900" indent="-342900">
              <a:spcBef>
                <a:spcPts val="1800"/>
              </a:spcBef>
            </a:pPr>
            <a:r>
              <a:rPr lang="en-US" dirty="0">
                <a:cs typeface="Arial" pitchFamily="34" charset="0"/>
              </a:rPr>
              <a:t>Some estimate that the </a:t>
            </a:r>
            <a:r>
              <a:rPr lang="en-US" i="1" dirty="0">
                <a:cs typeface="Arial" pitchFamily="34" charset="0"/>
              </a:rPr>
              <a:t>Mona Lisa</a:t>
            </a:r>
            <a:r>
              <a:rPr lang="en-US" dirty="0">
                <a:cs typeface="Arial" pitchFamily="34" charset="0"/>
              </a:rPr>
              <a:t> would sell for $600 million if auctioned.</a:t>
            </a:r>
          </a:p>
        </p:txBody>
      </p:sp>
      <p:pic>
        <p:nvPicPr>
          <p:cNvPr id="3074" name="Picture 2" descr="The graph shows price in dollars on the vertical axis and the quantity of Jackson Pollock’s “No. 5, 1948” on the horizontal axis.&#10;• The curve for supply follows an upward-sloping line that runs parallel to the vertical axis and a point marked at 140,000,000 dollars on the vertical axis.&#10;• The curve for demand follows a downward-sloping line that intersects the supply curve at 140,000,000 dollars.&#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1255" y="1647531"/>
            <a:ext cx="3699797" cy="2985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3724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355596" y="147021"/>
            <a:ext cx="8636004" cy="1606527"/>
          </a:xfrm>
        </p:spPr>
        <p:txBody>
          <a:bodyPr/>
          <a:lstStyle/>
          <a:p>
            <a:r>
              <a:rPr lang="en-IN" dirty="0"/>
              <a:t>Constraints on the Market and Alternative Rationing Mechanisms      </a:t>
            </a:r>
            <a:r>
              <a:rPr lang="en-IN" sz="2800" dirty="0"/>
              <a:t>(1 of 6)</a:t>
            </a:r>
          </a:p>
        </p:txBody>
      </p:sp>
      <p:sp>
        <p:nvSpPr>
          <p:cNvPr id="4" name="Content Placeholder 3"/>
          <p:cNvSpPr>
            <a:spLocks noGrp="1"/>
          </p:cNvSpPr>
          <p:nvPr>
            <p:ph sz="quarter" idx="13"/>
          </p:nvPr>
        </p:nvSpPr>
        <p:spPr>
          <a:xfrm>
            <a:off x="355596" y="1843961"/>
            <a:ext cx="8232775" cy="2631459"/>
          </a:xfrm>
        </p:spPr>
        <p:txBody>
          <a:bodyPr>
            <a:spAutoFit/>
          </a:bodyPr>
          <a:lstStyle/>
          <a:p>
            <a:pPr marL="342900" indent="-342900">
              <a:spcBef>
                <a:spcPts val="1800"/>
              </a:spcBef>
            </a:pPr>
            <a:r>
              <a:rPr lang="en-US" dirty="0">
                <a:cs typeface="Arial" pitchFamily="34" charset="0"/>
              </a:rPr>
              <a:t>On occasion, both governments and private firms decide to use some mechanism other than the market system to ration an item for which there is excess demand at the current price. </a:t>
            </a:r>
          </a:p>
          <a:p>
            <a:pPr marL="342900" indent="-342900">
              <a:spcBef>
                <a:spcPts val="1800"/>
              </a:spcBef>
            </a:pPr>
            <a:r>
              <a:rPr lang="en-US" dirty="0">
                <a:cs typeface="Arial" pitchFamily="34" charset="0"/>
              </a:rPr>
              <a:t>Policies designed to stop price rationing are justified in a number of ways, most often in the name of fairness.</a:t>
            </a:r>
          </a:p>
        </p:txBody>
      </p:sp>
    </p:spTree>
    <p:extLst>
      <p:ext uri="{BB962C8B-B14F-4D97-AF65-F5344CB8AC3E}">
        <p14:creationId xmlns:p14="http://schemas.microsoft.com/office/powerpoint/2010/main" val="1479905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itle 4"/>
          <p:cNvSpPr>
            <a:spLocks noGrp="1"/>
          </p:cNvSpPr>
          <p:nvPr>
            <p:ph type="title"/>
          </p:nvPr>
        </p:nvSpPr>
        <p:spPr>
          <a:xfrm>
            <a:off x="355596" y="147021"/>
            <a:ext cx="8229600" cy="1606527"/>
          </a:xfrm>
        </p:spPr>
        <p:txBody>
          <a:bodyPr/>
          <a:lstStyle/>
          <a:p>
            <a:r>
              <a:rPr lang="en-IN" dirty="0"/>
              <a:t>Constraints on the Market and Alternative Rationing Mechanisms   </a:t>
            </a:r>
            <a:r>
              <a:rPr lang="en-IN" sz="2800" dirty="0"/>
              <a:t>(2 of 6)</a:t>
            </a:r>
          </a:p>
        </p:txBody>
      </p:sp>
      <p:sp>
        <p:nvSpPr>
          <p:cNvPr id="6" name="Content Placeholder 5"/>
          <p:cNvSpPr>
            <a:spLocks noGrp="1"/>
          </p:cNvSpPr>
          <p:nvPr>
            <p:ph sz="quarter" idx="13"/>
          </p:nvPr>
        </p:nvSpPr>
        <p:spPr>
          <a:xfrm>
            <a:off x="355596" y="1848613"/>
            <a:ext cx="8232775" cy="2862292"/>
          </a:xfrm>
        </p:spPr>
        <p:txBody>
          <a:bodyPr>
            <a:spAutoFit/>
          </a:bodyPr>
          <a:lstStyle/>
          <a:p>
            <a:pPr marL="342900" indent="-342900">
              <a:spcBef>
                <a:spcPts val="1800"/>
              </a:spcBef>
            </a:pPr>
            <a:r>
              <a:rPr lang="en-US" dirty="0">
                <a:cs typeface="Arial" pitchFamily="34" charset="0"/>
              </a:rPr>
              <a:t>Regardless of the rationale, two things are clear:</a:t>
            </a:r>
          </a:p>
          <a:p>
            <a:pPr marL="457200" indent="-457200">
              <a:spcBef>
                <a:spcPts val="1800"/>
              </a:spcBef>
              <a:buFont typeface="+mj-lt"/>
              <a:buAutoNum type="arabicPeriod"/>
            </a:pPr>
            <a:r>
              <a:rPr lang="en-US" dirty="0">
                <a:cs typeface="Arial" pitchFamily="34" charset="0"/>
              </a:rPr>
              <a:t>Attempts to bypass price rationing in the market and to use alternative rationing devices are more difficult and more costly than they would seem at first glance.</a:t>
            </a:r>
          </a:p>
          <a:p>
            <a:pPr marL="457200" indent="-457200">
              <a:spcBef>
                <a:spcPts val="1800"/>
              </a:spcBef>
              <a:buFont typeface="+mj-lt"/>
              <a:buAutoNum type="arabicPeriod"/>
            </a:pPr>
            <a:r>
              <a:rPr lang="en-US" dirty="0">
                <a:cs typeface="Arial" pitchFamily="34" charset="0"/>
              </a:rPr>
              <a:t>Very often such attempts distribute costs and benefits among households in unintended ways.</a:t>
            </a:r>
          </a:p>
        </p:txBody>
      </p:sp>
    </p:spTree>
    <p:extLst>
      <p:ext uri="{BB962C8B-B14F-4D97-AF65-F5344CB8AC3E}">
        <p14:creationId xmlns:p14="http://schemas.microsoft.com/office/powerpoint/2010/main" val="2026714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le 3"/>
          <p:cNvSpPr>
            <a:spLocks noGrp="1"/>
          </p:cNvSpPr>
          <p:nvPr>
            <p:ph type="title"/>
          </p:nvPr>
        </p:nvSpPr>
        <p:spPr>
          <a:xfrm>
            <a:off x="355596" y="147021"/>
            <a:ext cx="8229600" cy="1606527"/>
          </a:xfrm>
        </p:spPr>
        <p:txBody>
          <a:bodyPr/>
          <a:lstStyle/>
          <a:p>
            <a:r>
              <a:rPr lang="en-IN" dirty="0"/>
              <a:t>Constraints on the Market and Alternative Rationing Mechanisms    </a:t>
            </a:r>
            <a:r>
              <a:rPr lang="en-IN" sz="2800" dirty="0"/>
              <a:t>(3 of 6)</a:t>
            </a:r>
          </a:p>
        </p:txBody>
      </p:sp>
      <p:sp>
        <p:nvSpPr>
          <p:cNvPr id="5" name="Content Placeholder 4"/>
          <p:cNvSpPr>
            <a:spLocks noGrp="1"/>
          </p:cNvSpPr>
          <p:nvPr>
            <p:ph sz="quarter" idx="13"/>
          </p:nvPr>
        </p:nvSpPr>
        <p:spPr>
          <a:xfrm>
            <a:off x="355596" y="1846527"/>
            <a:ext cx="8232775" cy="4257955"/>
          </a:xfrm>
        </p:spPr>
        <p:txBody>
          <a:bodyPr>
            <a:noAutofit/>
          </a:bodyPr>
          <a:lstStyle/>
          <a:p>
            <a:pPr marL="0" indent="0">
              <a:spcBef>
                <a:spcPts val="1800"/>
              </a:spcBef>
              <a:buNone/>
            </a:pPr>
            <a:r>
              <a:rPr lang="en-US" sz="2200" b="1" dirty="0">
                <a:cs typeface="Arial" pitchFamily="34" charset="0"/>
              </a:rPr>
              <a:t>Oil, Gasoline, and OPEC</a:t>
            </a:r>
          </a:p>
          <a:p>
            <a:pPr marL="342900" indent="-342900">
              <a:spcBef>
                <a:spcPts val="1800"/>
              </a:spcBef>
            </a:pPr>
            <a:r>
              <a:rPr lang="en-US" sz="2200" dirty="0">
                <a:cs typeface="Arial" pitchFamily="34" charset="0"/>
              </a:rPr>
              <a:t>The Organization of the Petroleum Exporting Counties (OPEC) is an organization of 12 countries that together produce about one-third of the world’s oil today. </a:t>
            </a:r>
          </a:p>
          <a:p>
            <a:pPr marL="342900" indent="-342900">
              <a:spcBef>
                <a:spcPts val="1800"/>
              </a:spcBef>
            </a:pPr>
            <a:r>
              <a:rPr lang="en-US" sz="2200" dirty="0">
                <a:cs typeface="Arial" pitchFamily="34" charset="0"/>
              </a:rPr>
              <a:t>In 1973 and 1974, OPEC imposed an embargo on shipments of crude oil to the United States. Congress responded by imposing a maximum price of $0.57 per gallon of leaded regular gasoline. This created a shortage as the price system was not allowed to function.</a:t>
            </a:r>
          </a:p>
          <a:p>
            <a:pPr marL="342900" indent="-342900">
              <a:spcBef>
                <a:spcPts val="1800"/>
              </a:spcBef>
            </a:pPr>
            <a:r>
              <a:rPr lang="en-US" sz="2200" dirty="0">
                <a:cs typeface="Arial" pitchFamily="34" charset="0"/>
              </a:rPr>
              <a:t>Alternative rationing systems also occurred.</a:t>
            </a:r>
          </a:p>
        </p:txBody>
      </p:sp>
    </p:spTree>
    <p:extLst>
      <p:ext uri="{BB962C8B-B14F-4D97-AF65-F5344CB8AC3E}">
        <p14:creationId xmlns:p14="http://schemas.microsoft.com/office/powerpoint/2010/main" val="955932746"/>
      </p:ext>
    </p:extLst>
  </p:cSld>
  <p:clrMapOvr>
    <a:masterClrMapping/>
  </p:clrMapOvr>
</p:sld>
</file>

<file path=ppt/theme/theme1.xml><?xml version="1.0" encoding="utf-8"?>
<a:theme xmlns:a="http://schemas.openxmlformats.org/drawingml/2006/main" name="508 Lecture">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34596</TotalTime>
  <Words>2305</Words>
  <Application>Microsoft Office PowerPoint</Application>
  <PresentationFormat>On-screen Show (4:3)</PresentationFormat>
  <Paragraphs>172</Paragraphs>
  <Slides>31</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Noto Sans Symbols</vt:lpstr>
      <vt:lpstr>Times New Roman</vt:lpstr>
      <vt:lpstr>Verdana</vt:lpstr>
      <vt:lpstr>508 Lecture</vt:lpstr>
      <vt:lpstr>Principles of Economics</vt:lpstr>
      <vt:lpstr>Chapter Outline and Learning Objectives</vt:lpstr>
      <vt:lpstr>Chapter 4 Demand and Supply Applications</vt:lpstr>
      <vt:lpstr>The Price System: Rationing and Allocating Resources</vt:lpstr>
      <vt:lpstr>Figure 4.1 The Market for Wheat</vt:lpstr>
      <vt:lpstr>Figure 4.2 Market for a Rare Painting</vt:lpstr>
      <vt:lpstr>Constraints on the Market and Alternative Rationing Mechanisms      (1 of 6)</vt:lpstr>
      <vt:lpstr>Constraints on the Market and Alternative Rationing Mechanisms   (2 of 6)</vt:lpstr>
      <vt:lpstr>Constraints on the Market and Alternative Rationing Mechanisms    (3 of 6)</vt:lpstr>
      <vt:lpstr>Figure 4.3 Excess Demand (Shortage) Created by a Price Ceiling</vt:lpstr>
      <vt:lpstr>Constraints on the Market and Alternative Rationing Mechanisms   (4 of 6)</vt:lpstr>
      <vt:lpstr>Constraints on the Market and Alternative Rationing Mechanisms   (5 of 6)</vt:lpstr>
      <vt:lpstr>Economics In Practice (1 of 2)</vt:lpstr>
      <vt:lpstr>Constraints on the Market and Alternative Rationing Mechanisms   (6 of 6)</vt:lpstr>
      <vt:lpstr>Figure 4.4 Supply of and Demand for a Concert at the Staples Center</vt:lpstr>
      <vt:lpstr>Prices and the Allocation of Resources</vt:lpstr>
      <vt:lpstr>Price Floor</vt:lpstr>
      <vt:lpstr>Supply and Demand Analysis: Tariffs (Tax)</vt:lpstr>
      <vt:lpstr>Figure 4.5 The U.S. Market for Crude Oil, 2012</vt:lpstr>
      <vt:lpstr>Economics In Practice (2 of 2)</vt:lpstr>
      <vt:lpstr>Supply and Demand and Market Efficiency</vt:lpstr>
      <vt:lpstr>Figure 4.6 Market Demand and Consumer Surplus</vt:lpstr>
      <vt:lpstr>Producer Surplus</vt:lpstr>
      <vt:lpstr>Figure 4.7 Market Supply and Producer Surplus</vt:lpstr>
      <vt:lpstr>Competitive Markets Maximize the Sum of Producer and Consumer Surplus</vt:lpstr>
      <vt:lpstr>Figure 4.8 Total Producer and Consumer Surplus</vt:lpstr>
      <vt:lpstr>Figure 4.9 Deadweight Loss</vt:lpstr>
      <vt:lpstr>Potential Causes of Deadweight Loss from Under- and Overproduction</vt:lpstr>
      <vt:lpstr>Looking Ahead</vt:lpstr>
      <vt:lpstr>Review Terms and Concepts</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Economics, Thirteenth Edition</dc:title>
  <dc:subject>Principles of Economics</dc:subject>
  <dc:creator>Karl E. Case/Ray C. Fair/Sharon M. Oster</dc:creator>
  <cp:keywords>Business</cp:keywords>
  <cp:lastModifiedBy>Alex Panayides</cp:lastModifiedBy>
  <cp:revision>424</cp:revision>
  <dcterms:modified xsi:type="dcterms:W3CDTF">2019-08-22T17:35:49Z</dcterms:modified>
</cp:coreProperties>
</file>