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15" r:id="rId2"/>
    <p:sldId id="380"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448" r:id="rId35"/>
    <p:sldId id="454" r:id="rId36"/>
    <p:sldId id="450" r:id="rId37"/>
    <p:sldId id="451" r:id="rId38"/>
    <p:sldId id="452" r:id="rId39"/>
    <p:sldId id="455" r:id="rId40"/>
    <p:sldId id="453" r:id="rId41"/>
    <p:sldId id="45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guide id="14" pos="1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90" autoAdjust="0"/>
    <p:restoredTop sz="82743" autoAdjust="0"/>
  </p:normalViewPr>
  <p:slideViewPr>
    <p:cSldViewPr>
      <p:cViewPr varScale="1">
        <p:scale>
          <a:sx n="114" d="100"/>
          <a:sy n="114" d="100"/>
        </p:scale>
        <p:origin x="1434" y="102"/>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 pos="1824"/>
      </p:guideLst>
    </p:cSldViewPr>
  </p:slideViewPr>
  <p:outlineViewPr>
    <p:cViewPr>
      <p:scale>
        <a:sx n="33" d="100"/>
        <a:sy n="33" d="100"/>
      </p:scale>
      <p:origin x="0" y="-129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41</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87739122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pic>
        <p:nvPicPr>
          <p:cNvPr id="14" name="Shape 15" descr="Pearson Logo"/>
          <p:cNvPicPr preferRelativeResize="0"/>
          <p:nvPr userDrawn="1"/>
        </p:nvPicPr>
        <p:blipFill rotWithShape="1">
          <a:blip r:embed="rId1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2" r:id="rId5"/>
    <p:sldLayoutId id="2147483659" r:id="rId6"/>
    <p:sldLayoutId id="2147483658" r:id="rId7"/>
    <p:sldLayoutId id="2147483660" r:id="rId8"/>
    <p:sldLayoutId id="2147483651" r:id="rId9"/>
    <p:sldLayoutId id="2147483654" r:id="rId10"/>
    <p:sldLayoutId id="2147483655" r:id="rId11"/>
    <p:sldLayoutId id="2147483661" r:id="rId12"/>
    <p:sldLayoutId id="2147483663"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5.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wmf"/><Relationship Id="rId2" Type="http://schemas.openxmlformats.org/officeDocument/2006/relationships/slideLayout" Target="../slideLayouts/slideLayout8.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5.xml"/><Relationship Id="rId7" Type="http://schemas.openxmlformats.org/officeDocument/2006/relationships/image" Target="../media/image26.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 Id="rId9" Type="http://schemas.openxmlformats.org/officeDocument/2006/relationships/image" Target="../media/image27.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vmlDrawing" Target="../drawings/vmlDrawing13.vml"/><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1.wmf"/><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oleObject" Target="../embeddings/oleObject22.bin"/><Relationship Id="rId5" Type="http://schemas.openxmlformats.org/officeDocument/2006/relationships/image" Target="../media/image30.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vmlDrawing" Target="../drawings/vmlDrawing16.vml"/><Relationship Id="rId5" Type="http://schemas.openxmlformats.org/officeDocument/2006/relationships/image" Target="../media/image33.wmf"/><Relationship Id="rId4" Type="http://schemas.openxmlformats.org/officeDocument/2006/relationships/oleObject" Target="../embeddings/oleObject2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vmlDrawing" Target="../drawings/vmlDrawing17.vml"/><Relationship Id="rId5" Type="http://schemas.openxmlformats.org/officeDocument/2006/relationships/image" Target="../media/image34.wmf"/><Relationship Id="rId4" Type="http://schemas.openxmlformats.org/officeDocument/2006/relationships/oleObject" Target="../embeddings/oleObject2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6.wmf"/><Relationship Id="rId2" Type="http://schemas.openxmlformats.org/officeDocument/2006/relationships/slideLayout" Target="../slideLayouts/slideLayout8.xml"/><Relationship Id="rId1" Type="http://schemas.openxmlformats.org/officeDocument/2006/relationships/vmlDrawing" Target="../drawings/vmlDrawing18.vml"/><Relationship Id="rId6" Type="http://schemas.openxmlformats.org/officeDocument/2006/relationships/oleObject" Target="../embeddings/oleObject26.bin"/><Relationship Id="rId5" Type="http://schemas.openxmlformats.org/officeDocument/2006/relationships/image" Target="../media/image35.wmf"/><Relationship Id="rId4"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572000" y="2707959"/>
            <a:ext cx="2438400" cy="492443"/>
          </a:xfrm>
        </p:spPr>
        <p:txBody>
          <a:bodyPr wrap="square">
            <a:spAutoFit/>
          </a:bodyPr>
          <a:lstStyle/>
          <a:p>
            <a:r>
              <a:rPr lang="en-US" sz="3200" dirty="0"/>
              <a:t>Chapter 5</a:t>
            </a:r>
          </a:p>
        </p:txBody>
      </p:sp>
      <p:sp>
        <p:nvSpPr>
          <p:cNvPr id="5" name="Text Placeholder 4"/>
          <p:cNvSpPr>
            <a:spLocks noGrp="1"/>
          </p:cNvSpPr>
          <p:nvPr>
            <p:ph type="body" sz="quarter" idx="15"/>
          </p:nvPr>
        </p:nvSpPr>
        <p:spPr>
          <a:xfrm>
            <a:off x="4619625" y="3317490"/>
            <a:ext cx="3352800" cy="462475"/>
          </a:xfrm>
        </p:spPr>
        <p:txBody>
          <a:bodyPr>
            <a:noAutofit/>
          </a:bodyPr>
          <a:lstStyle/>
          <a:p>
            <a:r>
              <a:rPr lang="en-IN" sz="2000" dirty="0"/>
              <a:t>Elasticity</a:t>
            </a:r>
          </a:p>
        </p:txBody>
      </p:sp>
      <p:pic>
        <p:nvPicPr>
          <p:cNvPr id="9" name="Picture 8"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361" y="1521676"/>
            <a:ext cx="3735302" cy="4778255"/>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998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07713"/>
            <a:ext cx="8229600" cy="1021845"/>
          </a:xfrm>
        </p:spPr>
        <p:txBody>
          <a:bodyPr/>
          <a:lstStyle/>
          <a:p>
            <a:r>
              <a:rPr lang="en-IN" altLang="en-US" sz="3600" dirty="0">
                <a:latin typeface="+mj-lt"/>
              </a:rPr>
              <a:t>Figure 5.2 Perfectly Inelastic and Perfectly Elastic Demand Curves</a:t>
            </a:r>
            <a:endParaRPr lang="en-US" sz="2800" dirty="0">
              <a:latin typeface="+mj-lt"/>
            </a:endParaRPr>
          </a:p>
        </p:txBody>
      </p:sp>
      <p:pic>
        <p:nvPicPr>
          <p:cNvPr id="5122" name="Picture 2" descr="In the graph for perfectly inelastic demand,&#10;Y-axis (P): Price&#10;X-axis (Q): Quantity of insulin demanded&#10;Line D is drawn vertically on the graph&#10;No numerical values are given on the graph.&#10;"/>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1289314" y="1403819"/>
            <a:ext cx="3266547" cy="32735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 the graph for perfectly elastic demand,&#10;Y-axis (P): Price&#10;X-axis (Q): Quantity of wheat demanded&#10;Line D is drawn horizontally on the graph&#10;No numerical values are given on the graph.&#10;"/>
          <p:cNvPicPr>
            <a:picLocks noChangeAspect="1" noChangeArrowheads="1"/>
          </p:cNvPicPr>
          <p:nvPr/>
        </p:nvPicPr>
        <p:blipFill rotWithShape="1">
          <a:blip r:embed="rId3">
            <a:extLst>
              <a:ext uri="{28A0092B-C50C-407E-A947-70E740481C1C}">
                <a14:useLocalDpi xmlns:a14="http://schemas.microsoft.com/office/drawing/2010/main" val="0"/>
              </a:ext>
            </a:extLst>
          </a:blip>
          <a:srcRect l="51851"/>
          <a:stretch/>
        </p:blipFill>
        <p:spPr bwMode="auto">
          <a:xfrm>
            <a:off x="4829175" y="1403819"/>
            <a:ext cx="3145634" cy="32735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724451"/>
            <a:ext cx="8205788" cy="1669688"/>
          </a:xfrm>
        </p:spPr>
        <p:txBody>
          <a:bodyPr wrap="square">
            <a:spAutoFit/>
          </a:bodyPr>
          <a:lstStyle/>
          <a:p>
            <a:r>
              <a:rPr lang="en-IN" dirty="0"/>
              <a:t>Panel (a) shows a perfectly inelastic demand curve for insulin. Price elasticity of demand is zero. Quantity demanded is fixed; it does not change at all when price changes.</a:t>
            </a:r>
          </a:p>
          <a:p>
            <a:r>
              <a:rPr lang="en-IN" dirty="0"/>
              <a:t>Panel (b) shows a perfectly elastic demand curve facing a wheat farmer. A tiny price increase drives the quantity demanded to zero. In essence, perfectly elastic demand implies that individual producers can sell all they want at the going market price but cannot charge a higher price. </a:t>
            </a:r>
          </a:p>
        </p:txBody>
      </p:sp>
    </p:spTree>
    <p:extLst>
      <p:ext uri="{BB962C8B-B14F-4D97-AF65-F5344CB8AC3E}">
        <p14:creationId xmlns:p14="http://schemas.microsoft.com/office/powerpoint/2010/main" val="345344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Types of Elasticity </a:t>
            </a:r>
            <a:r>
              <a:rPr lang="en-IN" altLang="en-US" sz="2800" dirty="0">
                <a:latin typeface="+mj-lt"/>
              </a:rPr>
              <a:t>(3 of 4)</a:t>
            </a:r>
            <a:endParaRPr lang="en-US" sz="2800" dirty="0">
              <a:latin typeface="+mj-lt"/>
            </a:endParaRPr>
          </a:p>
        </p:txBody>
      </p:sp>
      <p:sp>
        <p:nvSpPr>
          <p:cNvPr id="3" name="Content Placeholder 2"/>
          <p:cNvSpPr>
            <a:spLocks noGrp="1"/>
          </p:cNvSpPr>
          <p:nvPr>
            <p:ph idx="1"/>
          </p:nvPr>
        </p:nvSpPr>
        <p:spPr>
          <a:xfrm>
            <a:off x="457200" y="1600201"/>
            <a:ext cx="8205788" cy="2777683"/>
          </a:xfrm>
        </p:spPr>
        <p:txBody>
          <a:bodyPr wrap="square">
            <a:spAutoFit/>
          </a:bodyPr>
          <a:lstStyle/>
          <a:p>
            <a:r>
              <a:rPr lang="en-IN" sz="2400" b="1" dirty="0"/>
              <a:t>elastic demand </a:t>
            </a:r>
            <a:r>
              <a:rPr lang="en-IN" sz="2400" dirty="0"/>
              <a:t>A demand relationship in which the percentage change in quantity demanded is larger than the percentage change in price in absolute value (a demand elasticity with an absolute value greater than 1). </a:t>
            </a:r>
          </a:p>
          <a:p>
            <a:r>
              <a:rPr lang="en-IN" sz="2400" b="1" dirty="0"/>
              <a:t>inelastic demand </a:t>
            </a:r>
            <a:r>
              <a:rPr lang="en-IN" sz="2400" dirty="0" err="1"/>
              <a:t>Demand</a:t>
            </a:r>
            <a:r>
              <a:rPr lang="en-IN" sz="2400" dirty="0"/>
              <a:t> that responds somewhat, but not a great deal, to changes in price. Inelastic demand always has a numerical value between 0 and 1.</a:t>
            </a:r>
          </a:p>
        </p:txBody>
      </p:sp>
    </p:spTree>
    <p:extLst>
      <p:ext uri="{BB962C8B-B14F-4D97-AF65-F5344CB8AC3E}">
        <p14:creationId xmlns:p14="http://schemas.microsoft.com/office/powerpoint/2010/main" val="230295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Types of Elasticity </a:t>
            </a:r>
            <a:r>
              <a:rPr lang="en-IN" altLang="en-US" sz="2800" dirty="0">
                <a:latin typeface="+mj-lt"/>
              </a:rPr>
              <a:t>(4 of 4)</a:t>
            </a:r>
            <a:endParaRPr lang="en-US" sz="2800" dirty="0">
              <a:latin typeface="+mj-lt"/>
            </a:endParaRPr>
          </a:p>
        </p:txBody>
      </p:sp>
      <p:sp>
        <p:nvSpPr>
          <p:cNvPr id="3" name="Content Placeholder 2"/>
          <p:cNvSpPr>
            <a:spLocks noGrp="1"/>
          </p:cNvSpPr>
          <p:nvPr>
            <p:ph idx="1"/>
          </p:nvPr>
        </p:nvSpPr>
        <p:spPr>
          <a:xfrm>
            <a:off x="457200" y="1600201"/>
            <a:ext cx="8205788" cy="3147015"/>
          </a:xfrm>
        </p:spPr>
        <p:txBody>
          <a:bodyPr wrap="square">
            <a:spAutoFit/>
          </a:bodyPr>
          <a:lstStyle/>
          <a:p>
            <a:r>
              <a:rPr lang="en-IN" sz="2400" b="1" dirty="0"/>
              <a:t>unitary elasticity </a:t>
            </a:r>
            <a:r>
              <a:rPr lang="en-IN" sz="2400" dirty="0"/>
              <a:t>A demand relationship in which the percentage change in quantity of a product demanded is the same as the percentage change in price in absolute value (a demand elasticity with an absolute value of 1).</a:t>
            </a:r>
          </a:p>
          <a:p>
            <a:r>
              <a:rPr lang="en-IN" sz="2400" dirty="0"/>
              <a:t>Because it is generally understood that demand </a:t>
            </a:r>
            <a:r>
              <a:rPr lang="en-IN" sz="2400" dirty="0" err="1"/>
              <a:t>elasticities</a:t>
            </a:r>
            <a:r>
              <a:rPr lang="en-IN" sz="2400" dirty="0"/>
              <a:t> are negative (demand curves have a negative slope), they are often reported and discussed without the negative sign.</a:t>
            </a:r>
          </a:p>
        </p:txBody>
      </p:sp>
    </p:spTree>
    <p:extLst>
      <p:ext uri="{BB962C8B-B14F-4D97-AF65-F5344CB8AC3E}">
        <p14:creationId xmlns:p14="http://schemas.microsoft.com/office/powerpoint/2010/main" val="148510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Calculating </a:t>
            </a:r>
            <a:r>
              <a:rPr lang="en-IN" altLang="en-US" sz="3600" dirty="0" err="1">
                <a:latin typeface="+mj-lt"/>
              </a:rPr>
              <a:t>Elasticities</a:t>
            </a:r>
            <a:r>
              <a:rPr lang="en-IN" altLang="en-US" sz="3600" dirty="0">
                <a:latin typeface="+mj-lt"/>
              </a:rPr>
              <a:t>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29600" cy="1300356"/>
          </a:xfrm>
        </p:spPr>
        <p:txBody>
          <a:bodyPr>
            <a:spAutoFit/>
          </a:bodyPr>
          <a:lstStyle/>
          <a:p>
            <a:pPr marL="0" indent="0">
              <a:buNone/>
            </a:pPr>
            <a:r>
              <a:rPr lang="en-IN" sz="2400" b="1" dirty="0"/>
              <a:t>Calculating Percentage Changes</a:t>
            </a:r>
          </a:p>
          <a:p>
            <a:r>
              <a:rPr lang="en-IN" sz="2400" dirty="0"/>
              <a:t>Here is how we calculate percentage change in quantity demanded using the initial value as the base:</a:t>
            </a:r>
          </a:p>
        </p:txBody>
      </p:sp>
      <p:graphicFrame>
        <p:nvGraphicFramePr>
          <p:cNvPr id="4" name="Object 3" descr="% change in quantity demanded equals the fraction change in quantity demanded over Q1 (end fraction) times 100% "/>
          <p:cNvGraphicFramePr>
            <a:graphicFrameLocks noChangeAspect="1"/>
          </p:cNvGraphicFramePr>
          <p:nvPr>
            <p:extLst>
              <p:ext uri="{D42A27DB-BD31-4B8C-83A1-F6EECF244321}">
                <p14:modId xmlns:p14="http://schemas.microsoft.com/office/powerpoint/2010/main" val="811608653"/>
              </p:ext>
            </p:extLst>
          </p:nvPr>
        </p:nvGraphicFramePr>
        <p:xfrm>
          <a:off x="1008063" y="3484563"/>
          <a:ext cx="7126287" cy="723900"/>
        </p:xfrm>
        <a:graphic>
          <a:graphicData uri="http://schemas.openxmlformats.org/presentationml/2006/ole">
            <mc:AlternateContent xmlns:mc="http://schemas.openxmlformats.org/markup-compatibility/2006">
              <mc:Choice xmlns:v="urn:schemas-microsoft-com:vml" Requires="v">
                <p:oleObj spid="_x0000_s6262" name="Equation" r:id="rId4" imgW="4254480" imgH="431640" progId="Equation.DSMT4">
                  <p:embed/>
                </p:oleObj>
              </mc:Choice>
              <mc:Fallback>
                <p:oleObj name="Equation" r:id="rId4" imgW="4254480" imgH="431640" progId="Equation.DSMT4">
                  <p:embed/>
                  <p:pic>
                    <p:nvPicPr>
                      <p:cNvPr id="0" name="Object 2" descr="% change in quantity demanded equals the fraction change in quantity demanded over Q1 (end fraction) times 100% "/>
                      <p:cNvPicPr>
                        <a:picLocks noChangeAspect="1" noChangeArrowheads="1"/>
                      </p:cNvPicPr>
                      <p:nvPr/>
                    </p:nvPicPr>
                    <p:blipFill>
                      <a:blip r:embed="rId5"/>
                      <a:srcRect/>
                      <a:stretch>
                        <a:fillRect/>
                      </a:stretch>
                    </p:blipFill>
                    <p:spPr bwMode="auto">
                      <a:xfrm>
                        <a:off x="1008063" y="3484563"/>
                        <a:ext cx="7126287" cy="723900"/>
                      </a:xfrm>
                      <a:prstGeom prst="rect">
                        <a:avLst/>
                      </a:prstGeom>
                      <a:noFill/>
                      <a:ln>
                        <a:noFill/>
                      </a:ln>
                    </p:spPr>
                  </p:pic>
                </p:oleObj>
              </mc:Fallback>
            </mc:AlternateContent>
          </a:graphicData>
        </a:graphic>
      </p:graphicFrame>
      <p:graphicFrame>
        <p:nvGraphicFramePr>
          <p:cNvPr id="5" name="Object 4" descr="Equals numerator Q sub 2 minus Q1 over denominator Q times 100 percent"/>
          <p:cNvGraphicFramePr>
            <a:graphicFrameLocks noChangeAspect="1"/>
          </p:cNvGraphicFramePr>
          <p:nvPr>
            <p:extLst>
              <p:ext uri="{D42A27DB-BD31-4B8C-83A1-F6EECF244321}">
                <p14:modId xmlns:p14="http://schemas.microsoft.com/office/powerpoint/2010/main" val="3592706639"/>
              </p:ext>
            </p:extLst>
          </p:nvPr>
        </p:nvGraphicFramePr>
        <p:xfrm>
          <a:off x="4191000" y="4381500"/>
          <a:ext cx="1846984" cy="752475"/>
        </p:xfrm>
        <a:graphic>
          <a:graphicData uri="http://schemas.openxmlformats.org/presentationml/2006/ole">
            <mc:AlternateContent xmlns:mc="http://schemas.openxmlformats.org/markup-compatibility/2006">
              <mc:Choice xmlns:v="urn:schemas-microsoft-com:vml" Requires="v">
                <p:oleObj spid="_x0000_s6263" name="Equation" r:id="rId6" imgW="1028520" imgH="419040" progId="Equation.DSMT4">
                  <p:embed/>
                </p:oleObj>
              </mc:Choice>
              <mc:Fallback>
                <p:oleObj name="Equation" r:id="rId6" imgW="1028520" imgH="419040" progId="Equation.DSMT4">
                  <p:embed/>
                  <p:pic>
                    <p:nvPicPr>
                      <p:cNvPr id="0" name=""/>
                      <p:cNvPicPr/>
                      <p:nvPr/>
                    </p:nvPicPr>
                    <p:blipFill>
                      <a:blip r:embed="rId7"/>
                      <a:stretch>
                        <a:fillRect/>
                      </a:stretch>
                    </p:blipFill>
                    <p:spPr>
                      <a:xfrm>
                        <a:off x="4191000" y="4381500"/>
                        <a:ext cx="1846984" cy="752475"/>
                      </a:xfrm>
                      <a:prstGeom prst="rect">
                        <a:avLst/>
                      </a:prstGeom>
                    </p:spPr>
                  </p:pic>
                </p:oleObj>
              </mc:Fallback>
            </mc:AlternateContent>
          </a:graphicData>
        </a:graphic>
      </p:graphicFrame>
    </p:spTree>
    <p:extLst>
      <p:ext uri="{BB962C8B-B14F-4D97-AF65-F5344CB8AC3E}">
        <p14:creationId xmlns:p14="http://schemas.microsoft.com/office/powerpoint/2010/main" val="2964300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Calculating </a:t>
            </a:r>
            <a:r>
              <a:rPr lang="en-IN" altLang="en-US" sz="3600" dirty="0" err="1">
                <a:latin typeface="+mj-lt"/>
              </a:rPr>
              <a:t>Elasticities</a:t>
            </a:r>
            <a:r>
              <a:rPr lang="en-IN" altLang="en-US" sz="3600" dirty="0">
                <a:latin typeface="+mj-lt"/>
              </a:rPr>
              <a:t>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05788" cy="1300356"/>
          </a:xfrm>
        </p:spPr>
        <p:txBody>
          <a:bodyPr wrap="square">
            <a:spAutoFit/>
          </a:bodyPr>
          <a:lstStyle/>
          <a:p>
            <a:r>
              <a:rPr lang="en-IN" sz="2400" dirty="0"/>
              <a:t>We can calculate the percentage change in price in a similar way. </a:t>
            </a:r>
          </a:p>
          <a:p>
            <a:r>
              <a:rPr lang="en-IN" sz="2400" dirty="0"/>
              <a:t>By using </a:t>
            </a:r>
            <a:r>
              <a:rPr lang="en-IN" sz="2400" i="1" dirty="0"/>
              <a:t>P</a:t>
            </a:r>
            <a:r>
              <a:rPr lang="en-IN" sz="2400" baseline="-25000" dirty="0"/>
              <a:t>1</a:t>
            </a:r>
            <a:r>
              <a:rPr lang="en-IN" sz="2400" dirty="0"/>
              <a:t> as the base, the percentage of change in </a:t>
            </a:r>
            <a:r>
              <a:rPr lang="en-IN" sz="2400" i="1" dirty="0"/>
              <a:t>P</a:t>
            </a:r>
            <a:r>
              <a:rPr lang="en-IN" sz="2400" dirty="0"/>
              <a:t> is:</a:t>
            </a:r>
          </a:p>
        </p:txBody>
      </p:sp>
      <p:graphicFrame>
        <p:nvGraphicFramePr>
          <p:cNvPr id="6" name="Object 5" descr="Equation: % change in price equals the fraction change in price over P1 (end fraction) times 100%"/>
          <p:cNvGraphicFramePr>
            <a:graphicFrameLocks noChangeAspect="1"/>
          </p:cNvGraphicFramePr>
          <p:nvPr>
            <p:extLst>
              <p:ext uri="{D42A27DB-BD31-4B8C-83A1-F6EECF244321}">
                <p14:modId xmlns:p14="http://schemas.microsoft.com/office/powerpoint/2010/main" val="4125755473"/>
              </p:ext>
            </p:extLst>
          </p:nvPr>
        </p:nvGraphicFramePr>
        <p:xfrm>
          <a:off x="1409700" y="3308350"/>
          <a:ext cx="5537200" cy="862013"/>
        </p:xfrm>
        <a:graphic>
          <a:graphicData uri="http://schemas.openxmlformats.org/presentationml/2006/ole">
            <mc:AlternateContent xmlns:mc="http://schemas.openxmlformats.org/markup-compatibility/2006">
              <mc:Choice xmlns:v="urn:schemas-microsoft-com:vml" Requires="v">
                <p:oleObj spid="_x0000_s7333" name="Equation" r:id="rId4" imgW="2768400" imgH="431640" progId="Equation.DSMT4">
                  <p:embed/>
                </p:oleObj>
              </mc:Choice>
              <mc:Fallback>
                <p:oleObj name="Equation" r:id="rId4" imgW="2768400" imgH="431640" progId="Equation.DSMT4">
                  <p:embed/>
                  <p:pic>
                    <p:nvPicPr>
                      <p:cNvPr id="0" name="Object 5" descr="Equation: % change in price equals the fraction change in price over P1 (end fraction) times 100%"/>
                      <p:cNvPicPr>
                        <a:picLocks noChangeAspect="1" noChangeArrowheads="1"/>
                      </p:cNvPicPr>
                      <p:nvPr/>
                    </p:nvPicPr>
                    <p:blipFill>
                      <a:blip r:embed="rId5"/>
                      <a:srcRect/>
                      <a:stretch>
                        <a:fillRect/>
                      </a:stretch>
                    </p:blipFill>
                    <p:spPr bwMode="auto">
                      <a:xfrm>
                        <a:off x="1409700" y="3308350"/>
                        <a:ext cx="553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descr="equals the fraction P2 minus P1 over P1 (end fraction) times 100%"/>
          <p:cNvGraphicFramePr>
            <a:graphicFrameLocks noChangeAspect="1"/>
          </p:cNvGraphicFramePr>
          <p:nvPr>
            <p:extLst>
              <p:ext uri="{D42A27DB-BD31-4B8C-83A1-F6EECF244321}">
                <p14:modId xmlns:p14="http://schemas.microsoft.com/office/powerpoint/2010/main" val="3763351427"/>
              </p:ext>
            </p:extLst>
          </p:nvPr>
        </p:nvGraphicFramePr>
        <p:xfrm>
          <a:off x="3712632" y="4343400"/>
          <a:ext cx="2057400" cy="863600"/>
        </p:xfrm>
        <a:graphic>
          <a:graphicData uri="http://schemas.openxmlformats.org/presentationml/2006/ole">
            <mc:AlternateContent xmlns:mc="http://schemas.openxmlformats.org/markup-compatibility/2006">
              <mc:Choice xmlns:v="urn:schemas-microsoft-com:vml" Requires="v">
                <p:oleObj spid="_x0000_s7334" name="Equation" r:id="rId6" imgW="1028520" imgH="431640" progId="Equation.DSMT4">
                  <p:embed/>
                </p:oleObj>
              </mc:Choice>
              <mc:Fallback>
                <p:oleObj name="Equation" r:id="rId6" imgW="1028520" imgH="431640" progId="Equation.DSMT4">
                  <p:embed/>
                  <p:pic>
                    <p:nvPicPr>
                      <p:cNvPr id="0" name="Object 7" descr="equals the fraction P2 minus P1 over P1 (end fraction) times 100%"/>
                      <p:cNvPicPr>
                        <a:picLocks noChangeAspect="1" noChangeArrowheads="1"/>
                      </p:cNvPicPr>
                      <p:nvPr/>
                    </p:nvPicPr>
                    <p:blipFill>
                      <a:blip r:embed="rId7"/>
                      <a:srcRect/>
                      <a:stretch>
                        <a:fillRect/>
                      </a:stretch>
                    </p:blipFill>
                    <p:spPr bwMode="auto">
                      <a:xfrm>
                        <a:off x="3712632" y="4343400"/>
                        <a:ext cx="2057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8052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Elasticity Is a Ratio of Percentages</a:t>
            </a:r>
            <a:endParaRPr lang="en-US" sz="2800" dirty="0">
              <a:latin typeface="+mj-lt"/>
            </a:endParaRPr>
          </a:p>
        </p:txBody>
      </p:sp>
      <p:sp>
        <p:nvSpPr>
          <p:cNvPr id="3" name="Content Placeholder 2"/>
          <p:cNvSpPr>
            <a:spLocks noGrp="1"/>
          </p:cNvSpPr>
          <p:nvPr>
            <p:ph idx="1"/>
          </p:nvPr>
        </p:nvSpPr>
        <p:spPr>
          <a:xfrm>
            <a:off x="457200" y="1600201"/>
            <a:ext cx="8205788" cy="369332"/>
          </a:xfrm>
        </p:spPr>
        <p:txBody>
          <a:bodyPr wrap="square">
            <a:spAutoFit/>
          </a:bodyPr>
          <a:lstStyle/>
          <a:p>
            <a:r>
              <a:rPr lang="en-IN" sz="2400" dirty="0"/>
              <a:t>Recall the formal definition of elasticity:</a:t>
            </a:r>
          </a:p>
        </p:txBody>
      </p:sp>
      <p:graphicFrame>
        <p:nvGraphicFramePr>
          <p:cNvPr id="4" name="Object 3" descr="Price elasticity of demand equals numerator percent change in quantity demanded over denominator percent change in price"/>
          <p:cNvGraphicFramePr>
            <a:graphicFrameLocks noChangeAspect="1"/>
          </p:cNvGraphicFramePr>
          <p:nvPr>
            <p:extLst>
              <p:ext uri="{D42A27DB-BD31-4B8C-83A1-F6EECF244321}">
                <p14:modId xmlns:p14="http://schemas.microsoft.com/office/powerpoint/2010/main" val="2999077687"/>
              </p:ext>
            </p:extLst>
          </p:nvPr>
        </p:nvGraphicFramePr>
        <p:xfrm>
          <a:off x="798513" y="2881313"/>
          <a:ext cx="7315200" cy="863600"/>
        </p:xfrm>
        <a:graphic>
          <a:graphicData uri="http://schemas.openxmlformats.org/presentationml/2006/ole">
            <mc:AlternateContent xmlns:mc="http://schemas.openxmlformats.org/markup-compatibility/2006">
              <mc:Choice xmlns:v="urn:schemas-microsoft-com:vml" Requires="v">
                <p:oleObj spid="_x0000_s8274" name="Equation" r:id="rId4" imgW="3657600" imgH="431640" progId="Equation.DSMT4">
                  <p:embed/>
                </p:oleObj>
              </mc:Choice>
              <mc:Fallback>
                <p:oleObj name="Equation" r:id="rId4" imgW="3657600" imgH="431640" progId="Equation.DSMT4">
                  <p:embed/>
                  <p:pic>
                    <p:nvPicPr>
                      <p:cNvPr id="0" name="Object 3" descr="price elasticity of demand equals the fraction % change in quantity demanded over % change in price (end fraction) times 100%"/>
                      <p:cNvPicPr>
                        <a:picLocks noChangeAspect="1" noChangeArrowheads="1"/>
                      </p:cNvPicPr>
                      <p:nvPr/>
                    </p:nvPicPr>
                    <p:blipFill>
                      <a:blip r:embed="rId5"/>
                      <a:srcRect/>
                      <a:stretch>
                        <a:fillRect/>
                      </a:stretch>
                    </p:blipFill>
                    <p:spPr bwMode="auto">
                      <a:xfrm>
                        <a:off x="798513" y="2881313"/>
                        <a:ext cx="7315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458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The Midpoint Formula</a:t>
            </a:r>
            <a:endParaRPr lang="en-US" sz="2800" dirty="0">
              <a:latin typeface="+mj-lt"/>
            </a:endParaRPr>
          </a:p>
        </p:txBody>
      </p:sp>
      <p:sp>
        <p:nvSpPr>
          <p:cNvPr id="3" name="Content Placeholder 2"/>
          <p:cNvSpPr>
            <a:spLocks noGrp="1"/>
          </p:cNvSpPr>
          <p:nvPr>
            <p:ph idx="1"/>
          </p:nvPr>
        </p:nvSpPr>
        <p:spPr>
          <a:xfrm>
            <a:off x="457200" y="1600201"/>
            <a:ext cx="8229600" cy="1846659"/>
          </a:xfrm>
        </p:spPr>
        <p:txBody>
          <a:bodyPr>
            <a:spAutoFit/>
          </a:bodyPr>
          <a:lstStyle/>
          <a:p>
            <a:r>
              <a:rPr lang="en-IN" sz="2400" b="1" dirty="0"/>
              <a:t>midpoint formula </a:t>
            </a:r>
            <a:r>
              <a:rPr lang="en-IN" sz="2400" dirty="0"/>
              <a:t>A more precise way of calculating percentages using the value halfway between </a:t>
            </a:r>
            <a:r>
              <a:rPr lang="en-IN" sz="2400" i="1" dirty="0"/>
              <a:t>P</a:t>
            </a:r>
            <a:r>
              <a:rPr lang="en-IN" sz="2400" baseline="-25000" dirty="0"/>
              <a:t>1</a:t>
            </a:r>
            <a:r>
              <a:rPr lang="en-IN" sz="2400" dirty="0"/>
              <a:t> and </a:t>
            </a:r>
            <a:r>
              <a:rPr lang="en-IN" sz="2400" i="1" dirty="0"/>
              <a:t>P</a:t>
            </a:r>
            <a:r>
              <a:rPr lang="en-IN" sz="2400" baseline="-25000" dirty="0"/>
              <a:t>2</a:t>
            </a:r>
            <a:r>
              <a:rPr lang="en-IN" sz="2400" dirty="0"/>
              <a:t>  for the base in calculating the percentage change in price and the value halfway between </a:t>
            </a:r>
            <a:r>
              <a:rPr lang="en-IN" sz="2400" i="1" dirty="0"/>
              <a:t>Q</a:t>
            </a:r>
            <a:r>
              <a:rPr lang="en-IN" sz="2400" baseline="-25000" dirty="0"/>
              <a:t>1</a:t>
            </a:r>
            <a:r>
              <a:rPr lang="en-IN" sz="2400" dirty="0"/>
              <a:t> and </a:t>
            </a:r>
            <a:r>
              <a:rPr lang="en-IN" sz="2400" i="1" dirty="0"/>
              <a:t>Q</a:t>
            </a:r>
            <a:r>
              <a:rPr lang="en-IN" sz="2400" baseline="-25000" dirty="0"/>
              <a:t>2</a:t>
            </a:r>
            <a:r>
              <a:rPr lang="en-IN" sz="2400" dirty="0"/>
              <a:t> as the base for calculating the percentage change in quantity demanded.</a:t>
            </a:r>
          </a:p>
        </p:txBody>
      </p:sp>
      <p:graphicFrame>
        <p:nvGraphicFramePr>
          <p:cNvPr id="4" name="Object 3" descr="% change in quantity demanded equals the fraction change in quantity demanded over Q1 (end fraction) times 100%"/>
          <p:cNvGraphicFramePr>
            <a:graphicFrameLocks noChangeAspect="1"/>
          </p:cNvGraphicFramePr>
          <p:nvPr>
            <p:extLst>
              <p:ext uri="{D42A27DB-BD31-4B8C-83A1-F6EECF244321}">
                <p14:modId xmlns:p14="http://schemas.microsoft.com/office/powerpoint/2010/main" val="621680842"/>
              </p:ext>
            </p:extLst>
          </p:nvPr>
        </p:nvGraphicFramePr>
        <p:xfrm>
          <a:off x="1008063" y="3762375"/>
          <a:ext cx="7126287" cy="723900"/>
        </p:xfrm>
        <a:graphic>
          <a:graphicData uri="http://schemas.openxmlformats.org/presentationml/2006/ole">
            <mc:AlternateContent xmlns:mc="http://schemas.openxmlformats.org/markup-compatibility/2006">
              <mc:Choice xmlns:v="urn:schemas-microsoft-com:vml" Requires="v">
                <p:oleObj spid="_x0000_s10353" name="Equation" r:id="rId4" imgW="4254480" imgH="431640" progId="Equation.DSMT4">
                  <p:embed/>
                </p:oleObj>
              </mc:Choice>
              <mc:Fallback>
                <p:oleObj name="Equation" r:id="rId4" imgW="4254480" imgH="431640" progId="Equation.DSMT4">
                  <p:embed/>
                  <p:pic>
                    <p:nvPicPr>
                      <p:cNvPr id="0" name=""/>
                      <p:cNvPicPr>
                        <a:picLocks noChangeAspect="1" noChangeArrowheads="1"/>
                      </p:cNvPicPr>
                      <p:nvPr/>
                    </p:nvPicPr>
                    <p:blipFill>
                      <a:blip r:embed="rId5"/>
                      <a:srcRect/>
                      <a:stretch>
                        <a:fillRect/>
                      </a:stretch>
                    </p:blipFill>
                    <p:spPr bwMode="auto">
                      <a:xfrm>
                        <a:off x="1008063" y="3762375"/>
                        <a:ext cx="7126287" cy="723900"/>
                      </a:xfrm>
                      <a:prstGeom prst="rect">
                        <a:avLst/>
                      </a:prstGeom>
                      <a:noFill/>
                      <a:ln>
                        <a:noFill/>
                      </a:ln>
                    </p:spPr>
                  </p:pic>
                </p:oleObj>
              </mc:Fallback>
            </mc:AlternateContent>
          </a:graphicData>
        </a:graphic>
      </p:graphicFrame>
      <p:graphicFrame>
        <p:nvGraphicFramePr>
          <p:cNvPr id="5" name="Object 4" descr="equals the fraction Q2 minus Q1 over Q1 (end fraction) times 100%"/>
          <p:cNvGraphicFramePr>
            <a:graphicFrameLocks noChangeAspect="1"/>
          </p:cNvGraphicFramePr>
          <p:nvPr>
            <p:extLst>
              <p:ext uri="{D42A27DB-BD31-4B8C-83A1-F6EECF244321}">
                <p14:modId xmlns:p14="http://schemas.microsoft.com/office/powerpoint/2010/main" val="2814021799"/>
              </p:ext>
            </p:extLst>
          </p:nvPr>
        </p:nvGraphicFramePr>
        <p:xfrm>
          <a:off x="4076699" y="4657725"/>
          <a:ext cx="1882589" cy="762000"/>
        </p:xfrm>
        <a:graphic>
          <a:graphicData uri="http://schemas.openxmlformats.org/presentationml/2006/ole">
            <mc:AlternateContent xmlns:mc="http://schemas.openxmlformats.org/markup-compatibility/2006">
              <mc:Choice xmlns:v="urn:schemas-microsoft-com:vml" Requires="v">
                <p:oleObj spid="_x0000_s10354" name="Equation" r:id="rId6" imgW="1066680" imgH="431640" progId="Equation.DSMT4">
                  <p:embed/>
                </p:oleObj>
              </mc:Choice>
              <mc:Fallback>
                <p:oleObj name="Equation" r:id="rId6" imgW="1066680" imgH="431640" progId="Equation.DSMT4">
                  <p:embed/>
                  <p:pic>
                    <p:nvPicPr>
                      <p:cNvPr id="0" name=""/>
                      <p:cNvPicPr/>
                      <p:nvPr/>
                    </p:nvPicPr>
                    <p:blipFill>
                      <a:blip r:embed="rId7"/>
                      <a:stretch>
                        <a:fillRect/>
                      </a:stretch>
                    </p:blipFill>
                    <p:spPr>
                      <a:xfrm>
                        <a:off x="4076699" y="4657725"/>
                        <a:ext cx="1882589" cy="762000"/>
                      </a:xfrm>
                      <a:prstGeom prst="rect">
                        <a:avLst/>
                      </a:prstGeom>
                    </p:spPr>
                  </p:pic>
                </p:oleObj>
              </mc:Fallback>
            </mc:AlternateContent>
          </a:graphicData>
        </a:graphic>
      </p:graphicFrame>
    </p:spTree>
    <p:extLst>
      <p:ext uri="{BB962C8B-B14F-4D97-AF65-F5344CB8AC3E}">
        <p14:creationId xmlns:p14="http://schemas.microsoft.com/office/powerpoint/2010/main" val="29113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Point Elasticity </a:t>
            </a:r>
            <a:r>
              <a:rPr lang="en-IN" altLang="en-US" sz="2800" dirty="0">
                <a:latin typeface="+mj-lt"/>
              </a:rPr>
              <a:t>(1 of 3)</a:t>
            </a:r>
            <a:endParaRPr lang="en-US" sz="2800" dirty="0">
              <a:latin typeface="+mj-lt"/>
            </a:endParaRPr>
          </a:p>
        </p:txBody>
      </p:sp>
      <p:sp>
        <p:nvSpPr>
          <p:cNvPr id="3" name="Content Placeholder 2"/>
          <p:cNvSpPr>
            <a:spLocks noGrp="1"/>
          </p:cNvSpPr>
          <p:nvPr>
            <p:ph idx="1"/>
          </p:nvPr>
        </p:nvSpPr>
        <p:spPr>
          <a:xfrm>
            <a:off x="457200" y="1600201"/>
            <a:ext cx="8229600" cy="738664"/>
          </a:xfrm>
        </p:spPr>
        <p:txBody>
          <a:bodyPr>
            <a:spAutoFit/>
          </a:bodyPr>
          <a:lstStyle/>
          <a:p>
            <a:r>
              <a:rPr lang="en-IN" sz="2400" b="1" dirty="0"/>
              <a:t>point elasticity </a:t>
            </a:r>
            <a:r>
              <a:rPr lang="en-IN" sz="2400" dirty="0"/>
              <a:t>A measure of elasticity that uses the slope measurement.</a:t>
            </a:r>
          </a:p>
        </p:txBody>
      </p:sp>
    </p:spTree>
    <p:extLst>
      <p:ext uri="{BB962C8B-B14F-4D97-AF65-F5344CB8AC3E}">
        <p14:creationId xmlns:p14="http://schemas.microsoft.com/office/powerpoint/2010/main" val="376652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Point Elasticity </a:t>
            </a:r>
            <a:r>
              <a:rPr lang="en-IN" altLang="en-US" sz="2800" dirty="0">
                <a:latin typeface="+mj-lt"/>
              </a:rPr>
              <a:t>(2 of 3)</a:t>
            </a:r>
            <a:endParaRPr lang="en-US" sz="2800" dirty="0">
              <a:latin typeface="+mj-lt"/>
            </a:endParaRPr>
          </a:p>
        </p:txBody>
      </p:sp>
      <p:sp>
        <p:nvSpPr>
          <p:cNvPr id="3" name="Content Placeholder 2"/>
          <p:cNvSpPr>
            <a:spLocks noGrp="1"/>
          </p:cNvSpPr>
          <p:nvPr>
            <p:ph idx="1"/>
          </p:nvPr>
        </p:nvSpPr>
        <p:spPr>
          <a:xfrm>
            <a:off x="457200" y="1600200"/>
            <a:ext cx="8229600" cy="738664"/>
          </a:xfrm>
        </p:spPr>
        <p:txBody>
          <a:bodyPr>
            <a:spAutoFit/>
          </a:bodyPr>
          <a:lstStyle/>
          <a:p>
            <a:r>
              <a:rPr lang="en-IN" sz="2400" dirty="0"/>
              <a:t>Elasticity is the percentage change in quantity demanded divided by the percentage change in price, i.e.,</a:t>
            </a:r>
          </a:p>
        </p:txBody>
      </p:sp>
      <p:graphicFrame>
        <p:nvGraphicFramePr>
          <p:cNvPr id="4" name="Object 3" descr="delta Q over Q1 divided by delta P over P1"/>
          <p:cNvGraphicFramePr>
            <a:graphicFrameLocks noChangeAspect="1"/>
          </p:cNvGraphicFramePr>
          <p:nvPr>
            <p:extLst>
              <p:ext uri="{D42A27DB-BD31-4B8C-83A1-F6EECF244321}">
                <p14:modId xmlns:p14="http://schemas.microsoft.com/office/powerpoint/2010/main" val="2826721409"/>
              </p:ext>
            </p:extLst>
          </p:nvPr>
        </p:nvGraphicFramePr>
        <p:xfrm>
          <a:off x="4254500" y="2590800"/>
          <a:ext cx="635000" cy="1676400"/>
        </p:xfrm>
        <a:graphic>
          <a:graphicData uri="http://schemas.openxmlformats.org/presentationml/2006/ole">
            <mc:AlternateContent xmlns:mc="http://schemas.openxmlformats.org/markup-compatibility/2006">
              <mc:Choice xmlns:v="urn:schemas-microsoft-com:vml" Requires="v">
                <p:oleObj spid="_x0000_s9297" name="Equation" r:id="rId4" imgW="317160" imgH="838080" progId="Equation.DSMT4">
                  <p:embed/>
                </p:oleObj>
              </mc:Choice>
              <mc:Fallback>
                <p:oleObj name="Equation" r:id="rId4" imgW="317160" imgH="838080" progId="Equation.DSMT4">
                  <p:embed/>
                  <p:pic>
                    <p:nvPicPr>
                      <p:cNvPr id="0" name="Object 3" descr="delta Q over Q1 divided by delta P over P1"/>
                      <p:cNvPicPr>
                        <a:picLocks noChangeAspect="1" noChangeArrowheads="1"/>
                      </p:cNvPicPr>
                      <p:nvPr/>
                    </p:nvPicPr>
                    <p:blipFill>
                      <a:blip r:embed="rId5"/>
                      <a:srcRect/>
                      <a:stretch>
                        <a:fillRect/>
                      </a:stretch>
                    </p:blipFill>
                    <p:spPr bwMode="auto">
                      <a:xfrm>
                        <a:off x="4254500" y="2590800"/>
                        <a:ext cx="63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idx="13"/>
          </p:nvPr>
        </p:nvSpPr>
        <p:spPr>
          <a:xfrm>
            <a:off x="457200" y="4529617"/>
            <a:ext cx="8229600" cy="758385"/>
          </a:xfrm>
        </p:spPr>
        <p:txBody>
          <a:bodyPr/>
          <a:lstStyle/>
          <a:p>
            <a:pPr marL="0" indent="0">
              <a:buNone/>
            </a:pPr>
            <a:r>
              <a:rPr lang="en-IN" sz="2400" dirty="0">
                <a:latin typeface="+mj-lt"/>
              </a:rPr>
              <a:t>where </a:t>
            </a:r>
            <a:r>
              <a:rPr lang="el-GR" sz="2400" dirty="0">
                <a:latin typeface="+mj-lt"/>
                <a:cs typeface="Times New Roman"/>
              </a:rPr>
              <a:t>Δ</a:t>
            </a:r>
            <a:r>
              <a:rPr lang="en-IN" sz="2400" dirty="0">
                <a:latin typeface="+mj-lt"/>
              </a:rPr>
              <a:t> denotes a small change and </a:t>
            </a:r>
            <a:r>
              <a:rPr lang="en-IN" sz="2400" i="1" dirty="0">
                <a:latin typeface="+mj-lt"/>
              </a:rPr>
              <a:t>Q</a:t>
            </a:r>
            <a:r>
              <a:rPr lang="en-IN" sz="2400" dirty="0">
                <a:latin typeface="+mj-lt"/>
              </a:rPr>
              <a:t>1 and </a:t>
            </a:r>
            <a:r>
              <a:rPr lang="en-IN" sz="2400" i="1" dirty="0">
                <a:latin typeface="+mj-lt"/>
              </a:rPr>
              <a:t>P</a:t>
            </a:r>
            <a:r>
              <a:rPr lang="en-IN" sz="2400" dirty="0">
                <a:latin typeface="+mj-lt"/>
              </a:rPr>
              <a:t>1 refer to the original price and quantity demanded.</a:t>
            </a:r>
          </a:p>
        </p:txBody>
      </p:sp>
    </p:spTree>
    <p:extLst>
      <p:ext uri="{BB962C8B-B14F-4D97-AF65-F5344CB8AC3E}">
        <p14:creationId xmlns:p14="http://schemas.microsoft.com/office/powerpoint/2010/main" val="327097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Point Elasticity </a:t>
            </a:r>
            <a:r>
              <a:rPr lang="en-IN" altLang="en-US" sz="2800" dirty="0">
                <a:latin typeface="+mj-lt"/>
              </a:rPr>
              <a:t>(3 of 3)</a:t>
            </a:r>
            <a:endParaRPr lang="en-US" sz="2800" dirty="0">
              <a:latin typeface="+mj-lt"/>
            </a:endParaRPr>
          </a:p>
        </p:txBody>
      </p:sp>
      <p:sp>
        <p:nvSpPr>
          <p:cNvPr id="3" name="Content Placeholder 2"/>
          <p:cNvSpPr>
            <a:spLocks noGrp="1"/>
          </p:cNvSpPr>
          <p:nvPr>
            <p:ph idx="1"/>
          </p:nvPr>
        </p:nvSpPr>
        <p:spPr>
          <a:xfrm>
            <a:off x="457200" y="1600200"/>
            <a:ext cx="8229600" cy="369332"/>
          </a:xfrm>
        </p:spPr>
        <p:txBody>
          <a:bodyPr>
            <a:spAutoFit/>
          </a:bodyPr>
          <a:lstStyle/>
          <a:p>
            <a:r>
              <a:rPr lang="en-IN" sz="2400" dirty="0"/>
              <a:t>The formula can be rearranged and written as:</a:t>
            </a:r>
          </a:p>
        </p:txBody>
      </p:sp>
      <p:graphicFrame>
        <p:nvGraphicFramePr>
          <p:cNvPr id="7" name="Object 6" descr="delta Q over delta P times P1 over Q1"/>
          <p:cNvGraphicFramePr>
            <a:graphicFrameLocks noChangeAspect="1"/>
          </p:cNvGraphicFramePr>
          <p:nvPr>
            <p:extLst>
              <p:ext uri="{D42A27DB-BD31-4B8C-83A1-F6EECF244321}">
                <p14:modId xmlns:p14="http://schemas.microsoft.com/office/powerpoint/2010/main" val="358587625"/>
              </p:ext>
            </p:extLst>
          </p:nvPr>
        </p:nvGraphicFramePr>
        <p:xfrm>
          <a:off x="3962400" y="2373868"/>
          <a:ext cx="1219200" cy="1035050"/>
        </p:xfrm>
        <a:graphic>
          <a:graphicData uri="http://schemas.openxmlformats.org/presentationml/2006/ole">
            <mc:AlternateContent xmlns:mc="http://schemas.openxmlformats.org/markup-compatibility/2006">
              <mc:Choice xmlns:v="urn:schemas-microsoft-com:vml" Requires="v">
                <p:oleObj spid="_x0000_s11422" name="Equation" r:id="rId4" imgW="507960" imgH="431640" progId="Equation.DSMT4">
                  <p:embed/>
                </p:oleObj>
              </mc:Choice>
              <mc:Fallback>
                <p:oleObj name="Equation" r:id="rId4" imgW="507960" imgH="431640" progId="Equation.DSMT4">
                  <p:embed/>
                  <p:pic>
                    <p:nvPicPr>
                      <p:cNvPr id="0" name="Object 15" descr="delta Q over delta P times P1 over Q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373868"/>
                        <a:ext cx="1219200" cy="1035050"/>
                      </a:xfrm>
                      <a:prstGeom prst="rect">
                        <a:avLst/>
                      </a:prstGeom>
                      <a:noFill/>
                      <a:ln>
                        <a:noFill/>
                      </a:ln>
                    </p:spPr>
                  </p:pic>
                </p:oleObj>
              </mc:Fallback>
            </mc:AlternateContent>
          </a:graphicData>
        </a:graphic>
      </p:graphicFrame>
      <p:sp>
        <p:nvSpPr>
          <p:cNvPr id="5" name="Content Placeholder 4"/>
          <p:cNvSpPr>
            <a:spLocks noGrp="1"/>
          </p:cNvSpPr>
          <p:nvPr>
            <p:ph idx="13"/>
          </p:nvPr>
        </p:nvSpPr>
        <p:spPr>
          <a:xfrm>
            <a:off x="457200" y="3669268"/>
            <a:ext cx="8229600" cy="369332"/>
          </a:xfrm>
        </p:spPr>
        <p:txBody>
          <a:bodyPr>
            <a:spAutoFit/>
          </a:bodyPr>
          <a:lstStyle/>
          <a:p>
            <a:r>
              <a:rPr lang="en-IN" sz="2400" dirty="0">
                <a:latin typeface="+mj-lt"/>
              </a:rPr>
              <a:t>Notice that          is the reciprocal of the slope.</a:t>
            </a:r>
          </a:p>
        </p:txBody>
      </p:sp>
      <p:graphicFrame>
        <p:nvGraphicFramePr>
          <p:cNvPr id="6" name="Object 5" descr="Numerator delta Q over denominator delta P"/>
          <p:cNvGraphicFramePr>
            <a:graphicFrameLocks noChangeAspect="1"/>
          </p:cNvGraphicFramePr>
          <p:nvPr>
            <p:extLst>
              <p:ext uri="{D42A27DB-BD31-4B8C-83A1-F6EECF244321}">
                <p14:modId xmlns:p14="http://schemas.microsoft.com/office/powerpoint/2010/main" val="4090049812"/>
              </p:ext>
            </p:extLst>
          </p:nvPr>
        </p:nvGraphicFramePr>
        <p:xfrm>
          <a:off x="2327275" y="3495675"/>
          <a:ext cx="541338" cy="762000"/>
        </p:xfrm>
        <a:graphic>
          <a:graphicData uri="http://schemas.openxmlformats.org/presentationml/2006/ole">
            <mc:AlternateContent xmlns:mc="http://schemas.openxmlformats.org/markup-compatibility/2006">
              <mc:Choice xmlns:v="urn:schemas-microsoft-com:vml" Requires="v">
                <p:oleObj spid="_x0000_s11423" name="Equation" r:id="rId6" imgW="279360" imgH="393480" progId="Equation.DSMT4">
                  <p:embed/>
                </p:oleObj>
              </mc:Choice>
              <mc:Fallback>
                <p:oleObj name="Equation" r:id="rId6" imgW="279360" imgH="393480" progId="Equation.DSMT4">
                  <p:embed/>
                  <p:pic>
                    <p:nvPicPr>
                      <p:cNvPr id="0" name="Object 14" descr="delta p over  divided by delta q "/>
                      <p:cNvPicPr>
                        <a:picLocks noChangeAspect="1" noChangeArrowheads="1"/>
                      </p:cNvPicPr>
                      <p:nvPr/>
                    </p:nvPicPr>
                    <p:blipFill>
                      <a:blip r:embed="rId7"/>
                      <a:srcRect/>
                      <a:stretch>
                        <a:fillRect/>
                      </a:stretch>
                    </p:blipFill>
                    <p:spPr bwMode="auto">
                      <a:xfrm>
                        <a:off x="2327275" y="3495675"/>
                        <a:ext cx="541338" cy="762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6277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IN" sz="3600" dirty="0">
                <a:latin typeface="+mj-lt"/>
              </a:rPr>
              <a:t>Chapter Outline and Learning Objectives </a:t>
            </a:r>
            <a:r>
              <a:rPr lang="en-IN" sz="2800" dirty="0">
                <a:latin typeface="+mj-lt"/>
              </a:rPr>
              <a:t>(1 of 2)</a:t>
            </a:r>
          </a:p>
        </p:txBody>
      </p:sp>
      <p:sp>
        <p:nvSpPr>
          <p:cNvPr id="3" name="Content Placeholder 2"/>
          <p:cNvSpPr>
            <a:spLocks noGrp="1"/>
          </p:cNvSpPr>
          <p:nvPr>
            <p:ph idx="1"/>
          </p:nvPr>
        </p:nvSpPr>
        <p:spPr>
          <a:xfrm>
            <a:off x="457200" y="1600201"/>
            <a:ext cx="8205788" cy="1300356"/>
          </a:xfrm>
        </p:spPr>
        <p:txBody>
          <a:bodyPr>
            <a:spAutoFit/>
          </a:bodyPr>
          <a:lstStyle/>
          <a:p>
            <a:pPr marL="0" indent="0">
              <a:buSzPct val="100000"/>
              <a:buNone/>
            </a:pPr>
            <a:r>
              <a:rPr lang="en-IN" sz="2400" b="1" dirty="0"/>
              <a:t>5.1 Price Elasticity of Demand</a:t>
            </a:r>
          </a:p>
          <a:p>
            <a:pPr marL="271463" indent="-271463">
              <a:buSzPct val="100000"/>
            </a:pPr>
            <a:r>
              <a:rPr lang="en-IN" sz="2400" dirty="0"/>
              <a:t>Understand why elasticity is preferable as a measure of responsiveness to slope and how to measure it.</a:t>
            </a:r>
          </a:p>
        </p:txBody>
      </p:sp>
      <p:sp>
        <p:nvSpPr>
          <p:cNvPr id="4" name="Content Placeholder 3"/>
          <p:cNvSpPr>
            <a:spLocks noGrp="1"/>
          </p:cNvSpPr>
          <p:nvPr>
            <p:ph sz="quarter" idx="13"/>
          </p:nvPr>
        </p:nvSpPr>
        <p:spPr>
          <a:xfrm>
            <a:off x="457200" y="3086100"/>
            <a:ext cx="8205788" cy="1669688"/>
          </a:xfrm>
        </p:spPr>
        <p:txBody>
          <a:bodyPr>
            <a:spAutoFit/>
          </a:bodyPr>
          <a:lstStyle/>
          <a:p>
            <a:pPr marL="0" indent="0">
              <a:buSzPct val="100000"/>
              <a:buNone/>
            </a:pPr>
            <a:r>
              <a:rPr lang="en-IN" sz="2400" b="1" dirty="0"/>
              <a:t>5.2 Calculating </a:t>
            </a:r>
            <a:r>
              <a:rPr lang="en-IN" sz="2400" b="1" dirty="0" err="1"/>
              <a:t>Elasticities</a:t>
            </a:r>
            <a:endParaRPr lang="en-IN" sz="2400" b="1" dirty="0"/>
          </a:p>
          <a:p>
            <a:pPr marL="271463" indent="-271463">
              <a:buSzPct val="100000"/>
            </a:pPr>
            <a:r>
              <a:rPr lang="en-IN" sz="2400" dirty="0"/>
              <a:t>Calculate </a:t>
            </a:r>
            <a:r>
              <a:rPr lang="en-IN" sz="2400" dirty="0" err="1"/>
              <a:t>elasticities</a:t>
            </a:r>
            <a:r>
              <a:rPr lang="en-IN" sz="2400" dirty="0"/>
              <a:t> using several different methods and understand the eco­nomic relationship between revenues and elasticity.</a:t>
            </a:r>
          </a:p>
        </p:txBody>
      </p:sp>
      <p:sp>
        <p:nvSpPr>
          <p:cNvPr id="5" name="Content Placeholder 4"/>
          <p:cNvSpPr>
            <a:spLocks noGrp="1"/>
          </p:cNvSpPr>
          <p:nvPr>
            <p:ph sz="quarter" idx="14"/>
          </p:nvPr>
        </p:nvSpPr>
        <p:spPr>
          <a:xfrm>
            <a:off x="457200" y="4933950"/>
            <a:ext cx="8205788" cy="931024"/>
          </a:xfrm>
        </p:spPr>
        <p:txBody>
          <a:bodyPr>
            <a:spAutoFit/>
          </a:bodyPr>
          <a:lstStyle/>
          <a:p>
            <a:pPr marL="0" indent="0">
              <a:buSzPct val="100000"/>
              <a:buNone/>
            </a:pPr>
            <a:r>
              <a:rPr lang="en-IN" sz="2400" b="1" dirty="0"/>
              <a:t>5.3 The Determinants of Demand Elasticity</a:t>
            </a:r>
          </a:p>
          <a:p>
            <a:pPr marL="271463" indent="-271463">
              <a:buSzPct val="100000"/>
            </a:pPr>
            <a:r>
              <a:rPr lang="en-IN" sz="2400" dirty="0"/>
              <a:t>Identify the determinants of demand elasticity.</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428"/>
            <a:ext cx="8229600" cy="1019647"/>
          </a:xfrm>
        </p:spPr>
        <p:txBody>
          <a:bodyPr/>
          <a:lstStyle/>
          <a:p>
            <a:r>
              <a:rPr lang="en-IN" altLang="en-US" dirty="0">
                <a:latin typeface="+mj-lt"/>
              </a:rPr>
              <a:t>Elasticity Changes along a Straight-Line Demand Curve </a:t>
            </a:r>
            <a:r>
              <a:rPr lang="en-IN" altLang="en-US" sz="2800" dirty="0">
                <a:latin typeface="+mj-lt"/>
              </a:rPr>
              <a:t>(1 of 4)</a:t>
            </a:r>
            <a:endParaRPr lang="en-US" sz="2800" dirty="0">
              <a:latin typeface="+mj-lt"/>
            </a:endParaRPr>
          </a:p>
        </p:txBody>
      </p:sp>
      <p:sp>
        <p:nvSpPr>
          <p:cNvPr id="5" name="Content Placeholder 4"/>
          <p:cNvSpPr>
            <a:spLocks noGrp="1"/>
          </p:cNvSpPr>
          <p:nvPr>
            <p:ph sz="quarter" idx="13"/>
          </p:nvPr>
        </p:nvSpPr>
        <p:spPr>
          <a:xfrm>
            <a:off x="457200" y="1362075"/>
            <a:ext cx="3962400" cy="492443"/>
          </a:xfrm>
        </p:spPr>
        <p:txBody>
          <a:bodyPr wrap="square">
            <a:spAutoFit/>
          </a:bodyPr>
          <a:lstStyle/>
          <a:p>
            <a:pPr marL="0" indent="0">
              <a:buNone/>
            </a:pPr>
            <a:r>
              <a:rPr lang="en-IN" b="1" dirty="0"/>
              <a:t>Table 5.1 Demand Schedule for Office Dining Room Lunches</a:t>
            </a:r>
          </a:p>
        </p:txBody>
      </p:sp>
      <p:graphicFrame>
        <p:nvGraphicFramePr>
          <p:cNvPr id="11" name="Table 1"/>
          <p:cNvGraphicFramePr>
            <a:graphicFrameLocks/>
          </p:cNvGraphicFramePr>
          <p:nvPr>
            <p:extLst>
              <p:ext uri="{D42A27DB-BD31-4B8C-83A1-F6EECF244321}">
                <p14:modId xmlns:p14="http://schemas.microsoft.com/office/powerpoint/2010/main" val="1116325941"/>
              </p:ext>
            </p:extLst>
          </p:nvPr>
        </p:nvGraphicFramePr>
        <p:xfrm>
          <a:off x="1219200" y="2007658"/>
          <a:ext cx="1981200" cy="3072087"/>
        </p:xfrm>
        <a:graphic>
          <a:graphicData uri="http://schemas.openxmlformats.org/drawingml/2006/table">
            <a:tbl>
              <a:tblPr firstRow="1">
                <a:tableStyleId>{0E3FDE45-AF77-4B5C-9715-49D594BDF05E}</a:tableStyleId>
              </a:tblPr>
              <a:tblGrid>
                <a:gridCol w="605359">
                  <a:extLst>
                    <a:ext uri="{9D8B030D-6E8A-4147-A177-3AD203B41FA5}">
                      <a16:colId xmlns:a16="http://schemas.microsoft.com/office/drawing/2014/main" val="20000"/>
                    </a:ext>
                  </a:extLst>
                </a:gridCol>
                <a:gridCol w="1375841">
                  <a:extLst>
                    <a:ext uri="{9D8B030D-6E8A-4147-A177-3AD203B41FA5}">
                      <a16:colId xmlns:a16="http://schemas.microsoft.com/office/drawing/2014/main" val="20002"/>
                    </a:ext>
                  </a:extLst>
                </a:gridCol>
              </a:tblGrid>
              <a:tr h="506847">
                <a:tc>
                  <a:txBody>
                    <a:bodyPr/>
                    <a:lstStyle/>
                    <a:p>
                      <a:pPr algn="ctr" rtl="0" fontAlgn="ctr"/>
                      <a:r>
                        <a:rPr lang="en-IN" sz="900" b="1" u="none" strike="noStrike" dirty="0">
                          <a:solidFill>
                            <a:schemeClr val="bg1"/>
                          </a:solidFill>
                          <a:effectLst/>
                          <a:latin typeface="+mn-lt"/>
                        </a:rPr>
                        <a:t>Price</a:t>
                      </a:r>
                      <a:br>
                        <a:rPr lang="en-IN" sz="900" b="1" u="none" strike="noStrike" dirty="0">
                          <a:solidFill>
                            <a:schemeClr val="bg1"/>
                          </a:solidFill>
                          <a:effectLst/>
                          <a:latin typeface="+mn-lt"/>
                        </a:rPr>
                      </a:br>
                      <a:r>
                        <a:rPr lang="en-IN" sz="900" b="1" u="none" strike="noStrike" dirty="0">
                          <a:solidFill>
                            <a:schemeClr val="bg1"/>
                          </a:solidFill>
                          <a:effectLst/>
                          <a:latin typeface="+mn-lt"/>
                        </a:rPr>
                        <a:t>(per</a:t>
                      </a:r>
                      <a:br>
                        <a:rPr lang="en-IN" sz="900" b="1" u="none" strike="noStrike" dirty="0">
                          <a:solidFill>
                            <a:schemeClr val="bg1"/>
                          </a:solidFill>
                          <a:effectLst/>
                          <a:latin typeface="+mn-lt"/>
                        </a:rPr>
                      </a:br>
                      <a:r>
                        <a:rPr lang="en-IN" sz="900" b="1" u="none" strike="noStrike" dirty="0">
                          <a:solidFill>
                            <a:schemeClr val="bg1"/>
                          </a:solidFill>
                          <a:effectLst/>
                          <a:latin typeface="+mn-lt"/>
                        </a:rPr>
                        <a:t>Lunch)</a:t>
                      </a:r>
                    </a:p>
                  </a:txBody>
                  <a:tcPr marL="7003" marR="7003" marT="7003"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900" u="none" strike="noStrike" cap="none" normalizeH="0" baseline="0" dirty="0">
                          <a:ln>
                            <a:noFill/>
                          </a:ln>
                          <a:solidFill>
                            <a:schemeClr val="bg1"/>
                          </a:solidFill>
                          <a:effectLst/>
                        </a:rPr>
                        <a:t>Quantity</a:t>
                      </a:r>
                      <a:br>
                        <a:rPr kumimoji="0" lang="en-US" sz="900" u="none" strike="noStrike" cap="none" normalizeH="0" baseline="0" dirty="0">
                          <a:ln>
                            <a:noFill/>
                          </a:ln>
                          <a:solidFill>
                            <a:schemeClr val="bg1"/>
                          </a:solidFill>
                          <a:effectLst/>
                        </a:rPr>
                      </a:br>
                      <a:r>
                        <a:rPr kumimoji="0" lang="en-US" sz="900" u="none" strike="noStrike" cap="none" normalizeH="0" baseline="0" dirty="0">
                          <a:ln>
                            <a:noFill/>
                          </a:ln>
                          <a:solidFill>
                            <a:schemeClr val="bg1"/>
                          </a:solidFill>
                          <a:effectLst/>
                        </a:rPr>
                        <a:t> Demanded</a:t>
                      </a:r>
                      <a:br>
                        <a:rPr kumimoji="0" lang="en-US" sz="900" u="none" strike="noStrike" cap="none" normalizeH="0" baseline="0" dirty="0">
                          <a:ln>
                            <a:noFill/>
                          </a:ln>
                          <a:solidFill>
                            <a:schemeClr val="bg1"/>
                          </a:solidFill>
                          <a:effectLst/>
                        </a:rPr>
                      </a:br>
                      <a:r>
                        <a:rPr kumimoji="0" lang="en-US" sz="900" u="none" strike="noStrike" cap="none" normalizeH="0" baseline="0" dirty="0">
                          <a:ln>
                            <a:noFill/>
                          </a:ln>
                          <a:solidFill>
                            <a:schemeClr val="bg1"/>
                          </a:solidFill>
                          <a:effectLst/>
                        </a:rPr>
                        <a:t>(Lunches per Month)</a:t>
                      </a:r>
                      <a:endParaRPr kumimoji="0" lang="en-US" sz="900" b="1" i="0" u="none" strike="noStrike" cap="none" normalizeH="0" baseline="0" dirty="0">
                        <a:ln>
                          <a:noFill/>
                        </a:ln>
                        <a:solidFill>
                          <a:schemeClr val="bg1"/>
                        </a:solidFill>
                        <a:effectLst/>
                        <a:latin typeface="Arial" pitchFamily="34" charset="0"/>
                      </a:endParaRPr>
                    </a:p>
                  </a:txBody>
                  <a:tcPr marL="67236" marR="0"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u="none" strike="noStrike" cap="none" normalizeH="0" baseline="0" dirty="0">
                          <a:ln>
                            <a:noFill/>
                          </a:ln>
                          <a:effectLst/>
                        </a:rPr>
                        <a:t>$11</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u="none" strike="noStrike" cap="none" normalizeH="0" baseline="0" dirty="0">
                          <a:ln>
                            <a:noFill/>
                          </a:ln>
                          <a:effectLst/>
                        </a:rPr>
                        <a:t>0</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10</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2</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9</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4</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8</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6</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7</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8</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6</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10</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5</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12</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66339910"/>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4</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14</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3</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16</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2</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18</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1</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20</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r h="213770">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rPr>
                        <a:t>0</a:t>
                      </a:r>
                    </a:p>
                  </a:txBody>
                  <a:tcPr marL="67236" marR="201707" marT="33616" marB="3361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900" b="0" i="0" u="none" strike="noStrike" cap="none" normalizeH="0" baseline="0" dirty="0">
                          <a:ln>
                            <a:noFill/>
                          </a:ln>
                          <a:solidFill>
                            <a:schemeClr val="tx1"/>
                          </a:solidFill>
                          <a:effectLst/>
                          <a:latin typeface="Arial" pitchFamily="34" charset="0"/>
                        </a:rPr>
                        <a:t>22</a:t>
                      </a:r>
                    </a:p>
                  </a:txBody>
                  <a:tcPr marL="67236" marR="638736" marT="33616" marB="3361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2"/>
                  </a:ext>
                </a:extLst>
              </a:tr>
            </a:tbl>
          </a:graphicData>
        </a:graphic>
      </p:graphicFrame>
      <p:sp>
        <p:nvSpPr>
          <p:cNvPr id="6" name="Content Placeholder 5"/>
          <p:cNvSpPr>
            <a:spLocks noGrp="1"/>
          </p:cNvSpPr>
          <p:nvPr>
            <p:ph sz="quarter" idx="14"/>
          </p:nvPr>
        </p:nvSpPr>
        <p:spPr>
          <a:xfrm>
            <a:off x="4572000" y="1351444"/>
            <a:ext cx="4090988" cy="497512"/>
          </a:xfrm>
        </p:spPr>
        <p:txBody>
          <a:bodyPr/>
          <a:lstStyle/>
          <a:p>
            <a:pPr marL="0" indent="0">
              <a:buNone/>
            </a:pPr>
            <a:r>
              <a:rPr lang="en-IN" b="1" dirty="0"/>
              <a:t>Figure 5.3 Demand Curve for Lunch at the Office Dining Room</a:t>
            </a:r>
          </a:p>
        </p:txBody>
      </p:sp>
      <p:pic>
        <p:nvPicPr>
          <p:cNvPr id="12291" name="Picture 3" descr="The graph shows the following data:&#10;Y-axis: Price per lunch in dollars&#10;X-axis: Number of lunches per month at the office dining room&#10;Point A: (2, 10) also labeled (Q1, P1)&#10;Point B: (4, 9) also labeled (Q2, P2)&#10;Point C: (16, 3)&#10;Point D: (18, 2)&#10;A line labeled &quot;Demand&quot; connects all four points.&#10;An arrow points down along the line from point A to point B.&#10;An arrow points down along the line from point C to point D.&#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9939" y="1902035"/>
            <a:ext cx="3354861" cy="318243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181730"/>
            <a:ext cx="8205788" cy="492443"/>
          </a:xfrm>
        </p:spPr>
        <p:txBody>
          <a:bodyPr wrap="square">
            <a:spAutoFit/>
          </a:bodyPr>
          <a:lstStyle/>
          <a:p>
            <a:r>
              <a:rPr lang="en-IN" dirty="0"/>
              <a:t>To calculate price elasticity of demand between points </a:t>
            </a:r>
            <a:r>
              <a:rPr lang="en-IN" i="1" dirty="0"/>
              <a:t>A</a:t>
            </a:r>
            <a:r>
              <a:rPr lang="en-IN" dirty="0"/>
              <a:t> and </a:t>
            </a:r>
            <a:r>
              <a:rPr lang="en-IN" i="1" dirty="0"/>
              <a:t>B</a:t>
            </a:r>
            <a:r>
              <a:rPr lang="en-IN" dirty="0"/>
              <a:t> on the demand curve, first calculate the percentage change in quantity demanded:</a:t>
            </a:r>
          </a:p>
        </p:txBody>
      </p:sp>
      <p:graphicFrame>
        <p:nvGraphicFramePr>
          <p:cNvPr id="4" name="Object 3" descr="Percent change in quantity demanded equals numerator 4 minus 2 over denominator parens 2 plus 4 close parens divided by 2 times 100 percent equals two-thirds times 100 percent equals 66.7 percent"/>
          <p:cNvGraphicFramePr>
            <a:graphicFrameLocks noChangeAspect="1"/>
          </p:cNvGraphicFramePr>
          <p:nvPr>
            <p:extLst>
              <p:ext uri="{D42A27DB-BD31-4B8C-83A1-F6EECF244321}">
                <p14:modId xmlns:p14="http://schemas.microsoft.com/office/powerpoint/2010/main" val="940260986"/>
              </p:ext>
            </p:extLst>
          </p:nvPr>
        </p:nvGraphicFramePr>
        <p:xfrm>
          <a:off x="1747838" y="5821363"/>
          <a:ext cx="5641975" cy="550862"/>
        </p:xfrm>
        <a:graphic>
          <a:graphicData uri="http://schemas.openxmlformats.org/presentationml/2006/ole">
            <mc:AlternateContent xmlns:mc="http://schemas.openxmlformats.org/markup-compatibility/2006">
              <mc:Choice xmlns:v="urn:schemas-microsoft-com:vml" Requires="v">
                <p:oleObj spid="_x0000_s12367" name="Equation" r:id="rId5" imgW="4419360" imgH="431640" progId="Equation.DSMT4">
                  <p:embed/>
                </p:oleObj>
              </mc:Choice>
              <mc:Fallback>
                <p:oleObj name="Equation" r:id="rId5" imgW="4419360" imgH="431640" progId="Equation.DSMT4">
                  <p:embed/>
                  <p:pic>
                    <p:nvPicPr>
                      <p:cNvPr id="0" name="Object 3" descr="% change in quantity demanded equals the fraction 4 minus 2 over open parens 2 plus 4 close parens divided by 2 (end fraction) times 100% equals two-thirds times 100% equals 66.7%"/>
                      <p:cNvPicPr>
                        <a:picLocks noChangeAspect="1" noChangeArrowheads="1"/>
                      </p:cNvPicPr>
                      <p:nvPr/>
                    </p:nvPicPr>
                    <p:blipFill>
                      <a:blip r:embed="rId6"/>
                      <a:srcRect/>
                      <a:stretch>
                        <a:fillRect/>
                      </a:stretch>
                    </p:blipFill>
                    <p:spPr bwMode="auto">
                      <a:xfrm>
                        <a:off x="1747838" y="5821363"/>
                        <a:ext cx="5641975" cy="5508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8715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3476"/>
            <a:ext cx="8229600" cy="1009551"/>
          </a:xfrm>
        </p:spPr>
        <p:txBody>
          <a:bodyPr/>
          <a:lstStyle/>
          <a:p>
            <a:r>
              <a:rPr lang="en-IN" altLang="en-US" sz="3600" dirty="0">
                <a:latin typeface="+mj-lt"/>
              </a:rPr>
              <a:t>Elasticity Changes along a Straight-Line Demand Curve </a:t>
            </a:r>
            <a:r>
              <a:rPr lang="en-IN" altLang="en-US" sz="2400" dirty="0">
                <a:latin typeface="+mj-lt"/>
              </a:rPr>
              <a:t>(2 of 4)</a:t>
            </a:r>
            <a:endParaRPr lang="en-US" sz="2400" dirty="0">
              <a:latin typeface="+mj-lt"/>
            </a:endParaRPr>
          </a:p>
        </p:txBody>
      </p:sp>
      <p:sp>
        <p:nvSpPr>
          <p:cNvPr id="3" name="Content Placeholder 2"/>
          <p:cNvSpPr>
            <a:spLocks noGrp="1"/>
          </p:cNvSpPr>
          <p:nvPr>
            <p:ph idx="1"/>
          </p:nvPr>
        </p:nvSpPr>
        <p:spPr>
          <a:xfrm>
            <a:off x="457200" y="1895475"/>
            <a:ext cx="8205788" cy="369332"/>
          </a:xfrm>
        </p:spPr>
        <p:txBody>
          <a:bodyPr wrap="square">
            <a:spAutoFit/>
          </a:bodyPr>
          <a:lstStyle/>
          <a:p>
            <a:r>
              <a:rPr lang="en-IN" sz="2400" dirty="0"/>
              <a:t>Next, calculate the percentage change in price:</a:t>
            </a:r>
          </a:p>
        </p:txBody>
      </p:sp>
      <p:graphicFrame>
        <p:nvGraphicFramePr>
          <p:cNvPr id="9" name="Object 8" descr="Percent change in price equals numerator 9 minus 10 over denominator open parens 10 plus 9 close parens divided by 2 times 100 percent equals numerator negative 1 over denominator 9.5 times 100 percent equals minus 10.5 percent"/>
          <p:cNvGraphicFramePr>
            <a:graphicFrameLocks noChangeAspect="1"/>
          </p:cNvGraphicFramePr>
          <p:nvPr>
            <p:extLst>
              <p:ext uri="{D42A27DB-BD31-4B8C-83A1-F6EECF244321}">
                <p14:modId xmlns:p14="http://schemas.microsoft.com/office/powerpoint/2010/main" val="2093993093"/>
              </p:ext>
            </p:extLst>
          </p:nvPr>
        </p:nvGraphicFramePr>
        <p:xfrm>
          <a:off x="639763" y="2590800"/>
          <a:ext cx="7864475" cy="838200"/>
        </p:xfrm>
        <a:graphic>
          <a:graphicData uri="http://schemas.openxmlformats.org/presentationml/2006/ole">
            <mc:AlternateContent xmlns:mc="http://schemas.openxmlformats.org/markup-compatibility/2006">
              <mc:Choice xmlns:v="urn:schemas-microsoft-com:vml" Requires="v">
                <p:oleObj spid="_x0000_s13386" name="Equation" r:id="rId4" imgW="4051080" imgH="431640" progId="Equation.DSMT4">
                  <p:embed/>
                </p:oleObj>
              </mc:Choice>
              <mc:Fallback>
                <p:oleObj name="Equation" r:id="rId4" imgW="4051080" imgH="431640" progId="Equation.DSMT4">
                  <p:embed/>
                  <p:pic>
                    <p:nvPicPr>
                      <p:cNvPr id="0" name="Object 4" descr="% change in price equals the fraction 9 minus 10 over open parens 10 plus 9 close parens divided by 2 (end fraction) times 100% equals negative 1 over 9.5 (end fraction) times 100% equals -10.5%"/>
                      <p:cNvPicPr>
                        <a:picLocks noChangeAspect="1" noChangeArrowheads="1"/>
                      </p:cNvPicPr>
                      <p:nvPr/>
                    </p:nvPicPr>
                    <p:blipFill>
                      <a:blip r:embed="rId5"/>
                      <a:srcRect/>
                      <a:stretch>
                        <a:fillRect/>
                      </a:stretch>
                    </p:blipFill>
                    <p:spPr bwMode="auto">
                      <a:xfrm>
                        <a:off x="639763" y="2590800"/>
                        <a:ext cx="7864475"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2188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3476"/>
            <a:ext cx="8229600" cy="1009551"/>
          </a:xfrm>
        </p:spPr>
        <p:txBody>
          <a:bodyPr/>
          <a:lstStyle/>
          <a:p>
            <a:r>
              <a:rPr lang="en-IN" altLang="en-US" sz="3600" dirty="0">
                <a:latin typeface="+mj-lt"/>
              </a:rPr>
              <a:t>Elasticity Changes along a Straight-Line Demand Curve </a:t>
            </a:r>
            <a:r>
              <a:rPr lang="en-IN" altLang="en-US" sz="2800" dirty="0">
                <a:latin typeface="+mj-lt"/>
              </a:rPr>
              <a:t>(3 of 4)</a:t>
            </a:r>
            <a:endParaRPr lang="en-US" sz="2800" dirty="0">
              <a:latin typeface="+mj-lt"/>
            </a:endParaRPr>
          </a:p>
        </p:txBody>
      </p:sp>
      <p:sp>
        <p:nvSpPr>
          <p:cNvPr id="3" name="Content Placeholder 2"/>
          <p:cNvSpPr>
            <a:spLocks noGrp="1"/>
          </p:cNvSpPr>
          <p:nvPr>
            <p:ph idx="1"/>
          </p:nvPr>
        </p:nvSpPr>
        <p:spPr>
          <a:xfrm>
            <a:off x="457200" y="1895475"/>
            <a:ext cx="8205788" cy="369332"/>
          </a:xfrm>
        </p:spPr>
        <p:txBody>
          <a:bodyPr wrap="square">
            <a:spAutoFit/>
          </a:bodyPr>
          <a:lstStyle/>
          <a:p>
            <a:pPr marL="0" indent="0">
              <a:buNone/>
            </a:pPr>
            <a:r>
              <a:rPr lang="en-IN" sz="2400" dirty="0"/>
              <a:t>Finally, calculate elasticity:</a:t>
            </a:r>
          </a:p>
        </p:txBody>
      </p:sp>
      <p:graphicFrame>
        <p:nvGraphicFramePr>
          <p:cNvPr id="4" name="Object 3" descr="elasticity of demand equals the fraction % change in quantity demanded over % change in price equals 66.7% over -10.5% equals -6.33"/>
          <p:cNvGraphicFramePr>
            <a:graphicFrameLocks noChangeAspect="1"/>
          </p:cNvGraphicFramePr>
          <p:nvPr>
            <p:extLst>
              <p:ext uri="{D42A27DB-BD31-4B8C-83A1-F6EECF244321}">
                <p14:modId xmlns:p14="http://schemas.microsoft.com/office/powerpoint/2010/main" val="1225975326"/>
              </p:ext>
            </p:extLst>
          </p:nvPr>
        </p:nvGraphicFramePr>
        <p:xfrm>
          <a:off x="2084388" y="2590800"/>
          <a:ext cx="5051425" cy="938213"/>
        </p:xfrm>
        <a:graphic>
          <a:graphicData uri="http://schemas.openxmlformats.org/presentationml/2006/ole">
            <mc:AlternateContent xmlns:mc="http://schemas.openxmlformats.org/markup-compatibility/2006">
              <mc:Choice xmlns:v="urn:schemas-microsoft-com:vml" Requires="v">
                <p:oleObj spid="_x0000_s14408" name="Equation" r:id="rId4" imgW="2323800" imgH="431640" progId="Equation.DSMT4">
                  <p:embed/>
                </p:oleObj>
              </mc:Choice>
              <mc:Fallback>
                <p:oleObj name="Equation" r:id="rId4" imgW="2323800" imgH="431640" progId="Equation.DSMT4">
                  <p:embed/>
                  <p:pic>
                    <p:nvPicPr>
                      <p:cNvPr id="0" name="Object 3" descr="elasticity of demand equals the fraction % change in quantity demanded over % change in price equals 66.7% over -10.5% equals -6.33"/>
                      <p:cNvPicPr>
                        <a:picLocks noChangeAspect="1" noChangeArrowheads="1"/>
                      </p:cNvPicPr>
                      <p:nvPr/>
                    </p:nvPicPr>
                    <p:blipFill>
                      <a:blip r:embed="rId5"/>
                      <a:srcRect/>
                      <a:stretch>
                        <a:fillRect/>
                      </a:stretch>
                    </p:blipFill>
                    <p:spPr bwMode="auto">
                      <a:xfrm>
                        <a:off x="2084388" y="2590800"/>
                        <a:ext cx="5051425" cy="9382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27524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3476"/>
            <a:ext cx="8229600" cy="1009551"/>
          </a:xfrm>
        </p:spPr>
        <p:txBody>
          <a:bodyPr/>
          <a:lstStyle/>
          <a:p>
            <a:r>
              <a:rPr lang="en-IN" altLang="en-US" sz="3600" dirty="0">
                <a:latin typeface="+mj-lt"/>
              </a:rPr>
              <a:t>Elasticity Changes along a Straight-Line Demand Curve </a:t>
            </a:r>
            <a:r>
              <a:rPr lang="en-IN" altLang="en-US" sz="2800" dirty="0">
                <a:latin typeface="+mj-lt"/>
              </a:rPr>
              <a:t>(4 of 4)</a:t>
            </a:r>
            <a:endParaRPr lang="en-US" sz="2800" dirty="0">
              <a:latin typeface="+mj-lt"/>
            </a:endParaRPr>
          </a:p>
        </p:txBody>
      </p:sp>
      <p:sp>
        <p:nvSpPr>
          <p:cNvPr id="3" name="Content Placeholder 2"/>
          <p:cNvSpPr>
            <a:spLocks noGrp="1"/>
          </p:cNvSpPr>
          <p:nvPr>
            <p:ph idx="1"/>
          </p:nvPr>
        </p:nvSpPr>
        <p:spPr>
          <a:xfrm>
            <a:off x="457200" y="1895475"/>
            <a:ext cx="8205788" cy="1300356"/>
          </a:xfrm>
        </p:spPr>
        <p:txBody>
          <a:bodyPr wrap="square">
            <a:spAutoFit/>
          </a:bodyPr>
          <a:lstStyle/>
          <a:p>
            <a:r>
              <a:rPr lang="en-IN" sz="2400" dirty="0"/>
              <a:t>Between points A and B, demand is quite elastic, at −6.33.</a:t>
            </a:r>
          </a:p>
          <a:p>
            <a:r>
              <a:rPr lang="en-IN" sz="2400" dirty="0"/>
              <a:t>Between points C and D, demand is quite inelastic, at −.294.</a:t>
            </a:r>
          </a:p>
        </p:txBody>
      </p:sp>
    </p:spTree>
    <p:extLst>
      <p:ext uri="{BB962C8B-B14F-4D97-AF65-F5344CB8AC3E}">
        <p14:creationId xmlns:p14="http://schemas.microsoft.com/office/powerpoint/2010/main" val="1717319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07713"/>
            <a:ext cx="8229600" cy="1021845"/>
          </a:xfrm>
        </p:spPr>
        <p:txBody>
          <a:bodyPr/>
          <a:lstStyle/>
          <a:p>
            <a:r>
              <a:rPr lang="en-IN" altLang="en-US" sz="3600" dirty="0">
                <a:latin typeface="+mj-lt"/>
              </a:rPr>
              <a:t>Figure 5.4 Point Elasticity Changes along a Demand Curve</a:t>
            </a:r>
            <a:endParaRPr lang="en-US" sz="2800" dirty="0">
              <a:latin typeface="+mj-lt"/>
            </a:endParaRPr>
          </a:p>
        </p:txBody>
      </p:sp>
      <p:pic>
        <p:nvPicPr>
          <p:cNvPr id="15363" name="Picture 3" descr="The graph shows the following data:&#10;Y-axis (P): Price per unit&#10;X-axis (Q): Units of output&#10;A line labeled &quot;Demand&quot; is drawn angling down from left to right.&#10;At the horizontal midpoint of the line is a point labeled &quot;Unitary elasticity&quot;&#10;Along the line above the point is the label &quot;Elastic&quot;&#10;Along the line below the point is the label &quot;Inelastic&quot;&#10;No numerical values are given on the graph.&#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708" y="1600200"/>
            <a:ext cx="6676584" cy="437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124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dirty="0"/>
              <a:t>Elasticity and Total Revenue </a:t>
            </a:r>
            <a:r>
              <a:rPr lang="en-IN" altLang="en-US" sz="2800" dirty="0"/>
              <a:t>(1 of 4) </a:t>
            </a:r>
            <a:endParaRPr lang="en-US" sz="2800" dirty="0"/>
          </a:p>
        </p:txBody>
      </p:sp>
      <p:sp>
        <p:nvSpPr>
          <p:cNvPr id="3" name="Content Placeholder 2"/>
          <p:cNvSpPr>
            <a:spLocks noGrp="1"/>
          </p:cNvSpPr>
          <p:nvPr>
            <p:ph idx="1"/>
          </p:nvPr>
        </p:nvSpPr>
        <p:spPr>
          <a:xfrm>
            <a:off x="457200" y="1619251"/>
            <a:ext cx="8205788" cy="677108"/>
          </a:xfrm>
        </p:spPr>
        <p:txBody>
          <a:bodyPr>
            <a:spAutoFit/>
          </a:bodyPr>
          <a:lstStyle/>
          <a:p>
            <a:r>
              <a:rPr lang="en-IN" sz="2200" dirty="0"/>
              <a:t>In any market, </a:t>
            </a:r>
            <a:r>
              <a:rPr lang="en-IN" sz="2200" i="1" dirty="0"/>
              <a:t>P </a:t>
            </a:r>
            <a:r>
              <a:rPr lang="en-IN" sz="2200" dirty="0"/>
              <a:t>×</a:t>
            </a:r>
            <a:r>
              <a:rPr lang="en-IN" sz="2200" i="1" dirty="0"/>
              <a:t> Q </a:t>
            </a:r>
            <a:r>
              <a:rPr lang="en-IN" sz="2200" dirty="0"/>
              <a:t>is total revenue (</a:t>
            </a:r>
            <a:r>
              <a:rPr lang="en-IN" sz="2200" i="1" dirty="0"/>
              <a:t>TR</a:t>
            </a:r>
            <a:r>
              <a:rPr lang="en-IN" sz="2200" dirty="0"/>
              <a:t>) received by producers:</a:t>
            </a:r>
          </a:p>
        </p:txBody>
      </p:sp>
      <p:graphicFrame>
        <p:nvGraphicFramePr>
          <p:cNvPr id="13" name="Object 12" descr="TR equals P times q"/>
          <p:cNvGraphicFramePr>
            <a:graphicFrameLocks noChangeAspect="1"/>
          </p:cNvGraphicFramePr>
          <p:nvPr>
            <p:extLst>
              <p:ext uri="{D42A27DB-BD31-4B8C-83A1-F6EECF244321}">
                <p14:modId xmlns:p14="http://schemas.microsoft.com/office/powerpoint/2010/main" val="2254760406"/>
              </p:ext>
            </p:extLst>
          </p:nvPr>
        </p:nvGraphicFramePr>
        <p:xfrm>
          <a:off x="3276600" y="2438400"/>
          <a:ext cx="1670050" cy="458788"/>
        </p:xfrm>
        <a:graphic>
          <a:graphicData uri="http://schemas.openxmlformats.org/presentationml/2006/ole">
            <mc:AlternateContent xmlns:mc="http://schemas.openxmlformats.org/markup-compatibility/2006">
              <mc:Choice xmlns:v="urn:schemas-microsoft-com:vml" Requires="v">
                <p:oleObj spid="_x0000_s16600" name="Equation" r:id="rId4" imgW="698400" imgH="203040" progId="Equation.DSMT4">
                  <p:embed/>
                </p:oleObj>
              </mc:Choice>
              <mc:Fallback>
                <p:oleObj name="Equation" r:id="rId4" imgW="698400" imgH="203040" progId="Equation.DSMT4">
                  <p:embed/>
                  <p:pic>
                    <p:nvPicPr>
                      <p:cNvPr id="0" name="Object 3" descr="TR equals P times 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438400"/>
                        <a:ext cx="16700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9"/>
          <p:cNvSpPr>
            <a:spLocks noGrp="1"/>
          </p:cNvSpPr>
          <p:nvPr>
            <p:ph sz="quarter" idx="15"/>
          </p:nvPr>
        </p:nvSpPr>
        <p:spPr>
          <a:xfrm>
            <a:off x="2133600" y="3000125"/>
            <a:ext cx="4038600" cy="338554"/>
          </a:xfrm>
        </p:spPr>
        <p:txBody>
          <a:bodyPr wrap="square">
            <a:spAutoFit/>
          </a:bodyPr>
          <a:lstStyle/>
          <a:p>
            <a:pPr marL="0" indent="0">
              <a:buNone/>
            </a:pPr>
            <a:r>
              <a:rPr lang="en-IN" sz="2200" i="1" dirty="0">
                <a:latin typeface="Times New Roman" panose="02020603050405020304" pitchFamily="18" charset="0"/>
                <a:cs typeface="Times New Roman" panose="02020603050405020304" pitchFamily="18" charset="0"/>
              </a:rPr>
              <a:t>Total revenue =</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price × quantity</a:t>
            </a:r>
          </a:p>
        </p:txBody>
      </p:sp>
      <p:sp>
        <p:nvSpPr>
          <p:cNvPr id="4" name="Content Placeholder 3"/>
          <p:cNvSpPr>
            <a:spLocks noGrp="1"/>
          </p:cNvSpPr>
          <p:nvPr>
            <p:ph sz="quarter" idx="13"/>
          </p:nvPr>
        </p:nvSpPr>
        <p:spPr>
          <a:xfrm>
            <a:off x="457200" y="3468529"/>
            <a:ext cx="8205788" cy="338554"/>
          </a:xfrm>
        </p:spPr>
        <p:txBody>
          <a:bodyPr>
            <a:spAutoFit/>
          </a:bodyPr>
          <a:lstStyle/>
          <a:p>
            <a:r>
              <a:rPr lang="en-IN" sz="2200" dirty="0"/>
              <a:t>Effects of price changes on quantity demanded:</a:t>
            </a:r>
          </a:p>
        </p:txBody>
      </p:sp>
      <p:graphicFrame>
        <p:nvGraphicFramePr>
          <p:cNvPr id="11" name="Object 10" descr="When P increases QD decreases. and"/>
          <p:cNvGraphicFramePr>
            <a:graphicFrameLocks noChangeAspect="1"/>
          </p:cNvGraphicFramePr>
          <p:nvPr>
            <p:extLst>
              <p:ext uri="{D42A27DB-BD31-4B8C-83A1-F6EECF244321}">
                <p14:modId xmlns:p14="http://schemas.microsoft.com/office/powerpoint/2010/main" val="574549444"/>
              </p:ext>
            </p:extLst>
          </p:nvPr>
        </p:nvGraphicFramePr>
        <p:xfrm>
          <a:off x="3409950" y="4038600"/>
          <a:ext cx="1473200" cy="863600"/>
        </p:xfrm>
        <a:graphic>
          <a:graphicData uri="http://schemas.openxmlformats.org/presentationml/2006/ole">
            <mc:AlternateContent xmlns:mc="http://schemas.openxmlformats.org/markup-compatibility/2006">
              <mc:Choice xmlns:v="urn:schemas-microsoft-com:vml" Requires="v">
                <p:oleObj spid="_x0000_s16601" name="Equation" r:id="rId6" imgW="736560" imgH="431640" progId="Equation.DSMT4">
                  <p:embed/>
                </p:oleObj>
              </mc:Choice>
              <mc:Fallback>
                <p:oleObj name="Equation" r:id="rId6" imgW="736560" imgH="431640" progId="Equation.DSMT4">
                  <p:embed/>
                  <p:pic>
                    <p:nvPicPr>
                      <p:cNvPr id="0" name="Object 5" descr="When P increases QD decreases. an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9950" y="4038600"/>
                        <a:ext cx="1473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descr="When P decreases QD increases."/>
          <p:cNvGraphicFramePr>
            <a:graphicFrameLocks noChangeAspect="1"/>
          </p:cNvGraphicFramePr>
          <p:nvPr>
            <p:extLst>
              <p:ext uri="{D42A27DB-BD31-4B8C-83A1-F6EECF244321}">
                <p14:modId xmlns:p14="http://schemas.microsoft.com/office/powerpoint/2010/main" val="2322717545"/>
              </p:ext>
            </p:extLst>
          </p:nvPr>
        </p:nvGraphicFramePr>
        <p:xfrm>
          <a:off x="3381375" y="5099050"/>
          <a:ext cx="1473200" cy="482600"/>
        </p:xfrm>
        <a:graphic>
          <a:graphicData uri="http://schemas.openxmlformats.org/presentationml/2006/ole">
            <mc:AlternateContent xmlns:mc="http://schemas.openxmlformats.org/markup-compatibility/2006">
              <mc:Choice xmlns:v="urn:schemas-microsoft-com:vml" Requires="v">
                <p:oleObj spid="_x0000_s16602" name="Equation" r:id="rId8" imgW="736560" imgH="241200" progId="Equation.DSMT4">
                  <p:embed/>
                </p:oleObj>
              </mc:Choice>
              <mc:Fallback>
                <p:oleObj name="Equation" r:id="rId8" imgW="736560" imgH="241200" progId="Equation.DSMT4">
                  <p:embed/>
                  <p:pic>
                    <p:nvPicPr>
                      <p:cNvPr id="0" name="Object 6" descr="When P decreases QD increas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1375" y="5099050"/>
                        <a:ext cx="1473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sz="quarter" idx="14"/>
          </p:nvPr>
        </p:nvSpPr>
        <p:spPr>
          <a:xfrm>
            <a:off x="457200" y="5715000"/>
            <a:ext cx="8205788" cy="677108"/>
          </a:xfrm>
        </p:spPr>
        <p:txBody>
          <a:bodyPr>
            <a:spAutoFit/>
          </a:bodyPr>
          <a:lstStyle/>
          <a:p>
            <a:r>
              <a:rPr lang="en-IN" sz="2200" dirty="0"/>
              <a:t>When price (</a:t>
            </a:r>
            <a:r>
              <a:rPr lang="en-IN" sz="2200" i="1" dirty="0"/>
              <a:t>P</a:t>
            </a:r>
            <a:r>
              <a:rPr lang="en-IN" sz="2200" dirty="0"/>
              <a:t>) declines, quantity demanded (</a:t>
            </a:r>
            <a:r>
              <a:rPr lang="en-IN" sz="2200" i="1" dirty="0"/>
              <a:t>Q</a:t>
            </a:r>
            <a:r>
              <a:rPr lang="en-IN" sz="2200" i="1" baseline="-25000" dirty="0"/>
              <a:t>D</a:t>
            </a:r>
            <a:r>
              <a:rPr lang="en-IN" sz="2200" dirty="0"/>
              <a:t>) increases. The two factors, </a:t>
            </a:r>
            <a:r>
              <a:rPr lang="en-IN" sz="2200" i="1" dirty="0"/>
              <a:t>P</a:t>
            </a:r>
            <a:r>
              <a:rPr lang="en-IN" sz="2200" dirty="0"/>
              <a:t> and </a:t>
            </a:r>
            <a:r>
              <a:rPr lang="en-IN" sz="2200" i="1" dirty="0"/>
              <a:t>Q</a:t>
            </a:r>
            <a:r>
              <a:rPr lang="en-IN" sz="2200" i="1" baseline="-25000" dirty="0"/>
              <a:t>D</a:t>
            </a:r>
            <a:r>
              <a:rPr lang="en-IN" sz="2200" dirty="0"/>
              <a:t>, move in opposite directions.</a:t>
            </a:r>
          </a:p>
        </p:txBody>
      </p:sp>
    </p:spTree>
    <p:extLst>
      <p:ext uri="{BB962C8B-B14F-4D97-AF65-F5344CB8AC3E}">
        <p14:creationId xmlns:p14="http://schemas.microsoft.com/office/powerpoint/2010/main" val="2098931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9432"/>
            <a:ext cx="8229600" cy="523220"/>
          </a:xfrm>
        </p:spPr>
        <p:txBody>
          <a:bodyPr>
            <a:spAutoFit/>
          </a:bodyPr>
          <a:lstStyle/>
          <a:p>
            <a:r>
              <a:rPr lang="en-IN" altLang="en-US" dirty="0">
                <a:latin typeface="+mj-lt"/>
              </a:rPr>
              <a:t>Elasticity and Total Revenue </a:t>
            </a:r>
            <a:r>
              <a:rPr lang="en-IN" altLang="en-US" sz="2800" dirty="0">
                <a:latin typeface="+mj-lt"/>
              </a:rPr>
              <a:t>(2 of 4) </a:t>
            </a:r>
            <a:endParaRPr lang="en-US" sz="2800" dirty="0">
              <a:latin typeface="+mj-lt"/>
            </a:endParaRPr>
          </a:p>
        </p:txBody>
      </p:sp>
      <p:sp>
        <p:nvSpPr>
          <p:cNvPr id="3" name="Content Placeholder 2"/>
          <p:cNvSpPr>
            <a:spLocks noGrp="1"/>
          </p:cNvSpPr>
          <p:nvPr>
            <p:ph idx="1"/>
          </p:nvPr>
        </p:nvSpPr>
        <p:spPr/>
        <p:txBody>
          <a:bodyPr wrap="square">
            <a:spAutoFit/>
          </a:bodyPr>
          <a:lstStyle/>
          <a:p>
            <a:r>
              <a:rPr lang="en-IN" sz="2400" dirty="0"/>
              <a:t>Because total revenue is the product of </a:t>
            </a:r>
            <a:r>
              <a:rPr lang="en-IN" sz="2400" i="1" dirty="0"/>
              <a:t>P </a:t>
            </a:r>
            <a:r>
              <a:rPr lang="en-IN" sz="2400" dirty="0"/>
              <a:t>and </a:t>
            </a:r>
            <a:r>
              <a:rPr lang="en-IN" sz="2400" i="1" dirty="0"/>
              <a:t>Q</a:t>
            </a:r>
            <a:r>
              <a:rPr lang="en-IN" sz="2400" dirty="0"/>
              <a:t>, whether </a:t>
            </a:r>
            <a:r>
              <a:rPr lang="en-IN" sz="2400" i="1" dirty="0"/>
              <a:t>TR</a:t>
            </a:r>
            <a:r>
              <a:rPr lang="en-IN" sz="2400" dirty="0"/>
              <a:t> rises or falls in response to a price increase depends on which is bigger; the percentage increase in price or the percentage decrease in quantity demanded.</a:t>
            </a:r>
          </a:p>
          <a:p>
            <a:r>
              <a:rPr lang="en-IN" sz="2400" dirty="0"/>
              <a:t>Effect of price increase on a product with inelastic demand:</a:t>
            </a:r>
          </a:p>
        </p:txBody>
      </p:sp>
      <p:graphicFrame>
        <p:nvGraphicFramePr>
          <p:cNvPr id="6" name="Object 5" descr="Increase in P multiplied by decrease in Q sub d equals increase in T times R"/>
          <p:cNvGraphicFramePr>
            <a:graphicFrameLocks noChangeAspect="1"/>
          </p:cNvGraphicFramePr>
          <p:nvPr>
            <p:extLst>
              <p:ext uri="{D42A27DB-BD31-4B8C-83A1-F6EECF244321}">
                <p14:modId xmlns:p14="http://schemas.microsoft.com/office/powerpoint/2010/main" val="2335330135"/>
              </p:ext>
            </p:extLst>
          </p:nvPr>
        </p:nvGraphicFramePr>
        <p:xfrm>
          <a:off x="3507806" y="4062111"/>
          <a:ext cx="2128389" cy="470226"/>
        </p:xfrm>
        <a:graphic>
          <a:graphicData uri="http://schemas.openxmlformats.org/presentationml/2006/ole">
            <mc:AlternateContent xmlns:mc="http://schemas.openxmlformats.org/markup-compatibility/2006">
              <mc:Choice xmlns:v="urn:schemas-microsoft-com:vml" Requires="v">
                <p:oleObj spid="_x0000_s24603" name="Equation" r:id="rId4" imgW="1091880" imgH="241200" progId="Equation.DSMT4">
                  <p:embed/>
                </p:oleObj>
              </mc:Choice>
              <mc:Fallback>
                <p:oleObj name="Equation" r:id="rId4" imgW="1091880" imgH="241200" progId="Equation.DSMT4">
                  <p:embed/>
                  <p:pic>
                    <p:nvPicPr>
                      <p:cNvPr id="0" name=""/>
                      <p:cNvPicPr/>
                      <p:nvPr/>
                    </p:nvPicPr>
                    <p:blipFill>
                      <a:blip r:embed="rId5"/>
                      <a:stretch>
                        <a:fillRect/>
                      </a:stretch>
                    </p:blipFill>
                    <p:spPr>
                      <a:xfrm>
                        <a:off x="3507806" y="4062111"/>
                        <a:ext cx="2128389" cy="470226"/>
                      </a:xfrm>
                      <a:prstGeom prst="rect">
                        <a:avLst/>
                      </a:prstGeom>
                    </p:spPr>
                  </p:pic>
                </p:oleObj>
              </mc:Fallback>
            </mc:AlternateContent>
          </a:graphicData>
        </a:graphic>
      </p:graphicFrame>
    </p:spTree>
    <p:extLst>
      <p:ext uri="{BB962C8B-B14F-4D97-AF65-F5344CB8AC3E}">
        <p14:creationId xmlns:p14="http://schemas.microsoft.com/office/powerpoint/2010/main" val="1436123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9504"/>
            <a:ext cx="8229600" cy="553998"/>
          </a:xfrm>
        </p:spPr>
        <p:txBody>
          <a:bodyPr>
            <a:spAutoFit/>
          </a:bodyPr>
          <a:lstStyle/>
          <a:p>
            <a:r>
              <a:rPr lang="en-IN" altLang="en-US" dirty="0"/>
              <a:t>Elasticity and Total Revenue </a:t>
            </a:r>
            <a:r>
              <a:rPr lang="en-IN" altLang="en-US" sz="2800" dirty="0"/>
              <a:t>(3 of 4) </a:t>
            </a:r>
            <a:endParaRPr lang="en-US" sz="2800" dirty="0"/>
          </a:p>
        </p:txBody>
      </p:sp>
      <p:sp>
        <p:nvSpPr>
          <p:cNvPr id="3" name="Content Placeholder 2"/>
          <p:cNvSpPr>
            <a:spLocks noGrp="1"/>
          </p:cNvSpPr>
          <p:nvPr>
            <p:ph idx="1"/>
          </p:nvPr>
        </p:nvSpPr>
        <p:spPr>
          <a:xfrm>
            <a:off x="457200" y="1895475"/>
            <a:ext cx="8205788" cy="1669688"/>
          </a:xfrm>
        </p:spPr>
        <p:txBody>
          <a:bodyPr wrap="square">
            <a:spAutoFit/>
          </a:bodyPr>
          <a:lstStyle/>
          <a:p>
            <a:r>
              <a:rPr lang="en-IN" sz="2400" dirty="0"/>
              <a:t>If the percentage decline in quantity demanded following a price increase is larger than the percentage increase in price, total revenue will fall.</a:t>
            </a:r>
          </a:p>
          <a:p>
            <a:r>
              <a:rPr lang="en-IN" sz="2400" dirty="0"/>
              <a:t>Effect of price increase on a product with elastic demand:</a:t>
            </a:r>
          </a:p>
        </p:txBody>
      </p:sp>
      <p:graphicFrame>
        <p:nvGraphicFramePr>
          <p:cNvPr id="4" name="Object 3" descr="increased P times QD decrease equals TR decrease"/>
          <p:cNvGraphicFramePr>
            <a:graphicFrameLocks noChangeAspect="1"/>
          </p:cNvGraphicFramePr>
          <p:nvPr>
            <p:extLst>
              <p:ext uri="{D42A27DB-BD31-4B8C-83A1-F6EECF244321}">
                <p14:modId xmlns:p14="http://schemas.microsoft.com/office/powerpoint/2010/main" val="2990825649"/>
              </p:ext>
            </p:extLst>
          </p:nvPr>
        </p:nvGraphicFramePr>
        <p:xfrm>
          <a:off x="3528291" y="4060537"/>
          <a:ext cx="1985818" cy="438727"/>
        </p:xfrm>
        <a:graphic>
          <a:graphicData uri="http://schemas.openxmlformats.org/presentationml/2006/ole">
            <mc:AlternateContent xmlns:mc="http://schemas.openxmlformats.org/markup-compatibility/2006">
              <mc:Choice xmlns:v="urn:schemas-microsoft-com:vml" Requires="v">
                <p:oleObj spid="_x0000_s18499" name="Equation" r:id="rId4" imgW="1091880" imgH="241200" progId="Equation.DSMT4">
                  <p:embed/>
                </p:oleObj>
              </mc:Choice>
              <mc:Fallback>
                <p:oleObj name="Equation" r:id="rId4" imgW="1091880" imgH="241200" progId="Equation.DSMT4">
                  <p:embed/>
                  <p:pic>
                    <p:nvPicPr>
                      <p:cNvPr id="0" name="Object 4" descr="When P decreases QD increases."/>
                      <p:cNvPicPr>
                        <a:picLocks noChangeAspect="1" noChangeArrowheads="1"/>
                      </p:cNvPicPr>
                      <p:nvPr/>
                    </p:nvPicPr>
                    <p:blipFill>
                      <a:blip r:embed="rId5"/>
                      <a:srcRect/>
                      <a:stretch>
                        <a:fillRect/>
                      </a:stretch>
                    </p:blipFill>
                    <p:spPr bwMode="auto">
                      <a:xfrm>
                        <a:off x="3528291" y="4060537"/>
                        <a:ext cx="1985818" cy="438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7885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dirty="0"/>
              <a:t>Elasticity and Total Revenue </a:t>
            </a:r>
            <a:r>
              <a:rPr lang="en-IN" altLang="en-US" sz="2800" dirty="0"/>
              <a:t>(4 of 4) </a:t>
            </a:r>
            <a:endParaRPr lang="en-US" sz="2800" dirty="0"/>
          </a:p>
        </p:txBody>
      </p:sp>
      <p:sp>
        <p:nvSpPr>
          <p:cNvPr id="3" name="Content Placeholder 2"/>
          <p:cNvSpPr>
            <a:spLocks noGrp="1"/>
          </p:cNvSpPr>
          <p:nvPr>
            <p:ph idx="1"/>
          </p:nvPr>
        </p:nvSpPr>
        <p:spPr>
          <a:xfrm>
            <a:off x="457200" y="1600201"/>
            <a:ext cx="8205788" cy="738664"/>
          </a:xfrm>
        </p:spPr>
        <p:txBody>
          <a:bodyPr wrap="square">
            <a:spAutoFit/>
          </a:bodyPr>
          <a:lstStyle/>
          <a:p>
            <a:r>
              <a:rPr lang="en-IN" sz="2400" dirty="0"/>
              <a:t>The opposite is true for a price cut. When demand is elastic, a cut in price increases total revenue.</a:t>
            </a:r>
          </a:p>
        </p:txBody>
      </p:sp>
      <p:sp>
        <p:nvSpPr>
          <p:cNvPr id="4" name="Content Placeholder 3"/>
          <p:cNvSpPr>
            <a:spLocks noGrp="1"/>
          </p:cNvSpPr>
          <p:nvPr>
            <p:ph sz="quarter" idx="13"/>
          </p:nvPr>
        </p:nvSpPr>
        <p:spPr>
          <a:xfrm>
            <a:off x="1485900" y="2819400"/>
            <a:ext cx="6172200" cy="307777"/>
          </a:xfrm>
        </p:spPr>
        <p:txBody>
          <a:bodyPr wrap="square">
            <a:spAutoFit/>
          </a:bodyPr>
          <a:lstStyle/>
          <a:p>
            <a:pPr marL="0" indent="0">
              <a:buNone/>
            </a:pPr>
            <a:r>
              <a:rPr lang="en-IN" sz="2000" dirty="0"/>
              <a:t>Effect of price cut on a product with elastic demand:</a:t>
            </a:r>
          </a:p>
        </p:txBody>
      </p:sp>
      <p:graphicFrame>
        <p:nvGraphicFramePr>
          <p:cNvPr id="8" name="Object 7" descr="decreased P times QD increase equals TR increase"/>
          <p:cNvGraphicFramePr>
            <a:graphicFrameLocks noChangeAspect="1"/>
          </p:cNvGraphicFramePr>
          <p:nvPr>
            <p:extLst>
              <p:ext uri="{D42A27DB-BD31-4B8C-83A1-F6EECF244321}">
                <p14:modId xmlns:p14="http://schemas.microsoft.com/office/powerpoint/2010/main" val="2103269671"/>
              </p:ext>
            </p:extLst>
          </p:nvPr>
        </p:nvGraphicFramePr>
        <p:xfrm>
          <a:off x="3335338" y="3400425"/>
          <a:ext cx="2346325" cy="530225"/>
        </p:xfrm>
        <a:graphic>
          <a:graphicData uri="http://schemas.openxmlformats.org/presentationml/2006/ole">
            <mc:AlternateContent xmlns:mc="http://schemas.openxmlformats.org/markup-compatibility/2006">
              <mc:Choice xmlns:v="urn:schemas-microsoft-com:vml" Requires="v">
                <p:oleObj spid="_x0000_s19586" name="Equation" r:id="rId4" imgW="1066680" imgH="241200" progId="Equation.DSMT4">
                  <p:embed/>
                </p:oleObj>
              </mc:Choice>
              <mc:Fallback>
                <p:oleObj name="Equation" r:id="rId4" imgW="1066680" imgH="241200" progId="Equation.DSMT4">
                  <p:embed/>
                  <p:pic>
                    <p:nvPicPr>
                      <p:cNvPr id="0" name="Object 3" descr="decreased P times QD increase equals TR incre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5338" y="3400425"/>
                        <a:ext cx="23463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ontent Placeholder 5"/>
          <p:cNvSpPr>
            <a:spLocks noGrp="1"/>
          </p:cNvSpPr>
          <p:nvPr>
            <p:ph sz="quarter" idx="14"/>
          </p:nvPr>
        </p:nvSpPr>
        <p:spPr>
          <a:xfrm>
            <a:off x="1485900" y="4038600"/>
            <a:ext cx="6172200" cy="307777"/>
          </a:xfrm>
        </p:spPr>
        <p:txBody>
          <a:bodyPr wrap="square">
            <a:spAutoFit/>
          </a:bodyPr>
          <a:lstStyle/>
          <a:p>
            <a:pPr marL="0" indent="0">
              <a:buNone/>
            </a:pPr>
            <a:r>
              <a:rPr lang="en-IN" sz="2000" dirty="0"/>
              <a:t>Effect of price cut on a product with inelastic demand:</a:t>
            </a:r>
          </a:p>
        </p:txBody>
      </p:sp>
      <p:graphicFrame>
        <p:nvGraphicFramePr>
          <p:cNvPr id="9" name="Object 8" descr="decreased P times QD increase equals TR increase"/>
          <p:cNvGraphicFramePr>
            <a:graphicFrameLocks noChangeAspect="1"/>
          </p:cNvGraphicFramePr>
          <p:nvPr>
            <p:extLst>
              <p:ext uri="{D42A27DB-BD31-4B8C-83A1-F6EECF244321}">
                <p14:modId xmlns:p14="http://schemas.microsoft.com/office/powerpoint/2010/main" val="3246868350"/>
              </p:ext>
            </p:extLst>
          </p:nvPr>
        </p:nvGraphicFramePr>
        <p:xfrm>
          <a:off x="3335338" y="4575175"/>
          <a:ext cx="2346325" cy="531813"/>
        </p:xfrm>
        <a:graphic>
          <a:graphicData uri="http://schemas.openxmlformats.org/presentationml/2006/ole">
            <mc:AlternateContent xmlns:mc="http://schemas.openxmlformats.org/markup-compatibility/2006">
              <mc:Choice xmlns:v="urn:schemas-microsoft-com:vml" Requires="v">
                <p:oleObj spid="_x0000_s19587" name="Equation" r:id="rId6" imgW="1066680" imgH="241200" progId="Equation.DSMT4">
                  <p:embed/>
                </p:oleObj>
              </mc:Choice>
              <mc:Fallback>
                <p:oleObj name="Equation" r:id="rId6" imgW="1066680" imgH="241200" progId="Equation.DSMT4">
                  <p:embed/>
                  <p:pic>
                    <p:nvPicPr>
                      <p:cNvPr id="0" name="Object 4" descr="decreased P times QD increase equals TR incre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5338" y="4575175"/>
                        <a:ext cx="234632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Content Placeholder 6"/>
          <p:cNvSpPr>
            <a:spLocks noGrp="1"/>
          </p:cNvSpPr>
          <p:nvPr>
            <p:ph sz="quarter" idx="15"/>
          </p:nvPr>
        </p:nvSpPr>
        <p:spPr>
          <a:xfrm>
            <a:off x="457200" y="5219700"/>
            <a:ext cx="8205788" cy="738664"/>
          </a:xfrm>
        </p:spPr>
        <p:txBody>
          <a:bodyPr>
            <a:spAutoFit/>
          </a:bodyPr>
          <a:lstStyle/>
          <a:p>
            <a:r>
              <a:rPr lang="en-IN" sz="2400" dirty="0"/>
              <a:t>When demand is inelastic, a cut in price reduces total revenue.</a:t>
            </a:r>
          </a:p>
        </p:txBody>
      </p:sp>
    </p:spTree>
    <p:extLst>
      <p:ext uri="{BB962C8B-B14F-4D97-AF65-F5344CB8AC3E}">
        <p14:creationId xmlns:p14="http://schemas.microsoft.com/office/powerpoint/2010/main" val="3563847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IN" altLang="en-US" sz="3600" dirty="0">
                <a:latin typeface="+mj-lt"/>
              </a:rPr>
              <a:t>The Determinants of Demand Elasticity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0"/>
            <a:ext cx="8229600" cy="1300356"/>
          </a:xfrm>
        </p:spPr>
        <p:txBody>
          <a:bodyPr wrap="square">
            <a:spAutoFit/>
          </a:bodyPr>
          <a:lstStyle/>
          <a:p>
            <a:pPr marL="0" indent="0">
              <a:buNone/>
            </a:pPr>
            <a:r>
              <a:rPr lang="en-IN" sz="2400" b="1" dirty="0"/>
              <a:t>Availability of Substitutes</a:t>
            </a:r>
          </a:p>
          <a:p>
            <a:r>
              <a:rPr lang="en-IN" sz="2400" dirty="0"/>
              <a:t>Perhaps the most obvious factor affecting demand elasticity is the availability of substitutes.</a:t>
            </a:r>
          </a:p>
        </p:txBody>
      </p:sp>
      <p:sp>
        <p:nvSpPr>
          <p:cNvPr id="5" name="Content Placeholder 4"/>
          <p:cNvSpPr>
            <a:spLocks noGrp="1"/>
          </p:cNvSpPr>
          <p:nvPr>
            <p:ph idx="13"/>
          </p:nvPr>
        </p:nvSpPr>
        <p:spPr>
          <a:xfrm>
            <a:off x="457200" y="3048000"/>
            <a:ext cx="8229600" cy="1300356"/>
          </a:xfrm>
        </p:spPr>
        <p:txBody>
          <a:bodyPr>
            <a:spAutoFit/>
          </a:bodyPr>
          <a:lstStyle/>
          <a:p>
            <a:pPr marL="0" indent="0">
              <a:buNone/>
            </a:pPr>
            <a:r>
              <a:rPr lang="en-IN" sz="2400" b="1" dirty="0"/>
              <a:t>The Importance of Being Unimportant</a:t>
            </a:r>
          </a:p>
          <a:p>
            <a:r>
              <a:rPr lang="en-IN" sz="2400" dirty="0"/>
              <a:t>When an item represents a relatively small part of our total budget, we tend to pay little attention to its price.</a:t>
            </a:r>
          </a:p>
        </p:txBody>
      </p:sp>
    </p:spTree>
    <p:extLst>
      <p:ext uri="{BB962C8B-B14F-4D97-AF65-F5344CB8AC3E}">
        <p14:creationId xmlns:p14="http://schemas.microsoft.com/office/powerpoint/2010/main" val="165808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IN" sz="3600" dirty="0">
                <a:latin typeface="+mj-lt"/>
              </a:rPr>
              <a:t>Chapter Outline and Learning Objectives </a:t>
            </a:r>
            <a:r>
              <a:rPr lang="en-IN" sz="2800" dirty="0">
                <a:latin typeface="+mj-lt"/>
              </a:rPr>
              <a:t>(2 of 2)</a:t>
            </a:r>
          </a:p>
        </p:txBody>
      </p:sp>
      <p:sp>
        <p:nvSpPr>
          <p:cNvPr id="3" name="Content Placeholder 2"/>
          <p:cNvSpPr>
            <a:spLocks noGrp="1"/>
          </p:cNvSpPr>
          <p:nvPr>
            <p:ph idx="1"/>
          </p:nvPr>
        </p:nvSpPr>
        <p:spPr>
          <a:xfrm>
            <a:off x="457200" y="1600201"/>
            <a:ext cx="8205788" cy="1300356"/>
          </a:xfrm>
        </p:spPr>
        <p:txBody>
          <a:bodyPr>
            <a:spAutoFit/>
          </a:bodyPr>
          <a:lstStyle/>
          <a:p>
            <a:pPr marL="0" indent="0">
              <a:buSzPct val="100000"/>
              <a:buNone/>
            </a:pPr>
            <a:r>
              <a:rPr lang="en-IN" sz="2400" b="1" dirty="0"/>
              <a:t>5.4 Other Important </a:t>
            </a:r>
            <a:r>
              <a:rPr lang="en-IN" sz="2400" b="1" dirty="0" err="1"/>
              <a:t>Elasticities</a:t>
            </a:r>
            <a:r>
              <a:rPr lang="en-IN" sz="2400" b="1" dirty="0"/>
              <a:t> </a:t>
            </a:r>
          </a:p>
          <a:p>
            <a:pPr>
              <a:buSzPct val="100000"/>
            </a:pPr>
            <a:r>
              <a:rPr lang="en-IN" sz="2400" dirty="0"/>
              <a:t>Define and give examples of income elasticity, </a:t>
            </a:r>
            <a:r>
              <a:rPr lang="en-IN" sz="2400" dirty="0" err="1"/>
              <a:t>cross­price</a:t>
            </a:r>
            <a:r>
              <a:rPr lang="en-IN" sz="2400" dirty="0"/>
              <a:t> elasticity, and supply elasticity.</a:t>
            </a:r>
          </a:p>
        </p:txBody>
      </p:sp>
      <p:sp>
        <p:nvSpPr>
          <p:cNvPr id="5" name="Content Placeholder 4"/>
          <p:cNvSpPr>
            <a:spLocks noGrp="1"/>
          </p:cNvSpPr>
          <p:nvPr>
            <p:ph sz="quarter" idx="14"/>
          </p:nvPr>
        </p:nvSpPr>
        <p:spPr>
          <a:xfrm>
            <a:off x="457200" y="3144317"/>
            <a:ext cx="8205788" cy="1669688"/>
          </a:xfrm>
        </p:spPr>
        <p:txBody>
          <a:bodyPr>
            <a:spAutoFit/>
          </a:bodyPr>
          <a:lstStyle/>
          <a:p>
            <a:pPr marL="0" indent="0">
              <a:buSzPct val="100000"/>
              <a:buNone/>
            </a:pPr>
            <a:r>
              <a:rPr lang="en-IN" sz="2400" b="1" dirty="0"/>
              <a:t>5.5 What Happens When We Raise Taxes: Using Elasticity</a:t>
            </a:r>
          </a:p>
          <a:p>
            <a:pPr>
              <a:buSzPct val="100000"/>
            </a:pPr>
            <a:r>
              <a:rPr lang="en-IN" sz="2400" dirty="0"/>
              <a:t>Understand the way excise taxes can be shifted to consumers.</a:t>
            </a:r>
          </a:p>
        </p:txBody>
      </p:sp>
      <p:sp>
        <p:nvSpPr>
          <p:cNvPr id="4" name="Content Placeholder 3"/>
          <p:cNvSpPr>
            <a:spLocks noGrp="1"/>
          </p:cNvSpPr>
          <p:nvPr>
            <p:ph sz="quarter" idx="13"/>
          </p:nvPr>
        </p:nvSpPr>
        <p:spPr>
          <a:xfrm>
            <a:off x="457200" y="5010150"/>
            <a:ext cx="8205788" cy="369332"/>
          </a:xfrm>
        </p:spPr>
        <p:txBody>
          <a:bodyPr>
            <a:spAutoFit/>
          </a:bodyPr>
          <a:lstStyle/>
          <a:p>
            <a:pPr marL="0" indent="0">
              <a:buNone/>
            </a:pPr>
            <a:r>
              <a:rPr lang="en-IN" sz="2400" b="1" dirty="0"/>
              <a:t>Looking Ahead</a:t>
            </a:r>
          </a:p>
        </p:txBody>
      </p:sp>
    </p:spTree>
    <p:extLst>
      <p:ext uri="{BB962C8B-B14F-4D97-AF65-F5344CB8AC3E}">
        <p14:creationId xmlns:p14="http://schemas.microsoft.com/office/powerpoint/2010/main" val="1295863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IN" altLang="en-US" sz="3600" dirty="0">
                <a:latin typeface="+mj-lt"/>
              </a:rPr>
              <a:t>The Determinants of Demand Elasticity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0"/>
            <a:ext cx="8229600" cy="1669688"/>
          </a:xfrm>
        </p:spPr>
        <p:txBody>
          <a:bodyPr wrap="square">
            <a:spAutoFit/>
          </a:bodyPr>
          <a:lstStyle/>
          <a:p>
            <a:pPr marL="0" indent="0">
              <a:buNone/>
            </a:pPr>
            <a:r>
              <a:rPr lang="en-IN" sz="2400" b="1" dirty="0"/>
              <a:t>Luxuries versus Necessities</a:t>
            </a:r>
          </a:p>
          <a:p>
            <a:r>
              <a:rPr lang="en-IN" sz="2400" dirty="0"/>
              <a:t>Luxury goods (e.g., yachts) tend to have relatively elastic demand, and necessities (e.g., food) have inelastic demand.</a:t>
            </a:r>
          </a:p>
        </p:txBody>
      </p:sp>
      <p:sp>
        <p:nvSpPr>
          <p:cNvPr id="5" name="Content Placeholder 4"/>
          <p:cNvSpPr>
            <a:spLocks noGrp="1"/>
          </p:cNvSpPr>
          <p:nvPr>
            <p:ph idx="13"/>
          </p:nvPr>
        </p:nvSpPr>
        <p:spPr>
          <a:xfrm>
            <a:off x="457200" y="3343275"/>
            <a:ext cx="8229600" cy="1669688"/>
          </a:xfrm>
        </p:spPr>
        <p:txBody>
          <a:bodyPr>
            <a:spAutoFit/>
          </a:bodyPr>
          <a:lstStyle/>
          <a:p>
            <a:pPr marL="0" indent="0">
              <a:buNone/>
            </a:pPr>
            <a:r>
              <a:rPr lang="en-IN" sz="2400" b="1" dirty="0"/>
              <a:t>The Time Dimension</a:t>
            </a:r>
          </a:p>
          <a:p>
            <a:r>
              <a:rPr lang="en-IN" sz="2400" dirty="0"/>
              <a:t>In the longer run, demand is likely to become more elastic because households make adjustments over time, and producers develop substitute goods. </a:t>
            </a:r>
          </a:p>
        </p:txBody>
      </p:sp>
    </p:spTree>
    <p:extLst>
      <p:ext uri="{BB962C8B-B14F-4D97-AF65-F5344CB8AC3E}">
        <p14:creationId xmlns:p14="http://schemas.microsoft.com/office/powerpoint/2010/main" val="4036951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(1 of 2)</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err="1">
                <a:solidFill>
                  <a:schemeClr val="bg2"/>
                </a:solidFill>
              </a:rPr>
              <a:t>Elasticities</a:t>
            </a:r>
            <a:r>
              <a:rPr lang="en-IN" sz="2800" b="1" dirty="0">
                <a:solidFill>
                  <a:schemeClr val="bg2"/>
                </a:solidFill>
              </a:rPr>
              <a:t> at a Delicatessen in the Short Run and Long Run</a:t>
            </a:r>
          </a:p>
        </p:txBody>
      </p:sp>
      <p:sp>
        <p:nvSpPr>
          <p:cNvPr id="3" name="Content Placeholder 2"/>
          <p:cNvSpPr>
            <a:spLocks noGrp="1"/>
          </p:cNvSpPr>
          <p:nvPr>
            <p:ph idx="1"/>
          </p:nvPr>
        </p:nvSpPr>
        <p:spPr>
          <a:xfrm>
            <a:off x="457200" y="1905001"/>
            <a:ext cx="4114800" cy="2962349"/>
          </a:xfrm>
        </p:spPr>
        <p:txBody>
          <a:bodyPr wrap="square">
            <a:spAutoFit/>
          </a:bodyPr>
          <a:lstStyle/>
          <a:p>
            <a:pPr marL="0" indent="0">
              <a:buNone/>
            </a:pPr>
            <a:r>
              <a:rPr lang="en-IN" sz="2000" dirty="0"/>
              <a:t>The graph shows the expected relationship between long-run and short-run demand for Frank’s sandwiches. 		</a:t>
            </a:r>
          </a:p>
          <a:p>
            <a:pPr marL="0" indent="0">
              <a:buNone/>
            </a:pPr>
            <a:r>
              <a:rPr lang="en-IN" sz="2000" dirty="0"/>
              <a:t>Notice that if you raise prices above the current level, the expected quantity change read from the short-run curve is less than that from the long-run curve. </a:t>
            </a:r>
          </a:p>
        </p:txBody>
      </p:sp>
      <p:pic>
        <p:nvPicPr>
          <p:cNvPr id="20482" name="Picture 2" descr="The graph shows the following data:&#10;Y-axis: Price&#10;X-axis: Quantity of Sandwiches&#10;Two lines are drawn on the graph&#10;Line DLR = Long run demand curve&#10;Line DSR = Short run demand curve&#10;Line DLR goes through points (New Q in LR, New Price) and (Current Q, Current Price)&#10;Line DSR goes through points (New Q in SR, New Price) and (Current Q, Current Pric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48" y="1942085"/>
            <a:ext cx="4016742" cy="276586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4942206"/>
            <a:ext cx="8205788" cy="1450338"/>
          </a:xfrm>
        </p:spPr>
        <p:txBody>
          <a:bodyPr>
            <a:spAutoFit/>
          </a:bodyPr>
          <a:lstStyle/>
          <a:p>
            <a:pPr marL="0" indent="0">
              <a:buNone/>
            </a:pPr>
            <a:r>
              <a:rPr lang="en-IN" sz="2000" dirty="0"/>
              <a:t>CRITICAL THINKING</a:t>
            </a:r>
          </a:p>
          <a:p>
            <a:pPr marL="457200" indent="-457200">
              <a:buFont typeface="+mj-lt"/>
              <a:buAutoNum type="arabicPeriod"/>
            </a:pPr>
            <a:r>
              <a:rPr lang="en-IN" sz="2000" dirty="0"/>
              <a:t>Provide an example of a purchasing situation in which you think your own short- and long-run </a:t>
            </a:r>
            <a:r>
              <a:rPr lang="en-IN" sz="2000" dirty="0" err="1"/>
              <a:t>elasticities</a:t>
            </a:r>
            <a:r>
              <a:rPr lang="en-IN" sz="2000" dirty="0"/>
              <a:t> differ a lot and a second in which they are similar. What drives those differences?</a:t>
            </a:r>
          </a:p>
        </p:txBody>
      </p:sp>
    </p:spTree>
    <p:extLst>
      <p:ext uri="{BB962C8B-B14F-4D97-AF65-F5344CB8AC3E}">
        <p14:creationId xmlns:p14="http://schemas.microsoft.com/office/powerpoint/2010/main" val="3942919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9504"/>
            <a:ext cx="8229600" cy="553998"/>
          </a:xfrm>
        </p:spPr>
        <p:txBody>
          <a:bodyPr>
            <a:spAutoFit/>
          </a:bodyPr>
          <a:lstStyle/>
          <a:p>
            <a:r>
              <a:rPr lang="en-IN" altLang="en-US" dirty="0"/>
              <a:t>Other Important </a:t>
            </a:r>
            <a:r>
              <a:rPr lang="en-IN" altLang="en-US" dirty="0" err="1"/>
              <a:t>Elasticities</a:t>
            </a:r>
            <a:r>
              <a:rPr lang="en-IN" altLang="en-US" dirty="0"/>
              <a:t> </a:t>
            </a:r>
            <a:r>
              <a:rPr lang="en-IN" altLang="en-US" sz="2800" dirty="0"/>
              <a:t>(1 of 2)</a:t>
            </a:r>
            <a:endParaRPr lang="en-US" sz="2800" dirty="0"/>
          </a:p>
        </p:txBody>
      </p:sp>
      <p:sp>
        <p:nvSpPr>
          <p:cNvPr id="3" name="Content Placeholder 2"/>
          <p:cNvSpPr>
            <a:spLocks noGrp="1"/>
          </p:cNvSpPr>
          <p:nvPr>
            <p:ph idx="1"/>
          </p:nvPr>
        </p:nvSpPr>
        <p:spPr>
          <a:xfrm>
            <a:off x="457200" y="1895475"/>
            <a:ext cx="8205788" cy="1300356"/>
          </a:xfrm>
        </p:spPr>
        <p:txBody>
          <a:bodyPr wrap="square">
            <a:spAutoFit/>
          </a:bodyPr>
          <a:lstStyle/>
          <a:p>
            <a:pPr marL="0" indent="0">
              <a:buNone/>
            </a:pPr>
            <a:r>
              <a:rPr lang="en-IN" sz="2400" b="1" dirty="0"/>
              <a:t>Income Elasticity of Demand</a:t>
            </a:r>
          </a:p>
          <a:p>
            <a:r>
              <a:rPr lang="en-IN" sz="2400" b="1" dirty="0"/>
              <a:t>income elasticity of demand </a:t>
            </a:r>
            <a:r>
              <a:rPr lang="en-IN" sz="2400" dirty="0"/>
              <a:t>A measure of the responsiveness of demand to changes in income.</a:t>
            </a:r>
          </a:p>
        </p:txBody>
      </p:sp>
      <p:graphicFrame>
        <p:nvGraphicFramePr>
          <p:cNvPr id="5" name="Object 4" descr="Income elasticity of demand equals numerator percent change in quantity demanded over denominator percent change in income"/>
          <p:cNvGraphicFramePr>
            <a:graphicFrameLocks noChangeAspect="1"/>
          </p:cNvGraphicFramePr>
          <p:nvPr>
            <p:extLst>
              <p:ext uri="{D42A27DB-BD31-4B8C-83A1-F6EECF244321}">
                <p14:modId xmlns:p14="http://schemas.microsoft.com/office/powerpoint/2010/main" val="184727963"/>
              </p:ext>
            </p:extLst>
          </p:nvPr>
        </p:nvGraphicFramePr>
        <p:xfrm>
          <a:off x="606425" y="3898900"/>
          <a:ext cx="7837488" cy="876300"/>
        </p:xfrm>
        <a:graphic>
          <a:graphicData uri="http://schemas.openxmlformats.org/presentationml/2006/ole">
            <mc:AlternateContent xmlns:mc="http://schemas.openxmlformats.org/markup-compatibility/2006">
              <mc:Choice xmlns:v="urn:schemas-microsoft-com:vml" Requires="v">
                <p:oleObj spid="_x0000_s21564" name="Equation" r:id="rId4" imgW="3746160" imgH="419040" progId="Equation.DSMT4">
                  <p:embed/>
                </p:oleObj>
              </mc:Choice>
              <mc:Fallback>
                <p:oleObj name="Equation" r:id="rId4" imgW="3746160" imgH="419040" progId="Equation.DSMT4">
                  <p:embed/>
                  <p:pic>
                    <p:nvPicPr>
                      <p:cNvPr id="0" name="Object 3" descr="income elasticity of demand = % change in quantity demanded over % change in price"/>
                      <p:cNvPicPr>
                        <a:picLocks noChangeAspect="1" noChangeArrowheads="1"/>
                      </p:cNvPicPr>
                      <p:nvPr/>
                    </p:nvPicPr>
                    <p:blipFill>
                      <a:blip r:embed="rId5"/>
                      <a:srcRect/>
                      <a:stretch>
                        <a:fillRect/>
                      </a:stretch>
                    </p:blipFill>
                    <p:spPr bwMode="auto">
                      <a:xfrm>
                        <a:off x="606425" y="3898900"/>
                        <a:ext cx="78374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3484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9504"/>
            <a:ext cx="8229600" cy="553998"/>
          </a:xfrm>
        </p:spPr>
        <p:txBody>
          <a:bodyPr>
            <a:spAutoFit/>
          </a:bodyPr>
          <a:lstStyle/>
          <a:p>
            <a:r>
              <a:rPr lang="en-IN" altLang="en-US" dirty="0"/>
              <a:t>Other Important </a:t>
            </a:r>
            <a:r>
              <a:rPr lang="en-IN" altLang="en-US" dirty="0" err="1"/>
              <a:t>Elasticities</a:t>
            </a:r>
            <a:r>
              <a:rPr lang="en-IN" altLang="en-US" dirty="0"/>
              <a:t> </a:t>
            </a:r>
            <a:r>
              <a:rPr lang="en-IN" altLang="en-US" sz="2800" dirty="0"/>
              <a:t>(2 of 2)</a:t>
            </a:r>
            <a:endParaRPr lang="en-US" sz="2800" dirty="0"/>
          </a:p>
        </p:txBody>
      </p:sp>
      <p:sp>
        <p:nvSpPr>
          <p:cNvPr id="3" name="Content Placeholder 2"/>
          <p:cNvSpPr>
            <a:spLocks noGrp="1"/>
          </p:cNvSpPr>
          <p:nvPr>
            <p:ph idx="1"/>
          </p:nvPr>
        </p:nvSpPr>
        <p:spPr>
          <a:xfrm>
            <a:off x="457200" y="1895475"/>
            <a:ext cx="8205788" cy="1669688"/>
          </a:xfrm>
        </p:spPr>
        <p:txBody>
          <a:bodyPr wrap="square">
            <a:spAutoFit/>
          </a:bodyPr>
          <a:lstStyle/>
          <a:p>
            <a:pPr marL="0" indent="0">
              <a:buNone/>
            </a:pPr>
            <a:r>
              <a:rPr lang="en-IN" sz="2400" b="1" dirty="0"/>
              <a:t>Cross-Price Elasticity of Demand</a:t>
            </a:r>
          </a:p>
          <a:p>
            <a:r>
              <a:rPr lang="en-IN" sz="2400" b="1" dirty="0"/>
              <a:t>cross-price elasticity of demand </a:t>
            </a:r>
            <a:r>
              <a:rPr lang="en-IN" sz="2400" dirty="0"/>
              <a:t>A measure of the response of the quantity of one good demanded to a change in the price of another good.</a:t>
            </a:r>
          </a:p>
        </p:txBody>
      </p:sp>
      <p:graphicFrame>
        <p:nvGraphicFramePr>
          <p:cNvPr id="4" name="Object 3" descr="cross-price elasticity of demand = % change in quantity of Y demanded over % change in price of X"/>
          <p:cNvGraphicFramePr>
            <a:graphicFrameLocks noChangeAspect="1"/>
          </p:cNvGraphicFramePr>
          <p:nvPr>
            <p:extLst>
              <p:ext uri="{D42A27DB-BD31-4B8C-83A1-F6EECF244321}">
                <p14:modId xmlns:p14="http://schemas.microsoft.com/office/powerpoint/2010/main" val="184108798"/>
              </p:ext>
            </p:extLst>
          </p:nvPr>
        </p:nvGraphicFramePr>
        <p:xfrm>
          <a:off x="468313" y="3886200"/>
          <a:ext cx="8142287" cy="807513"/>
        </p:xfrm>
        <a:graphic>
          <a:graphicData uri="http://schemas.openxmlformats.org/presentationml/2006/ole">
            <mc:AlternateContent xmlns:mc="http://schemas.openxmlformats.org/markup-compatibility/2006">
              <mc:Choice xmlns:v="urn:schemas-microsoft-com:vml" Requires="v">
                <p:oleObj spid="_x0000_s22588" name="Equation" r:id="rId4" imgW="4356000" imgH="431640" progId="Equation.DSMT4">
                  <p:embed/>
                </p:oleObj>
              </mc:Choice>
              <mc:Fallback>
                <p:oleObj name="Equation" r:id="rId4" imgW="4356000" imgH="431640" progId="Equation.DSMT4">
                  <p:embed/>
                  <p:pic>
                    <p:nvPicPr>
                      <p:cNvPr id="0" name="Object 3" descr="cross-price elasticity of demand = % change in quantity of Y demanded over % change in price of 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886200"/>
                        <a:ext cx="8142287" cy="8075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61440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Elasticity of Supply</a:t>
            </a:r>
            <a:endParaRPr lang="en-US" sz="2800" dirty="0">
              <a:latin typeface="+mj-lt"/>
            </a:endParaRPr>
          </a:p>
        </p:txBody>
      </p:sp>
      <p:sp>
        <p:nvSpPr>
          <p:cNvPr id="3" name="Content Placeholder 2"/>
          <p:cNvSpPr>
            <a:spLocks noGrp="1"/>
          </p:cNvSpPr>
          <p:nvPr>
            <p:ph idx="1"/>
          </p:nvPr>
        </p:nvSpPr>
        <p:spPr>
          <a:xfrm>
            <a:off x="457200" y="1600200"/>
            <a:ext cx="8205788" cy="1107996"/>
          </a:xfrm>
        </p:spPr>
        <p:txBody>
          <a:bodyPr wrap="square">
            <a:spAutoFit/>
          </a:bodyPr>
          <a:lstStyle/>
          <a:p>
            <a:r>
              <a:rPr lang="en-IN" sz="2400" b="1" dirty="0"/>
              <a:t>elasticity of supply </a:t>
            </a:r>
            <a:r>
              <a:rPr lang="en-IN" sz="2400" dirty="0"/>
              <a:t>A measure of the response of quantity of a good supplied to a change in price of that good. Likely to be positive in output markets.</a:t>
            </a:r>
          </a:p>
        </p:txBody>
      </p:sp>
      <p:graphicFrame>
        <p:nvGraphicFramePr>
          <p:cNvPr id="4" name="Object 3" descr="elasticity of supply = % change in quantity supplied over % change in price"/>
          <p:cNvGraphicFramePr>
            <a:graphicFrameLocks noChangeAspect="1"/>
          </p:cNvGraphicFramePr>
          <p:nvPr>
            <p:extLst>
              <p:ext uri="{D42A27DB-BD31-4B8C-83A1-F6EECF244321}">
                <p14:modId xmlns:p14="http://schemas.microsoft.com/office/powerpoint/2010/main" val="3669785533"/>
              </p:ext>
            </p:extLst>
          </p:nvPr>
        </p:nvGraphicFramePr>
        <p:xfrm>
          <a:off x="1473200" y="3005138"/>
          <a:ext cx="6197600" cy="863600"/>
        </p:xfrm>
        <a:graphic>
          <a:graphicData uri="http://schemas.openxmlformats.org/presentationml/2006/ole">
            <mc:AlternateContent xmlns:mc="http://schemas.openxmlformats.org/markup-compatibility/2006">
              <mc:Choice xmlns:v="urn:schemas-microsoft-com:vml" Requires="v">
                <p:oleObj spid="_x0000_s23668" name="Equation" r:id="rId4" imgW="3098520" imgH="431640" progId="Equation.DSMT4">
                  <p:embed/>
                </p:oleObj>
              </mc:Choice>
              <mc:Fallback>
                <p:oleObj name="Equation" r:id="rId4" imgW="3098520" imgH="431640" progId="Equation.DSMT4">
                  <p:embed/>
                  <p:pic>
                    <p:nvPicPr>
                      <p:cNvPr id="0" name="Object 5" descr="elasticity of supply = % change in quantity supplied over % change in pr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3005138"/>
                        <a:ext cx="6197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idx="13"/>
          </p:nvPr>
        </p:nvSpPr>
        <p:spPr>
          <a:xfrm>
            <a:off x="457200" y="4191000"/>
            <a:ext cx="8205788" cy="738664"/>
          </a:xfrm>
        </p:spPr>
        <p:txBody>
          <a:bodyPr wrap="square">
            <a:spAutoFit/>
          </a:bodyPr>
          <a:lstStyle/>
          <a:p>
            <a:r>
              <a:rPr lang="en-IN" sz="2400" b="1" dirty="0"/>
              <a:t>elasticity of </a:t>
            </a:r>
            <a:r>
              <a:rPr lang="en-IN" sz="2400" b="1" dirty="0" err="1"/>
              <a:t>labor</a:t>
            </a:r>
            <a:r>
              <a:rPr lang="en-IN" sz="2400" b="1" dirty="0"/>
              <a:t> supply </a:t>
            </a:r>
            <a:r>
              <a:rPr lang="en-IN" sz="2400" dirty="0"/>
              <a:t>A measure of the response of </a:t>
            </a:r>
            <a:r>
              <a:rPr lang="en-IN" sz="2400" dirty="0" err="1"/>
              <a:t>labor</a:t>
            </a:r>
            <a:r>
              <a:rPr lang="en-IN" sz="2400" dirty="0"/>
              <a:t> supplied to a change in the price of </a:t>
            </a:r>
            <a:r>
              <a:rPr lang="en-IN" sz="2400" dirty="0" err="1"/>
              <a:t>labor</a:t>
            </a:r>
            <a:r>
              <a:rPr lang="en-IN" sz="2400" dirty="0"/>
              <a:t>.</a:t>
            </a:r>
          </a:p>
        </p:txBody>
      </p:sp>
      <p:graphicFrame>
        <p:nvGraphicFramePr>
          <p:cNvPr id="6" name="Object 5" descr="elasticity of labor supply = % change in quantity of labor supplied over % change in the wage rate"/>
          <p:cNvGraphicFramePr>
            <a:graphicFrameLocks noChangeAspect="1"/>
          </p:cNvGraphicFramePr>
          <p:nvPr>
            <p:extLst>
              <p:ext uri="{D42A27DB-BD31-4B8C-83A1-F6EECF244321}">
                <p14:modId xmlns:p14="http://schemas.microsoft.com/office/powerpoint/2010/main" val="1982513267"/>
              </p:ext>
            </p:extLst>
          </p:nvPr>
        </p:nvGraphicFramePr>
        <p:xfrm>
          <a:off x="457200" y="5124450"/>
          <a:ext cx="8229600" cy="863600"/>
        </p:xfrm>
        <a:graphic>
          <a:graphicData uri="http://schemas.openxmlformats.org/presentationml/2006/ole">
            <mc:AlternateContent xmlns:mc="http://schemas.openxmlformats.org/markup-compatibility/2006">
              <mc:Choice xmlns:v="urn:schemas-microsoft-com:vml" Requires="v">
                <p:oleObj spid="_x0000_s23669" name="Equation" r:id="rId6" imgW="4114800" imgH="431640" progId="Equation.DSMT4">
                  <p:embed/>
                </p:oleObj>
              </mc:Choice>
              <mc:Fallback>
                <p:oleObj name="Equation" r:id="rId6" imgW="4114800" imgH="431640" progId="Equation.DSMT4">
                  <p:embed/>
                  <p:pic>
                    <p:nvPicPr>
                      <p:cNvPr id="0" name="Object 6" descr="elasticity of labor supply = % change in quantity of labor supplied over % change in the wage rate"/>
                      <p:cNvPicPr>
                        <a:picLocks noChangeAspect="1" noChangeArrowheads="1"/>
                      </p:cNvPicPr>
                      <p:nvPr/>
                    </p:nvPicPr>
                    <p:blipFill>
                      <a:blip r:embed="rId7"/>
                      <a:srcRect/>
                      <a:stretch>
                        <a:fillRect/>
                      </a:stretch>
                    </p:blipFill>
                    <p:spPr bwMode="auto">
                      <a:xfrm>
                        <a:off x="457200" y="5124450"/>
                        <a:ext cx="8229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12609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t>(2 of 2)</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Tax Rates and Migration in Europe</a:t>
            </a:r>
          </a:p>
        </p:txBody>
      </p:sp>
      <p:sp>
        <p:nvSpPr>
          <p:cNvPr id="3" name="Content Placeholder 2"/>
          <p:cNvSpPr>
            <a:spLocks noGrp="1"/>
          </p:cNvSpPr>
          <p:nvPr>
            <p:ph idx="1"/>
          </p:nvPr>
        </p:nvSpPr>
        <p:spPr>
          <a:xfrm>
            <a:off x="457200" y="1905001"/>
            <a:ext cx="4038600" cy="3154710"/>
          </a:xfrm>
        </p:spPr>
        <p:txBody>
          <a:bodyPr wrap="square">
            <a:spAutoFit/>
          </a:bodyPr>
          <a:lstStyle/>
          <a:p>
            <a:pPr marL="0" indent="0">
              <a:buNone/>
            </a:pPr>
            <a:r>
              <a:rPr lang="en-IN" sz="2000" dirty="0"/>
              <a:t>Denmark is part of the European Union (EU).</a:t>
            </a:r>
          </a:p>
          <a:p>
            <a:pPr marL="0" indent="0">
              <a:buNone/>
            </a:pPr>
            <a:r>
              <a:rPr lang="en-IN" sz="2000" dirty="0"/>
              <a:t>In 2009, Denmark enacted a tax relief law aimed at luring highly skilled immigrants.</a:t>
            </a:r>
          </a:p>
          <a:p>
            <a:pPr marL="0" indent="0">
              <a:buNone/>
            </a:pPr>
            <a:r>
              <a:rPr lang="en-IN" sz="2000" dirty="0"/>
              <a:t>Researchers found an elasticity of almost 2 for the increase in migration to the reduction in the tax rate.</a:t>
            </a:r>
          </a:p>
        </p:txBody>
      </p:sp>
      <p:pic>
        <p:nvPicPr>
          <p:cNvPr id="7" name="Picture 2" descr="A photo shows a busy office-setting with male and female employees of different ethniciti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956" y="1902879"/>
            <a:ext cx="4056888" cy="271093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583362"/>
            <a:ext cx="8205788" cy="807913"/>
          </a:xfrm>
        </p:spPr>
        <p:txBody>
          <a:bodyPr>
            <a:spAutoFit/>
          </a:bodyPr>
          <a:lstStyle/>
          <a:p>
            <a:pPr marL="0" indent="0">
              <a:buNone/>
            </a:pPr>
            <a:r>
              <a:rPr lang="en-IN" sz="2000" dirty="0"/>
              <a:t>CRITICAL THINKING</a:t>
            </a:r>
          </a:p>
          <a:p>
            <a:pPr marL="457200" indent="-457200">
              <a:buFont typeface="+mj-lt"/>
              <a:buAutoNum type="arabicPeriod"/>
            </a:pPr>
            <a:r>
              <a:rPr lang="en-IN" sz="2000" dirty="0"/>
              <a:t>What features of the EU do you think increase the </a:t>
            </a:r>
            <a:r>
              <a:rPr lang="en-IN" sz="2000" dirty="0" err="1"/>
              <a:t>labor</a:t>
            </a:r>
            <a:r>
              <a:rPr lang="en-IN" sz="2000" dirty="0"/>
              <a:t> elasticity?</a:t>
            </a:r>
          </a:p>
        </p:txBody>
      </p:sp>
    </p:spTree>
    <p:extLst>
      <p:ext uri="{BB962C8B-B14F-4D97-AF65-F5344CB8AC3E}">
        <p14:creationId xmlns:p14="http://schemas.microsoft.com/office/powerpoint/2010/main" val="2313052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06"/>
            <a:ext cx="8229600" cy="1107996"/>
          </a:xfrm>
        </p:spPr>
        <p:txBody>
          <a:bodyPr>
            <a:spAutoFit/>
          </a:bodyPr>
          <a:lstStyle/>
          <a:p>
            <a:r>
              <a:rPr lang="en-IN" altLang="en-US" dirty="0"/>
              <a:t>What Happens When We Raise Taxes: Using Elasticity</a:t>
            </a:r>
            <a:endParaRPr lang="en-US" sz="2800" dirty="0"/>
          </a:p>
        </p:txBody>
      </p:sp>
      <p:sp>
        <p:nvSpPr>
          <p:cNvPr id="3" name="Content Placeholder 2"/>
          <p:cNvSpPr>
            <a:spLocks noGrp="1"/>
          </p:cNvSpPr>
          <p:nvPr>
            <p:ph idx="1"/>
          </p:nvPr>
        </p:nvSpPr>
        <p:spPr>
          <a:xfrm>
            <a:off x="457200" y="1895475"/>
            <a:ext cx="8205788" cy="2600712"/>
          </a:xfrm>
        </p:spPr>
        <p:txBody>
          <a:bodyPr wrap="square">
            <a:spAutoFit/>
          </a:bodyPr>
          <a:lstStyle/>
          <a:p>
            <a:r>
              <a:rPr lang="en-IN" sz="2400" b="1" dirty="0"/>
              <a:t>excise tax </a:t>
            </a:r>
            <a:r>
              <a:rPr lang="en-IN" sz="2400" dirty="0"/>
              <a:t>A per-unit tax on a specific good.</a:t>
            </a:r>
          </a:p>
          <a:p>
            <a:r>
              <a:rPr lang="en-IN" sz="2400" dirty="0"/>
              <a:t>In the United States, we have excise taxes on gasoline and cigarettes.</a:t>
            </a:r>
          </a:p>
          <a:p>
            <a:r>
              <a:rPr lang="en-IN" sz="2400" dirty="0"/>
              <a:t>Example: A mayor of a city imposes a tax of $1.00 per avocado in a city where 1,000 avocados are sold per day. Will the city add $365,000 per year in taxes?</a:t>
            </a:r>
          </a:p>
        </p:txBody>
      </p:sp>
    </p:spTree>
    <p:extLst>
      <p:ext uri="{BB962C8B-B14F-4D97-AF65-F5344CB8AC3E}">
        <p14:creationId xmlns:p14="http://schemas.microsoft.com/office/powerpoint/2010/main" val="874743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06"/>
            <a:ext cx="8229600" cy="1107996"/>
          </a:xfrm>
        </p:spPr>
        <p:txBody>
          <a:bodyPr>
            <a:spAutoFit/>
          </a:bodyPr>
          <a:lstStyle/>
          <a:p>
            <a:r>
              <a:rPr lang="en-IN" altLang="en-US" dirty="0"/>
              <a:t>Figure 5.5 Original Equilibrium in the Avocado Market</a:t>
            </a:r>
            <a:endParaRPr lang="en-US" sz="2800" dirty="0"/>
          </a:p>
        </p:txBody>
      </p:sp>
      <p:pic>
        <p:nvPicPr>
          <p:cNvPr id="25602" name="Picture 2" descr="The graph shows the following data:&#10;Y-axis: Price in dollars&#10;X-axis: Quantity of avocados&#10;A line is drawn angling down from left to right through point A labeled &quot;Demand&quot;&#10;A line is drawn angling up from left to right through point A labeled &quot;Supply 1&quot;&#10;Both lines intersect at point A: (1000, 2.00).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581" y="1426689"/>
            <a:ext cx="7080839" cy="41189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652611"/>
            <a:ext cx="8205788" cy="738664"/>
          </a:xfrm>
        </p:spPr>
        <p:txBody>
          <a:bodyPr wrap="square">
            <a:spAutoFit/>
          </a:bodyPr>
          <a:lstStyle/>
          <a:p>
            <a:r>
              <a:rPr lang="en-IN" sz="2400" dirty="0"/>
              <a:t>Store owners in the city sells 1,000 avocados per day at the market price of $2.00.</a:t>
            </a:r>
          </a:p>
        </p:txBody>
      </p:sp>
    </p:spTree>
    <p:extLst>
      <p:ext uri="{BB962C8B-B14F-4D97-AF65-F5344CB8AC3E}">
        <p14:creationId xmlns:p14="http://schemas.microsoft.com/office/powerpoint/2010/main" val="1991833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06"/>
            <a:ext cx="8229600" cy="1107996"/>
          </a:xfrm>
        </p:spPr>
        <p:txBody>
          <a:bodyPr>
            <a:spAutoFit/>
          </a:bodyPr>
          <a:lstStyle/>
          <a:p>
            <a:r>
              <a:rPr lang="en-IN" altLang="en-US" dirty="0"/>
              <a:t>Figure 5.6 Equilibrium in the Avocado Market after the $1.00 Tax</a:t>
            </a:r>
            <a:endParaRPr lang="en-US" sz="2800" dirty="0"/>
          </a:p>
        </p:txBody>
      </p:sp>
      <p:pic>
        <p:nvPicPr>
          <p:cNvPr id="26626" name="Picture 2" descr="The graph shows the following data:&#10;Y-axis: Price in dollars&#10;X-axis: Quantity of avocados&#10;Point A: (1000, 2.00)&#10;Point B: (500, 2.50)&#10;A line is drawn angling down from left to right through points A and B labeled &quot;Demand&quot;&#10;A line is drawn angling up from left to right through point A labeled &quot;Supply 1&quot;&#10;A line is drawn angling up from left to right through point B and (1000, 3.00) labeled &quot;Supply 2&quot;&#10;Line Supply 2 is $1.00 higher than line Supply 1. The two lines are parallel.&#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600" y="1386053"/>
            <a:ext cx="4648501" cy="32080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662011"/>
            <a:ext cx="8205788" cy="1731243"/>
          </a:xfrm>
        </p:spPr>
        <p:txBody>
          <a:bodyPr wrap="square">
            <a:spAutoFit/>
          </a:bodyPr>
          <a:lstStyle/>
          <a:p>
            <a:r>
              <a:rPr lang="en-IN" sz="2000" dirty="0"/>
              <a:t>After the mayor imposes a tax of $1.00 per avocado, the supply curve shifts up by $1.00, and there is a new equilibrium where supply equals demand at point </a:t>
            </a:r>
            <a:r>
              <a:rPr lang="en-IN" sz="2000" i="1" dirty="0"/>
              <a:t>B</a:t>
            </a:r>
            <a:r>
              <a:rPr lang="en-IN" sz="2000" dirty="0"/>
              <a:t>.</a:t>
            </a:r>
          </a:p>
          <a:p>
            <a:r>
              <a:rPr lang="en-IN" sz="2000" dirty="0"/>
              <a:t>At the new equilibrium, 500 avocados are sold; the equilibrium price rises to $2.50, and storeowners receive $1.50 per avocado.</a:t>
            </a:r>
          </a:p>
        </p:txBody>
      </p:sp>
    </p:spTree>
    <p:extLst>
      <p:ext uri="{BB962C8B-B14F-4D97-AF65-F5344CB8AC3E}">
        <p14:creationId xmlns:p14="http://schemas.microsoft.com/office/powerpoint/2010/main" val="2411229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9504"/>
            <a:ext cx="8229600" cy="553998"/>
          </a:xfrm>
        </p:spPr>
        <p:txBody>
          <a:bodyPr>
            <a:spAutoFit/>
          </a:bodyPr>
          <a:lstStyle/>
          <a:p>
            <a:r>
              <a:rPr lang="en-IN" altLang="en-US" dirty="0"/>
              <a:t>Looking Ahead</a:t>
            </a:r>
            <a:endParaRPr lang="en-US" sz="2800" dirty="0"/>
          </a:p>
        </p:txBody>
      </p:sp>
      <p:sp>
        <p:nvSpPr>
          <p:cNvPr id="3" name="Content Placeholder 2"/>
          <p:cNvSpPr>
            <a:spLocks noGrp="1"/>
          </p:cNvSpPr>
          <p:nvPr>
            <p:ph idx="1"/>
          </p:nvPr>
        </p:nvSpPr>
        <p:spPr>
          <a:xfrm>
            <a:off x="457200" y="1600200"/>
            <a:ext cx="8205788" cy="2970044"/>
          </a:xfrm>
        </p:spPr>
        <p:txBody>
          <a:bodyPr wrap="square">
            <a:spAutoFit/>
          </a:bodyPr>
          <a:lstStyle/>
          <a:p>
            <a:pPr>
              <a:spcAft>
                <a:spcPct val="0"/>
              </a:spcAft>
            </a:pPr>
            <a:r>
              <a:rPr lang="en-US" sz="2400" dirty="0"/>
              <a:t>The purpose of this chapter is to convince you that measurement is important. </a:t>
            </a:r>
          </a:p>
          <a:p>
            <a:pPr>
              <a:spcAft>
                <a:spcPct val="0"/>
              </a:spcAft>
            </a:pPr>
            <a:r>
              <a:rPr lang="en-US" sz="2400" dirty="0"/>
              <a:t>The most commonly used tool of measurement is elasticity, and we will use it many times as we explore economics in more depth.</a:t>
            </a:r>
          </a:p>
          <a:p>
            <a:pPr>
              <a:spcAft>
                <a:spcPct val="0"/>
              </a:spcAft>
            </a:pPr>
            <a:r>
              <a:rPr lang="en-US" sz="2400" dirty="0"/>
              <a:t>We now return to the study of basic economics by looking in detail at household behavior.</a:t>
            </a:r>
          </a:p>
        </p:txBody>
      </p:sp>
    </p:spTree>
    <p:extLst>
      <p:ext uri="{BB962C8B-B14F-4D97-AF65-F5344CB8AC3E}">
        <p14:creationId xmlns:p14="http://schemas.microsoft.com/office/powerpoint/2010/main" val="329307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18172"/>
            <a:ext cx="8229600" cy="508946"/>
          </a:xfrm>
        </p:spPr>
        <p:txBody>
          <a:bodyPr/>
          <a:lstStyle/>
          <a:p>
            <a:r>
              <a:rPr lang="en-IN" altLang="en-US" sz="3600" dirty="0">
                <a:latin typeface="+mj-lt"/>
              </a:rPr>
              <a:t>Chapter 5 Elasticity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29600" cy="2600712"/>
          </a:xfrm>
        </p:spPr>
        <p:txBody>
          <a:bodyPr>
            <a:spAutoFit/>
          </a:bodyPr>
          <a:lstStyle/>
          <a:p>
            <a:r>
              <a:rPr lang="en-IN" sz="2400" dirty="0"/>
              <a:t>The model of supply and demand tells us a good deal about how a change in the price of a good affects </a:t>
            </a:r>
            <a:r>
              <a:rPr lang="en-IN" sz="2400" dirty="0" err="1"/>
              <a:t>behavior</a:t>
            </a:r>
            <a:r>
              <a:rPr lang="en-IN" sz="2400" dirty="0"/>
              <a:t>.</a:t>
            </a:r>
          </a:p>
          <a:p>
            <a:r>
              <a:rPr lang="en-IN" sz="2400" dirty="0"/>
              <a:t>But knowing the direction of a change is not enough.</a:t>
            </a:r>
          </a:p>
          <a:p>
            <a:r>
              <a:rPr lang="en-IN" sz="2400" dirty="0"/>
              <a:t>Economists measure market responsiveness using the concept of elasticity.</a:t>
            </a:r>
          </a:p>
        </p:txBody>
      </p:sp>
    </p:spTree>
    <p:extLst>
      <p:ext uri="{BB962C8B-B14F-4D97-AF65-F5344CB8AC3E}">
        <p14:creationId xmlns:p14="http://schemas.microsoft.com/office/powerpoint/2010/main" val="858157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289" y="751701"/>
            <a:ext cx="8229600" cy="553998"/>
          </a:xfrm>
        </p:spPr>
        <p:txBody>
          <a:bodyPr>
            <a:spAutoFit/>
          </a:bodyPr>
          <a:lstStyle/>
          <a:p>
            <a:r>
              <a:rPr lang="en-IN" altLang="en-US" dirty="0"/>
              <a:t>Review Terms and Concepts</a:t>
            </a:r>
            <a:endParaRPr lang="en-US" sz="2800" dirty="0"/>
          </a:p>
        </p:txBody>
      </p:sp>
      <p:sp>
        <p:nvSpPr>
          <p:cNvPr id="3" name="Content Placeholder 2"/>
          <p:cNvSpPr>
            <a:spLocks noGrp="1"/>
          </p:cNvSpPr>
          <p:nvPr>
            <p:ph idx="1"/>
          </p:nvPr>
        </p:nvSpPr>
        <p:spPr>
          <a:xfrm>
            <a:off x="457200" y="1514475"/>
            <a:ext cx="8205788" cy="4878259"/>
          </a:xfrm>
        </p:spPr>
        <p:txBody>
          <a:bodyPr wrap="square">
            <a:spAutoFit/>
          </a:bodyPr>
          <a:lstStyle/>
          <a:p>
            <a:pPr>
              <a:spcBef>
                <a:spcPts val="600"/>
              </a:spcBef>
              <a:spcAft>
                <a:spcPct val="0"/>
              </a:spcAft>
            </a:pPr>
            <a:r>
              <a:rPr lang="en-IN" sz="1800" dirty="0"/>
              <a:t>cross-price elasticity of demand</a:t>
            </a:r>
          </a:p>
          <a:p>
            <a:pPr>
              <a:spcBef>
                <a:spcPts val="600"/>
              </a:spcBef>
              <a:spcAft>
                <a:spcPct val="0"/>
              </a:spcAft>
            </a:pPr>
            <a:r>
              <a:rPr lang="en-IN" sz="1800" dirty="0"/>
              <a:t>elastic demand</a:t>
            </a:r>
          </a:p>
          <a:p>
            <a:pPr>
              <a:spcBef>
                <a:spcPts val="600"/>
              </a:spcBef>
              <a:spcAft>
                <a:spcPct val="0"/>
              </a:spcAft>
            </a:pPr>
            <a:r>
              <a:rPr lang="en-IN" sz="1800" dirty="0"/>
              <a:t>elasticity</a:t>
            </a:r>
          </a:p>
          <a:p>
            <a:pPr>
              <a:spcBef>
                <a:spcPts val="600"/>
              </a:spcBef>
              <a:spcAft>
                <a:spcPct val="0"/>
              </a:spcAft>
            </a:pPr>
            <a:r>
              <a:rPr lang="en-IN" sz="1800" dirty="0"/>
              <a:t>elasticity of </a:t>
            </a:r>
            <a:r>
              <a:rPr lang="en-IN" sz="1800" dirty="0" err="1"/>
              <a:t>labor</a:t>
            </a:r>
            <a:r>
              <a:rPr lang="en-IN" sz="1800" dirty="0"/>
              <a:t> supply</a:t>
            </a:r>
          </a:p>
          <a:p>
            <a:pPr>
              <a:spcBef>
                <a:spcPts val="600"/>
              </a:spcBef>
              <a:spcAft>
                <a:spcPct val="0"/>
              </a:spcAft>
            </a:pPr>
            <a:r>
              <a:rPr lang="en-IN" sz="1800" dirty="0"/>
              <a:t>elasticity of supply</a:t>
            </a:r>
          </a:p>
          <a:p>
            <a:pPr>
              <a:spcBef>
                <a:spcPts val="600"/>
              </a:spcBef>
              <a:spcAft>
                <a:spcPct val="0"/>
              </a:spcAft>
            </a:pPr>
            <a:r>
              <a:rPr lang="en-IN" sz="1800" dirty="0"/>
              <a:t>excise tax</a:t>
            </a:r>
          </a:p>
          <a:p>
            <a:pPr>
              <a:spcBef>
                <a:spcPts val="600"/>
              </a:spcBef>
              <a:spcAft>
                <a:spcPct val="0"/>
              </a:spcAft>
            </a:pPr>
            <a:r>
              <a:rPr lang="en-IN" sz="1800" dirty="0"/>
              <a:t>income elasticity of demand</a:t>
            </a:r>
          </a:p>
          <a:p>
            <a:pPr>
              <a:spcBef>
                <a:spcPts val="600"/>
              </a:spcBef>
              <a:spcAft>
                <a:spcPct val="0"/>
              </a:spcAft>
            </a:pPr>
            <a:r>
              <a:rPr lang="en-IN" sz="1800" dirty="0"/>
              <a:t>inelastic demand</a:t>
            </a:r>
          </a:p>
          <a:p>
            <a:pPr>
              <a:spcBef>
                <a:spcPts val="600"/>
              </a:spcBef>
              <a:spcAft>
                <a:spcPct val="0"/>
              </a:spcAft>
            </a:pPr>
            <a:r>
              <a:rPr lang="en-IN" sz="1800" dirty="0"/>
              <a:t>midpoint formula</a:t>
            </a:r>
          </a:p>
          <a:p>
            <a:pPr>
              <a:spcBef>
                <a:spcPts val="600"/>
              </a:spcBef>
              <a:spcAft>
                <a:spcPct val="0"/>
              </a:spcAft>
            </a:pPr>
            <a:r>
              <a:rPr lang="en-IN" sz="1800" dirty="0"/>
              <a:t>perfectly elastic demand</a:t>
            </a:r>
          </a:p>
          <a:p>
            <a:pPr>
              <a:spcBef>
                <a:spcPts val="600"/>
              </a:spcBef>
              <a:spcAft>
                <a:spcPct val="0"/>
              </a:spcAft>
            </a:pPr>
            <a:r>
              <a:rPr lang="en-IN" sz="1800" dirty="0"/>
              <a:t>perfectly inelastic demand</a:t>
            </a:r>
          </a:p>
          <a:p>
            <a:pPr>
              <a:spcBef>
                <a:spcPts val="600"/>
              </a:spcBef>
              <a:spcAft>
                <a:spcPct val="0"/>
              </a:spcAft>
            </a:pPr>
            <a:r>
              <a:rPr lang="en-IN" sz="1800" dirty="0"/>
              <a:t>point elasticity</a:t>
            </a:r>
          </a:p>
          <a:p>
            <a:pPr>
              <a:spcBef>
                <a:spcPts val="600"/>
              </a:spcBef>
              <a:spcAft>
                <a:spcPct val="0"/>
              </a:spcAft>
            </a:pPr>
            <a:r>
              <a:rPr lang="en-IN" sz="1800" dirty="0"/>
              <a:t>price elasticity of demand</a:t>
            </a:r>
          </a:p>
          <a:p>
            <a:pPr>
              <a:spcBef>
                <a:spcPts val="600"/>
              </a:spcBef>
              <a:spcAft>
                <a:spcPct val="0"/>
              </a:spcAft>
            </a:pPr>
            <a:r>
              <a:rPr lang="en-IN" sz="1800" dirty="0"/>
              <a:t>unitary elasticity</a:t>
            </a:r>
          </a:p>
        </p:txBody>
      </p:sp>
    </p:spTree>
    <p:extLst>
      <p:ext uri="{BB962C8B-B14F-4D97-AF65-F5344CB8AC3E}">
        <p14:creationId xmlns:p14="http://schemas.microsoft.com/office/powerpoint/2010/main" val="1763692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52302"/>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18172"/>
            <a:ext cx="8229600" cy="508946"/>
          </a:xfrm>
        </p:spPr>
        <p:txBody>
          <a:bodyPr/>
          <a:lstStyle/>
          <a:p>
            <a:r>
              <a:rPr lang="en-IN" altLang="en-US" sz="3600" dirty="0">
                <a:latin typeface="+mj-lt"/>
              </a:rPr>
              <a:t>Chapter 5 Elasticity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29600" cy="738664"/>
          </a:xfrm>
        </p:spPr>
        <p:txBody>
          <a:bodyPr>
            <a:spAutoFit/>
          </a:bodyPr>
          <a:lstStyle/>
          <a:p>
            <a:r>
              <a:rPr lang="en-IN" sz="2400" b="1" dirty="0"/>
              <a:t>elasticity</a:t>
            </a:r>
            <a:r>
              <a:rPr lang="en-IN" sz="2400" dirty="0"/>
              <a:t> A general concept used to quantify the response in one variable when another variable changes.</a:t>
            </a:r>
          </a:p>
        </p:txBody>
      </p:sp>
      <p:graphicFrame>
        <p:nvGraphicFramePr>
          <p:cNvPr id="4" name="Object 3" descr="Elasticity of A with respect to B equals percentage of delta A divided by percentage of delta B"/>
          <p:cNvGraphicFramePr>
            <a:graphicFrameLocks noChangeAspect="1"/>
          </p:cNvGraphicFramePr>
          <p:nvPr>
            <p:extLst>
              <p:ext uri="{D42A27DB-BD31-4B8C-83A1-F6EECF244321}">
                <p14:modId xmlns:p14="http://schemas.microsoft.com/office/powerpoint/2010/main" val="3737216557"/>
              </p:ext>
            </p:extLst>
          </p:nvPr>
        </p:nvGraphicFramePr>
        <p:xfrm>
          <a:off x="2038350" y="2819400"/>
          <a:ext cx="5067300" cy="736600"/>
        </p:xfrm>
        <a:graphic>
          <a:graphicData uri="http://schemas.openxmlformats.org/presentationml/2006/ole">
            <mc:AlternateContent xmlns:mc="http://schemas.openxmlformats.org/markup-compatibility/2006">
              <mc:Choice xmlns:v="urn:schemas-microsoft-com:vml" Requires="v">
                <p:oleObj spid="_x0000_s1111" name="Equation" r:id="rId4" imgW="5067000" imgH="736560" progId="Equation.DSMT4">
                  <p:embed/>
                </p:oleObj>
              </mc:Choice>
              <mc:Fallback>
                <p:oleObj name="Equation" r:id="rId4" imgW="5067000" imgH="736560" progId="Equation.DSMT4">
                  <p:embed/>
                  <p:pic>
                    <p:nvPicPr>
                      <p:cNvPr id="0" name=""/>
                      <p:cNvPicPr/>
                      <p:nvPr/>
                    </p:nvPicPr>
                    <p:blipFill>
                      <a:blip r:embed="rId5"/>
                      <a:stretch>
                        <a:fillRect/>
                      </a:stretch>
                    </p:blipFill>
                    <p:spPr>
                      <a:xfrm>
                        <a:off x="2038350" y="2819400"/>
                        <a:ext cx="5067300" cy="736600"/>
                      </a:xfrm>
                      <a:prstGeom prst="rect">
                        <a:avLst/>
                      </a:prstGeom>
                    </p:spPr>
                  </p:pic>
                </p:oleObj>
              </mc:Fallback>
            </mc:AlternateContent>
          </a:graphicData>
        </a:graphic>
      </p:graphicFrame>
    </p:spTree>
    <p:extLst>
      <p:ext uri="{BB962C8B-B14F-4D97-AF65-F5344CB8AC3E}">
        <p14:creationId xmlns:p14="http://schemas.microsoft.com/office/powerpoint/2010/main" val="243958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18172"/>
            <a:ext cx="8229600" cy="508946"/>
          </a:xfrm>
        </p:spPr>
        <p:txBody>
          <a:bodyPr/>
          <a:lstStyle/>
          <a:p>
            <a:r>
              <a:rPr lang="en-IN" altLang="en-US" sz="3600" dirty="0">
                <a:latin typeface="+mj-lt"/>
              </a:rPr>
              <a:t>Price Elasticity of Demand</a:t>
            </a:r>
            <a:endParaRPr lang="en-US" sz="2800" dirty="0">
              <a:latin typeface="+mj-lt"/>
            </a:endParaRPr>
          </a:p>
        </p:txBody>
      </p:sp>
      <p:sp>
        <p:nvSpPr>
          <p:cNvPr id="3" name="Content Placeholder 2"/>
          <p:cNvSpPr>
            <a:spLocks noGrp="1"/>
          </p:cNvSpPr>
          <p:nvPr>
            <p:ph idx="1"/>
          </p:nvPr>
        </p:nvSpPr>
        <p:spPr>
          <a:xfrm>
            <a:off x="457200" y="1600201"/>
            <a:ext cx="8229600" cy="1477328"/>
          </a:xfrm>
        </p:spPr>
        <p:txBody>
          <a:bodyPr>
            <a:spAutoFit/>
          </a:bodyPr>
          <a:lstStyle/>
          <a:p>
            <a:r>
              <a:rPr lang="en-IN" sz="2400" b="1" dirty="0"/>
              <a:t>price elasticity of demand </a:t>
            </a:r>
            <a:r>
              <a:rPr lang="en-IN" sz="2400" dirty="0"/>
              <a:t>The ratio of the percentage change in quantity demanded to the percentage change in price; measures the responsiveness of quantity demanded to changes in price.</a:t>
            </a:r>
          </a:p>
        </p:txBody>
      </p:sp>
      <p:graphicFrame>
        <p:nvGraphicFramePr>
          <p:cNvPr id="5" name="Object 4" descr="price elasticity of demand equals % change in quantity demanded over % change in price"/>
          <p:cNvGraphicFramePr>
            <a:graphicFrameLocks noChangeAspect="1"/>
          </p:cNvGraphicFramePr>
          <p:nvPr>
            <p:extLst>
              <p:ext uri="{D42A27DB-BD31-4B8C-83A1-F6EECF244321}">
                <p14:modId xmlns:p14="http://schemas.microsoft.com/office/powerpoint/2010/main" val="3750392754"/>
              </p:ext>
            </p:extLst>
          </p:nvPr>
        </p:nvGraphicFramePr>
        <p:xfrm>
          <a:off x="906463" y="3516313"/>
          <a:ext cx="7289800" cy="863600"/>
        </p:xfrm>
        <a:graphic>
          <a:graphicData uri="http://schemas.openxmlformats.org/presentationml/2006/ole">
            <mc:AlternateContent xmlns:mc="http://schemas.openxmlformats.org/markup-compatibility/2006">
              <mc:Choice xmlns:v="urn:schemas-microsoft-com:vml" Requires="v">
                <p:oleObj spid="_x0000_s2134" name="Equation" r:id="rId4" imgW="3644640" imgH="431640" progId="Equation.DSMT4">
                  <p:embed/>
                </p:oleObj>
              </mc:Choice>
              <mc:Fallback>
                <p:oleObj name="Equation" r:id="rId4" imgW="3644640" imgH="431640" progId="Equation.DSMT4">
                  <p:embed/>
                  <p:pic>
                    <p:nvPicPr>
                      <p:cNvPr id="0" name="Object 4" descr="price elasticity of demand equals % change in quantity demanded over % change in price"/>
                      <p:cNvPicPr>
                        <a:picLocks noChangeAspect="1" noChangeArrowheads="1"/>
                      </p:cNvPicPr>
                      <p:nvPr/>
                    </p:nvPicPr>
                    <p:blipFill>
                      <a:blip r:embed="rId5"/>
                      <a:srcRect/>
                      <a:stretch>
                        <a:fillRect/>
                      </a:stretch>
                    </p:blipFill>
                    <p:spPr bwMode="auto">
                      <a:xfrm>
                        <a:off x="906463" y="3516313"/>
                        <a:ext cx="7289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335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02603"/>
            <a:ext cx="8229600" cy="1032065"/>
          </a:xfrm>
        </p:spPr>
        <p:txBody>
          <a:bodyPr/>
          <a:lstStyle/>
          <a:p>
            <a:r>
              <a:rPr lang="en-IN" altLang="en-US" sz="3600" dirty="0">
                <a:latin typeface="+mj-lt"/>
              </a:rPr>
              <a:t>Figure 5.1 Slope Is Not a Useful Measure of Responsiveness</a:t>
            </a:r>
            <a:endParaRPr lang="en-US" sz="3600" dirty="0">
              <a:latin typeface="+mj-lt"/>
            </a:endParaRPr>
          </a:p>
        </p:txBody>
      </p:sp>
      <p:pic>
        <p:nvPicPr>
          <p:cNvPr id="3074" name="Picture 2" descr="The graph shows the following data:&#10;Y-axis (P): Price per pound in dollars&#10;X-axis (Q): Pounds of steak per month&#10;&#10;In this graph, &#10;Line D is drawn through points (Q1 = 5, P1 = 3) and (Q2 = 10, P2 = 2)&#10;Equation&#10;Slope: Delta Y over Delta X = the fraction P2 minus P1 over Q2 minus Q1 = the fraction 2 minus 3 over 10 minus 5 = negative one-fifth.&#10;"/>
          <p:cNvPicPr>
            <a:picLocks noChangeAspect="1" noChangeArrowheads="1"/>
          </p:cNvPicPr>
          <p:nvPr/>
        </p:nvPicPr>
        <p:blipFill rotWithShape="1">
          <a:blip r:embed="rId3">
            <a:extLst>
              <a:ext uri="{28A0092B-C50C-407E-A947-70E740481C1C}">
                <a14:useLocalDpi xmlns:a14="http://schemas.microsoft.com/office/drawing/2010/main" val="0"/>
              </a:ext>
            </a:extLst>
          </a:blip>
          <a:srcRect r="51901"/>
          <a:stretch/>
        </p:blipFill>
        <p:spPr bwMode="auto">
          <a:xfrm>
            <a:off x="2066561" y="1534776"/>
            <a:ext cx="2410189" cy="3259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graph shows the following data:&#10;Y-axis (P): Price per pound in dollars&#10;X-axis (Q): Pounds of steak per month&#10;&#10;In this graph,&#10;Line D is drawn through points (Q1 = 80, P1 = 3) and (Q2 = 160, P2 = 2)&#10;Equation&#10;Slope: Delta Y over Delta X = the fraction P2 minus P1 over Q2 minus Q1 = the fraction 2 minus 3 over 160 minus 80 = negative 1 over 80.&#10;"/>
          <p:cNvPicPr>
            <a:picLocks noChangeAspect="1" noChangeArrowheads="1"/>
          </p:cNvPicPr>
          <p:nvPr/>
        </p:nvPicPr>
        <p:blipFill rotWithShape="1">
          <a:blip r:embed="rId3">
            <a:extLst>
              <a:ext uri="{28A0092B-C50C-407E-A947-70E740481C1C}">
                <a14:useLocalDpi xmlns:a14="http://schemas.microsoft.com/office/drawing/2010/main" val="0"/>
              </a:ext>
            </a:extLst>
          </a:blip>
          <a:srcRect l="51901"/>
          <a:stretch/>
        </p:blipFill>
        <p:spPr bwMode="auto">
          <a:xfrm>
            <a:off x="4819649" y="1534776"/>
            <a:ext cx="2410187" cy="32590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870456"/>
            <a:ext cx="8229600" cy="1477328"/>
          </a:xfrm>
        </p:spPr>
        <p:txBody>
          <a:bodyPr>
            <a:spAutoFit/>
          </a:bodyPr>
          <a:lstStyle/>
          <a:p>
            <a:r>
              <a:rPr lang="en-IN" sz="2400" dirty="0"/>
              <a:t>Changing the unit of measure from pounds to ounces changes the numerical value of the demand slope dramatically, but the </a:t>
            </a:r>
            <a:r>
              <a:rPr lang="en-IN" sz="2400" dirty="0" err="1"/>
              <a:t>behavior</a:t>
            </a:r>
            <a:r>
              <a:rPr lang="en-IN" sz="2400" dirty="0"/>
              <a:t> of buyers in the two diagrams is identical.</a:t>
            </a:r>
          </a:p>
        </p:txBody>
      </p:sp>
    </p:spTree>
    <p:extLst>
      <p:ext uri="{BB962C8B-B14F-4D97-AF65-F5344CB8AC3E}">
        <p14:creationId xmlns:p14="http://schemas.microsoft.com/office/powerpoint/2010/main" val="184684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Types of Elasticity </a:t>
            </a:r>
            <a:r>
              <a:rPr lang="en-IN" altLang="en-US" sz="2800" dirty="0">
                <a:latin typeface="+mj-lt"/>
              </a:rPr>
              <a:t>(1 of 4)</a:t>
            </a:r>
            <a:endParaRPr lang="en-US" sz="2800" dirty="0">
              <a:latin typeface="+mj-lt"/>
            </a:endParaRPr>
          </a:p>
        </p:txBody>
      </p:sp>
      <p:sp>
        <p:nvSpPr>
          <p:cNvPr id="3" name="Content Placeholder 2"/>
          <p:cNvSpPr>
            <a:spLocks noGrp="1"/>
          </p:cNvSpPr>
          <p:nvPr>
            <p:ph idx="1"/>
          </p:nvPr>
        </p:nvSpPr>
        <p:spPr>
          <a:xfrm>
            <a:off x="457200" y="1600201"/>
            <a:ext cx="8205788" cy="1669688"/>
          </a:xfrm>
        </p:spPr>
        <p:txBody>
          <a:bodyPr wrap="square">
            <a:spAutoFit/>
          </a:bodyPr>
          <a:lstStyle/>
          <a:p>
            <a:r>
              <a:rPr lang="en-IN" sz="2400" b="1" dirty="0"/>
              <a:t>perfectly inelastic demand </a:t>
            </a:r>
            <a:r>
              <a:rPr lang="en-IN" sz="2400" dirty="0" err="1"/>
              <a:t>Demand</a:t>
            </a:r>
            <a:r>
              <a:rPr lang="en-IN" sz="2400" dirty="0"/>
              <a:t> in which quantity demanded does not respond at all to a change in price.</a:t>
            </a:r>
          </a:p>
          <a:p>
            <a:r>
              <a:rPr lang="en-IN" sz="2400" b="1" dirty="0"/>
              <a:t>perfectly elastic demand </a:t>
            </a:r>
            <a:r>
              <a:rPr lang="en-IN" sz="2400" dirty="0" err="1"/>
              <a:t>Demand</a:t>
            </a:r>
            <a:r>
              <a:rPr lang="en-IN" sz="2400" dirty="0"/>
              <a:t> in which quantity drops to zero at the slightest increase in price.</a:t>
            </a:r>
          </a:p>
        </p:txBody>
      </p:sp>
    </p:spTree>
    <p:extLst>
      <p:ext uri="{BB962C8B-B14F-4D97-AF65-F5344CB8AC3E}">
        <p14:creationId xmlns:p14="http://schemas.microsoft.com/office/powerpoint/2010/main" val="54762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801238"/>
            <a:ext cx="8229600" cy="508946"/>
          </a:xfrm>
        </p:spPr>
        <p:txBody>
          <a:bodyPr/>
          <a:lstStyle/>
          <a:p>
            <a:r>
              <a:rPr lang="en-IN" altLang="en-US" sz="3600" dirty="0">
                <a:latin typeface="+mj-lt"/>
              </a:rPr>
              <a:t>Types of Elasticity </a:t>
            </a:r>
            <a:r>
              <a:rPr lang="en-IN" altLang="en-US" sz="2800" dirty="0">
                <a:latin typeface="+mj-lt"/>
              </a:rPr>
              <a:t>(2 of 4)</a:t>
            </a:r>
            <a:endParaRPr lang="en-US" sz="2800" dirty="0">
              <a:latin typeface="+mj-lt"/>
            </a:endParaRPr>
          </a:p>
        </p:txBody>
      </p:sp>
      <p:sp>
        <p:nvSpPr>
          <p:cNvPr id="3" name="Content Placeholder 2"/>
          <p:cNvSpPr>
            <a:spLocks noGrp="1"/>
          </p:cNvSpPr>
          <p:nvPr>
            <p:ph idx="1"/>
          </p:nvPr>
        </p:nvSpPr>
        <p:spPr>
          <a:xfrm>
            <a:off x="457200" y="1600201"/>
            <a:ext cx="8205788" cy="738664"/>
          </a:xfrm>
        </p:spPr>
        <p:txBody>
          <a:bodyPr wrap="square">
            <a:spAutoFit/>
          </a:bodyPr>
          <a:lstStyle/>
          <a:p>
            <a:r>
              <a:rPr lang="en-IN" sz="2400" dirty="0"/>
              <a:t>A good way to remember the difference between the two perfect </a:t>
            </a:r>
            <a:r>
              <a:rPr lang="en-IN" sz="2400" dirty="0" err="1"/>
              <a:t>elasticities</a:t>
            </a:r>
            <a:r>
              <a:rPr lang="en-IN" sz="2400" dirty="0"/>
              <a:t> is:</a:t>
            </a:r>
          </a:p>
        </p:txBody>
      </p:sp>
      <p:pic>
        <p:nvPicPr>
          <p:cNvPr id="4098" name="Picture 2" descr="An image shows the text: “Perfectly elastic and perfectly inelastic,” the two types of elasticity of dema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367" y="2819400"/>
            <a:ext cx="5801654" cy="1453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467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2146</TotalTime>
  <Words>2096</Words>
  <Application>Microsoft Office PowerPoint</Application>
  <PresentationFormat>On-screen Show (4:3)</PresentationFormat>
  <Paragraphs>221</Paragraphs>
  <Slides>41</Slides>
  <Notes>41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Times New Roman</vt:lpstr>
      <vt:lpstr>Verdana</vt:lpstr>
      <vt:lpstr>Wingdings</vt:lpstr>
      <vt:lpstr>508 Lecture</vt:lpstr>
      <vt:lpstr>Equation</vt:lpstr>
      <vt:lpstr>Principles of Economics</vt:lpstr>
      <vt:lpstr>Chapter Outline and Learning Objectives (1 of 2)</vt:lpstr>
      <vt:lpstr>Chapter Outline and Learning Objectives (2 of 2)</vt:lpstr>
      <vt:lpstr>Chapter 5 Elasticity (1 of 2)</vt:lpstr>
      <vt:lpstr>Chapter 5 Elasticity (2 of 2)</vt:lpstr>
      <vt:lpstr>Price Elasticity of Demand</vt:lpstr>
      <vt:lpstr>Figure 5.1 Slope Is Not a Useful Measure of Responsiveness</vt:lpstr>
      <vt:lpstr>Types of Elasticity (1 of 4)</vt:lpstr>
      <vt:lpstr>Types of Elasticity (2 of 4)</vt:lpstr>
      <vt:lpstr>Figure 5.2 Perfectly Inelastic and Perfectly Elastic Demand Curves</vt:lpstr>
      <vt:lpstr>Types of Elasticity (3 of 4)</vt:lpstr>
      <vt:lpstr>Types of Elasticity (4 of 4)</vt:lpstr>
      <vt:lpstr>Calculating Elasticities (1 of 2)</vt:lpstr>
      <vt:lpstr>Calculating Elasticities (2 of 2)</vt:lpstr>
      <vt:lpstr>Elasticity Is a Ratio of Percentages</vt:lpstr>
      <vt:lpstr>The Midpoint Formula</vt:lpstr>
      <vt:lpstr>Point Elasticity (1 of 3)</vt:lpstr>
      <vt:lpstr>Point Elasticity (2 of 3)</vt:lpstr>
      <vt:lpstr>Point Elasticity (3 of 3)</vt:lpstr>
      <vt:lpstr>Elasticity Changes along a Straight-Line Demand Curve (1 of 4)</vt:lpstr>
      <vt:lpstr>Elasticity Changes along a Straight-Line Demand Curve (2 of 4)</vt:lpstr>
      <vt:lpstr>Elasticity Changes along a Straight-Line Demand Curve (3 of 4)</vt:lpstr>
      <vt:lpstr>Elasticity Changes along a Straight-Line Demand Curve (4 of 4)</vt:lpstr>
      <vt:lpstr>Figure 5.4 Point Elasticity Changes along a Demand Curve</vt:lpstr>
      <vt:lpstr>Elasticity and Total Revenue (1 of 4) </vt:lpstr>
      <vt:lpstr>Elasticity and Total Revenue (2 of 4) </vt:lpstr>
      <vt:lpstr>Elasticity and Total Revenue (3 of 4) </vt:lpstr>
      <vt:lpstr>Elasticity and Total Revenue (4 of 4) </vt:lpstr>
      <vt:lpstr>The Determinants of Demand Elasticity (1 of 2)</vt:lpstr>
      <vt:lpstr>The Determinants of Demand Elasticity (2 of 2)</vt:lpstr>
      <vt:lpstr>Economics In Practice (1 of 2)</vt:lpstr>
      <vt:lpstr>Other Important Elasticities (1 of 2)</vt:lpstr>
      <vt:lpstr>Other Important Elasticities (2 of 2)</vt:lpstr>
      <vt:lpstr>Elasticity of Supply</vt:lpstr>
      <vt:lpstr>Economics In Practice (2 of 2)</vt:lpstr>
      <vt:lpstr>What Happens When We Raise Taxes: Using Elasticity</vt:lpstr>
      <vt:lpstr>Figure 5.5 Original Equilibrium in the Avocado Market</vt:lpstr>
      <vt:lpstr>Figure 5.6 Equilibrium in the Avocado Market after the $1.00 Tax</vt:lpstr>
      <vt:lpstr>Looking Ahead</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580</cp:revision>
  <dcterms:created xsi:type="dcterms:W3CDTF">2014-07-14T20:04:21Z</dcterms:created>
  <dcterms:modified xsi:type="dcterms:W3CDTF">2019-08-22T18:39:46Z</dcterms:modified>
</cp:coreProperties>
</file>