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54" r:id="rId2"/>
    <p:sldId id="418" r:id="rId3"/>
    <p:sldId id="455" r:id="rId4"/>
    <p:sldId id="456" r:id="rId5"/>
    <p:sldId id="457" r:id="rId6"/>
    <p:sldId id="415" r:id="rId7"/>
    <p:sldId id="380" r:id="rId8"/>
    <p:sldId id="41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500" r:id="rId27"/>
    <p:sldId id="476" r:id="rId28"/>
    <p:sldId id="477" r:id="rId29"/>
    <p:sldId id="478" r:id="rId30"/>
    <p:sldId id="479" r:id="rId31"/>
    <p:sldId id="501" r:id="rId32"/>
    <p:sldId id="481" r:id="rId33"/>
    <p:sldId id="482" r:id="rId34"/>
    <p:sldId id="483" r:id="rId35"/>
    <p:sldId id="484" r:id="rId36"/>
    <p:sldId id="485" r:id="rId37"/>
    <p:sldId id="502"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0" autoAdjust="0"/>
    <p:restoredTop sz="73029" autoAdjust="0"/>
  </p:normalViewPr>
  <p:slideViewPr>
    <p:cSldViewPr>
      <p:cViewPr varScale="1">
        <p:scale>
          <a:sx n="114" d="100"/>
          <a:sy n="114" d="100"/>
        </p:scale>
        <p:origin x="1434"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5472"/>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51</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pPr>
            <a:r>
              <a:rPr lang="en-IN" altLang="en-US" sz="1200" dirty="0">
                <a:latin typeface="Verdana"/>
                <a:ea typeface="Verdana" panose="020B0604030504040204" pitchFamily="34" charset="0"/>
                <a:cs typeface="Verdana" panose="020B0604030504040204" pitchFamily="34" charset="0"/>
              </a:rPr>
              <a:t>Copyright © 2020, 2016, 2011 Pearson Education, Inc. All Rights Reserved</a:t>
            </a:r>
          </a:p>
        </p:txBody>
      </p:sp>
      <p:pic>
        <p:nvPicPr>
          <p:cNvPr id="14" name="Shape 15" descr="Pearson Logo"/>
          <p:cNvPicPr preferRelativeResize="0"/>
          <p:nvPr userDrawn="1"/>
        </p:nvPicPr>
        <p:blipFill rotWithShape="1">
          <a:blip r:embed="rId1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1" r:id="rId12"/>
    <p:sldLayoutId id="2147483663"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3.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2.w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6.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5.wmf"/><Relationship Id="rId4"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(1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572000" y="2707959"/>
            <a:ext cx="2438400" cy="492443"/>
          </a:xfrm>
        </p:spPr>
        <p:txBody>
          <a:bodyPr wrap="square">
            <a:spAutoFit/>
          </a:bodyPr>
          <a:lstStyle/>
          <a:p>
            <a:r>
              <a:rPr lang="en-US" sz="3200" dirty="0"/>
              <a:t>Part II</a:t>
            </a:r>
          </a:p>
        </p:txBody>
      </p:sp>
      <p:sp>
        <p:nvSpPr>
          <p:cNvPr id="5" name="Text Placeholder 4"/>
          <p:cNvSpPr>
            <a:spLocks noGrp="1"/>
          </p:cNvSpPr>
          <p:nvPr>
            <p:ph type="body" sz="quarter" idx="15"/>
          </p:nvPr>
        </p:nvSpPr>
        <p:spPr>
          <a:xfrm>
            <a:off x="4572000" y="3317490"/>
            <a:ext cx="3352800" cy="1025910"/>
          </a:xfrm>
        </p:spPr>
        <p:txBody>
          <a:bodyPr>
            <a:noAutofit/>
          </a:bodyPr>
          <a:lstStyle/>
          <a:p>
            <a:r>
              <a:rPr lang="en-IN" sz="2000" dirty="0"/>
              <a:t>The Market System</a:t>
            </a:r>
          </a:p>
          <a:p>
            <a:r>
              <a:rPr lang="en-IN" sz="2000" dirty="0"/>
              <a:t>Choices Made by Households and Firms</a:t>
            </a:r>
          </a:p>
        </p:txBody>
      </p:sp>
      <p:pic>
        <p:nvPicPr>
          <p:cNvPr id="8" name="Picture 7"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24" y="1422852"/>
            <a:ext cx="3810382" cy="4874298"/>
          </a:xfrm>
          <a:prstGeom prst="rect">
            <a:avLst/>
          </a:prstGeom>
        </p:spPr>
      </p:pic>
      <p:sp>
        <p:nvSpPr>
          <p:cNvPr id="11" name="Text Placeholder 6"/>
          <p:cNvSpPr>
            <a:spLocks noGrp="1"/>
          </p:cNvSpPr>
          <p:nvPr>
            <p:ph type="body" sz="quarter" idx="16"/>
          </p:nvPr>
        </p:nvSpPr>
        <p:spPr>
          <a:xfrm>
            <a:off x="220133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4491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Household Choice in Output Markets</a:t>
            </a:r>
            <a:endParaRPr lang="en-US" sz="2800" dirty="0">
              <a:latin typeface="+mj-lt"/>
            </a:endParaRPr>
          </a:p>
        </p:txBody>
      </p:sp>
      <p:sp>
        <p:nvSpPr>
          <p:cNvPr id="3" name="Content Placeholder 2"/>
          <p:cNvSpPr>
            <a:spLocks noGrp="1"/>
          </p:cNvSpPr>
          <p:nvPr>
            <p:ph idx="1"/>
          </p:nvPr>
        </p:nvSpPr>
        <p:spPr>
          <a:xfrm>
            <a:off x="457200" y="1562101"/>
            <a:ext cx="8229600" cy="2077492"/>
          </a:xfrm>
        </p:spPr>
        <p:txBody>
          <a:bodyPr>
            <a:spAutoFit/>
          </a:bodyPr>
          <a:lstStyle/>
          <a:p>
            <a:r>
              <a:rPr lang="en-IN" sz="2400" dirty="0"/>
              <a:t>Every household must make three basic decisions:</a:t>
            </a:r>
          </a:p>
          <a:p>
            <a:pPr marL="914400" lvl="1" indent="-457200">
              <a:buFont typeface="+mj-lt"/>
              <a:buAutoNum type="arabicPeriod"/>
            </a:pPr>
            <a:r>
              <a:rPr lang="en-IN" sz="2400" dirty="0"/>
              <a:t>How much of each product, or output, to demand.</a:t>
            </a:r>
          </a:p>
          <a:p>
            <a:pPr marL="914400" lvl="1" indent="-457200">
              <a:buFont typeface="+mj-lt"/>
              <a:buAutoNum type="arabicPeriod"/>
            </a:pPr>
            <a:r>
              <a:rPr lang="en-IN" sz="2400" dirty="0"/>
              <a:t>How much </a:t>
            </a:r>
            <a:r>
              <a:rPr lang="en-IN" sz="2400" dirty="0" err="1"/>
              <a:t>labor</a:t>
            </a:r>
            <a:r>
              <a:rPr lang="en-IN" sz="2400" dirty="0"/>
              <a:t> to supply.</a:t>
            </a:r>
          </a:p>
          <a:p>
            <a:pPr marL="914400" lvl="1" indent="-457200">
              <a:buFont typeface="+mj-lt"/>
              <a:buAutoNum type="arabicPeriod"/>
            </a:pPr>
            <a:r>
              <a:rPr lang="en-IN" sz="2400" dirty="0"/>
              <a:t>How much to spend today and how much to save for the future.</a:t>
            </a:r>
          </a:p>
        </p:txBody>
      </p:sp>
    </p:spTree>
    <p:extLst>
      <p:ext uri="{BB962C8B-B14F-4D97-AF65-F5344CB8AC3E}">
        <p14:creationId xmlns:p14="http://schemas.microsoft.com/office/powerpoint/2010/main" val="267602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The Determinants of Household Demand</a:t>
            </a:r>
            <a:endParaRPr lang="en-US" sz="2800" dirty="0">
              <a:latin typeface="+mj-lt"/>
            </a:endParaRPr>
          </a:p>
        </p:txBody>
      </p:sp>
      <p:sp>
        <p:nvSpPr>
          <p:cNvPr id="3" name="Content Placeholder 2"/>
          <p:cNvSpPr>
            <a:spLocks noGrp="1"/>
          </p:cNvSpPr>
          <p:nvPr>
            <p:ph idx="1"/>
          </p:nvPr>
        </p:nvSpPr>
        <p:spPr>
          <a:xfrm>
            <a:off x="457200" y="1562101"/>
            <a:ext cx="8229600" cy="3785652"/>
          </a:xfrm>
        </p:spPr>
        <p:txBody>
          <a:bodyPr>
            <a:spAutoFit/>
          </a:bodyPr>
          <a:lstStyle/>
          <a:p>
            <a:r>
              <a:rPr lang="en-IN" sz="2400" dirty="0"/>
              <a:t>Several factors influence the quantity of a given good or service demanded by a single household:</a:t>
            </a:r>
          </a:p>
          <a:p>
            <a:pPr lvl="1"/>
            <a:r>
              <a:rPr lang="en-IN" sz="2400" dirty="0"/>
              <a:t>The price of the product</a:t>
            </a:r>
          </a:p>
          <a:p>
            <a:pPr lvl="1"/>
            <a:r>
              <a:rPr lang="en-US" sz="2400" dirty="0"/>
              <a:t>The income available to the household</a:t>
            </a:r>
          </a:p>
          <a:p>
            <a:pPr lvl="1"/>
            <a:r>
              <a:rPr lang="en-US" sz="2400" dirty="0">
                <a:latin typeface="Agency FB"/>
              </a:rPr>
              <a:t> </a:t>
            </a:r>
            <a:r>
              <a:rPr lang="en-US" sz="2400" dirty="0"/>
              <a:t>The household’s accumulated wealth</a:t>
            </a:r>
          </a:p>
          <a:p>
            <a:pPr lvl="1"/>
            <a:r>
              <a:rPr lang="en-US" sz="2400" dirty="0"/>
              <a:t>The prices of other products available to the household</a:t>
            </a:r>
          </a:p>
          <a:p>
            <a:pPr lvl="1"/>
            <a:r>
              <a:rPr lang="en-US" sz="2400" dirty="0"/>
              <a:t>The household’s tastes and preferences</a:t>
            </a:r>
          </a:p>
          <a:p>
            <a:pPr lvl="1"/>
            <a:r>
              <a:rPr lang="en-US" sz="2400" dirty="0"/>
              <a:t>The household’s expectations about future income, wealth, and prices</a:t>
            </a:r>
            <a:endParaRPr lang="en-IN" sz="2400" dirty="0"/>
          </a:p>
        </p:txBody>
      </p:sp>
    </p:spTree>
    <p:extLst>
      <p:ext uri="{BB962C8B-B14F-4D97-AF65-F5344CB8AC3E}">
        <p14:creationId xmlns:p14="http://schemas.microsoft.com/office/powerpoint/2010/main" val="413497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The Budget Constraint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1562101"/>
            <a:ext cx="8229600" cy="1669688"/>
          </a:xfrm>
        </p:spPr>
        <p:txBody>
          <a:bodyPr>
            <a:spAutoFit/>
          </a:bodyPr>
          <a:lstStyle/>
          <a:p>
            <a:r>
              <a:rPr lang="en-IN" sz="2400" b="1" dirty="0"/>
              <a:t>budget constraint </a:t>
            </a:r>
            <a:r>
              <a:rPr lang="en-IN" sz="2400" dirty="0"/>
              <a:t>The limits imposed on household choices by income, wealth, and product prices.</a:t>
            </a:r>
          </a:p>
          <a:p>
            <a:r>
              <a:rPr lang="en-IN" sz="2400" b="1" dirty="0"/>
              <a:t>choice set or opportunity set</a:t>
            </a:r>
            <a:r>
              <a:rPr lang="en-IN" sz="2400" dirty="0"/>
              <a:t> The set of options that is defined and limited by a budget constraint.</a:t>
            </a:r>
          </a:p>
        </p:txBody>
      </p:sp>
    </p:spTree>
    <p:extLst>
      <p:ext uri="{BB962C8B-B14F-4D97-AF65-F5344CB8AC3E}">
        <p14:creationId xmlns:p14="http://schemas.microsoft.com/office/powerpoint/2010/main" val="85619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8051"/>
            <a:ext cx="8229600" cy="1661993"/>
          </a:xfrm>
        </p:spPr>
        <p:txBody>
          <a:bodyPr>
            <a:spAutoFit/>
          </a:bodyPr>
          <a:lstStyle/>
          <a:p>
            <a:r>
              <a:rPr lang="en-IN" altLang="en-US" sz="3600" dirty="0">
                <a:latin typeface="+mj-lt"/>
              </a:rPr>
              <a:t>Table 6.1 Possible Budget Choices of a Person Earning $1,000 per Month after Taxes</a:t>
            </a:r>
            <a:endParaRPr lang="en-US" sz="2800" dirty="0">
              <a:latin typeface="+mj-lt"/>
            </a:endParaRPr>
          </a:p>
        </p:txBody>
      </p:sp>
      <p:graphicFrame>
        <p:nvGraphicFramePr>
          <p:cNvPr id="5" name="Table 1"/>
          <p:cNvGraphicFramePr>
            <a:graphicFrameLocks/>
          </p:cNvGraphicFramePr>
          <p:nvPr>
            <p:extLst>
              <p:ext uri="{D42A27DB-BD31-4B8C-83A1-F6EECF244321}">
                <p14:modId xmlns:p14="http://schemas.microsoft.com/office/powerpoint/2010/main" val="951868221"/>
              </p:ext>
            </p:extLst>
          </p:nvPr>
        </p:nvGraphicFramePr>
        <p:xfrm>
          <a:off x="457200" y="2057401"/>
          <a:ext cx="8229599" cy="3886198"/>
        </p:xfrm>
        <a:graphic>
          <a:graphicData uri="http://schemas.openxmlformats.org/drawingml/2006/table">
            <a:tbl>
              <a:tblPr firstRow="1">
                <a:tableStyleId>{0E3FDE45-AF77-4B5C-9715-49D594BDF05E}</a:tableStyleId>
              </a:tblPr>
              <a:tblGrid>
                <a:gridCol w="1219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572449">
                  <a:extLst>
                    <a:ext uri="{9D8B030D-6E8A-4147-A177-3AD203B41FA5}">
                      <a16:colId xmlns:a16="http://schemas.microsoft.com/office/drawing/2014/main" val="20004"/>
                    </a:ext>
                  </a:extLst>
                </a:gridCol>
                <a:gridCol w="1170751">
                  <a:extLst>
                    <a:ext uri="{9D8B030D-6E8A-4147-A177-3AD203B41FA5}">
                      <a16:colId xmlns:a16="http://schemas.microsoft.com/office/drawing/2014/main" val="20005"/>
                    </a:ext>
                  </a:extLst>
                </a:gridCol>
                <a:gridCol w="1752599">
                  <a:extLst>
                    <a:ext uri="{9D8B030D-6E8A-4147-A177-3AD203B41FA5}">
                      <a16:colId xmlns:a16="http://schemas.microsoft.com/office/drawing/2014/main" val="20006"/>
                    </a:ext>
                  </a:extLst>
                </a:gridCol>
              </a:tblGrid>
              <a:tr h="115069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solidFill>
                            <a:schemeClr val="bg1"/>
                          </a:solidFill>
                          <a:effectLst/>
                        </a:rPr>
                        <a:t>Option</a:t>
                      </a:r>
                      <a:endParaRPr kumimoji="0" lang="en-US" sz="2200" b="1" i="0" u="none" strike="noStrike" cap="none" normalizeH="0" baseline="0" dirty="0">
                        <a:ln>
                          <a:noFill/>
                        </a:ln>
                        <a:solidFill>
                          <a:schemeClr val="bg1"/>
                        </a:solidFill>
                        <a:effectLst/>
                        <a:latin typeface="Arial" charset="0"/>
                      </a:endParaRPr>
                    </a:p>
                  </a:txBody>
                  <a:tcPr marR="0" marT="45737" marB="45737" anchor="b"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solidFill>
                            <a:schemeClr val="bg1"/>
                          </a:solidFill>
                          <a:effectLst/>
                        </a:rPr>
                        <a:t>Monthly Rent</a:t>
                      </a:r>
                      <a:endParaRPr kumimoji="0" lang="en-US" sz="2200" b="1" i="0" u="none" strike="noStrike" cap="none" normalizeH="0" baseline="0" dirty="0">
                        <a:ln>
                          <a:noFill/>
                        </a:ln>
                        <a:solidFill>
                          <a:schemeClr val="bg1"/>
                        </a:solidFill>
                        <a:effectLst/>
                        <a:latin typeface="Arial" charset="0"/>
                      </a:endParaRPr>
                    </a:p>
                  </a:txBody>
                  <a:tcPr marR="0" marT="45737" marB="45737"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solidFill>
                            <a:schemeClr val="bg1"/>
                          </a:solidFill>
                          <a:effectLst/>
                        </a:rPr>
                        <a:t>Food</a:t>
                      </a:r>
                      <a:endParaRPr kumimoji="0" lang="en-US" sz="2200" b="1" i="0" u="none" strike="noStrike" cap="none" normalizeH="0" baseline="0" dirty="0">
                        <a:ln>
                          <a:noFill/>
                        </a:ln>
                        <a:solidFill>
                          <a:schemeClr val="bg1"/>
                        </a:solidFill>
                        <a:effectLst/>
                        <a:latin typeface="Arial" charset="0"/>
                      </a:endParaRPr>
                    </a:p>
                  </a:txBody>
                  <a:tcPr marR="0" marT="45737" marB="45737"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solidFill>
                            <a:schemeClr val="bg1"/>
                          </a:solidFill>
                          <a:effectLst/>
                        </a:rPr>
                        <a:t>Other Expenses</a:t>
                      </a:r>
                      <a:endParaRPr kumimoji="0" lang="en-US" sz="2200" b="1" i="0" u="none" strike="noStrike" cap="none" normalizeH="0" baseline="30000" dirty="0">
                        <a:ln>
                          <a:noFill/>
                        </a:ln>
                        <a:solidFill>
                          <a:schemeClr val="bg1"/>
                        </a:solidFill>
                        <a:effectLst/>
                        <a:latin typeface="Arial" charset="0"/>
                      </a:endParaRPr>
                    </a:p>
                  </a:txBody>
                  <a:tcPr marR="0" marT="45737" marB="45737"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solidFill>
                            <a:schemeClr val="bg1"/>
                          </a:solidFill>
                          <a:effectLst/>
                        </a:rPr>
                        <a:t>Total</a:t>
                      </a:r>
                      <a:endParaRPr kumimoji="0" lang="en-US" sz="2200" b="1" i="0" u="none" strike="noStrike" cap="none" normalizeH="0" baseline="0" dirty="0">
                        <a:ln>
                          <a:noFill/>
                        </a:ln>
                        <a:solidFill>
                          <a:schemeClr val="bg1"/>
                        </a:solidFill>
                        <a:effectLst/>
                        <a:latin typeface="Arial" charset="0"/>
                      </a:endParaRPr>
                    </a:p>
                  </a:txBody>
                  <a:tcPr marR="0" marT="45737" marB="45737"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br>
                        <a:rPr kumimoji="0" lang="en-US" sz="2200" u="none" strike="noStrike" cap="none" normalizeH="0" baseline="0" dirty="0">
                          <a:ln>
                            <a:noFill/>
                          </a:ln>
                          <a:solidFill>
                            <a:schemeClr val="bg1"/>
                          </a:solidFill>
                          <a:effectLst/>
                        </a:rPr>
                      </a:br>
                      <a:r>
                        <a:rPr kumimoji="0" lang="en-US" sz="2200" u="none" strike="noStrike" cap="none" normalizeH="0" baseline="0" dirty="0">
                          <a:ln>
                            <a:noFill/>
                          </a:ln>
                          <a:solidFill>
                            <a:schemeClr val="bg1"/>
                          </a:solidFill>
                          <a:effectLst/>
                        </a:rPr>
                        <a:t>Available?</a:t>
                      </a:r>
                      <a:endParaRPr kumimoji="0" lang="en-US" sz="2200" b="1" i="0" u="none" strike="noStrike" cap="none" normalizeH="0" baseline="0" dirty="0">
                        <a:ln>
                          <a:noFill/>
                        </a:ln>
                        <a:solidFill>
                          <a:schemeClr val="bg1"/>
                        </a:solidFill>
                        <a:effectLst/>
                        <a:latin typeface="Arial" charset="0"/>
                      </a:endParaRPr>
                    </a:p>
                  </a:txBody>
                  <a:tcPr marR="0" marT="45737" marB="45737"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63815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A</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$ 400</a:t>
                      </a:r>
                      <a:endParaRPr kumimoji="0" lang="en-US" sz="2200" b="0" i="0" u="none" strike="noStrike" cap="none" normalizeH="0" baseline="0" dirty="0">
                        <a:ln>
                          <a:noFill/>
                        </a:ln>
                        <a:solidFill>
                          <a:schemeClr val="tx1"/>
                        </a:solidFill>
                        <a:effectLst/>
                        <a:latin typeface="Arial" charset="0"/>
                      </a:endParaRPr>
                    </a:p>
                  </a:txBody>
                  <a:tcPr marR="27432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200" u="none" strike="noStrike" cap="none" normalizeH="0" baseline="0" dirty="0">
                          <a:ln>
                            <a:noFill/>
                          </a:ln>
                          <a:effectLst/>
                        </a:rPr>
                        <a:t>$ 250</a:t>
                      </a:r>
                      <a:endParaRPr kumimoji="0" lang="pt-BR"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$ 350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$ 1,000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Yes</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72959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B</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600</a:t>
                      </a:r>
                      <a:endParaRPr kumimoji="0" lang="en-US" sz="2200" b="0" i="0" u="none" strike="noStrike" cap="none" normalizeH="0" baseline="0" dirty="0">
                        <a:ln>
                          <a:noFill/>
                        </a:ln>
                        <a:solidFill>
                          <a:schemeClr val="tx1"/>
                        </a:solidFill>
                        <a:effectLst/>
                        <a:latin typeface="Arial" charset="0"/>
                      </a:endParaRPr>
                    </a:p>
                  </a:txBody>
                  <a:tcPr marR="27432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200" u="none" strike="noStrike" cap="none" normalizeH="0" baseline="0" dirty="0">
                          <a:ln>
                            <a:noFill/>
                          </a:ln>
                          <a:effectLst/>
                        </a:rPr>
                        <a:t> 200</a:t>
                      </a:r>
                      <a:endParaRPr kumimoji="0" lang="pt-BR"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200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1,000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Yes</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72959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C</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700</a:t>
                      </a:r>
                      <a:endParaRPr kumimoji="0" lang="en-US" sz="2200" b="0" i="0" u="none" strike="noStrike" cap="none" normalizeH="0" baseline="0" dirty="0">
                        <a:ln>
                          <a:noFill/>
                        </a:ln>
                        <a:solidFill>
                          <a:schemeClr val="tx1"/>
                        </a:solidFill>
                        <a:effectLst/>
                        <a:latin typeface="Arial" charset="0"/>
                      </a:endParaRPr>
                    </a:p>
                  </a:txBody>
                  <a:tcPr marR="27432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200" u="none" strike="noStrike" cap="none" normalizeH="0" baseline="0" dirty="0">
                          <a:ln>
                            <a:noFill/>
                          </a:ln>
                          <a:effectLst/>
                        </a:rPr>
                        <a:t> 150</a:t>
                      </a:r>
                      <a:endParaRPr kumimoji="0" lang="pt-BR"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150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1,000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Yes</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3815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D</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1,000</a:t>
                      </a:r>
                      <a:endParaRPr kumimoji="0" lang="en-US" sz="2200" b="0" i="0" u="none" strike="noStrike" cap="none" normalizeH="0" baseline="0" dirty="0">
                        <a:ln>
                          <a:noFill/>
                        </a:ln>
                        <a:solidFill>
                          <a:schemeClr val="tx1"/>
                        </a:solidFill>
                        <a:effectLst/>
                        <a:latin typeface="Arial" charset="0"/>
                      </a:endParaRPr>
                    </a:p>
                  </a:txBody>
                  <a:tcPr marR="155448"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200" u="none" strike="noStrike" cap="none" normalizeH="0" baseline="0" dirty="0">
                          <a:ln>
                            <a:noFill/>
                          </a:ln>
                          <a:effectLst/>
                        </a:rPr>
                        <a:t> 100</a:t>
                      </a:r>
                      <a:endParaRPr kumimoji="0" lang="pt-BR"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 1,200</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200" u="none" strike="noStrike" cap="none" normalizeH="0" baseline="0" dirty="0">
                          <a:ln>
                            <a:noFill/>
                          </a:ln>
                          <a:effectLst/>
                        </a:rPr>
                        <a:t>No</a:t>
                      </a:r>
                      <a:endParaRPr kumimoji="0" lang="en-US" sz="2200" b="0" i="0" u="none" strike="noStrike" cap="none" normalizeH="0" baseline="0" dirty="0">
                        <a:ln>
                          <a:noFill/>
                        </a:ln>
                        <a:solidFill>
                          <a:schemeClr val="tx1"/>
                        </a:solidFill>
                        <a:effectLst/>
                        <a:latin typeface="Arial" charset="0"/>
                      </a:endParaRPr>
                    </a:p>
                  </a:txBody>
                  <a:tcPr marR="0" marT="45737" marB="4573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600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The Budget Constraint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1562101"/>
            <a:ext cx="8205788" cy="4270400"/>
          </a:xfrm>
        </p:spPr>
        <p:txBody>
          <a:bodyPr wrap="square">
            <a:spAutoFit/>
          </a:bodyPr>
          <a:lstStyle/>
          <a:p>
            <a:pPr marL="0" indent="0">
              <a:buNone/>
            </a:pPr>
            <a:r>
              <a:rPr lang="en-IN" sz="2400" b="1" dirty="0"/>
              <a:t>Preferences, Tastes, Trade-offs, and Opportunity Cost</a:t>
            </a:r>
          </a:p>
          <a:p>
            <a:r>
              <a:rPr lang="en-IN" sz="2400" dirty="0"/>
              <a:t>Within the constraints imposed by limited incomes and fixed prices, households are free to choose what they will and will not buy.</a:t>
            </a:r>
          </a:p>
          <a:p>
            <a:r>
              <a:rPr lang="en-IN" sz="2400" dirty="0"/>
              <a:t>A household makes a choice by weighing the good or service that it chooses against all the other things that the same money could buy.</a:t>
            </a:r>
          </a:p>
          <a:p>
            <a:r>
              <a:rPr lang="en-IN" sz="2400" dirty="0"/>
              <a:t>With a limited budget, the real cost of any good or service is the value of the other goods and services that could have been purchased with the same amount of money.</a:t>
            </a:r>
          </a:p>
        </p:txBody>
      </p:sp>
    </p:spTree>
    <p:extLst>
      <p:ext uri="{BB962C8B-B14F-4D97-AF65-F5344CB8AC3E}">
        <p14:creationId xmlns:p14="http://schemas.microsoft.com/office/powerpoint/2010/main" val="143439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Figure 6.1 Budget Constraint and Opportunity Set for Ann and Tom</a:t>
            </a:r>
            <a:endParaRPr lang="en-US" sz="2800" dirty="0">
              <a:latin typeface="+mj-lt"/>
            </a:endParaRPr>
          </a:p>
        </p:txBody>
      </p:sp>
      <p:sp>
        <p:nvSpPr>
          <p:cNvPr id="3" name="Content Placeholder 2"/>
          <p:cNvSpPr>
            <a:spLocks noGrp="1"/>
          </p:cNvSpPr>
          <p:nvPr>
            <p:ph idx="1"/>
          </p:nvPr>
        </p:nvSpPr>
        <p:spPr>
          <a:xfrm>
            <a:off x="457200" y="1562101"/>
            <a:ext cx="4038600" cy="3885679"/>
          </a:xfrm>
        </p:spPr>
        <p:txBody>
          <a:bodyPr wrap="square">
            <a:spAutoFit/>
          </a:bodyPr>
          <a:lstStyle/>
          <a:p>
            <a:r>
              <a:rPr lang="en-IN" sz="2400" dirty="0"/>
              <a:t>A budget constraint separates those combinations of goods and services (e.g., point </a:t>
            </a:r>
            <a:r>
              <a:rPr lang="en-IN" sz="2400" i="1" dirty="0"/>
              <a:t>C</a:t>
            </a:r>
            <a:r>
              <a:rPr lang="en-IN" sz="2400" dirty="0"/>
              <a:t>) that are available, given limited income, from those that are not (e.g., point </a:t>
            </a:r>
            <a:r>
              <a:rPr lang="en-IN" sz="2400" i="1" dirty="0"/>
              <a:t>E</a:t>
            </a:r>
            <a:r>
              <a:rPr lang="en-IN" sz="2400" dirty="0"/>
              <a:t>).</a:t>
            </a:r>
          </a:p>
          <a:p>
            <a:r>
              <a:rPr lang="en-IN" sz="2400" dirty="0"/>
              <a:t>The available combinations make up the opportunity set.</a:t>
            </a:r>
          </a:p>
        </p:txBody>
      </p:sp>
      <p:pic>
        <p:nvPicPr>
          <p:cNvPr id="26626" name="Picture 2" descr="The graph shows the following data:&#10;Y-axis: Jazz club visits per month&#10;X-axis: Thai meals per month&#10;Point A: (10, 0)&#10;Point B: (0, 20)&#10;Point C: (5, 10)&#10;Point D: (5, 5)&#10;Point E: (10, 5)&#10;A Line is drawn through points B, C, and A labeled &quot;Budget constraint&quot;&#10;The triangular area created by this line and the x and y axes (triangle BAO) is shaded and labeled &quot;Opportunity set&quot;&#10;Dotted lines are shown going vertically and horizontally from point E to the axes.&#10;Solid lines are shown going vertically and horizontally from point C to the ax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613" y="1626245"/>
            <a:ext cx="3905449" cy="421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21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4070"/>
            <a:ext cx="8229600" cy="553998"/>
          </a:xfrm>
        </p:spPr>
        <p:txBody>
          <a:bodyPr>
            <a:spAutoFit/>
          </a:bodyPr>
          <a:lstStyle/>
          <a:p>
            <a:r>
              <a:rPr lang="en-IN" altLang="en-US" sz="3600" dirty="0">
                <a:latin typeface="+mj-lt"/>
              </a:rPr>
              <a:t>The Budget Constraint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562101"/>
            <a:ext cx="8205788" cy="2600712"/>
          </a:xfrm>
        </p:spPr>
        <p:txBody>
          <a:bodyPr wrap="square">
            <a:spAutoFit/>
          </a:bodyPr>
          <a:lstStyle/>
          <a:p>
            <a:pPr marL="0" indent="0">
              <a:buNone/>
            </a:pPr>
            <a:r>
              <a:rPr lang="en-IN" sz="2400" b="1" dirty="0"/>
              <a:t>The Budget Constraint More Formally</a:t>
            </a:r>
          </a:p>
          <a:p>
            <a:r>
              <a:rPr lang="en-IN" sz="2400" dirty="0"/>
              <a:t>Both prices and income affect the size of a household’s opportunity set.</a:t>
            </a:r>
          </a:p>
          <a:p>
            <a:r>
              <a:rPr lang="en-IN" sz="2400" b="1" dirty="0"/>
              <a:t>real income </a:t>
            </a:r>
            <a:r>
              <a:rPr lang="en-IN" sz="2400" dirty="0"/>
              <a:t>The set of opportunities to purchase real goods and services available to a household as determined by prices and money income. </a:t>
            </a:r>
          </a:p>
        </p:txBody>
      </p:sp>
    </p:spTree>
    <p:extLst>
      <p:ext uri="{BB962C8B-B14F-4D97-AF65-F5344CB8AC3E}">
        <p14:creationId xmlns:p14="http://schemas.microsoft.com/office/powerpoint/2010/main" val="96490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The Equation of the Budget Constraint</a:t>
            </a:r>
            <a:endParaRPr lang="en-US" sz="2800" dirty="0">
              <a:latin typeface="+mj-lt"/>
            </a:endParaRPr>
          </a:p>
        </p:txBody>
      </p:sp>
      <p:sp>
        <p:nvSpPr>
          <p:cNvPr id="3" name="Content Placeholder 2"/>
          <p:cNvSpPr>
            <a:spLocks noGrp="1"/>
          </p:cNvSpPr>
          <p:nvPr>
            <p:ph idx="1"/>
          </p:nvPr>
        </p:nvSpPr>
        <p:spPr>
          <a:xfrm>
            <a:off x="457200" y="1600200"/>
            <a:ext cx="8229600" cy="369332"/>
          </a:xfrm>
        </p:spPr>
        <p:txBody>
          <a:bodyPr wrap="square">
            <a:spAutoFit/>
          </a:bodyPr>
          <a:lstStyle/>
          <a:p>
            <a:r>
              <a:rPr lang="en-IN" sz="2400" dirty="0"/>
              <a:t>In general, the budget constraint can be written as:</a:t>
            </a:r>
          </a:p>
        </p:txBody>
      </p:sp>
      <p:graphicFrame>
        <p:nvGraphicFramePr>
          <p:cNvPr id="5" name="Object 4" descr="P subscriptX X plus P subscripty Y equals I"/>
          <p:cNvGraphicFramePr>
            <a:graphicFrameLocks noChangeAspect="1"/>
          </p:cNvGraphicFramePr>
          <p:nvPr>
            <p:extLst>
              <p:ext uri="{D42A27DB-BD31-4B8C-83A1-F6EECF244321}">
                <p14:modId xmlns:p14="http://schemas.microsoft.com/office/powerpoint/2010/main" val="2897507009"/>
              </p:ext>
            </p:extLst>
          </p:nvPr>
        </p:nvGraphicFramePr>
        <p:xfrm>
          <a:off x="3429000" y="2219325"/>
          <a:ext cx="2667000" cy="533400"/>
        </p:xfrm>
        <a:graphic>
          <a:graphicData uri="http://schemas.openxmlformats.org/presentationml/2006/ole">
            <mc:AlternateContent xmlns:mc="http://schemas.openxmlformats.org/markup-compatibility/2006">
              <mc:Choice xmlns:v="urn:schemas-microsoft-com:vml" Requires="v">
                <p:oleObj spid="_x0000_s27734" name="Equation" r:id="rId4" imgW="1143000" imgH="228600" progId="Equation.DSMT4">
                  <p:embed/>
                </p:oleObj>
              </mc:Choice>
              <mc:Fallback>
                <p:oleObj name="Equation" r:id="rId4" imgW="1143000" imgH="228600" progId="Equation.DSMT4">
                  <p:embed/>
                  <p:pic>
                    <p:nvPicPr>
                      <p:cNvPr id="0" name="Object 3" descr="P subscriptX X plus P subscripty Y equals 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19325"/>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2971800"/>
            <a:ext cx="8229600" cy="3276600"/>
          </a:xfrm>
        </p:spPr>
        <p:txBody>
          <a:bodyPr/>
          <a:lstStyle/>
          <a:p>
            <a:pPr marL="0" indent="0">
              <a:buNone/>
            </a:pPr>
            <a:r>
              <a:rPr lang="en-IN" sz="2400" dirty="0"/>
              <a:t>where:</a:t>
            </a:r>
          </a:p>
          <a:p>
            <a:pPr marL="0" indent="0">
              <a:buNone/>
              <a:tabLst>
                <a:tab pos="542925" algn="l"/>
              </a:tabLst>
            </a:pPr>
            <a:r>
              <a:rPr lang="en-IN" sz="2400" i="1" dirty="0"/>
              <a:t>	P</a:t>
            </a:r>
            <a:r>
              <a:rPr lang="en-IN" sz="2400" i="1" baseline="-25000" dirty="0"/>
              <a:t>X</a:t>
            </a:r>
            <a:r>
              <a:rPr lang="en-IN" sz="2400" dirty="0"/>
              <a:t> = the price of </a:t>
            </a:r>
            <a:r>
              <a:rPr lang="en-IN" sz="2400" i="1" dirty="0"/>
              <a:t>X</a:t>
            </a:r>
            <a:r>
              <a:rPr lang="en-IN" sz="2400" dirty="0"/>
              <a:t> </a:t>
            </a:r>
          </a:p>
          <a:p>
            <a:pPr marL="0" indent="0">
              <a:buNone/>
              <a:tabLst>
                <a:tab pos="542925" algn="l"/>
              </a:tabLst>
            </a:pPr>
            <a:r>
              <a:rPr lang="en-IN" sz="2400" i="1" dirty="0"/>
              <a:t>	X</a:t>
            </a:r>
            <a:r>
              <a:rPr lang="en-IN" sz="2400" dirty="0"/>
              <a:t> = the quantity of </a:t>
            </a:r>
            <a:r>
              <a:rPr lang="en-IN" sz="2400" i="1" dirty="0"/>
              <a:t>X</a:t>
            </a:r>
            <a:r>
              <a:rPr lang="en-IN" sz="2400" dirty="0"/>
              <a:t> consumed </a:t>
            </a:r>
          </a:p>
          <a:p>
            <a:pPr marL="0" indent="0">
              <a:buNone/>
              <a:tabLst>
                <a:tab pos="542925" algn="l"/>
              </a:tabLst>
            </a:pPr>
            <a:r>
              <a:rPr lang="en-IN" sz="2400" i="1" dirty="0"/>
              <a:t>	P</a:t>
            </a:r>
            <a:r>
              <a:rPr lang="en-IN" sz="2400" i="1" baseline="-25000" dirty="0"/>
              <a:t>Y</a:t>
            </a:r>
            <a:r>
              <a:rPr lang="en-IN" sz="2400" dirty="0"/>
              <a:t> = the price of </a:t>
            </a:r>
            <a:r>
              <a:rPr lang="en-IN" sz="2400" i="1" dirty="0"/>
              <a:t>Y</a:t>
            </a:r>
          </a:p>
          <a:p>
            <a:pPr marL="0" indent="0">
              <a:buNone/>
              <a:tabLst>
                <a:tab pos="542925" algn="l"/>
              </a:tabLst>
            </a:pPr>
            <a:r>
              <a:rPr lang="en-IN" sz="2400" i="1" dirty="0"/>
              <a:t>	Y</a:t>
            </a:r>
            <a:r>
              <a:rPr lang="en-IN" sz="2400" dirty="0"/>
              <a:t> = the quantity of </a:t>
            </a:r>
            <a:r>
              <a:rPr lang="en-IN" sz="2400" i="1" dirty="0"/>
              <a:t>Y</a:t>
            </a:r>
            <a:r>
              <a:rPr lang="en-IN" sz="2400" dirty="0"/>
              <a:t> consumed</a:t>
            </a:r>
          </a:p>
          <a:p>
            <a:pPr marL="0" indent="0">
              <a:buNone/>
              <a:tabLst>
                <a:tab pos="542925" algn="l"/>
              </a:tabLst>
            </a:pPr>
            <a:r>
              <a:rPr lang="en-IN" sz="2400" i="1" dirty="0"/>
              <a:t>	I</a:t>
            </a:r>
            <a:r>
              <a:rPr lang="en-IN" sz="2400" dirty="0"/>
              <a:t> = household income</a:t>
            </a:r>
          </a:p>
          <a:p>
            <a:pPr marL="0" indent="0">
              <a:buNone/>
            </a:pPr>
            <a:endParaRPr lang="en-IN" sz="2400" dirty="0"/>
          </a:p>
        </p:txBody>
      </p:sp>
    </p:spTree>
    <p:extLst>
      <p:ext uri="{BB962C8B-B14F-4D97-AF65-F5344CB8AC3E}">
        <p14:creationId xmlns:p14="http://schemas.microsoft.com/office/powerpoint/2010/main" val="352150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8050"/>
            <a:ext cx="8196644" cy="1661993"/>
          </a:xfrm>
        </p:spPr>
        <p:txBody>
          <a:bodyPr wrap="square">
            <a:spAutoFit/>
          </a:bodyPr>
          <a:lstStyle/>
          <a:p>
            <a:r>
              <a:rPr lang="en-IN" altLang="en-US" sz="3600" dirty="0">
                <a:latin typeface="+mj-lt"/>
              </a:rPr>
              <a:t>Figure 6.2 The Effect of a Decrease in Price on Ann and Tom’s Budget Constraint</a:t>
            </a:r>
            <a:endParaRPr lang="en-US" sz="2800" dirty="0">
              <a:latin typeface="+mj-lt"/>
            </a:endParaRPr>
          </a:p>
        </p:txBody>
      </p:sp>
      <p:sp>
        <p:nvSpPr>
          <p:cNvPr id="3" name="Content Placeholder 2"/>
          <p:cNvSpPr>
            <a:spLocks noGrp="1"/>
          </p:cNvSpPr>
          <p:nvPr>
            <p:ph idx="1"/>
          </p:nvPr>
        </p:nvSpPr>
        <p:spPr>
          <a:xfrm>
            <a:off x="457200" y="1905000"/>
            <a:ext cx="4038600" cy="2215991"/>
          </a:xfrm>
        </p:spPr>
        <p:txBody>
          <a:bodyPr wrap="square">
            <a:spAutoFit/>
          </a:bodyPr>
          <a:lstStyle/>
          <a:p>
            <a:r>
              <a:rPr lang="en-IN" sz="2400" dirty="0"/>
              <a:t>When the price of a good decreases, the budget constraint swivels to the right, increasing the opportunities available and expanding choice.</a:t>
            </a:r>
          </a:p>
        </p:txBody>
      </p:sp>
      <p:pic>
        <p:nvPicPr>
          <p:cNvPr id="28674" name="Picture 2" descr="The graph shows the following data:&#10;Y-axis: Jazz club visits per month&#10;X-axis: Thai meals per month&#10;Point A: (10, 0)&#10;Point B: (0, 20)&#10;Point A': (20, 0)&#10;Line AB is labeled &quot;Original budget constraint&quot;&#10;Line A dash B is labeled &quot;New budget constraint&quot;&#10;An arrow points right from line AB to line A dash B&#10;Triangle ABO is shaded and labeled &quot;Initial opportunity set&#10;Triangle A dash BO is shaded and labeled &quot;Opportunity set after decrease in price of Thai meals.&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292" y="1929620"/>
            <a:ext cx="3920755" cy="357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84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Basis of Choice: Utility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369332"/>
          </a:xfrm>
        </p:spPr>
        <p:txBody>
          <a:bodyPr wrap="square">
            <a:spAutoFit/>
          </a:bodyPr>
          <a:lstStyle/>
          <a:p>
            <a:r>
              <a:rPr lang="en-IN" sz="2400" b="1" dirty="0"/>
              <a:t>utility</a:t>
            </a:r>
            <a:r>
              <a:rPr lang="en-IN" sz="2400" dirty="0"/>
              <a:t> The satisfaction a product yields.</a:t>
            </a:r>
          </a:p>
        </p:txBody>
      </p:sp>
      <p:sp>
        <p:nvSpPr>
          <p:cNvPr id="4" name="Content Placeholder 3"/>
          <p:cNvSpPr>
            <a:spLocks noGrp="1"/>
          </p:cNvSpPr>
          <p:nvPr>
            <p:ph idx="13"/>
          </p:nvPr>
        </p:nvSpPr>
        <p:spPr>
          <a:xfrm>
            <a:off x="457200" y="2362200"/>
            <a:ext cx="8229600" cy="2057400"/>
          </a:xfrm>
        </p:spPr>
        <p:txBody>
          <a:bodyPr/>
          <a:lstStyle/>
          <a:p>
            <a:pPr marL="0" indent="0">
              <a:buNone/>
            </a:pPr>
            <a:r>
              <a:rPr lang="en-IN" sz="2400" b="1" dirty="0"/>
              <a:t>Diminishing Marginal Utility</a:t>
            </a:r>
          </a:p>
          <a:p>
            <a:r>
              <a:rPr lang="en-IN" sz="2400" b="1" dirty="0"/>
              <a:t>law of diminishing marginal utility </a:t>
            </a:r>
            <a:r>
              <a:rPr lang="en-IN" sz="2400" dirty="0"/>
              <a:t>The more of any one good consumed in a given period, the less satisfaction (utility) generated by consuming each additional (marginal) unit of the same good.</a:t>
            </a:r>
          </a:p>
        </p:txBody>
      </p:sp>
    </p:spTree>
    <p:extLst>
      <p:ext uri="{BB962C8B-B14F-4D97-AF65-F5344CB8AC3E}">
        <p14:creationId xmlns:p14="http://schemas.microsoft.com/office/powerpoint/2010/main" val="130759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73471" y="672737"/>
            <a:ext cx="8229600" cy="626852"/>
          </a:xfrm>
        </p:spPr>
        <p:txBody>
          <a:bodyPr/>
          <a:lstStyle/>
          <a:p>
            <a:r>
              <a:rPr lang="en-IN" altLang="en-US" sz="3600" dirty="0">
                <a:latin typeface="+mj-lt"/>
              </a:rPr>
              <a:t>Part </a:t>
            </a:r>
            <a:r>
              <a:rPr lang="en-IN" altLang="en-US" dirty="0"/>
              <a:t>II </a:t>
            </a:r>
            <a:r>
              <a:rPr lang="en-IN" altLang="en-US" sz="3600" dirty="0">
                <a:latin typeface="+mj-lt"/>
              </a:rPr>
              <a:t>The Market System </a:t>
            </a:r>
            <a:r>
              <a:rPr lang="en-IN" altLang="en-US" sz="2800" dirty="0">
                <a:latin typeface="+mj-lt"/>
              </a:rPr>
              <a:t>(1 of 2)</a:t>
            </a:r>
            <a:endParaRPr lang="en-US" sz="2800" dirty="0">
              <a:latin typeface="+mj-lt"/>
            </a:endParaRPr>
          </a:p>
        </p:txBody>
      </p:sp>
      <p:sp>
        <p:nvSpPr>
          <p:cNvPr id="11" name="Content Placeholder 2"/>
          <p:cNvSpPr>
            <a:spLocks noGrp="1"/>
          </p:cNvSpPr>
          <p:nvPr>
            <p:ph idx="1"/>
          </p:nvPr>
        </p:nvSpPr>
        <p:spPr>
          <a:xfrm>
            <a:off x="457200" y="1410079"/>
            <a:ext cx="8205788" cy="369332"/>
          </a:xfrm>
        </p:spPr>
        <p:txBody>
          <a:bodyPr>
            <a:spAutoFit/>
          </a:bodyPr>
          <a:lstStyle/>
          <a:p>
            <a:r>
              <a:rPr lang="en-IN" sz="2400" dirty="0"/>
              <a:t>Assumptions for Chapters 6 through 12:</a:t>
            </a:r>
            <a:endParaRPr lang="en-IN" sz="2400" b="1" dirty="0"/>
          </a:p>
        </p:txBody>
      </p:sp>
      <p:sp>
        <p:nvSpPr>
          <p:cNvPr id="6" name="Content Placeholder 2"/>
          <p:cNvSpPr>
            <a:spLocks noGrp="1"/>
          </p:cNvSpPr>
          <p:nvPr>
            <p:ph idx="1"/>
          </p:nvPr>
        </p:nvSpPr>
        <p:spPr>
          <a:xfrm>
            <a:off x="457200" y="1876838"/>
            <a:ext cx="8205788" cy="4293483"/>
          </a:xfrm>
        </p:spPr>
        <p:txBody>
          <a:bodyPr>
            <a:spAutoFit/>
          </a:bodyPr>
          <a:lstStyle/>
          <a:p>
            <a:pPr lvl="1"/>
            <a:r>
              <a:rPr lang="en-IN" sz="2400" b="1" dirty="0"/>
              <a:t>perfect knowledge</a:t>
            </a:r>
          </a:p>
          <a:p>
            <a:pPr marL="486918" lvl="1" indent="0">
              <a:buNone/>
            </a:pPr>
            <a:r>
              <a:rPr lang="en-IN" sz="2400" dirty="0"/>
              <a:t>The assumption that households possess a knowledge of the qualities and prices of everything available in the market and that firms have all available information concerning wage rates, capital costs, technology, and output prices.</a:t>
            </a:r>
          </a:p>
          <a:p>
            <a:pPr marL="829818" lvl="1" indent="-342900"/>
            <a:r>
              <a:rPr lang="en-IN" sz="2400" b="1" dirty="0"/>
              <a:t>perfect competition</a:t>
            </a:r>
          </a:p>
          <a:p>
            <a:pPr marL="486918" lvl="1" indent="0">
              <a:buNone/>
            </a:pPr>
            <a:r>
              <a:rPr lang="en-IN" sz="2400" dirty="0"/>
              <a:t>An industry structure in which there are many firms, each being small relative to the industry and producing virtually identical products, and in which no firm is large enough to have any control over prices.</a:t>
            </a:r>
            <a:endParaRPr lang="en-IN" sz="2400" b="1" dirty="0"/>
          </a:p>
        </p:txBody>
      </p:sp>
    </p:spTree>
    <p:extLst>
      <p:ext uri="{BB962C8B-B14F-4D97-AF65-F5344CB8AC3E}">
        <p14:creationId xmlns:p14="http://schemas.microsoft.com/office/powerpoint/2010/main" val="85815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Basis of Choice: Utility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1300356"/>
          </a:xfrm>
        </p:spPr>
        <p:txBody>
          <a:bodyPr wrap="square">
            <a:spAutoFit/>
          </a:bodyPr>
          <a:lstStyle/>
          <a:p>
            <a:r>
              <a:rPr lang="en-IN" sz="2400" b="1" dirty="0"/>
              <a:t>marginal utility (</a:t>
            </a:r>
            <a:r>
              <a:rPr lang="en-IN" sz="2400" b="1" i="1" dirty="0"/>
              <a:t>MU</a:t>
            </a:r>
            <a:r>
              <a:rPr lang="en-IN" sz="2400" b="1" dirty="0"/>
              <a:t>) </a:t>
            </a:r>
            <a:r>
              <a:rPr lang="en-IN" sz="2400" dirty="0"/>
              <a:t>The additional satisfaction gained by the consumption of one more unit of a good or service.</a:t>
            </a:r>
          </a:p>
          <a:p>
            <a:r>
              <a:rPr lang="en-IN" sz="2400" b="1" dirty="0"/>
              <a:t>total utility </a:t>
            </a:r>
            <a:r>
              <a:rPr lang="en-IN" sz="2400" dirty="0"/>
              <a:t>The total satisfaction a product yields.</a:t>
            </a:r>
          </a:p>
        </p:txBody>
      </p:sp>
    </p:spTree>
    <p:extLst>
      <p:ext uri="{BB962C8B-B14F-4D97-AF65-F5344CB8AC3E}">
        <p14:creationId xmlns:p14="http://schemas.microsoft.com/office/powerpoint/2010/main" val="304212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Table 6.2 Total Utility and Marginal Utility of Trips to the Club per Week</a:t>
            </a:r>
            <a:endParaRPr lang="en-US" sz="2800" dirty="0">
              <a:latin typeface="+mj-lt"/>
            </a:endParaRPr>
          </a:p>
        </p:txBody>
      </p:sp>
      <p:graphicFrame>
        <p:nvGraphicFramePr>
          <p:cNvPr id="5" name="Table 1"/>
          <p:cNvGraphicFramePr>
            <a:graphicFrameLocks/>
          </p:cNvGraphicFramePr>
          <p:nvPr>
            <p:extLst>
              <p:ext uri="{D42A27DB-BD31-4B8C-83A1-F6EECF244321}">
                <p14:modId xmlns:p14="http://schemas.microsoft.com/office/powerpoint/2010/main" val="2178756896"/>
              </p:ext>
            </p:extLst>
          </p:nvPr>
        </p:nvGraphicFramePr>
        <p:xfrm>
          <a:off x="1771650" y="1905000"/>
          <a:ext cx="5600699" cy="3663868"/>
        </p:xfrm>
        <a:graphic>
          <a:graphicData uri="http://schemas.openxmlformats.org/drawingml/2006/table">
            <a:tbl>
              <a:tblPr firstRow="1">
                <a:tableStyleId>{0E3FDE45-AF77-4B5C-9715-49D594BDF05E}</a:tableStyleId>
              </a:tblPr>
              <a:tblGrid>
                <a:gridCol w="1584274">
                  <a:extLst>
                    <a:ext uri="{9D8B030D-6E8A-4147-A177-3AD203B41FA5}">
                      <a16:colId xmlns:a16="http://schemas.microsoft.com/office/drawing/2014/main" val="20000"/>
                    </a:ext>
                  </a:extLst>
                </a:gridCol>
                <a:gridCol w="1836210">
                  <a:extLst>
                    <a:ext uri="{9D8B030D-6E8A-4147-A177-3AD203B41FA5}">
                      <a16:colId xmlns:a16="http://schemas.microsoft.com/office/drawing/2014/main" val="20002"/>
                    </a:ext>
                  </a:extLst>
                </a:gridCol>
                <a:gridCol w="2180215">
                  <a:extLst>
                    <a:ext uri="{9D8B030D-6E8A-4147-A177-3AD203B41FA5}">
                      <a16:colId xmlns:a16="http://schemas.microsoft.com/office/drawing/2014/main" val="20003"/>
                    </a:ext>
                  </a:extLst>
                </a:gridCol>
              </a:tblGrid>
              <a:tr h="79827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solidFill>
                            <a:schemeClr val="bg1"/>
                          </a:solidFill>
                          <a:effectLst/>
                        </a:rPr>
                        <a:t>Trips to Club</a:t>
                      </a:r>
                      <a:endParaRPr kumimoji="0" lang="en-US" sz="2400" b="1" i="0" u="none" strike="noStrike" cap="none" normalizeH="0" baseline="0" dirty="0">
                        <a:ln>
                          <a:noFill/>
                        </a:ln>
                        <a:solidFill>
                          <a:schemeClr val="bg1"/>
                        </a:solidFill>
                        <a:effectLst/>
                        <a:latin typeface="Arial" charset="0"/>
                      </a:endParaRPr>
                    </a:p>
                  </a:txBody>
                  <a:tcPr marR="0" marT="45702" marB="45702" anchor="b"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solidFill>
                            <a:schemeClr val="bg1"/>
                          </a:solidFill>
                          <a:effectLst/>
                        </a:rPr>
                        <a:t>Total Utility</a:t>
                      </a:r>
                      <a:endParaRPr kumimoji="0" lang="en-US" sz="2400" b="1" i="0" u="none" strike="noStrike" cap="none" normalizeH="0" baseline="0" dirty="0">
                        <a:ln>
                          <a:noFill/>
                        </a:ln>
                        <a:solidFill>
                          <a:schemeClr val="bg1"/>
                        </a:solidFill>
                        <a:effectLst/>
                        <a:latin typeface="Arial" charset="0"/>
                      </a:endParaRPr>
                    </a:p>
                  </a:txBody>
                  <a:tcPr marR="0" marT="45702" marB="45702"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solidFill>
                            <a:schemeClr val="bg1"/>
                          </a:solidFill>
                          <a:effectLst/>
                        </a:rPr>
                        <a:t>Marginal Utility</a:t>
                      </a:r>
                      <a:endParaRPr kumimoji="0" lang="en-US" sz="2400" b="0" i="0" u="none" strike="noStrike" cap="none" normalizeH="0" baseline="0" dirty="0">
                        <a:ln>
                          <a:noFill/>
                        </a:ln>
                        <a:solidFill>
                          <a:schemeClr val="bg1"/>
                        </a:solidFill>
                        <a:effectLst/>
                        <a:latin typeface="Arial" charset="0"/>
                      </a:endParaRPr>
                    </a:p>
                  </a:txBody>
                  <a:tcPr marR="0" marT="45702" marB="45702" anchor="b"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4270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1</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12</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12</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06144">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2</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22</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10</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506144">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3</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28</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6</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44270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4</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32</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4</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4270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5</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34</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2</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44270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6</a:t>
                      </a:r>
                      <a:endParaRPr kumimoji="0" lang="en-US" sz="2400" b="0" i="0" u="none" strike="noStrike" cap="none" normalizeH="0" baseline="0" dirty="0">
                        <a:ln>
                          <a:noFill/>
                        </a:ln>
                        <a:solidFill>
                          <a:schemeClr val="tx1"/>
                        </a:solidFill>
                        <a:effectLst/>
                        <a:latin typeface="Arial" charset="0"/>
                      </a:endParaRPr>
                    </a:p>
                  </a:txBody>
                  <a:tcPr marR="0" marT="45702" marB="45702"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2400" u="none" strike="noStrike" cap="none" normalizeH="0" baseline="0" dirty="0">
                          <a:ln>
                            <a:noFill/>
                          </a:ln>
                          <a:effectLst/>
                        </a:rPr>
                        <a:t>34</a:t>
                      </a:r>
                      <a:endParaRPr kumimoji="0" lang="en-US" sz="2400" b="0" i="0" u="none" strike="noStrike" cap="none" normalizeH="0" baseline="0" dirty="0">
                        <a:ln>
                          <a:noFill/>
                        </a:ln>
                        <a:solidFill>
                          <a:schemeClr val="tx1"/>
                        </a:solidFill>
                        <a:effectLst/>
                        <a:latin typeface="Arial" charset="0"/>
                      </a:endParaRPr>
                    </a:p>
                  </a:txBody>
                  <a:tcPr marR="27432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2400" u="none" strike="noStrike" cap="none" normalizeH="0" baseline="0" dirty="0">
                          <a:ln>
                            <a:noFill/>
                          </a:ln>
                          <a:effectLst/>
                        </a:rPr>
                        <a:t>0</a:t>
                      </a:r>
                      <a:endParaRPr kumimoji="0" lang="pt-BR" sz="2400" b="0" i="0" u="none" strike="noStrike" cap="none" normalizeH="0" baseline="0" dirty="0">
                        <a:ln>
                          <a:noFill/>
                        </a:ln>
                        <a:solidFill>
                          <a:schemeClr val="tx1"/>
                        </a:solidFill>
                        <a:effectLst/>
                        <a:latin typeface="Arial" charset="0"/>
                      </a:endParaRPr>
                    </a:p>
                  </a:txBody>
                  <a:tcPr marR="0" marT="45702" marB="4570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30816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Figure 6.3 Graphs of Frank’s Total and Marginal Utility</a:t>
            </a:r>
          </a:p>
        </p:txBody>
      </p:sp>
      <p:sp>
        <p:nvSpPr>
          <p:cNvPr id="3" name="Content Placeholder 2"/>
          <p:cNvSpPr>
            <a:spLocks noGrp="1"/>
          </p:cNvSpPr>
          <p:nvPr>
            <p:ph idx="1"/>
          </p:nvPr>
        </p:nvSpPr>
        <p:spPr>
          <a:xfrm>
            <a:off x="457200" y="1600200"/>
            <a:ext cx="4114800" cy="2777683"/>
          </a:xfrm>
        </p:spPr>
        <p:txBody>
          <a:bodyPr wrap="square">
            <a:spAutoFit/>
          </a:bodyPr>
          <a:lstStyle/>
          <a:p>
            <a:r>
              <a:rPr lang="en-IN" sz="2400" dirty="0"/>
              <a:t>Marginal utility is the additional utility gained by consuming one additional unit of a commodity—in this case, trips to the club.</a:t>
            </a:r>
          </a:p>
          <a:p>
            <a:r>
              <a:rPr lang="en-IN" sz="2400" dirty="0"/>
              <a:t>When marginal utility is zero, total utility stops rising.</a:t>
            </a:r>
          </a:p>
        </p:txBody>
      </p:sp>
      <p:pic>
        <p:nvPicPr>
          <p:cNvPr id="29698" name="Picture 2" descr="The graphs show the following data:&#10;Graph a&#10;Y-axis: Total utility&#10;X-axis: Trips to club per week&#10;Graphs the points (1, 12), (2, 22), (3, 28), (4, 32), (5, 34), and (6, 34) forming a parabolic curve for Total utility.  &#10;&#10;Graph b&#10;Y-axis: Marginal utility&#10;X-axis: Trips to club per week&#10;Graphs the points (1, 12), (2, 10), (3, 6), (4, 4), (5, 2), and (6, 0) for Marginal utility.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496115"/>
            <a:ext cx="2512731" cy="489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9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94"/>
            <a:ext cx="8229600" cy="553998"/>
          </a:xfrm>
        </p:spPr>
        <p:txBody>
          <a:bodyPr>
            <a:spAutoFit/>
          </a:bodyPr>
          <a:lstStyle/>
          <a:p>
            <a:r>
              <a:rPr lang="en-IN" altLang="en-US" sz="3600" dirty="0">
                <a:latin typeface="+mj-lt"/>
              </a:rPr>
              <a:t>Allocating Income to Maximize Utility</a:t>
            </a:r>
            <a:endParaRPr lang="en-US" sz="3600" dirty="0">
              <a:latin typeface="+mj-lt"/>
            </a:endParaRPr>
          </a:p>
        </p:txBody>
      </p:sp>
      <p:sp>
        <p:nvSpPr>
          <p:cNvPr id="3" name="Content Placeholder 2"/>
          <p:cNvSpPr>
            <a:spLocks noGrp="1"/>
          </p:cNvSpPr>
          <p:nvPr>
            <p:ph idx="1"/>
          </p:nvPr>
        </p:nvSpPr>
        <p:spPr>
          <a:xfrm>
            <a:off x="457200" y="1049179"/>
            <a:ext cx="8229600" cy="246221"/>
          </a:xfrm>
        </p:spPr>
        <p:txBody>
          <a:bodyPr>
            <a:spAutoFit/>
          </a:bodyPr>
          <a:lstStyle/>
          <a:p>
            <a:pPr marL="0" lvl="0" indent="0">
              <a:buNone/>
            </a:pPr>
            <a:r>
              <a:rPr lang="en-US" b="1" dirty="0">
                <a:sym typeface="Wingdings 3" pitchFamily="18" charset="2"/>
              </a:rPr>
              <a:t>Table 6.3 Allocation of Fixed Expenditure per Week between Two Alternatives</a:t>
            </a:r>
            <a:endParaRPr lang="en-US" b="1" dirty="0">
              <a:latin typeface="Arial" charset="0"/>
              <a:sym typeface="Wingdings 3" pitchFamily="18" charset="2"/>
            </a:endParaRPr>
          </a:p>
        </p:txBody>
      </p:sp>
      <p:graphicFrame>
        <p:nvGraphicFramePr>
          <p:cNvPr id="5" name="Table 1"/>
          <p:cNvGraphicFramePr>
            <a:graphicFrameLocks/>
          </p:cNvGraphicFramePr>
          <p:nvPr>
            <p:extLst>
              <p:ext uri="{D42A27DB-BD31-4B8C-83A1-F6EECF244321}">
                <p14:modId xmlns:p14="http://schemas.microsoft.com/office/powerpoint/2010/main" val="618661158"/>
              </p:ext>
            </p:extLst>
          </p:nvPr>
        </p:nvGraphicFramePr>
        <p:xfrm>
          <a:off x="504825" y="1615468"/>
          <a:ext cx="8129588" cy="2346932"/>
        </p:xfrm>
        <a:graphic>
          <a:graphicData uri="http://schemas.openxmlformats.org/drawingml/2006/table">
            <a:tbl>
              <a:tblPr firstRow="1">
                <a:tableStyleId>{0E3FDE45-AF77-4B5C-9715-49D594BDF05E}</a:tableStyleId>
              </a:tblPr>
              <a:tblGrid>
                <a:gridCol w="1869804">
                  <a:extLst>
                    <a:ext uri="{9D8B030D-6E8A-4147-A177-3AD203B41FA5}">
                      <a16:colId xmlns:a16="http://schemas.microsoft.com/office/drawing/2014/main" val="20000"/>
                    </a:ext>
                  </a:extLst>
                </a:gridCol>
                <a:gridCol w="1149892">
                  <a:extLst>
                    <a:ext uri="{9D8B030D-6E8A-4147-A177-3AD203B41FA5}">
                      <a16:colId xmlns:a16="http://schemas.microsoft.com/office/drawing/2014/main" val="20002"/>
                    </a:ext>
                  </a:extLst>
                </a:gridCol>
                <a:gridCol w="1451577">
                  <a:extLst>
                    <a:ext uri="{9D8B030D-6E8A-4147-A177-3AD203B41FA5}">
                      <a16:colId xmlns:a16="http://schemas.microsoft.com/office/drawing/2014/main" val="20003"/>
                    </a:ext>
                  </a:extLst>
                </a:gridCol>
                <a:gridCol w="1463326">
                  <a:extLst>
                    <a:ext uri="{9D8B030D-6E8A-4147-A177-3AD203B41FA5}">
                      <a16:colId xmlns:a16="http://schemas.microsoft.com/office/drawing/2014/main" val="20004"/>
                    </a:ext>
                  </a:extLst>
                </a:gridCol>
                <a:gridCol w="2194989">
                  <a:extLst>
                    <a:ext uri="{9D8B030D-6E8A-4147-A177-3AD203B41FA5}">
                      <a16:colId xmlns:a16="http://schemas.microsoft.com/office/drawing/2014/main" val="20005"/>
                    </a:ext>
                  </a:extLst>
                </a:gridCol>
              </a:tblGrid>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solidFill>
                            <a:schemeClr val="bg1"/>
                          </a:solidFill>
                          <a:effectLst/>
                          <a:sym typeface="Wingdings 3" pitchFamily="18" charset="2"/>
                        </a:rPr>
                        <a:t>(1) Trips to Club per Week</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solidFill>
                            <a:schemeClr val="bg1"/>
                          </a:solidFill>
                          <a:effectLst/>
                          <a:sym typeface="Wingdings 3" pitchFamily="18" charset="2"/>
                        </a:rPr>
                        <a:t>(2) Total Utility</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solidFill>
                            <a:schemeClr val="bg1"/>
                          </a:solidFill>
                          <a:effectLst/>
                          <a:sym typeface="Wingdings 3" pitchFamily="18" charset="2"/>
                        </a:rPr>
                        <a:t>(3) Marginal Utility (</a:t>
                      </a:r>
                      <a:r>
                        <a:rPr kumimoji="0" lang="en-US" sz="1400" i="1" u="none" strike="noStrike" cap="none" normalizeH="0" baseline="0" dirty="0">
                          <a:ln>
                            <a:noFill/>
                          </a:ln>
                          <a:solidFill>
                            <a:schemeClr val="bg1"/>
                          </a:solidFill>
                          <a:effectLst/>
                          <a:sym typeface="Wingdings 3" pitchFamily="18" charset="2"/>
                        </a:rPr>
                        <a:t>MU</a:t>
                      </a:r>
                      <a:r>
                        <a:rPr kumimoji="0" lang="en-US" sz="1400" u="none" strike="noStrike" cap="none" normalizeH="0" baseline="0" dirty="0">
                          <a:ln>
                            <a:noFill/>
                          </a:ln>
                          <a:solidFill>
                            <a:schemeClr val="bg1"/>
                          </a:solidFill>
                          <a:effectLst/>
                          <a:sym typeface="Wingdings 3" pitchFamily="18" charset="2"/>
                        </a:rPr>
                        <a:t>)</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solidFill>
                            <a:schemeClr val="bg1"/>
                          </a:solidFill>
                          <a:effectLst/>
                          <a:sym typeface="Wingdings 3" pitchFamily="18" charset="2"/>
                        </a:rPr>
                        <a:t>(4) Price (</a:t>
                      </a:r>
                      <a:r>
                        <a:rPr kumimoji="0" lang="en-US" sz="1400" i="1" u="none" strike="noStrike" cap="none" normalizeH="0" baseline="0" dirty="0">
                          <a:ln>
                            <a:noFill/>
                          </a:ln>
                          <a:solidFill>
                            <a:schemeClr val="bg1"/>
                          </a:solidFill>
                          <a:effectLst/>
                          <a:sym typeface="Wingdings 3" pitchFamily="18" charset="2"/>
                        </a:rPr>
                        <a:t>P</a:t>
                      </a:r>
                      <a:r>
                        <a:rPr kumimoji="0" lang="en-US" sz="1400" u="none" strike="noStrike" cap="none" normalizeH="0" baseline="0" dirty="0">
                          <a:ln>
                            <a:noFill/>
                          </a:ln>
                          <a:solidFill>
                            <a:schemeClr val="bg1"/>
                          </a:solidFill>
                          <a:effectLst/>
                          <a:sym typeface="Wingdings 3" pitchFamily="18" charset="2"/>
                        </a:rPr>
                        <a:t>)</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solidFill>
                            <a:schemeClr val="bg1"/>
                          </a:solidFill>
                          <a:effectLst/>
                          <a:sym typeface="Wingdings 3" pitchFamily="18" charset="2"/>
                        </a:rPr>
                        <a:t>(5) Marginal Utility per Dollar (</a:t>
                      </a:r>
                      <a:r>
                        <a:rPr kumimoji="0" lang="en-US" sz="1400" i="1" u="none" strike="noStrike" cap="none" normalizeH="0" baseline="0" dirty="0">
                          <a:ln>
                            <a:noFill/>
                          </a:ln>
                          <a:solidFill>
                            <a:schemeClr val="bg1"/>
                          </a:solidFill>
                          <a:effectLst/>
                          <a:sym typeface="Wingdings 3" pitchFamily="18" charset="2"/>
                        </a:rPr>
                        <a:t>MU/P</a:t>
                      </a:r>
                      <a:r>
                        <a:rPr kumimoji="0" lang="en-US" sz="1400" u="none" strike="noStrike" cap="none" normalizeH="0" baseline="0" dirty="0">
                          <a:ln>
                            <a:noFill/>
                          </a:ln>
                          <a:solidFill>
                            <a:schemeClr val="bg1"/>
                          </a:solidFill>
                          <a:effectLst/>
                          <a:sym typeface="Wingdings 3" pitchFamily="18" charset="2"/>
                        </a:rPr>
                        <a:t>)</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1</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12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12</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4.0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22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10</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3.3</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28</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 6</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2.0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4</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 4</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1.3</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5</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34</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 2</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0.7</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0480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6</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34</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u="none" strike="noStrike" cap="none" normalizeH="0" baseline="0" dirty="0">
                          <a:ln>
                            <a:noFill/>
                          </a:ln>
                          <a:effectLst/>
                          <a:sym typeface="Wingdings 3" pitchFamily="18" charset="2"/>
                        </a:rPr>
                        <a:t> 0</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3.00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u="none" strike="noStrike" cap="none" normalizeH="0" baseline="0" dirty="0">
                          <a:ln>
                            <a:noFill/>
                          </a:ln>
                          <a:effectLst/>
                          <a:sym typeface="Wingdings 3" pitchFamily="18" charset="2"/>
                        </a:rPr>
                        <a:t>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155448"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graphicFrame>
        <p:nvGraphicFramePr>
          <p:cNvPr id="6" name="Table 1"/>
          <p:cNvGraphicFramePr>
            <a:graphicFrameLocks/>
          </p:cNvGraphicFramePr>
          <p:nvPr>
            <p:extLst>
              <p:ext uri="{D42A27DB-BD31-4B8C-83A1-F6EECF244321}">
                <p14:modId xmlns:p14="http://schemas.microsoft.com/office/powerpoint/2010/main" val="3478291538"/>
              </p:ext>
            </p:extLst>
          </p:nvPr>
        </p:nvGraphicFramePr>
        <p:xfrm>
          <a:off x="523876" y="4206265"/>
          <a:ext cx="8053388" cy="1889735"/>
        </p:xfrm>
        <a:graphic>
          <a:graphicData uri="http://schemas.openxmlformats.org/drawingml/2006/table">
            <a:tbl>
              <a:tblPr firstRow="1">
                <a:tableStyleId>{0E3FDE45-AF77-4B5C-9715-49D594BDF05E}</a:tableStyleId>
              </a:tblPr>
              <a:tblGrid>
                <a:gridCol w="1981199">
                  <a:extLst>
                    <a:ext uri="{9D8B030D-6E8A-4147-A177-3AD203B41FA5}">
                      <a16:colId xmlns:a16="http://schemas.microsoft.com/office/drawing/2014/main" val="20000"/>
                    </a:ext>
                  </a:extLst>
                </a:gridCol>
                <a:gridCol w="1384116">
                  <a:extLst>
                    <a:ext uri="{9D8B030D-6E8A-4147-A177-3AD203B41FA5}">
                      <a16:colId xmlns:a16="http://schemas.microsoft.com/office/drawing/2014/main" val="20002"/>
                    </a:ext>
                  </a:extLst>
                </a:gridCol>
                <a:gridCol w="1420911">
                  <a:extLst>
                    <a:ext uri="{9D8B030D-6E8A-4147-A177-3AD203B41FA5}">
                      <a16:colId xmlns:a16="http://schemas.microsoft.com/office/drawing/2014/main" val="20003"/>
                    </a:ext>
                  </a:extLst>
                </a:gridCol>
                <a:gridCol w="1495696">
                  <a:extLst>
                    <a:ext uri="{9D8B030D-6E8A-4147-A177-3AD203B41FA5}">
                      <a16:colId xmlns:a16="http://schemas.microsoft.com/office/drawing/2014/main" val="20004"/>
                    </a:ext>
                  </a:extLst>
                </a:gridCol>
                <a:gridCol w="1771466">
                  <a:extLst>
                    <a:ext uri="{9D8B030D-6E8A-4147-A177-3AD203B41FA5}">
                      <a16:colId xmlns:a16="http://schemas.microsoft.com/office/drawing/2014/main" val="20005"/>
                    </a:ext>
                  </a:extLst>
                </a:gridCol>
              </a:tblGrid>
              <a:tr h="539909">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solidFill>
                            <a:schemeClr val="bg1"/>
                          </a:solidFill>
                          <a:effectLst/>
                          <a:sym typeface="Wingdings 3" pitchFamily="18" charset="2"/>
                        </a:rPr>
                        <a:t>(1) Basketball Games per Week</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solidFill>
                            <a:schemeClr val="bg1"/>
                          </a:solidFill>
                          <a:effectLst/>
                          <a:sym typeface="Wingdings 3" pitchFamily="18" charset="2"/>
                        </a:rPr>
                        <a:t>(2) Total Utility</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solidFill>
                            <a:schemeClr val="bg1"/>
                          </a:solidFill>
                          <a:effectLst/>
                          <a:sym typeface="Wingdings 3" pitchFamily="18" charset="2"/>
                        </a:rPr>
                        <a:t>(3) Marginal Utility (</a:t>
                      </a:r>
                      <a:r>
                        <a:rPr kumimoji="0" lang="pt-BR" sz="1400" i="1" u="none" strike="noStrike" cap="none" normalizeH="0" baseline="0" dirty="0">
                          <a:ln>
                            <a:noFill/>
                          </a:ln>
                          <a:solidFill>
                            <a:schemeClr val="bg1"/>
                          </a:solidFill>
                          <a:effectLst/>
                          <a:sym typeface="Wingdings 3" pitchFamily="18" charset="2"/>
                        </a:rPr>
                        <a:t>MU</a:t>
                      </a:r>
                      <a:r>
                        <a:rPr kumimoji="0" lang="pt-BR" sz="1400" u="none" strike="noStrike" cap="none" normalizeH="0" baseline="0" dirty="0">
                          <a:ln>
                            <a:noFill/>
                          </a:ln>
                          <a:solidFill>
                            <a:schemeClr val="bg1"/>
                          </a:solidFill>
                          <a:effectLst/>
                          <a:sym typeface="Wingdings 3" pitchFamily="18" charset="2"/>
                        </a:rPr>
                        <a:t>)</a:t>
                      </a:r>
                      <a:endParaRPr kumimoji="0" lang="pt-BR"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solidFill>
                            <a:schemeClr val="bg1"/>
                          </a:solidFill>
                          <a:effectLst/>
                          <a:sym typeface="Wingdings 3" pitchFamily="18" charset="2"/>
                        </a:rPr>
                        <a:t>(4) Price (</a:t>
                      </a:r>
                      <a:r>
                        <a:rPr kumimoji="0" lang="en-US" sz="1400" i="1" u="none" strike="noStrike" cap="none" normalizeH="0" baseline="0" dirty="0">
                          <a:ln>
                            <a:noFill/>
                          </a:ln>
                          <a:solidFill>
                            <a:schemeClr val="bg1"/>
                          </a:solidFill>
                          <a:effectLst/>
                          <a:sym typeface="Wingdings 3" pitchFamily="18" charset="2"/>
                        </a:rPr>
                        <a:t>P</a:t>
                      </a:r>
                      <a:r>
                        <a:rPr kumimoji="0" lang="en-US" sz="1400" u="none" strike="noStrike" cap="none" normalizeH="0" baseline="0" dirty="0">
                          <a:ln>
                            <a:noFill/>
                          </a:ln>
                          <a:solidFill>
                            <a:schemeClr val="bg1"/>
                          </a:solidFill>
                          <a:effectLst/>
                          <a:sym typeface="Wingdings 3" pitchFamily="18" charset="2"/>
                        </a:rPr>
                        <a:t>)</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solidFill>
                            <a:schemeClr val="bg1"/>
                          </a:solidFill>
                          <a:effectLst/>
                          <a:sym typeface="Wingdings 3" pitchFamily="18" charset="2"/>
                        </a:rPr>
                        <a:t>(5) Marginal Utility per Dollar (</a:t>
                      </a:r>
                      <a:r>
                        <a:rPr kumimoji="0" lang="en-US" sz="1400" i="1" u="none" strike="noStrike" cap="none" normalizeH="0" baseline="0" dirty="0">
                          <a:ln>
                            <a:noFill/>
                          </a:ln>
                          <a:solidFill>
                            <a:schemeClr val="bg1"/>
                          </a:solidFill>
                          <a:effectLst/>
                          <a:sym typeface="Wingdings 3" pitchFamily="18" charset="2"/>
                        </a:rPr>
                        <a:t>MU/P</a:t>
                      </a:r>
                      <a:r>
                        <a:rPr kumimoji="0" lang="en-US" sz="1400" u="none" strike="noStrike" cap="none" normalizeH="0" baseline="0" dirty="0">
                          <a:ln>
                            <a:noFill/>
                          </a:ln>
                          <a:solidFill>
                            <a:schemeClr val="bg1"/>
                          </a:solidFill>
                          <a:effectLst/>
                          <a:sym typeface="Wingdings 3" pitchFamily="18" charset="2"/>
                        </a:rPr>
                        <a:t>)</a:t>
                      </a:r>
                      <a:endParaRPr kumimoji="0" lang="en-US" sz="1400" b="1" i="0" u="none" strike="noStrike" cap="none" normalizeH="0" baseline="0" dirty="0">
                        <a:ln>
                          <a:noFill/>
                        </a:ln>
                        <a:solidFill>
                          <a:schemeClr val="bg1"/>
                        </a:solidFill>
                        <a:effectLst/>
                        <a:latin typeface="Arial" charset="0"/>
                        <a:sym typeface="Wingdings 3" pitchFamily="18" charset="2"/>
                      </a:endParaRPr>
                    </a:p>
                  </a:txBody>
                  <a:tcPr marR="0" marT="45706" marB="4570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1</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21</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21</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3.5</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33</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12</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2.0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3</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42</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9</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1.5</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4</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48</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6</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1.0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5</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51</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3</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0.5</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24971">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51</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0" fontAlgn="base" latinLnBrk="0" hangingPunct="0">
                        <a:lnSpc>
                          <a:spcPct val="100000"/>
                        </a:lnSpc>
                        <a:spcBef>
                          <a:spcPts val="168"/>
                        </a:spcBef>
                        <a:spcAft>
                          <a:spcPts val="168"/>
                        </a:spcAft>
                        <a:buClrTx/>
                        <a:buSzTx/>
                        <a:buFontTx/>
                        <a:buNone/>
                        <a:tabLst/>
                      </a:pPr>
                      <a:r>
                        <a:rPr kumimoji="0" lang="pt-BR" sz="1400" u="none" strike="noStrike" cap="none" normalizeH="0" baseline="0" dirty="0">
                          <a:ln>
                            <a:noFill/>
                          </a:ln>
                          <a:effectLst/>
                          <a:sym typeface="Wingdings 3" pitchFamily="18" charset="2"/>
                        </a:rPr>
                        <a:t>  0</a:t>
                      </a:r>
                      <a:endParaRPr kumimoji="0" lang="pt-BR" sz="1400" b="0" i="0" u="none" strike="noStrike" cap="none" normalizeH="0" baseline="0" dirty="0">
                        <a:ln>
                          <a:noFill/>
                        </a:ln>
                        <a:solidFill>
                          <a:schemeClr val="tx1"/>
                        </a:solidFill>
                        <a:effectLst/>
                        <a:latin typeface="Arial" charset="0"/>
                        <a:sym typeface="Wingdings 3" pitchFamily="18" charset="2"/>
                      </a:endParaRPr>
                    </a:p>
                  </a:txBody>
                  <a:tcPr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6.00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41148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ts val="168"/>
                        </a:spcBef>
                        <a:spcAft>
                          <a:spcPts val="168"/>
                        </a:spcAft>
                        <a:buClrTx/>
                        <a:buSzTx/>
                        <a:buFontTx/>
                        <a:buNone/>
                        <a:tabLst/>
                      </a:pPr>
                      <a:r>
                        <a:rPr kumimoji="0" lang="en-US" sz="1400" u="none" strike="noStrike" cap="none" normalizeH="0" baseline="0" dirty="0">
                          <a:ln>
                            <a:noFill/>
                          </a:ln>
                          <a:effectLst/>
                          <a:sym typeface="Wingdings 3" pitchFamily="18" charset="2"/>
                        </a:rPr>
                        <a:t>0</a:t>
                      </a:r>
                      <a:endParaRPr kumimoji="0" lang="en-US" sz="1400" b="0" i="0" u="none" strike="noStrike" cap="none" normalizeH="0" baseline="0" dirty="0">
                        <a:ln>
                          <a:noFill/>
                        </a:ln>
                        <a:solidFill>
                          <a:schemeClr val="tx1"/>
                        </a:solidFill>
                        <a:effectLst/>
                        <a:latin typeface="Arial" charset="0"/>
                        <a:sym typeface="Wingdings 3" pitchFamily="18" charset="2"/>
                      </a:endParaRPr>
                    </a:p>
                  </a:txBody>
                  <a:tcPr marR="22860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439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Utility-Maximizing Rule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05788" cy="738664"/>
          </a:xfrm>
        </p:spPr>
        <p:txBody>
          <a:bodyPr wrap="square">
            <a:spAutoFit/>
          </a:bodyPr>
          <a:lstStyle/>
          <a:p>
            <a:r>
              <a:rPr lang="en-IN" sz="2400" dirty="0"/>
              <a:t>Utility-maximizing consumers spread out their expenditures until the following condition holds:</a:t>
            </a:r>
          </a:p>
        </p:txBody>
      </p:sp>
      <p:graphicFrame>
        <p:nvGraphicFramePr>
          <p:cNvPr id="5" name="Object 4" descr="Utility minus maximizing numerator M times U sub X over denominator P sub X equals numerator M times U sub Y over denominator P sub Y times for all goods"/>
          <p:cNvGraphicFramePr>
            <a:graphicFrameLocks noChangeAspect="1"/>
          </p:cNvGraphicFramePr>
          <p:nvPr>
            <p:extLst>
              <p:ext uri="{D42A27DB-BD31-4B8C-83A1-F6EECF244321}">
                <p14:modId xmlns:p14="http://schemas.microsoft.com/office/powerpoint/2010/main" val="992395307"/>
              </p:ext>
            </p:extLst>
          </p:nvPr>
        </p:nvGraphicFramePr>
        <p:xfrm>
          <a:off x="1536700" y="2628900"/>
          <a:ext cx="6070600" cy="800100"/>
        </p:xfrm>
        <a:graphic>
          <a:graphicData uri="http://schemas.openxmlformats.org/presentationml/2006/ole">
            <mc:AlternateContent xmlns:mc="http://schemas.openxmlformats.org/markup-compatibility/2006">
              <mc:Choice xmlns:v="urn:schemas-microsoft-com:vml" Requires="v">
                <p:oleObj spid="_x0000_s30799" name="Equation" r:id="rId4" imgW="6070320" imgH="799920" progId="Equation.DSMT4">
                  <p:embed/>
                </p:oleObj>
              </mc:Choice>
              <mc:Fallback>
                <p:oleObj name="Equation" r:id="rId4" imgW="6070320" imgH="799920" progId="Equation.DSMT4">
                  <p:embed/>
                  <p:pic>
                    <p:nvPicPr>
                      <p:cNvPr id="0" name=""/>
                      <p:cNvPicPr/>
                      <p:nvPr/>
                    </p:nvPicPr>
                    <p:blipFill>
                      <a:blip r:embed="rId5"/>
                      <a:stretch>
                        <a:fillRect/>
                      </a:stretch>
                    </p:blipFill>
                    <p:spPr>
                      <a:xfrm>
                        <a:off x="1536700" y="2628900"/>
                        <a:ext cx="6070600" cy="800100"/>
                      </a:xfrm>
                      <a:prstGeom prst="rect">
                        <a:avLst/>
                      </a:prstGeom>
                    </p:spPr>
                  </p:pic>
                </p:oleObj>
              </mc:Fallback>
            </mc:AlternateContent>
          </a:graphicData>
        </a:graphic>
      </p:graphicFrame>
      <p:sp>
        <p:nvSpPr>
          <p:cNvPr id="4" name="Content Placeholder 3"/>
          <p:cNvSpPr>
            <a:spLocks noGrp="1"/>
          </p:cNvSpPr>
          <p:nvPr>
            <p:ph idx="13"/>
          </p:nvPr>
        </p:nvSpPr>
        <p:spPr>
          <a:xfrm>
            <a:off x="457200" y="3581400"/>
            <a:ext cx="8205788" cy="1600200"/>
          </a:xfrm>
        </p:spPr>
        <p:txBody>
          <a:bodyPr/>
          <a:lstStyle/>
          <a:p>
            <a:pPr marL="0" indent="0">
              <a:buNone/>
            </a:pPr>
            <a:r>
              <a:rPr lang="en-IN" sz="2400" dirty="0"/>
              <a:t>where </a:t>
            </a:r>
            <a:r>
              <a:rPr lang="en-IN" sz="2400" i="1" dirty="0"/>
              <a:t>MU</a:t>
            </a:r>
            <a:r>
              <a:rPr lang="en-IN" sz="2400" i="1" baseline="-25000" dirty="0"/>
              <a:t>X</a:t>
            </a:r>
            <a:r>
              <a:rPr lang="en-IN" sz="2400" dirty="0"/>
              <a:t> is the marginal utility derived from the last unit of </a:t>
            </a:r>
            <a:r>
              <a:rPr lang="en-IN" sz="2400" i="1" dirty="0"/>
              <a:t>X</a:t>
            </a:r>
            <a:r>
              <a:rPr lang="en-IN" sz="2400" dirty="0"/>
              <a:t> consumed, </a:t>
            </a:r>
            <a:r>
              <a:rPr lang="en-IN" sz="2400" i="1" dirty="0"/>
              <a:t>MU</a:t>
            </a:r>
            <a:r>
              <a:rPr lang="en-IN" sz="2400" i="1" baseline="-25000" dirty="0"/>
              <a:t>Y</a:t>
            </a:r>
            <a:r>
              <a:rPr lang="en-IN" sz="2400" dirty="0"/>
              <a:t> is the marginal utility derived from the last unit of </a:t>
            </a:r>
            <a:r>
              <a:rPr lang="en-IN" sz="2400" i="1" dirty="0"/>
              <a:t>Y</a:t>
            </a:r>
            <a:r>
              <a:rPr lang="en-IN" sz="2400" dirty="0"/>
              <a:t> consumed, </a:t>
            </a:r>
            <a:r>
              <a:rPr lang="en-IN" sz="2400" i="1" dirty="0"/>
              <a:t>P</a:t>
            </a:r>
            <a:r>
              <a:rPr lang="en-IN" sz="2400" i="1" baseline="-25000" dirty="0"/>
              <a:t>X</a:t>
            </a:r>
            <a:r>
              <a:rPr lang="en-IN" sz="2400" dirty="0"/>
              <a:t> is the price per unit of </a:t>
            </a:r>
            <a:r>
              <a:rPr lang="en-IN" sz="2400" i="1" dirty="0"/>
              <a:t>X</a:t>
            </a:r>
            <a:r>
              <a:rPr lang="en-IN" sz="2400" dirty="0"/>
              <a:t>, and </a:t>
            </a:r>
            <a:r>
              <a:rPr lang="en-IN" sz="2400" i="1" dirty="0"/>
              <a:t>P</a:t>
            </a:r>
            <a:r>
              <a:rPr lang="en-IN" sz="2400" i="1" baseline="-25000" dirty="0"/>
              <a:t>Y</a:t>
            </a:r>
            <a:r>
              <a:rPr lang="en-IN" sz="2400" dirty="0"/>
              <a:t> is the price per unit of </a:t>
            </a:r>
            <a:r>
              <a:rPr lang="en-IN" sz="2400" i="1" dirty="0"/>
              <a:t>Y</a:t>
            </a:r>
            <a:r>
              <a:rPr lang="en-IN" sz="2400" dirty="0"/>
              <a:t>.</a:t>
            </a:r>
          </a:p>
        </p:txBody>
      </p:sp>
    </p:spTree>
    <p:extLst>
      <p:ext uri="{BB962C8B-B14F-4D97-AF65-F5344CB8AC3E}">
        <p14:creationId xmlns:p14="http://schemas.microsoft.com/office/powerpoint/2010/main" val="3561853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Utility-Maximizing Rule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2777683"/>
          </a:xfrm>
        </p:spPr>
        <p:txBody>
          <a:bodyPr wrap="square">
            <a:spAutoFit/>
          </a:bodyPr>
          <a:lstStyle/>
          <a:p>
            <a:r>
              <a:rPr lang="en-IN" sz="2400" b="1" dirty="0"/>
              <a:t>utility-maximizing rule </a:t>
            </a:r>
            <a:r>
              <a:rPr lang="en-IN" sz="2400" dirty="0"/>
              <a:t>Equating the ratio of the marginal utility of a good to its price for all goods.</a:t>
            </a:r>
          </a:p>
          <a:p>
            <a:r>
              <a:rPr lang="en-IN" sz="2400" b="1" dirty="0"/>
              <a:t>diamond/water paradox </a:t>
            </a:r>
            <a:r>
              <a:rPr lang="en-IN" sz="2400" dirty="0"/>
              <a:t>A paradox stating that (1) the things with the greatest value in use frequently have little or no value in exchange and (2) the things with the greatest value in exchange frequently have little or no value in use.</a:t>
            </a:r>
          </a:p>
        </p:txBody>
      </p:sp>
    </p:spTree>
    <p:extLst>
      <p:ext uri="{BB962C8B-B14F-4D97-AF65-F5344CB8AC3E}">
        <p14:creationId xmlns:p14="http://schemas.microsoft.com/office/powerpoint/2010/main" val="29304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t>(1 of 3)</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Price Salience </a:t>
            </a:r>
          </a:p>
        </p:txBody>
      </p:sp>
      <p:sp>
        <p:nvSpPr>
          <p:cNvPr id="3" name="Content Placeholder 2"/>
          <p:cNvSpPr>
            <a:spLocks noGrp="1"/>
          </p:cNvSpPr>
          <p:nvPr>
            <p:ph idx="1"/>
          </p:nvPr>
        </p:nvSpPr>
        <p:spPr>
          <a:xfrm>
            <a:off x="457200" y="1905001"/>
            <a:ext cx="4038600" cy="2962349"/>
          </a:xfrm>
        </p:spPr>
        <p:txBody>
          <a:bodyPr wrap="square">
            <a:spAutoFit/>
          </a:bodyPr>
          <a:lstStyle/>
          <a:p>
            <a:pPr marL="0" indent="0">
              <a:buNone/>
            </a:pPr>
            <a:r>
              <a:rPr lang="en-IN" sz="2000" dirty="0"/>
              <a:t>Recent work in </a:t>
            </a:r>
            <a:r>
              <a:rPr lang="en-IN" sz="2000" dirty="0" err="1"/>
              <a:t>behavioral</a:t>
            </a:r>
            <a:r>
              <a:rPr lang="en-IN" sz="2000" dirty="0"/>
              <a:t> economics suggested that prices may not be salient to consumers.</a:t>
            </a:r>
          </a:p>
          <a:p>
            <a:pPr marL="0" indent="0">
              <a:buNone/>
            </a:pPr>
            <a:r>
              <a:rPr lang="en-IN" sz="2000" dirty="0"/>
              <a:t>Amy Finkelstein from MIT found that E-</a:t>
            </a:r>
            <a:r>
              <a:rPr lang="en-IN" sz="2000" dirty="0" err="1"/>
              <a:t>Zpass</a:t>
            </a:r>
            <a:r>
              <a:rPr lang="en-IN" sz="2000" dirty="0"/>
              <a:t>, the automatic toll collection system, made drivers less aware of toll levels, and thus reducing the elasticity of road travel to changes in toll rates.</a:t>
            </a:r>
          </a:p>
        </p:txBody>
      </p:sp>
      <p:pic>
        <p:nvPicPr>
          <p:cNvPr id="8" name="Picture 2" descr="A photo shows a few cars in different lanes of an E-ZPass automatic toll collection system in a highwa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188" y="1981200"/>
            <a:ext cx="3937575" cy="261479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78550"/>
            <a:ext cx="8205788" cy="1115690"/>
          </a:xfrm>
        </p:spPr>
        <p:txBody>
          <a:bodyPr>
            <a:spAutoFit/>
          </a:bodyPr>
          <a:lstStyle/>
          <a:p>
            <a:pPr marL="0" indent="0">
              <a:buNone/>
            </a:pPr>
            <a:r>
              <a:rPr lang="en-IN" sz="2000" dirty="0"/>
              <a:t>CRITICAL THINKING</a:t>
            </a:r>
          </a:p>
          <a:p>
            <a:pPr marL="457200" indent="-457200">
              <a:buFont typeface="+mj-lt"/>
              <a:buAutoNum type="arabicPeriod"/>
            </a:pPr>
            <a:r>
              <a:rPr lang="en-IN" sz="2000" dirty="0"/>
              <a:t>Can you think of another consumer product example in which prices may not be salient?</a:t>
            </a:r>
          </a:p>
        </p:txBody>
      </p:sp>
    </p:spTree>
    <p:extLst>
      <p:ext uri="{BB962C8B-B14F-4D97-AF65-F5344CB8AC3E}">
        <p14:creationId xmlns:p14="http://schemas.microsoft.com/office/powerpoint/2010/main" val="4103363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7"/>
            <a:ext cx="8229600" cy="1107996"/>
          </a:xfrm>
        </p:spPr>
        <p:txBody>
          <a:bodyPr>
            <a:spAutoFit/>
          </a:bodyPr>
          <a:lstStyle/>
          <a:p>
            <a:r>
              <a:rPr lang="en-IN" altLang="en-US" sz="3600" dirty="0">
                <a:latin typeface="+mj-lt"/>
              </a:rPr>
              <a:t>Diminishing Marginal Utility and Downward-Sloping Demand</a:t>
            </a:r>
          </a:p>
        </p:txBody>
      </p:sp>
      <p:sp>
        <p:nvSpPr>
          <p:cNvPr id="3" name="Content Placeholder 2"/>
          <p:cNvSpPr>
            <a:spLocks noGrp="1"/>
          </p:cNvSpPr>
          <p:nvPr>
            <p:ph idx="1"/>
          </p:nvPr>
        </p:nvSpPr>
        <p:spPr>
          <a:xfrm>
            <a:off x="457200" y="1698627"/>
            <a:ext cx="8205788" cy="246221"/>
          </a:xfrm>
        </p:spPr>
        <p:txBody>
          <a:bodyPr wrap="square">
            <a:spAutoFit/>
          </a:bodyPr>
          <a:lstStyle/>
          <a:p>
            <a:pPr marL="0" indent="0">
              <a:buNone/>
            </a:pPr>
            <a:r>
              <a:rPr lang="en-IN" b="1" dirty="0"/>
              <a:t>Figure 6.4 Diminishing Marginal Utility and Downward-Sloping Demand</a:t>
            </a:r>
          </a:p>
        </p:txBody>
      </p:sp>
      <p:pic>
        <p:nvPicPr>
          <p:cNvPr id="32771" name="Picture 3" descr="The graph shows the following data:&#10;Y-axis: Price per meal in dollars&#10;X-axis: Thai meals per month&#10;Points plotted: (0, 40), (5, 25), (10, 15), (25, 0)&#10;An arc labeled D is plotted along these point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69" y="2133302"/>
            <a:ext cx="3962117" cy="38793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0" y="2040460"/>
            <a:ext cx="4088790" cy="4270400"/>
          </a:xfrm>
        </p:spPr>
        <p:txBody>
          <a:bodyPr wrap="square">
            <a:spAutoFit/>
          </a:bodyPr>
          <a:lstStyle/>
          <a:p>
            <a:r>
              <a:rPr lang="en-IN" dirty="0"/>
              <a:t>At a price of $40, the utility gained from even the first Thai meal is not worth the price. </a:t>
            </a:r>
          </a:p>
          <a:p>
            <a:r>
              <a:rPr lang="en-IN" dirty="0"/>
              <a:t>However, a lower price of $25 lures Ann and Tom into the Thai restaurant five times a month. (The utility from the sixth meal is not worth $25.)</a:t>
            </a:r>
          </a:p>
          <a:p>
            <a:r>
              <a:rPr lang="en-IN" dirty="0"/>
              <a:t>If the price is $15, Ann and Tom will eat Thai meals 10 times a month—until the marginal utility of a Thai meal drops below the utility they could gain from spending $15 on other goods. </a:t>
            </a:r>
          </a:p>
          <a:p>
            <a:r>
              <a:rPr lang="en-IN" dirty="0"/>
              <a:t>At 25 meals a month, they cannot tolerate the thought of another Thai meal, even if it is free.</a:t>
            </a:r>
          </a:p>
        </p:txBody>
      </p:sp>
    </p:spTree>
    <p:extLst>
      <p:ext uri="{BB962C8B-B14F-4D97-AF65-F5344CB8AC3E}">
        <p14:creationId xmlns:p14="http://schemas.microsoft.com/office/powerpoint/2010/main" val="363863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Income and Substitution Effects</a:t>
            </a:r>
            <a:endParaRPr lang="en-US" sz="2800" dirty="0">
              <a:latin typeface="+mj-lt"/>
            </a:endParaRPr>
          </a:p>
        </p:txBody>
      </p:sp>
      <p:sp>
        <p:nvSpPr>
          <p:cNvPr id="3" name="Content Placeholder 2"/>
          <p:cNvSpPr>
            <a:spLocks noGrp="1"/>
          </p:cNvSpPr>
          <p:nvPr>
            <p:ph idx="1"/>
          </p:nvPr>
        </p:nvSpPr>
        <p:spPr>
          <a:xfrm>
            <a:off x="457200" y="1600200"/>
            <a:ext cx="8205788" cy="738664"/>
          </a:xfrm>
        </p:spPr>
        <p:txBody>
          <a:bodyPr wrap="square">
            <a:spAutoFit/>
          </a:bodyPr>
          <a:lstStyle/>
          <a:p>
            <a:r>
              <a:rPr lang="en-IN" sz="2400" dirty="0"/>
              <a:t>Another explanation for downward-sloping demand curves </a:t>
            </a:r>
            <a:r>
              <a:rPr lang="en-IN" sz="2400" dirty="0" err="1"/>
              <a:t>centers</a:t>
            </a:r>
            <a:r>
              <a:rPr lang="en-IN" sz="2400" dirty="0"/>
              <a:t> on income and substitution effects.</a:t>
            </a:r>
          </a:p>
        </p:txBody>
      </p:sp>
      <p:sp>
        <p:nvSpPr>
          <p:cNvPr id="4" name="Content Placeholder 3"/>
          <p:cNvSpPr>
            <a:spLocks noGrp="1"/>
          </p:cNvSpPr>
          <p:nvPr>
            <p:ph idx="13"/>
          </p:nvPr>
        </p:nvSpPr>
        <p:spPr>
          <a:xfrm>
            <a:off x="457200" y="2514600"/>
            <a:ext cx="8205788" cy="2600712"/>
          </a:xfrm>
        </p:spPr>
        <p:txBody>
          <a:bodyPr>
            <a:spAutoFit/>
          </a:bodyPr>
          <a:lstStyle/>
          <a:p>
            <a:pPr marL="0" indent="0">
              <a:buNone/>
            </a:pPr>
            <a:r>
              <a:rPr lang="en-IN" sz="2400" b="1" dirty="0"/>
              <a:t>The Income Effect</a:t>
            </a:r>
          </a:p>
          <a:p>
            <a:r>
              <a:rPr lang="en-IN" sz="2400" dirty="0"/>
              <a:t>Assuming nothing else changes, a price decline in a product makes you better off because you have more income left over. </a:t>
            </a:r>
          </a:p>
          <a:p>
            <a:r>
              <a:rPr lang="en-IN" sz="2400" dirty="0"/>
              <a:t>The change in consumption of </a:t>
            </a:r>
            <a:r>
              <a:rPr lang="en-IN" sz="2400" i="1" dirty="0"/>
              <a:t>X</a:t>
            </a:r>
            <a:r>
              <a:rPr lang="en-IN" sz="2400" dirty="0"/>
              <a:t> due to this improvement in well-being is called the </a:t>
            </a:r>
            <a:r>
              <a:rPr lang="en-IN" sz="2400" i="1" dirty="0"/>
              <a:t>income effect of a price change</a:t>
            </a:r>
            <a:r>
              <a:rPr lang="en-IN" sz="2400" dirty="0"/>
              <a:t>.</a:t>
            </a:r>
          </a:p>
        </p:txBody>
      </p:sp>
    </p:spTree>
    <p:extLst>
      <p:ext uri="{BB962C8B-B14F-4D97-AF65-F5344CB8AC3E}">
        <p14:creationId xmlns:p14="http://schemas.microsoft.com/office/powerpoint/2010/main" val="110783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Substitution Effect</a:t>
            </a:r>
            <a:endParaRPr lang="en-US" sz="2800" dirty="0">
              <a:latin typeface="+mj-lt"/>
            </a:endParaRPr>
          </a:p>
        </p:txBody>
      </p:sp>
      <p:sp>
        <p:nvSpPr>
          <p:cNvPr id="3" name="Content Placeholder 2"/>
          <p:cNvSpPr>
            <a:spLocks noGrp="1"/>
          </p:cNvSpPr>
          <p:nvPr>
            <p:ph idx="1"/>
          </p:nvPr>
        </p:nvSpPr>
        <p:spPr>
          <a:xfrm>
            <a:off x="457200" y="1600200"/>
            <a:ext cx="8229600" cy="2323713"/>
          </a:xfrm>
        </p:spPr>
        <p:txBody>
          <a:bodyPr wrap="square">
            <a:spAutoFit/>
          </a:bodyPr>
          <a:lstStyle/>
          <a:p>
            <a:pPr>
              <a:lnSpc>
                <a:spcPct val="105000"/>
              </a:lnSpc>
              <a:spcAft>
                <a:spcPct val="0"/>
              </a:spcAft>
            </a:pPr>
            <a:r>
              <a:rPr lang="en-US" sz="2400" dirty="0"/>
              <a:t>When the price of a product falls, that product also becomes </a:t>
            </a:r>
            <a:r>
              <a:rPr lang="en-US" sz="2400" i="1" dirty="0"/>
              <a:t>relatively</a:t>
            </a:r>
            <a:r>
              <a:rPr lang="en-US" sz="2400" dirty="0"/>
              <a:t> cheaper. </a:t>
            </a:r>
          </a:p>
          <a:p>
            <a:pPr>
              <a:lnSpc>
                <a:spcPct val="105000"/>
              </a:lnSpc>
              <a:spcAft>
                <a:spcPct val="0"/>
              </a:spcAft>
            </a:pPr>
            <a:r>
              <a:rPr lang="en-US" sz="2400" dirty="0"/>
              <a:t>A fall in the price of product </a:t>
            </a:r>
            <a:r>
              <a:rPr lang="en-US" sz="2400" i="1" dirty="0"/>
              <a:t>X</a:t>
            </a:r>
            <a:r>
              <a:rPr lang="en-US" sz="2400" dirty="0"/>
              <a:t> might cause a household to shift its purchasing pattern away from substitutes toward </a:t>
            </a:r>
            <a:r>
              <a:rPr lang="en-US" sz="2400" i="1" dirty="0"/>
              <a:t>X</a:t>
            </a:r>
            <a:r>
              <a:rPr lang="en-US" sz="2400" dirty="0"/>
              <a:t>. </a:t>
            </a:r>
          </a:p>
          <a:p>
            <a:pPr>
              <a:lnSpc>
                <a:spcPct val="105000"/>
              </a:lnSpc>
              <a:spcAft>
                <a:spcPct val="0"/>
              </a:spcAft>
            </a:pPr>
            <a:r>
              <a:rPr lang="en-US" sz="2400" dirty="0"/>
              <a:t>This shift is called the </a:t>
            </a:r>
            <a:r>
              <a:rPr lang="en-US" sz="2400" i="1" dirty="0"/>
              <a:t>substitution effect of a price change</a:t>
            </a:r>
            <a:r>
              <a:rPr lang="en-US" sz="2400" dirty="0"/>
              <a:t>.</a:t>
            </a:r>
          </a:p>
        </p:txBody>
      </p:sp>
    </p:spTree>
    <p:extLst>
      <p:ext uri="{BB962C8B-B14F-4D97-AF65-F5344CB8AC3E}">
        <p14:creationId xmlns:p14="http://schemas.microsoft.com/office/powerpoint/2010/main" val="139844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99122"/>
            <a:ext cx="8229600" cy="508946"/>
          </a:xfrm>
        </p:spPr>
        <p:txBody>
          <a:bodyPr/>
          <a:lstStyle/>
          <a:p>
            <a:r>
              <a:rPr lang="en-IN" altLang="en-US" sz="3600" dirty="0">
                <a:latin typeface="+mj-lt"/>
              </a:rPr>
              <a:t>Part II The Market System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562101"/>
            <a:ext cx="8229600" cy="2039020"/>
          </a:xfrm>
        </p:spPr>
        <p:txBody>
          <a:bodyPr>
            <a:spAutoFit/>
          </a:bodyPr>
          <a:lstStyle/>
          <a:p>
            <a:r>
              <a:rPr lang="en-IN" sz="2400" dirty="0"/>
              <a:t>Products in a perfectly competitive industry are homogeneous.</a:t>
            </a:r>
          </a:p>
          <a:p>
            <a:r>
              <a:rPr lang="en-IN" sz="2400" b="1" dirty="0"/>
              <a:t>homogeneous products </a:t>
            </a:r>
            <a:r>
              <a:rPr lang="en-IN" sz="2400" dirty="0"/>
              <a:t>Undifferentiated outputs; products that are identical to or indistinguishable from one another.</a:t>
            </a:r>
          </a:p>
        </p:txBody>
      </p:sp>
    </p:spTree>
    <p:extLst>
      <p:ext uri="{BB962C8B-B14F-4D97-AF65-F5344CB8AC3E}">
        <p14:creationId xmlns:p14="http://schemas.microsoft.com/office/powerpoint/2010/main" val="4092562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Figure 6.5 Income and Substitution Effects of a Price Change</a:t>
            </a:r>
            <a:endParaRPr lang="en-US" sz="2800" dirty="0">
              <a:latin typeface="+mj-lt"/>
            </a:endParaRPr>
          </a:p>
        </p:txBody>
      </p:sp>
      <p:pic>
        <p:nvPicPr>
          <p:cNvPr id="33794" name="Picture 2" descr="The diagram shows the following information:&#10;FALLS point to the following: &#10;• Household is better off (higher real income) points to income effect, which in turn points to household buys more. &#10;• Opportunity cost of the good falls points to substitution effect, which in turn points to household buys more. &#10;   &#10;RISES point to the following: &#10;• Household is worse off (lower real income), points to income effect, which in turn points to household buys less&#10;• Opportunity cost of the good rises points to substitution effect, which in turn points to household buys les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09" y="1438554"/>
            <a:ext cx="5537781" cy="41137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34690"/>
            <a:ext cx="8229600" cy="757643"/>
          </a:xfrm>
        </p:spPr>
        <p:txBody>
          <a:bodyPr wrap="square">
            <a:spAutoFit/>
          </a:bodyPr>
          <a:lstStyle/>
          <a:p>
            <a:pPr marL="0" indent="0">
              <a:lnSpc>
                <a:spcPct val="105000"/>
              </a:lnSpc>
              <a:spcAft>
                <a:spcPct val="0"/>
              </a:spcAft>
              <a:buNone/>
            </a:pPr>
            <a:r>
              <a:rPr lang="en-IN" dirty="0"/>
              <a:t>For normal goods, the income and substitution effects work in the same direction. Higher prices lead to a lower quantity demanded, and lower prices lead to a higher quantity demanded.</a:t>
            </a:r>
          </a:p>
        </p:txBody>
      </p:sp>
    </p:spTree>
    <p:extLst>
      <p:ext uri="{BB962C8B-B14F-4D97-AF65-F5344CB8AC3E}">
        <p14:creationId xmlns:p14="http://schemas.microsoft.com/office/powerpoint/2010/main" val="248089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latin typeface="+mj-lt"/>
              </a:rPr>
              <a:t>(2 of 3)</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Substitution and Market Baskets</a:t>
            </a:r>
          </a:p>
        </p:txBody>
      </p:sp>
      <p:sp>
        <p:nvSpPr>
          <p:cNvPr id="3" name="Content Placeholder 2"/>
          <p:cNvSpPr>
            <a:spLocks noGrp="1"/>
          </p:cNvSpPr>
          <p:nvPr>
            <p:ph idx="1"/>
          </p:nvPr>
        </p:nvSpPr>
        <p:spPr>
          <a:xfrm>
            <a:off x="457200" y="1625590"/>
            <a:ext cx="4038600" cy="2962349"/>
          </a:xfrm>
        </p:spPr>
        <p:txBody>
          <a:bodyPr wrap="square">
            <a:spAutoFit/>
          </a:bodyPr>
          <a:lstStyle/>
          <a:p>
            <a:pPr marL="0" lvl="0" indent="0">
              <a:buNone/>
            </a:pPr>
            <a:r>
              <a:rPr lang="en-US" sz="2000" dirty="0">
                <a:solidFill>
                  <a:prstClr val="black"/>
                </a:solidFill>
              </a:rPr>
              <a:t>When Mr. Smith shops, he compares the marginal utility of each product he consumes relative to its price in deciding what bundle to buy.</a:t>
            </a:r>
          </a:p>
          <a:p>
            <a:pPr marL="0" lvl="0" indent="0">
              <a:buNone/>
            </a:pPr>
            <a:r>
              <a:rPr lang="en-US" sz="2000" dirty="0">
                <a:solidFill>
                  <a:prstClr val="black"/>
                </a:solidFill>
              </a:rPr>
              <a:t>When we artificially restrict Mr. Smith’s ability to substitute goods, we almost inevitably give him a more expensive bundle.</a:t>
            </a:r>
          </a:p>
        </p:txBody>
      </p:sp>
      <p:pic>
        <p:nvPicPr>
          <p:cNvPr id="7" name="Picture 2" descr="A photo shows a woman consumer selecting fruits at a supermark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76400"/>
            <a:ext cx="4004733" cy="267257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660459"/>
            <a:ext cx="8205788" cy="1731243"/>
          </a:xfrm>
        </p:spPr>
        <p:txBody>
          <a:bodyPr>
            <a:spAutoFit/>
          </a:bodyPr>
          <a:lstStyle/>
          <a:p>
            <a:pPr marL="0" indent="0">
              <a:buNone/>
            </a:pPr>
            <a:r>
              <a:rPr lang="en-IN" sz="2000" dirty="0"/>
              <a:t>CRITICAL THINKING</a:t>
            </a:r>
          </a:p>
          <a:p>
            <a:pPr marL="457200" indent="-457200">
              <a:buFont typeface="+mj-lt"/>
              <a:buAutoNum type="arabicPeriod"/>
            </a:pPr>
            <a:r>
              <a:rPr lang="en-IN" sz="2000" dirty="0"/>
              <a:t>An employer decides to transfer one of her executives to Europe. “Don’t worry,” she says, “I will increase your salary so that you can afford exactly the same things in your new home city as you can buy here.” Is this the right salary adjustment?</a:t>
            </a:r>
          </a:p>
        </p:txBody>
      </p:sp>
    </p:spTree>
    <p:extLst>
      <p:ext uri="{BB962C8B-B14F-4D97-AF65-F5344CB8AC3E}">
        <p14:creationId xmlns:p14="http://schemas.microsoft.com/office/powerpoint/2010/main" val="8328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Household Choice in Input Markets</a:t>
            </a:r>
            <a:endParaRPr lang="en-US" sz="2800" dirty="0">
              <a:latin typeface="+mj-lt"/>
            </a:endParaRPr>
          </a:p>
        </p:txBody>
      </p:sp>
      <p:sp>
        <p:nvSpPr>
          <p:cNvPr id="3" name="Content Placeholder 2"/>
          <p:cNvSpPr>
            <a:spLocks noGrp="1"/>
          </p:cNvSpPr>
          <p:nvPr>
            <p:ph idx="1"/>
          </p:nvPr>
        </p:nvSpPr>
        <p:spPr>
          <a:xfrm>
            <a:off x="457200" y="1600200"/>
            <a:ext cx="8229600" cy="2749984"/>
          </a:xfrm>
        </p:spPr>
        <p:txBody>
          <a:bodyPr wrap="square">
            <a:spAutoFit/>
          </a:bodyPr>
          <a:lstStyle/>
          <a:p>
            <a:pPr marL="0" indent="0">
              <a:lnSpc>
                <a:spcPct val="105000"/>
              </a:lnSpc>
              <a:spcAft>
                <a:spcPct val="0"/>
              </a:spcAft>
              <a:buNone/>
            </a:pPr>
            <a:r>
              <a:rPr lang="en-IN" sz="2400" b="1" dirty="0"/>
              <a:t>The </a:t>
            </a:r>
            <a:r>
              <a:rPr lang="en-IN" sz="2400" b="1" dirty="0" err="1"/>
              <a:t>Labor</a:t>
            </a:r>
            <a:r>
              <a:rPr lang="en-IN" sz="2400" b="1" dirty="0"/>
              <a:t> Supply Decision</a:t>
            </a:r>
          </a:p>
          <a:p>
            <a:pPr>
              <a:lnSpc>
                <a:spcPct val="105000"/>
              </a:lnSpc>
              <a:spcAft>
                <a:spcPct val="0"/>
              </a:spcAft>
            </a:pPr>
            <a:r>
              <a:rPr lang="en-IN" sz="2400" dirty="0"/>
              <a:t>As in output markets, households face constrained choices in input markets. They must decide:</a:t>
            </a:r>
          </a:p>
          <a:p>
            <a:pPr marL="914400" lvl="1" indent="-457200">
              <a:lnSpc>
                <a:spcPct val="105000"/>
              </a:lnSpc>
              <a:spcAft>
                <a:spcPct val="0"/>
              </a:spcAft>
              <a:buFont typeface="+mj-lt"/>
              <a:buAutoNum type="arabicPeriod"/>
            </a:pPr>
            <a:r>
              <a:rPr lang="en-IN" sz="2400" dirty="0"/>
              <a:t>Whether to work</a:t>
            </a:r>
          </a:p>
          <a:p>
            <a:pPr marL="914400" lvl="1" indent="-457200">
              <a:lnSpc>
                <a:spcPct val="105000"/>
              </a:lnSpc>
              <a:spcAft>
                <a:spcPct val="0"/>
              </a:spcAft>
              <a:buFont typeface="+mj-lt"/>
              <a:buAutoNum type="arabicPeriod"/>
            </a:pPr>
            <a:r>
              <a:rPr lang="en-IN" sz="2400" dirty="0"/>
              <a:t>How much to work</a:t>
            </a:r>
          </a:p>
          <a:p>
            <a:pPr marL="914400" lvl="1" indent="-457200">
              <a:lnSpc>
                <a:spcPct val="105000"/>
              </a:lnSpc>
              <a:spcAft>
                <a:spcPct val="0"/>
              </a:spcAft>
              <a:buFont typeface="+mj-lt"/>
              <a:buAutoNum type="arabicPeriod"/>
            </a:pPr>
            <a:r>
              <a:rPr lang="en-IN" sz="2400" dirty="0"/>
              <a:t>What kind of a job to take</a:t>
            </a:r>
          </a:p>
        </p:txBody>
      </p:sp>
    </p:spTree>
    <p:extLst>
      <p:ext uri="{BB962C8B-B14F-4D97-AF65-F5344CB8AC3E}">
        <p14:creationId xmlns:p14="http://schemas.microsoft.com/office/powerpoint/2010/main" val="41806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a:t>
            </a:r>
            <a:r>
              <a:rPr lang="en-IN" altLang="en-US" sz="3600" dirty="0" err="1">
                <a:latin typeface="+mj-lt"/>
              </a:rPr>
              <a:t>Labor</a:t>
            </a:r>
            <a:r>
              <a:rPr lang="en-IN" altLang="en-US" sz="3600" dirty="0">
                <a:latin typeface="+mj-lt"/>
              </a:rPr>
              <a:t> Supply Decision</a:t>
            </a:r>
            <a:endParaRPr lang="en-US" sz="2800" dirty="0">
              <a:latin typeface="+mj-lt"/>
            </a:endParaRPr>
          </a:p>
        </p:txBody>
      </p:sp>
      <p:sp>
        <p:nvSpPr>
          <p:cNvPr id="3" name="Content Placeholder 2"/>
          <p:cNvSpPr>
            <a:spLocks noGrp="1"/>
          </p:cNvSpPr>
          <p:nvPr>
            <p:ph idx="1"/>
          </p:nvPr>
        </p:nvSpPr>
        <p:spPr>
          <a:xfrm>
            <a:off x="457200" y="1600200"/>
            <a:ext cx="8229600" cy="3214726"/>
          </a:xfrm>
        </p:spPr>
        <p:txBody>
          <a:bodyPr wrap="square">
            <a:spAutoFit/>
          </a:bodyPr>
          <a:lstStyle/>
          <a:p>
            <a:pPr>
              <a:lnSpc>
                <a:spcPct val="105000"/>
              </a:lnSpc>
              <a:spcAft>
                <a:spcPct val="0"/>
              </a:spcAft>
            </a:pPr>
            <a:r>
              <a:rPr lang="en-IN" sz="2400" dirty="0"/>
              <a:t>Household members must decide how much </a:t>
            </a:r>
            <a:r>
              <a:rPr lang="en-IN" sz="2400" dirty="0" err="1"/>
              <a:t>labor</a:t>
            </a:r>
            <a:r>
              <a:rPr lang="en-IN" sz="2400" dirty="0"/>
              <a:t> to supply. </a:t>
            </a:r>
          </a:p>
          <a:p>
            <a:pPr>
              <a:lnSpc>
                <a:spcPct val="105000"/>
              </a:lnSpc>
              <a:spcAft>
                <a:spcPct val="0"/>
              </a:spcAft>
            </a:pPr>
            <a:r>
              <a:rPr lang="en-IN" sz="2400" dirty="0"/>
              <a:t>The choices they make are affected by:</a:t>
            </a:r>
          </a:p>
          <a:p>
            <a:pPr lvl="1">
              <a:lnSpc>
                <a:spcPct val="105000"/>
              </a:lnSpc>
              <a:spcAft>
                <a:spcPct val="0"/>
              </a:spcAft>
            </a:pPr>
            <a:r>
              <a:rPr lang="en-US" sz="2400" dirty="0"/>
              <a:t>Availability of jobs</a:t>
            </a:r>
          </a:p>
          <a:p>
            <a:pPr lvl="1">
              <a:lnSpc>
                <a:spcPct val="105000"/>
              </a:lnSpc>
              <a:spcAft>
                <a:spcPct val="0"/>
              </a:spcAft>
            </a:pPr>
            <a:r>
              <a:rPr lang="en-US" sz="2400" dirty="0"/>
              <a:t>Market wage rates</a:t>
            </a:r>
          </a:p>
          <a:p>
            <a:pPr lvl="1">
              <a:lnSpc>
                <a:spcPct val="105000"/>
              </a:lnSpc>
              <a:spcAft>
                <a:spcPct val="0"/>
              </a:spcAft>
            </a:pPr>
            <a:r>
              <a:rPr lang="en-US" sz="2400" dirty="0"/>
              <a:t>Skills they possess</a:t>
            </a:r>
          </a:p>
          <a:p>
            <a:pPr lvl="1">
              <a:lnSpc>
                <a:spcPct val="105000"/>
              </a:lnSpc>
              <a:spcAft>
                <a:spcPct val="0"/>
              </a:spcAft>
            </a:pPr>
            <a:r>
              <a:rPr lang="en-US" sz="2400" dirty="0"/>
              <a:t>The limit of 168 hours in a week</a:t>
            </a:r>
          </a:p>
        </p:txBody>
      </p:sp>
    </p:spTree>
    <p:extLst>
      <p:ext uri="{BB962C8B-B14F-4D97-AF65-F5344CB8AC3E}">
        <p14:creationId xmlns:p14="http://schemas.microsoft.com/office/powerpoint/2010/main" val="4007292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Figure 6.6 The Trade-off Facing Households</a:t>
            </a:r>
            <a:endParaRPr lang="en-US" sz="2800" dirty="0">
              <a:latin typeface="+mj-lt"/>
            </a:endParaRPr>
          </a:p>
        </p:txBody>
      </p:sp>
      <p:pic>
        <p:nvPicPr>
          <p:cNvPr id="35842" name="Picture 2" descr="The diagram shows a household as two scales to determine Maximum Utility.&#10;On one side are Wages: by entering the labor market one buys goods and services from the product market.&#10;On the other side is Leisure, nonmarket production (home-grown food, child-raising, et cetera.)&#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886" y="1392783"/>
            <a:ext cx="6533491" cy="41232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34690"/>
            <a:ext cx="8229600" cy="757643"/>
          </a:xfrm>
        </p:spPr>
        <p:txBody>
          <a:bodyPr wrap="square">
            <a:spAutoFit/>
          </a:bodyPr>
          <a:lstStyle/>
          <a:p>
            <a:pPr>
              <a:lnSpc>
                <a:spcPct val="105000"/>
              </a:lnSpc>
              <a:spcAft>
                <a:spcPct val="0"/>
              </a:spcAft>
            </a:pPr>
            <a:r>
              <a:rPr lang="en-IN" dirty="0"/>
              <a:t>The decision to enter the workforce involves a trade-off between wages (and the goods and services that wages will buy) on the one hand and leisure and the value of nonmarket production on the other hand.</a:t>
            </a:r>
          </a:p>
        </p:txBody>
      </p:sp>
    </p:spTree>
    <p:extLst>
      <p:ext uri="{BB962C8B-B14F-4D97-AF65-F5344CB8AC3E}">
        <p14:creationId xmlns:p14="http://schemas.microsoft.com/office/powerpoint/2010/main" val="45803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Price of Leisure</a:t>
            </a:r>
            <a:endParaRPr lang="en-US" sz="2800" dirty="0">
              <a:latin typeface="+mj-lt"/>
            </a:endParaRPr>
          </a:p>
        </p:txBody>
      </p:sp>
      <p:sp>
        <p:nvSpPr>
          <p:cNvPr id="3" name="Content Placeholder 2"/>
          <p:cNvSpPr>
            <a:spLocks noGrp="1"/>
          </p:cNvSpPr>
          <p:nvPr>
            <p:ph idx="1"/>
          </p:nvPr>
        </p:nvSpPr>
        <p:spPr>
          <a:xfrm>
            <a:off x="457200" y="1600200"/>
            <a:ext cx="8229600" cy="3416320"/>
          </a:xfrm>
        </p:spPr>
        <p:txBody>
          <a:bodyPr wrap="square">
            <a:spAutoFit/>
          </a:bodyPr>
          <a:lstStyle/>
          <a:p>
            <a:pPr>
              <a:spcBef>
                <a:spcPts val="600"/>
              </a:spcBef>
              <a:spcAft>
                <a:spcPts val="600"/>
              </a:spcAft>
            </a:pPr>
            <a:r>
              <a:rPr lang="en-US" sz="2400" dirty="0"/>
              <a:t>Trading one good for another involves buying less of one and more of another, so households simply reallocate income from one good to the other. </a:t>
            </a:r>
          </a:p>
          <a:p>
            <a:pPr>
              <a:spcBef>
                <a:spcPts val="600"/>
              </a:spcBef>
              <a:spcAft>
                <a:spcPts val="600"/>
              </a:spcAft>
            </a:pPr>
            <a:r>
              <a:rPr lang="en-US" sz="2400" dirty="0"/>
              <a:t>“Buying” more leisure, however, means reallocating time between work and </a:t>
            </a:r>
            <a:r>
              <a:rPr lang="en-US" sz="2400" dirty="0" err="1"/>
              <a:t>nonwork</a:t>
            </a:r>
            <a:r>
              <a:rPr lang="en-US" sz="2400" dirty="0"/>
              <a:t> activities. </a:t>
            </a:r>
          </a:p>
          <a:p>
            <a:pPr>
              <a:spcBef>
                <a:spcPts val="600"/>
              </a:spcBef>
              <a:spcAft>
                <a:spcPts val="600"/>
              </a:spcAft>
            </a:pPr>
            <a:r>
              <a:rPr lang="en-US" sz="2400" dirty="0"/>
              <a:t>For each hour of leisure that you decide to consume, you give up one hour’s wages.</a:t>
            </a:r>
          </a:p>
          <a:p>
            <a:pPr>
              <a:spcBef>
                <a:spcPts val="600"/>
              </a:spcBef>
              <a:spcAft>
                <a:spcPts val="600"/>
              </a:spcAft>
            </a:pPr>
            <a:r>
              <a:rPr lang="en-US" sz="2400" dirty="0"/>
              <a:t>Thus, the wage rate is the </a:t>
            </a:r>
            <a:r>
              <a:rPr lang="en-US" sz="2400" i="1" dirty="0"/>
              <a:t>price of leisure</a:t>
            </a:r>
            <a:r>
              <a:rPr lang="en-US" sz="2400" dirty="0"/>
              <a:t>.</a:t>
            </a:r>
          </a:p>
        </p:txBody>
      </p:sp>
    </p:spTree>
    <p:extLst>
      <p:ext uri="{BB962C8B-B14F-4D97-AF65-F5344CB8AC3E}">
        <p14:creationId xmlns:p14="http://schemas.microsoft.com/office/powerpoint/2010/main" val="3008804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Income and Substitution Effects of a Wage Change</a:t>
            </a:r>
            <a:endParaRPr lang="en-US" sz="2800" dirty="0">
              <a:latin typeface="+mj-lt"/>
            </a:endParaRPr>
          </a:p>
        </p:txBody>
      </p:sp>
      <p:sp>
        <p:nvSpPr>
          <p:cNvPr id="3" name="Content Placeholder 2"/>
          <p:cNvSpPr>
            <a:spLocks noGrp="1"/>
          </p:cNvSpPr>
          <p:nvPr>
            <p:ph idx="1"/>
          </p:nvPr>
        </p:nvSpPr>
        <p:spPr>
          <a:xfrm>
            <a:off x="457200" y="1600200"/>
            <a:ext cx="8229600" cy="1107996"/>
          </a:xfrm>
        </p:spPr>
        <p:txBody>
          <a:bodyPr wrap="square">
            <a:spAutoFit/>
          </a:bodyPr>
          <a:lstStyle/>
          <a:p>
            <a:r>
              <a:rPr lang="en-US" sz="2400" b="1" dirty="0"/>
              <a:t>labor supply curve </a:t>
            </a:r>
            <a:r>
              <a:rPr lang="en-US" sz="2400" dirty="0"/>
              <a:t>A curve that shows the quantity of labor supplied at different wage rates. Its shape depends on how households react to changes in the wage rate.</a:t>
            </a:r>
          </a:p>
        </p:txBody>
      </p:sp>
    </p:spTree>
    <p:extLst>
      <p:ext uri="{BB962C8B-B14F-4D97-AF65-F5344CB8AC3E}">
        <p14:creationId xmlns:p14="http://schemas.microsoft.com/office/powerpoint/2010/main" val="2260313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 </a:t>
            </a:r>
            <a:r>
              <a:rPr lang="en-IN" altLang="en-US" sz="2800" dirty="0"/>
              <a:t>(3 of 3)</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Job Flexibility for </a:t>
            </a:r>
            <a:r>
              <a:rPr lang="en-IN" sz="2800" b="1" dirty="0" err="1">
                <a:solidFill>
                  <a:schemeClr val="bg2"/>
                </a:solidFill>
              </a:rPr>
              <a:t>Uber</a:t>
            </a:r>
            <a:r>
              <a:rPr lang="en-IN" sz="2800" b="1" dirty="0">
                <a:solidFill>
                  <a:schemeClr val="bg2"/>
                </a:solidFill>
              </a:rPr>
              <a:t> Drivers</a:t>
            </a:r>
          </a:p>
        </p:txBody>
      </p:sp>
      <p:sp>
        <p:nvSpPr>
          <p:cNvPr id="3" name="Content Placeholder 2"/>
          <p:cNvSpPr>
            <a:spLocks noGrp="1"/>
          </p:cNvSpPr>
          <p:nvPr>
            <p:ph idx="1"/>
          </p:nvPr>
        </p:nvSpPr>
        <p:spPr>
          <a:xfrm>
            <a:off x="457200" y="1574788"/>
            <a:ext cx="4114800" cy="3339376"/>
          </a:xfrm>
        </p:spPr>
        <p:txBody>
          <a:bodyPr wrap="square">
            <a:spAutoFit/>
          </a:bodyPr>
          <a:lstStyle/>
          <a:p>
            <a:pPr marL="0" lvl="0" indent="0">
              <a:buNone/>
            </a:pPr>
            <a:r>
              <a:rPr lang="en-IN" dirty="0">
                <a:solidFill>
                  <a:prstClr val="black"/>
                </a:solidFill>
              </a:rPr>
              <a:t>In the “sharing economy,” people use their own personal property to produce services for sale to others.</a:t>
            </a:r>
          </a:p>
          <a:p>
            <a:pPr marL="0" lvl="0" indent="0">
              <a:buNone/>
            </a:pPr>
            <a:r>
              <a:rPr lang="en-IN" dirty="0" err="1">
                <a:solidFill>
                  <a:prstClr val="black"/>
                </a:solidFill>
              </a:rPr>
              <a:t>Uber</a:t>
            </a:r>
            <a:r>
              <a:rPr lang="en-IN" dirty="0">
                <a:solidFill>
                  <a:prstClr val="black"/>
                </a:solidFill>
              </a:rPr>
              <a:t> is a company that matches people who are available to use their own cars to drive people around with those who want a ride.</a:t>
            </a:r>
          </a:p>
          <a:p>
            <a:pPr marL="0" lvl="0" indent="0">
              <a:buNone/>
            </a:pPr>
            <a:r>
              <a:rPr lang="en-IN" dirty="0">
                <a:solidFill>
                  <a:prstClr val="black"/>
                </a:solidFill>
              </a:rPr>
              <a:t>Looking at data from more than 200,000 Uber drivers, economists found Uber drivers to be responsive to increases in the price they received per ride (high </a:t>
            </a:r>
            <a:r>
              <a:rPr lang="en-IN" dirty="0" err="1">
                <a:solidFill>
                  <a:prstClr val="black"/>
                </a:solidFill>
              </a:rPr>
              <a:t>labor</a:t>
            </a:r>
            <a:r>
              <a:rPr lang="en-IN" dirty="0">
                <a:solidFill>
                  <a:prstClr val="black"/>
                </a:solidFill>
              </a:rPr>
              <a:t> supply elasticity). But the flexibility to work is the biggest lure for Uber drivers. </a:t>
            </a:r>
          </a:p>
        </p:txBody>
      </p:sp>
      <p:pic>
        <p:nvPicPr>
          <p:cNvPr id="8" name="Picture 2" descr="A photo shows a black car with Uber logo on its do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809" y="1607210"/>
            <a:ext cx="4015507" cy="267837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965271"/>
            <a:ext cx="8205788" cy="1423467"/>
          </a:xfrm>
        </p:spPr>
        <p:txBody>
          <a:bodyPr>
            <a:spAutoFit/>
          </a:bodyPr>
          <a:lstStyle/>
          <a:p>
            <a:pPr marL="0" indent="0">
              <a:buNone/>
            </a:pPr>
            <a:r>
              <a:rPr lang="en-IN" dirty="0"/>
              <a:t>CRITICAL THINKING</a:t>
            </a:r>
          </a:p>
          <a:p>
            <a:pPr marL="457200" indent="-457200">
              <a:buFont typeface="+mj-lt"/>
              <a:buAutoNum type="arabicPeriod"/>
            </a:pPr>
            <a:r>
              <a:rPr lang="en-IN" dirty="0"/>
              <a:t>Consider apartment sharing services, like </a:t>
            </a:r>
            <a:r>
              <a:rPr lang="en-IN" dirty="0" err="1"/>
              <a:t>Airbnb</a:t>
            </a:r>
            <a:r>
              <a:rPr lang="en-IN" dirty="0"/>
              <a:t>. Would you expect the supply elasticity to be larger for people offering a room in their own apartment or in a second apartment that they own? That is, the supply for which type of accommodation would be responsive to changes in the price?</a:t>
            </a:r>
          </a:p>
        </p:txBody>
      </p:sp>
    </p:spTree>
    <p:extLst>
      <p:ext uri="{BB962C8B-B14F-4D97-AF65-F5344CB8AC3E}">
        <p14:creationId xmlns:p14="http://schemas.microsoft.com/office/powerpoint/2010/main" val="1752730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3"/>
            <a:ext cx="8229600" cy="553998"/>
          </a:xfrm>
        </p:spPr>
        <p:txBody>
          <a:bodyPr>
            <a:spAutoFit/>
          </a:bodyPr>
          <a:lstStyle/>
          <a:p>
            <a:r>
              <a:rPr lang="en-IN" altLang="en-US" sz="3600" dirty="0">
                <a:latin typeface="+mj-lt"/>
              </a:rPr>
              <a:t>Figure 6.7 Two </a:t>
            </a:r>
            <a:r>
              <a:rPr lang="en-IN" altLang="en-US" sz="3600" dirty="0" err="1">
                <a:latin typeface="+mj-lt"/>
              </a:rPr>
              <a:t>Labor</a:t>
            </a:r>
            <a:r>
              <a:rPr lang="en-IN" altLang="en-US" sz="3600" dirty="0">
                <a:latin typeface="+mj-lt"/>
              </a:rPr>
              <a:t> Supply Curves</a:t>
            </a:r>
            <a:endParaRPr lang="en-US" sz="2800" dirty="0">
              <a:latin typeface="+mj-lt"/>
            </a:endParaRPr>
          </a:p>
        </p:txBody>
      </p:sp>
      <p:pic>
        <p:nvPicPr>
          <p:cNvPr id="37890" name="Picture 2" descr="In this graph where substitution effect dominates,&#10;Y-axis: Wage rate&#10;X-axis: Units of labor&#10;Arc S is shown on the graph curving upward&#10;No numerical values are given on the graph.&#10;"/>
          <p:cNvPicPr>
            <a:picLocks noChangeAspect="1" noChangeArrowheads="1"/>
          </p:cNvPicPr>
          <p:nvPr/>
        </p:nvPicPr>
        <p:blipFill rotWithShape="1">
          <a:blip r:embed="rId3">
            <a:extLst>
              <a:ext uri="{28A0092B-C50C-407E-A947-70E740481C1C}">
                <a14:useLocalDpi xmlns:a14="http://schemas.microsoft.com/office/drawing/2010/main" val="0"/>
              </a:ext>
            </a:extLst>
          </a:blip>
          <a:srcRect r="52358"/>
          <a:stretch/>
        </p:blipFill>
        <p:spPr bwMode="auto">
          <a:xfrm>
            <a:off x="1699182" y="1240351"/>
            <a:ext cx="2737352" cy="3627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 this graph where income effect dominates,&#10;Y-axis: Wage rate&#10;X-axis: Units of labor&#10;Arc S is shown on the graph curving downward&#10;No numerical values are given on the graph.&#10;"/>
          <p:cNvPicPr>
            <a:picLocks noChangeAspect="1" noChangeArrowheads="1"/>
          </p:cNvPicPr>
          <p:nvPr/>
        </p:nvPicPr>
        <p:blipFill rotWithShape="1">
          <a:blip r:embed="rId3">
            <a:extLst>
              <a:ext uri="{28A0092B-C50C-407E-A947-70E740481C1C}">
                <a14:useLocalDpi xmlns:a14="http://schemas.microsoft.com/office/drawing/2010/main" val="0"/>
              </a:ext>
            </a:extLst>
          </a:blip>
          <a:srcRect l="53684"/>
          <a:stretch/>
        </p:blipFill>
        <p:spPr bwMode="auto">
          <a:xfrm>
            <a:off x="4936067" y="1240352"/>
            <a:ext cx="2661151" cy="36279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16064"/>
            <a:ext cx="8229600" cy="1208536"/>
          </a:xfrm>
        </p:spPr>
        <p:txBody>
          <a:bodyPr wrap="square">
            <a:spAutoFit/>
          </a:bodyPr>
          <a:lstStyle/>
          <a:p>
            <a:pPr>
              <a:lnSpc>
                <a:spcPct val="105000"/>
              </a:lnSpc>
              <a:spcAft>
                <a:spcPct val="0"/>
              </a:spcAft>
            </a:pPr>
            <a:r>
              <a:rPr lang="en-IN" dirty="0"/>
              <a:t>When the substitution effect outweighs the income effect, the </a:t>
            </a:r>
            <a:r>
              <a:rPr lang="en-IN" dirty="0" err="1"/>
              <a:t>labor</a:t>
            </a:r>
            <a:r>
              <a:rPr lang="en-IN" dirty="0"/>
              <a:t> supply curve slopes upward (a). </a:t>
            </a:r>
          </a:p>
          <a:p>
            <a:pPr>
              <a:lnSpc>
                <a:spcPct val="105000"/>
              </a:lnSpc>
              <a:spcAft>
                <a:spcPct val="0"/>
              </a:spcAft>
            </a:pPr>
            <a:r>
              <a:rPr lang="en-IN" dirty="0"/>
              <a:t>When the income effect outweighs the substitution effect, the result is a “backward-bending” </a:t>
            </a:r>
            <a:r>
              <a:rPr lang="en-IN" dirty="0" err="1"/>
              <a:t>labor</a:t>
            </a:r>
            <a:r>
              <a:rPr lang="en-IN" dirty="0"/>
              <a:t> supply curve: The </a:t>
            </a:r>
            <a:r>
              <a:rPr lang="en-IN" dirty="0" err="1"/>
              <a:t>labor</a:t>
            </a:r>
            <a:r>
              <a:rPr lang="en-IN" dirty="0"/>
              <a:t> supply curve slopes downward (b).</a:t>
            </a:r>
          </a:p>
        </p:txBody>
      </p:sp>
    </p:spTree>
    <p:extLst>
      <p:ext uri="{BB962C8B-B14F-4D97-AF65-F5344CB8AC3E}">
        <p14:creationId xmlns:p14="http://schemas.microsoft.com/office/powerpoint/2010/main" val="454267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Saving and Borrowing: Present versus Future Consumption</a:t>
            </a:r>
            <a:endParaRPr lang="en-US" sz="2800" dirty="0">
              <a:latin typeface="+mj-lt"/>
            </a:endParaRPr>
          </a:p>
        </p:txBody>
      </p:sp>
      <p:sp>
        <p:nvSpPr>
          <p:cNvPr id="3" name="Content Placeholder 2"/>
          <p:cNvSpPr>
            <a:spLocks noGrp="1"/>
          </p:cNvSpPr>
          <p:nvPr>
            <p:ph idx="1"/>
          </p:nvPr>
        </p:nvSpPr>
        <p:spPr>
          <a:xfrm>
            <a:off x="457200" y="1600200"/>
            <a:ext cx="8229600" cy="3339376"/>
          </a:xfrm>
        </p:spPr>
        <p:txBody>
          <a:bodyPr wrap="square">
            <a:spAutoFit/>
          </a:bodyPr>
          <a:lstStyle/>
          <a:p>
            <a:pPr>
              <a:spcAft>
                <a:spcPct val="0"/>
              </a:spcAft>
            </a:pPr>
            <a:r>
              <a:rPr lang="en-US" sz="2400" dirty="0"/>
              <a:t>Changes in interest rates affect household behavior in capital markets.</a:t>
            </a:r>
          </a:p>
          <a:p>
            <a:pPr>
              <a:spcAft>
                <a:spcPct val="0"/>
              </a:spcAft>
            </a:pPr>
            <a:r>
              <a:rPr lang="en-US" sz="2400" dirty="0"/>
              <a:t>Empirical evidence indicates that saving tends to increase as the interest rate rises (i.e., the substitution effect is larger than the income effect).</a:t>
            </a:r>
          </a:p>
          <a:p>
            <a:pPr>
              <a:spcAft>
                <a:spcPct val="0"/>
              </a:spcAft>
            </a:pPr>
            <a:r>
              <a:rPr lang="en-US" sz="2400" b="1" dirty="0"/>
              <a:t>financial capital market</a:t>
            </a:r>
            <a:r>
              <a:rPr lang="en-US" sz="2400" b="1" dirty="0">
                <a:solidFill>
                  <a:srgbClr val="006668"/>
                </a:solidFill>
              </a:rPr>
              <a:t> </a:t>
            </a:r>
            <a:r>
              <a:rPr lang="en-US" sz="2400" dirty="0"/>
              <a:t>The complex set of institutions in which suppliers of capital (households that save) and the demand for capital (firms wanting to invest) interact.</a:t>
            </a:r>
          </a:p>
        </p:txBody>
      </p:sp>
    </p:spTree>
    <p:extLst>
      <p:ext uri="{BB962C8B-B14F-4D97-AF65-F5344CB8AC3E}">
        <p14:creationId xmlns:p14="http://schemas.microsoft.com/office/powerpoint/2010/main" val="20754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00072"/>
            <a:ext cx="8229600" cy="1107996"/>
          </a:xfrm>
        </p:spPr>
        <p:txBody>
          <a:bodyPr>
            <a:spAutoFit/>
          </a:bodyPr>
          <a:lstStyle/>
          <a:p>
            <a:r>
              <a:rPr lang="en-IN" altLang="en-US" sz="3600" dirty="0">
                <a:latin typeface="+mj-lt"/>
              </a:rPr>
              <a:t>Figure II.1 Firm and Household Decisions</a:t>
            </a:r>
            <a:endParaRPr lang="en-US" sz="2800" dirty="0">
              <a:latin typeface="+mj-lt"/>
            </a:endParaRPr>
          </a:p>
        </p:txBody>
      </p:sp>
      <p:sp>
        <p:nvSpPr>
          <p:cNvPr id="3" name="Content Placeholder 2"/>
          <p:cNvSpPr>
            <a:spLocks noGrp="1"/>
          </p:cNvSpPr>
          <p:nvPr>
            <p:ph idx="1"/>
          </p:nvPr>
        </p:nvSpPr>
        <p:spPr>
          <a:xfrm>
            <a:off x="457200" y="1562101"/>
            <a:ext cx="4114800" cy="4255011"/>
          </a:xfrm>
        </p:spPr>
        <p:txBody>
          <a:bodyPr wrap="square">
            <a:spAutoFit/>
          </a:bodyPr>
          <a:lstStyle/>
          <a:p>
            <a:r>
              <a:rPr lang="en-IN" sz="2400" dirty="0"/>
              <a:t>Households demand in output markets and supply </a:t>
            </a:r>
            <a:r>
              <a:rPr lang="en-IN" sz="2400" dirty="0" err="1"/>
              <a:t>labor</a:t>
            </a:r>
            <a:r>
              <a:rPr lang="en-IN" sz="2400" dirty="0"/>
              <a:t> and capital in input markets.</a:t>
            </a:r>
          </a:p>
          <a:p>
            <a:r>
              <a:rPr lang="en-IN" sz="2400" dirty="0"/>
              <a:t>To simplify our analysis, we have not included the government and international sectors in this circular flow diagram. These topics will be discussed in detail later.</a:t>
            </a:r>
          </a:p>
        </p:txBody>
      </p:sp>
      <p:pic>
        <p:nvPicPr>
          <p:cNvPr id="24578" name="Picture 2" descr="The diagram shows the following information:&#10;Starting at the top of the diagram,&#10;• Goods and Services Markets &#10;• Q-P graph&#10;• Output (Product) Markets&#10;&#10;From here arrows points clockwise around the graph to Output Demand&#10;From Output Demand to Households&#10;From Households to Labor Supply&#10;From Labor Supply to the bottom of the circle:&#10;• Labor Market&#10;• L-W graph&#10;• Input Market&#10;&#10;From here the arrows continue clockwise back up to Labor Demand&#10;From Labor Demand to Firms&#10;From Firms to Output Supply&#10;From Output Supply back to the top of the diagram.&#10;&#10;As part of a larger circle on the diagram, a second arrow points clockwise from Households to Savings (Capital Supply)&#10;From Savings to the bottom of this larger circle:&#10;• Capital Market (Financial Markets)&#10;• K-r graph&#10;• Input Market&#10;&#10;From here the arrows continue clockwise back up to Investment (Capital Demand)&#10;From Investment back to Firms where it joins the original circle&#10;&#10;Other arrows not part of the circular flow:&#10;An arrow points from Savings (Capital Supply) to Wealth&#10;An arrow points from Investment (Capital Demand) to Capital Stock.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636" y="1562100"/>
            <a:ext cx="4015216" cy="440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0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A Review: Households in Output and Input Markets</a:t>
            </a:r>
            <a:endParaRPr lang="en-US" sz="2800" dirty="0">
              <a:latin typeface="+mj-lt"/>
            </a:endParaRPr>
          </a:p>
        </p:txBody>
      </p:sp>
      <p:sp>
        <p:nvSpPr>
          <p:cNvPr id="3" name="Content Placeholder 2"/>
          <p:cNvSpPr>
            <a:spLocks noGrp="1"/>
          </p:cNvSpPr>
          <p:nvPr>
            <p:ph idx="1"/>
          </p:nvPr>
        </p:nvSpPr>
        <p:spPr>
          <a:xfrm>
            <a:off x="457200" y="1600200"/>
            <a:ext cx="8229600" cy="2039020"/>
          </a:xfrm>
        </p:spPr>
        <p:txBody>
          <a:bodyPr wrap="square">
            <a:spAutoFit/>
          </a:bodyPr>
          <a:lstStyle/>
          <a:p>
            <a:pPr>
              <a:spcAft>
                <a:spcPct val="0"/>
              </a:spcAft>
            </a:pPr>
            <a:r>
              <a:rPr lang="en-US" sz="2400" dirty="0"/>
              <a:t>We now have a rough sketch of the factors that determine output demand and input supply.</a:t>
            </a:r>
          </a:p>
          <a:p>
            <a:pPr>
              <a:spcAft>
                <a:spcPct val="0"/>
              </a:spcAft>
            </a:pPr>
            <a:r>
              <a:rPr lang="en-US" sz="2400" dirty="0"/>
              <a:t>In the next three chapters, we turn to firm behavior and explore in detail the factors that affect output supply and input demand.</a:t>
            </a:r>
            <a:endParaRPr lang="en-US" sz="2400" kern="0" dirty="0">
              <a:solidFill>
                <a:srgbClr val="8A1636"/>
              </a:solidFill>
            </a:endParaRPr>
          </a:p>
        </p:txBody>
      </p:sp>
    </p:spTree>
    <p:extLst>
      <p:ext uri="{BB962C8B-B14F-4D97-AF65-F5344CB8AC3E}">
        <p14:creationId xmlns:p14="http://schemas.microsoft.com/office/powerpoint/2010/main" val="337283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Review Terms </a:t>
            </a:r>
            <a:r>
              <a:rPr lang="en-IN" altLang="en-US" sz="3600">
                <a:latin typeface="+mj-lt"/>
              </a:rPr>
              <a:t>and Concepts</a:t>
            </a:r>
            <a:endParaRPr lang="en-US" sz="2800" dirty="0">
              <a:latin typeface="+mj-lt"/>
            </a:endParaRPr>
          </a:p>
        </p:txBody>
      </p:sp>
      <p:sp>
        <p:nvSpPr>
          <p:cNvPr id="3" name="Content Placeholder 2"/>
          <p:cNvSpPr>
            <a:spLocks noGrp="1"/>
          </p:cNvSpPr>
          <p:nvPr>
            <p:ph idx="1"/>
          </p:nvPr>
        </p:nvSpPr>
        <p:spPr>
          <a:xfrm>
            <a:off x="457200" y="1515530"/>
            <a:ext cx="8229600" cy="4878259"/>
          </a:xfrm>
        </p:spPr>
        <p:txBody>
          <a:bodyPr wrap="square">
            <a:spAutoFit/>
          </a:bodyPr>
          <a:lstStyle/>
          <a:p>
            <a:pPr marL="233363" indent="-233363">
              <a:spcBef>
                <a:spcPts val="600"/>
              </a:spcBef>
              <a:spcAft>
                <a:spcPct val="0"/>
              </a:spcAft>
            </a:pPr>
            <a:r>
              <a:rPr lang="en-US" sz="1800" dirty="0"/>
              <a:t>budget constraint</a:t>
            </a:r>
          </a:p>
          <a:p>
            <a:pPr marL="233363" indent="-233363">
              <a:spcBef>
                <a:spcPts val="600"/>
              </a:spcBef>
              <a:spcAft>
                <a:spcPct val="0"/>
              </a:spcAft>
            </a:pPr>
            <a:r>
              <a:rPr lang="en-US" sz="1800" dirty="0"/>
              <a:t>choice set or opportunity set</a:t>
            </a:r>
          </a:p>
          <a:p>
            <a:pPr marL="233363" indent="-233363">
              <a:spcBef>
                <a:spcPts val="600"/>
              </a:spcBef>
              <a:spcAft>
                <a:spcPct val="0"/>
              </a:spcAft>
            </a:pPr>
            <a:r>
              <a:rPr lang="en-US" sz="1800" dirty="0"/>
              <a:t>diamond/water paradox</a:t>
            </a:r>
          </a:p>
          <a:p>
            <a:pPr marL="233363" indent="-233363">
              <a:spcBef>
                <a:spcPts val="600"/>
              </a:spcBef>
              <a:spcAft>
                <a:spcPct val="0"/>
              </a:spcAft>
            </a:pPr>
            <a:r>
              <a:rPr lang="en-US" sz="1800" dirty="0"/>
              <a:t>financial capital market</a:t>
            </a:r>
          </a:p>
          <a:p>
            <a:pPr marL="233363" indent="-233363">
              <a:spcBef>
                <a:spcPts val="600"/>
              </a:spcBef>
            </a:pPr>
            <a:r>
              <a:rPr lang="en-US" sz="1800" dirty="0"/>
              <a:t>homogeneous products</a:t>
            </a:r>
          </a:p>
          <a:p>
            <a:pPr marL="233363" indent="-233363">
              <a:spcBef>
                <a:spcPts val="600"/>
              </a:spcBef>
            </a:pPr>
            <a:r>
              <a:rPr lang="en-US" sz="1800" dirty="0"/>
              <a:t>labor supply curve</a:t>
            </a:r>
          </a:p>
          <a:p>
            <a:pPr marL="233363" indent="-233363">
              <a:spcBef>
                <a:spcPts val="600"/>
              </a:spcBef>
            </a:pPr>
            <a:r>
              <a:rPr lang="en-US" sz="1800" dirty="0"/>
              <a:t>law of diminishing marginal utility</a:t>
            </a:r>
          </a:p>
          <a:p>
            <a:pPr>
              <a:spcBef>
                <a:spcPts val="600"/>
              </a:spcBef>
              <a:spcAft>
                <a:spcPct val="0"/>
              </a:spcAft>
              <a:defRPr/>
            </a:pPr>
            <a:r>
              <a:rPr lang="en-US" sz="1800" dirty="0"/>
              <a:t>marginal utility (</a:t>
            </a:r>
            <a:r>
              <a:rPr lang="en-US" sz="1800" i="1" dirty="0"/>
              <a:t>MU</a:t>
            </a:r>
            <a:r>
              <a:rPr lang="en-US" sz="1800" dirty="0"/>
              <a:t>)</a:t>
            </a:r>
          </a:p>
          <a:p>
            <a:pPr>
              <a:spcBef>
                <a:spcPts val="600"/>
              </a:spcBef>
              <a:spcAft>
                <a:spcPct val="0"/>
              </a:spcAft>
              <a:defRPr/>
            </a:pPr>
            <a:r>
              <a:rPr lang="en-US" sz="1800" dirty="0"/>
              <a:t>perfect competition</a:t>
            </a:r>
          </a:p>
          <a:p>
            <a:pPr>
              <a:spcBef>
                <a:spcPts val="600"/>
              </a:spcBef>
              <a:spcAft>
                <a:spcPct val="0"/>
              </a:spcAft>
              <a:defRPr/>
            </a:pPr>
            <a:r>
              <a:rPr lang="en-US" sz="1800" dirty="0"/>
              <a:t>perfect knowledge</a:t>
            </a:r>
          </a:p>
          <a:p>
            <a:pPr>
              <a:spcBef>
                <a:spcPts val="600"/>
              </a:spcBef>
              <a:spcAft>
                <a:spcPct val="0"/>
              </a:spcAft>
              <a:defRPr/>
            </a:pPr>
            <a:r>
              <a:rPr lang="en-US" sz="1800" dirty="0"/>
              <a:t>real income</a:t>
            </a:r>
          </a:p>
          <a:p>
            <a:pPr>
              <a:spcBef>
                <a:spcPts val="600"/>
              </a:spcBef>
              <a:spcAft>
                <a:spcPct val="0"/>
              </a:spcAft>
              <a:defRPr/>
            </a:pPr>
            <a:r>
              <a:rPr lang="en-US" sz="1800" dirty="0"/>
              <a:t>total utility</a:t>
            </a:r>
          </a:p>
          <a:p>
            <a:pPr>
              <a:spcBef>
                <a:spcPts val="600"/>
              </a:spcBef>
              <a:spcAft>
                <a:spcPct val="0"/>
              </a:spcAft>
              <a:defRPr/>
            </a:pPr>
            <a:r>
              <a:rPr lang="en-US" sz="1800" dirty="0"/>
              <a:t>utility</a:t>
            </a:r>
          </a:p>
          <a:p>
            <a:pPr>
              <a:spcBef>
                <a:spcPts val="600"/>
              </a:spcBef>
              <a:spcAft>
                <a:spcPct val="0"/>
              </a:spcAft>
              <a:defRPr/>
            </a:pPr>
            <a:r>
              <a:rPr lang="en-US" sz="1800" dirty="0"/>
              <a:t>utility-maximizing rule</a:t>
            </a:r>
          </a:p>
        </p:txBody>
      </p:sp>
    </p:spTree>
    <p:extLst>
      <p:ext uri="{BB962C8B-B14F-4D97-AF65-F5344CB8AC3E}">
        <p14:creationId xmlns:p14="http://schemas.microsoft.com/office/powerpoint/2010/main" val="400074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Chapter 6 Appendix: Indifference Curves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4462760"/>
          </a:xfrm>
        </p:spPr>
        <p:txBody>
          <a:bodyPr wrap="square">
            <a:spAutoFit/>
          </a:bodyPr>
          <a:lstStyle/>
          <a:p>
            <a:r>
              <a:rPr lang="en-US" sz="2400" b="1" dirty="0"/>
              <a:t>Assumptions:</a:t>
            </a:r>
          </a:p>
          <a:p>
            <a:pPr marL="944118" lvl="1" indent="-457200">
              <a:spcBef>
                <a:spcPts val="1500"/>
              </a:spcBef>
              <a:spcAft>
                <a:spcPct val="0"/>
              </a:spcAft>
              <a:buAutoNum type="arabicPeriod"/>
              <a:tabLst>
                <a:tab pos="349250" algn="l"/>
              </a:tabLst>
              <a:defRPr/>
            </a:pPr>
            <a:r>
              <a:rPr lang="en-US" sz="2400" dirty="0"/>
              <a:t>Goods yield positive marginal utility (i.e., “more is better”).</a:t>
            </a:r>
          </a:p>
          <a:p>
            <a:pPr marL="944118" lvl="1" indent="-457200">
              <a:spcBef>
                <a:spcPts val="1500"/>
              </a:spcBef>
              <a:spcAft>
                <a:spcPct val="0"/>
              </a:spcAft>
              <a:buAutoNum type="arabicPeriod"/>
              <a:tabLst>
                <a:tab pos="349250" algn="l"/>
              </a:tabLst>
              <a:defRPr/>
            </a:pPr>
            <a:r>
              <a:rPr lang="en-US" sz="2400" dirty="0"/>
              <a:t>The marginal rate of substitution, the ratio at which a household is willing to substitute </a:t>
            </a:r>
            <a:r>
              <a:rPr lang="en-US" sz="2400" i="1" dirty="0"/>
              <a:t>X </a:t>
            </a:r>
            <a:r>
              <a:rPr lang="en-US" sz="2400" dirty="0"/>
              <a:t>for </a:t>
            </a:r>
            <a:r>
              <a:rPr lang="en-US" sz="2400" i="1" dirty="0"/>
              <a:t>Y</a:t>
            </a:r>
            <a:r>
              <a:rPr lang="en-US" sz="2400" dirty="0"/>
              <a:t>, </a:t>
            </a:r>
            <a:r>
              <a:rPr lang="en-US" sz="2400" i="1" dirty="0"/>
              <a:t>MU</a:t>
            </a:r>
            <a:r>
              <a:rPr lang="en-US" sz="2400" i="1" baseline="-25000" dirty="0"/>
              <a:t>X</a:t>
            </a:r>
            <a:r>
              <a:rPr lang="en-US" sz="2400" i="1" dirty="0"/>
              <a:t>/MU</a:t>
            </a:r>
            <a:r>
              <a:rPr lang="en-US" sz="2400" i="1" baseline="-25000" dirty="0"/>
              <a:t>Y</a:t>
            </a:r>
            <a:r>
              <a:rPr lang="en-US" sz="2400" dirty="0"/>
              <a:t>, is diminishing.</a:t>
            </a:r>
          </a:p>
          <a:p>
            <a:pPr marL="944118" lvl="1" indent="-457200">
              <a:spcBef>
                <a:spcPts val="1500"/>
              </a:spcBef>
              <a:spcAft>
                <a:spcPct val="0"/>
              </a:spcAft>
              <a:buFont typeface="+mj-lt"/>
              <a:buAutoNum type="arabicPeriod" startAt="3"/>
              <a:tabLst>
                <a:tab pos="349250" algn="l"/>
              </a:tabLst>
              <a:defRPr/>
            </a:pPr>
            <a:r>
              <a:rPr lang="en-US" sz="2400" dirty="0"/>
              <a:t>Consumers have the ability to choose among the combinations of goods and services available.</a:t>
            </a:r>
          </a:p>
          <a:p>
            <a:pPr marL="944118" lvl="1" indent="-457200">
              <a:spcBef>
                <a:spcPts val="1500"/>
              </a:spcBef>
              <a:spcAft>
                <a:spcPct val="0"/>
              </a:spcAft>
              <a:buFont typeface="Arial" panose="020B0604020202020204" pitchFamily="34" charset="0"/>
              <a:buAutoNum type="arabicPeriod" startAt="3"/>
              <a:tabLst>
                <a:tab pos="349250" algn="l"/>
              </a:tabLst>
              <a:defRPr/>
            </a:pPr>
            <a:r>
              <a:rPr lang="en-US" sz="2400" dirty="0"/>
              <a:t>Consumer choices are consistent with a simple assumption of rationality.</a:t>
            </a:r>
          </a:p>
        </p:txBody>
      </p:sp>
    </p:spTree>
    <p:extLst>
      <p:ext uri="{BB962C8B-B14F-4D97-AF65-F5344CB8AC3E}">
        <p14:creationId xmlns:p14="http://schemas.microsoft.com/office/powerpoint/2010/main" val="87228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Chapter 6 Appendix: Indifference Curves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4419600" cy="931024"/>
          </a:xfrm>
        </p:spPr>
        <p:txBody>
          <a:bodyPr wrap="square">
            <a:spAutoFit/>
          </a:bodyPr>
          <a:lstStyle/>
          <a:p>
            <a:pPr marL="0" indent="0">
              <a:buNone/>
            </a:pPr>
            <a:r>
              <a:rPr lang="en-US" sz="2400" b="1" dirty="0"/>
              <a:t>Assumptions</a:t>
            </a:r>
          </a:p>
          <a:p>
            <a:r>
              <a:rPr lang="en-US" sz="2400" b="1" dirty="0"/>
              <a:t>marginal rate of substitution</a:t>
            </a:r>
            <a:endParaRPr lang="en-US" sz="2400" dirty="0"/>
          </a:p>
        </p:txBody>
      </p:sp>
      <p:graphicFrame>
        <p:nvGraphicFramePr>
          <p:cNvPr id="5" name="Object 4" descr="fraction open parens MUX over MUY end fraction ;"/>
          <p:cNvGraphicFramePr>
            <a:graphicFrameLocks noChangeAspect="1"/>
          </p:cNvGraphicFramePr>
          <p:nvPr>
            <p:extLst>
              <p:ext uri="{D42A27DB-BD31-4B8C-83A1-F6EECF244321}">
                <p14:modId xmlns:p14="http://schemas.microsoft.com/office/powerpoint/2010/main" val="2217433060"/>
              </p:ext>
            </p:extLst>
          </p:nvPr>
        </p:nvGraphicFramePr>
        <p:xfrm>
          <a:off x="4979988" y="1968500"/>
          <a:ext cx="760412" cy="698500"/>
        </p:xfrm>
        <a:graphic>
          <a:graphicData uri="http://schemas.openxmlformats.org/presentationml/2006/ole">
            <mc:AlternateContent xmlns:mc="http://schemas.openxmlformats.org/markup-compatibility/2006">
              <mc:Choice xmlns:v="urn:schemas-microsoft-com:vml" Requires="v">
                <p:oleObj spid="_x0000_s38979" name="Equation" r:id="rId4" imgW="469800" imgH="431640" progId="Equation.DSMT4">
                  <p:embed/>
                </p:oleObj>
              </mc:Choice>
              <mc:Fallback>
                <p:oleObj name="Equation" r:id="rId4" imgW="469800" imgH="431640" progId="Equation.DSMT4">
                  <p:embed/>
                  <p:pic>
                    <p:nvPicPr>
                      <p:cNvPr id="0" name="Object 3" descr="fraction open parens MUX over MUY end fraction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988" y="1968500"/>
                        <a:ext cx="7604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2912549"/>
            <a:ext cx="8205788" cy="2600712"/>
          </a:xfrm>
        </p:spPr>
        <p:txBody>
          <a:bodyPr>
            <a:spAutoFit/>
          </a:bodyPr>
          <a:lstStyle/>
          <a:p>
            <a:pPr marL="0" indent="0">
              <a:buSzPct val="100000"/>
              <a:buNone/>
            </a:pPr>
            <a:r>
              <a:rPr lang="en-US" sz="2400" dirty="0">
                <a:solidFill>
                  <a:prstClr val="black"/>
                </a:solidFill>
              </a:rPr>
              <a:t>the ratio at which a household is willing to substitute good Y for good X.</a:t>
            </a:r>
          </a:p>
          <a:p>
            <a:pPr marL="0" lvl="0" indent="0">
              <a:buSzPct val="100000"/>
              <a:buNone/>
            </a:pPr>
            <a:r>
              <a:rPr lang="en-US" sz="2400" b="1" dirty="0">
                <a:solidFill>
                  <a:prstClr val="black"/>
                </a:solidFill>
              </a:rPr>
              <a:t>Deriving Indifference Curves</a:t>
            </a:r>
          </a:p>
          <a:p>
            <a:pPr lvl="0">
              <a:buSzPct val="100000"/>
            </a:pPr>
            <a:r>
              <a:rPr lang="en-US" sz="2400" b="1" dirty="0">
                <a:solidFill>
                  <a:prstClr val="black"/>
                </a:solidFill>
              </a:rPr>
              <a:t>indifference curve </a:t>
            </a:r>
            <a:r>
              <a:rPr lang="en-US" sz="2400" dirty="0">
                <a:solidFill>
                  <a:prstClr val="black"/>
                </a:solidFill>
              </a:rPr>
              <a:t>A set of points, each point representing a combination of goods </a:t>
            </a:r>
            <a:r>
              <a:rPr lang="en-US" sz="2400" i="1" dirty="0">
                <a:solidFill>
                  <a:prstClr val="black"/>
                </a:solidFill>
              </a:rPr>
              <a:t>X </a:t>
            </a:r>
            <a:r>
              <a:rPr lang="en-US" sz="2400" dirty="0">
                <a:solidFill>
                  <a:prstClr val="black"/>
                </a:solidFill>
              </a:rPr>
              <a:t>and </a:t>
            </a:r>
            <a:r>
              <a:rPr lang="en-US" sz="2400" i="1" dirty="0">
                <a:solidFill>
                  <a:prstClr val="black"/>
                </a:solidFill>
              </a:rPr>
              <a:t>Y</a:t>
            </a:r>
            <a:r>
              <a:rPr lang="en-US" sz="2400" dirty="0">
                <a:solidFill>
                  <a:prstClr val="black"/>
                </a:solidFill>
              </a:rPr>
              <a:t>, all of which yield the same total utility.</a:t>
            </a:r>
          </a:p>
        </p:txBody>
      </p:sp>
    </p:spTree>
    <p:extLst>
      <p:ext uri="{BB962C8B-B14F-4D97-AF65-F5344CB8AC3E}">
        <p14:creationId xmlns:p14="http://schemas.microsoft.com/office/powerpoint/2010/main" val="3515259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Deriving Indifference Curves</a:t>
            </a:r>
            <a:endParaRPr lang="en-US" sz="2800" dirty="0">
              <a:latin typeface="+mj-lt"/>
            </a:endParaRPr>
          </a:p>
        </p:txBody>
      </p:sp>
      <p:sp>
        <p:nvSpPr>
          <p:cNvPr id="3" name="Content Placeholder 2"/>
          <p:cNvSpPr>
            <a:spLocks noGrp="1"/>
          </p:cNvSpPr>
          <p:nvPr>
            <p:ph idx="1"/>
          </p:nvPr>
        </p:nvSpPr>
        <p:spPr>
          <a:xfrm>
            <a:off x="457200" y="1600200"/>
            <a:ext cx="4114800" cy="258532"/>
          </a:xfrm>
        </p:spPr>
        <p:txBody>
          <a:bodyPr wrap="square">
            <a:spAutoFit/>
          </a:bodyPr>
          <a:lstStyle/>
          <a:p>
            <a:pPr marL="0" indent="0">
              <a:lnSpc>
                <a:spcPct val="105000"/>
              </a:lnSpc>
              <a:spcAft>
                <a:spcPct val="0"/>
              </a:spcAft>
              <a:buNone/>
            </a:pPr>
            <a:r>
              <a:rPr lang="en-IN" b="1" dirty="0"/>
              <a:t>Figure 6A.1 An Indifference Curve</a:t>
            </a:r>
          </a:p>
        </p:txBody>
      </p:sp>
      <p:pic>
        <p:nvPicPr>
          <p:cNvPr id="39938" name="Picture 2" descr="The graph shows the following data:&#10;Y-axis: Units of Y&#10;X-axis: Units of X&#10;Point A: (XA, YA)&#10;Point A': (XA, YC)&#10;Point C: (XC, YC)&#10;Point B: (XB, YB)&#10;Arc i is drawn through points A, C, and B&#10;Y values in order from the origin: YB, YC, and YA&#10;X values in order from the origin: XA, XC, and XB.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3671401" cy="33671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97398" y="1701801"/>
            <a:ext cx="4038600" cy="2971800"/>
          </a:xfrm>
        </p:spPr>
        <p:txBody>
          <a:bodyPr/>
          <a:lstStyle/>
          <a:p>
            <a:r>
              <a:rPr lang="en-IN" dirty="0"/>
              <a:t>An indifference curve is a set of points, each representing a combination of some amount of good </a:t>
            </a:r>
            <a:r>
              <a:rPr lang="en-IN" i="1" dirty="0"/>
              <a:t>X</a:t>
            </a:r>
            <a:r>
              <a:rPr lang="en-IN" dirty="0"/>
              <a:t> and some amount of good </a:t>
            </a:r>
            <a:r>
              <a:rPr lang="en-IN" i="1" dirty="0"/>
              <a:t>Y</a:t>
            </a:r>
            <a:r>
              <a:rPr lang="en-IN" dirty="0"/>
              <a:t>, that all yield the same amount of total utility. </a:t>
            </a:r>
          </a:p>
          <a:p>
            <a:r>
              <a:rPr lang="en-IN" dirty="0"/>
              <a:t>The consumer depicted here is indifferent between bundles </a:t>
            </a:r>
            <a:r>
              <a:rPr lang="en-IN" i="1" dirty="0"/>
              <a:t>A</a:t>
            </a:r>
            <a:r>
              <a:rPr lang="en-IN" dirty="0"/>
              <a:t> and </a:t>
            </a:r>
            <a:r>
              <a:rPr lang="en-IN" i="1" dirty="0"/>
              <a:t>B</a:t>
            </a:r>
            <a:r>
              <a:rPr lang="en-IN" dirty="0"/>
              <a:t>, </a:t>
            </a:r>
            <a:r>
              <a:rPr lang="en-IN" i="1" dirty="0"/>
              <a:t>B</a:t>
            </a:r>
            <a:r>
              <a:rPr lang="en-IN" dirty="0"/>
              <a:t> and </a:t>
            </a:r>
            <a:r>
              <a:rPr lang="en-IN" i="1" dirty="0"/>
              <a:t>C</a:t>
            </a:r>
            <a:r>
              <a:rPr lang="en-IN" dirty="0"/>
              <a:t>, and </a:t>
            </a:r>
            <a:r>
              <a:rPr lang="en-IN" i="1" dirty="0"/>
              <a:t>A</a:t>
            </a:r>
            <a:r>
              <a:rPr lang="en-IN" dirty="0"/>
              <a:t> and </a:t>
            </a:r>
            <a:r>
              <a:rPr lang="en-IN" i="1" dirty="0"/>
              <a:t>C</a:t>
            </a:r>
            <a:r>
              <a:rPr lang="en-IN" dirty="0"/>
              <a:t>.</a:t>
            </a:r>
          </a:p>
          <a:p>
            <a:r>
              <a:rPr lang="en-IN" dirty="0"/>
              <a:t>Because “more is better,” our consumer is unequivocally worse off at </a:t>
            </a:r>
            <a:r>
              <a:rPr lang="en-IN" i="1" dirty="0"/>
              <a:t>A</a:t>
            </a:r>
            <a:r>
              <a:rPr lang="en-IN" dirty="0"/>
              <a:t>' than at </a:t>
            </a:r>
            <a:r>
              <a:rPr lang="en-IN" i="1" dirty="0"/>
              <a:t>A</a:t>
            </a:r>
            <a:r>
              <a:rPr lang="en-IN" dirty="0"/>
              <a:t>.</a:t>
            </a:r>
          </a:p>
        </p:txBody>
      </p:sp>
    </p:spTree>
    <p:extLst>
      <p:ext uri="{BB962C8B-B14F-4D97-AF65-F5344CB8AC3E}">
        <p14:creationId xmlns:p14="http://schemas.microsoft.com/office/powerpoint/2010/main" val="404575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Figure 6A.2 A Preference Map: A Family of Indifference Curves</a:t>
            </a:r>
            <a:endParaRPr lang="en-US" sz="2800" dirty="0">
              <a:latin typeface="+mj-lt"/>
            </a:endParaRPr>
          </a:p>
        </p:txBody>
      </p:sp>
      <p:pic>
        <p:nvPicPr>
          <p:cNvPr id="40962" name="Picture 2" descr="The graph shows the following data:&#10;Y-axis: Units of Y&#10;X-axis: Units of X&#10;The slope of Arc i1 = Delta Y1 over Delta X1 = the negative fraction MUX over MUY&#10;Arc i2 is above and to the right of Arc i1&#10;Arc i3 is above and to the right of Arc i2&#10;Arc i4 is above and to the right of Arc i3&#10;The vertical gap between A and B is labeled Delta Y1&#10;The horizontal gap between A and B is labeled Delta X1&#10;The vertical gap between C and D is labeled Delta Y2&#10;The horizontal gap between C and D is labeled Delta X2.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14" y="1442648"/>
            <a:ext cx="4124372" cy="43402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893223"/>
            <a:ext cx="8229600" cy="499111"/>
          </a:xfrm>
        </p:spPr>
        <p:txBody>
          <a:bodyPr wrap="square">
            <a:spAutoFit/>
          </a:bodyPr>
          <a:lstStyle/>
          <a:p>
            <a:pPr>
              <a:lnSpc>
                <a:spcPct val="105000"/>
              </a:lnSpc>
              <a:spcAft>
                <a:spcPct val="0"/>
              </a:spcAft>
            </a:pPr>
            <a:r>
              <a:rPr lang="en-IN" dirty="0"/>
              <a:t>Each consumer has a unique family of indifference curves called a preference map. Higher indifference curves represent higher levels of total utility.</a:t>
            </a:r>
          </a:p>
        </p:txBody>
      </p:sp>
    </p:spTree>
    <p:extLst>
      <p:ext uri="{BB962C8B-B14F-4D97-AF65-F5344CB8AC3E}">
        <p14:creationId xmlns:p14="http://schemas.microsoft.com/office/powerpoint/2010/main" val="405504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Properties of Indifference Curves</a:t>
            </a:r>
            <a:endParaRPr lang="en-US" sz="2800" dirty="0">
              <a:latin typeface="+mj-lt"/>
            </a:endParaRPr>
          </a:p>
        </p:txBody>
      </p:sp>
      <p:sp>
        <p:nvSpPr>
          <p:cNvPr id="3" name="Content Placeholder 2"/>
          <p:cNvSpPr>
            <a:spLocks noGrp="1"/>
          </p:cNvSpPr>
          <p:nvPr>
            <p:ph idx="1"/>
          </p:nvPr>
        </p:nvSpPr>
        <p:spPr>
          <a:xfrm>
            <a:off x="457200" y="1600200"/>
            <a:ext cx="8229600" cy="1669688"/>
          </a:xfrm>
        </p:spPr>
        <p:txBody>
          <a:bodyPr wrap="square">
            <a:spAutoFit/>
          </a:bodyPr>
          <a:lstStyle/>
          <a:p>
            <a:r>
              <a:rPr lang="en-US" sz="2400" dirty="0"/>
              <a:t>We can show how the trade-off changes more formally by deriving an expression of the slope of an indifference curve. </a:t>
            </a:r>
          </a:p>
          <a:p>
            <a:r>
              <a:rPr lang="en-US" sz="2400" dirty="0"/>
              <a:t>For good </a:t>
            </a:r>
            <a:r>
              <a:rPr lang="en-US" sz="2400" i="1" dirty="0"/>
              <a:t>X</a:t>
            </a:r>
            <a:r>
              <a:rPr lang="en-US" sz="2400" dirty="0"/>
              <a:t> and good </a:t>
            </a:r>
            <a:r>
              <a:rPr lang="en-US" sz="2400" i="1" dirty="0"/>
              <a:t>Y</a:t>
            </a:r>
            <a:r>
              <a:rPr lang="en-US" sz="2400" dirty="0"/>
              <a:t>:</a:t>
            </a:r>
            <a:r>
              <a:rPr lang="en-US" sz="2400" i="1" dirty="0"/>
              <a:t>       </a:t>
            </a:r>
            <a:endParaRPr lang="en-US" sz="2400" dirty="0"/>
          </a:p>
        </p:txBody>
      </p:sp>
      <p:graphicFrame>
        <p:nvGraphicFramePr>
          <p:cNvPr id="6" name="Object 5" descr=" MUX times delta X equals negative whole of MUY times delta Y"/>
          <p:cNvGraphicFramePr>
            <a:graphicFrameLocks noChangeAspect="1"/>
          </p:cNvGraphicFramePr>
          <p:nvPr>
            <p:extLst>
              <p:ext uri="{D42A27DB-BD31-4B8C-83A1-F6EECF244321}">
                <p14:modId xmlns:p14="http://schemas.microsoft.com/office/powerpoint/2010/main" val="1526532143"/>
              </p:ext>
            </p:extLst>
          </p:nvPr>
        </p:nvGraphicFramePr>
        <p:xfrm>
          <a:off x="2895600" y="3403599"/>
          <a:ext cx="4208463" cy="533400"/>
        </p:xfrm>
        <a:graphic>
          <a:graphicData uri="http://schemas.openxmlformats.org/presentationml/2006/ole">
            <mc:AlternateContent xmlns:mc="http://schemas.openxmlformats.org/markup-compatibility/2006">
              <mc:Choice xmlns:v="urn:schemas-microsoft-com:vml" Requires="v">
                <p:oleObj spid="_x0000_s42106" name="Equation" r:id="rId4" imgW="1803240" imgH="228600" progId="Equation.DSMT4">
                  <p:embed/>
                </p:oleObj>
              </mc:Choice>
              <mc:Fallback>
                <p:oleObj name="Equation" r:id="rId4" imgW="1803240" imgH="228600" progId="Equation.DSMT4">
                  <p:embed/>
                  <p:pic>
                    <p:nvPicPr>
                      <p:cNvPr id="0" name="Object 3" descr=" MUX times delta X equals negative whole of MUY times delta 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403599"/>
                        <a:ext cx="4208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770467" y="4038597"/>
            <a:ext cx="4114800" cy="369332"/>
          </a:xfrm>
        </p:spPr>
        <p:txBody>
          <a:bodyPr wrap="square">
            <a:spAutoFit/>
          </a:bodyPr>
          <a:lstStyle/>
          <a:p>
            <a:pPr marL="0" indent="0">
              <a:buNone/>
            </a:pPr>
            <a:r>
              <a:rPr lang="en-US" sz="2400" dirty="0">
                <a:solidFill>
                  <a:prstClr val="black"/>
                </a:solidFill>
              </a:rPr>
              <a:t>Rearranging terms, we obtain</a:t>
            </a:r>
            <a:endParaRPr lang="en-IN" sz="2400" dirty="0"/>
          </a:p>
        </p:txBody>
      </p:sp>
      <p:graphicFrame>
        <p:nvGraphicFramePr>
          <p:cNvPr id="7" name="Object 6" descr="Equation: Delta Y over Delta X equals the fraction open parens MUX over MUY end fraction"/>
          <p:cNvGraphicFramePr>
            <a:graphicFrameLocks noChangeAspect="1"/>
          </p:cNvGraphicFramePr>
          <p:nvPr>
            <p:extLst>
              <p:ext uri="{D42A27DB-BD31-4B8C-83A1-F6EECF244321}">
                <p14:modId xmlns:p14="http://schemas.microsoft.com/office/powerpoint/2010/main" val="699345318"/>
              </p:ext>
            </p:extLst>
          </p:nvPr>
        </p:nvGraphicFramePr>
        <p:xfrm>
          <a:off x="3529013" y="4546593"/>
          <a:ext cx="1804987" cy="914400"/>
        </p:xfrm>
        <a:graphic>
          <a:graphicData uri="http://schemas.openxmlformats.org/presentationml/2006/ole">
            <mc:AlternateContent xmlns:mc="http://schemas.openxmlformats.org/markup-compatibility/2006">
              <mc:Choice xmlns:v="urn:schemas-microsoft-com:vml" Requires="v">
                <p:oleObj spid="_x0000_s42107" name="Equation" r:id="rId6" imgW="952200" imgH="482400" progId="Equation.DSMT4">
                  <p:embed/>
                </p:oleObj>
              </mc:Choice>
              <mc:Fallback>
                <p:oleObj name="Equation" r:id="rId6" imgW="952200" imgH="482400" progId="Equation.DSMT4">
                  <p:embed/>
                  <p:pic>
                    <p:nvPicPr>
                      <p:cNvPr id="0" name="Object 4" descr="Equation: Delta Y over Delta X equals the fraction open parens MUX over MUY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9013" y="4546593"/>
                        <a:ext cx="18049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2396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Figure 6A.3 Consumer Utility-Maximizing Equilibrium</a:t>
            </a:r>
            <a:endParaRPr lang="en-US" sz="2800" dirty="0">
              <a:latin typeface="+mj-lt"/>
            </a:endParaRPr>
          </a:p>
        </p:txBody>
      </p:sp>
      <p:pic>
        <p:nvPicPr>
          <p:cNvPr id="43010" name="Picture 2" descr="The graph shows the following data:&#10;Y-axis: Units of Y&#10;X-axis: Units of X&#10;A line is drawn between a point on the y-axis labeled I over PY and a point on the x-axis labeled I over PX&#10;Three points are drawn along this line. From top to bottom they are labeled A, B, and C.&#10;The slope of this line is negative PX over PY&#10;Point B is also (X star, Y star)&#10;Arc i2 is tangent to the line. The tangency occurs at point B.&#10;Arc i3 is above and right of Arc i2&#10;Arc i1 is below and left of Arc i2. Arc i1 intersects the line at points A and C.&#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80" y="1419920"/>
            <a:ext cx="3253090" cy="33844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891923"/>
            <a:ext cx="8229600" cy="1500411"/>
          </a:xfrm>
        </p:spPr>
        <p:txBody>
          <a:bodyPr wrap="square">
            <a:spAutoFit/>
          </a:bodyPr>
          <a:lstStyle/>
          <a:p>
            <a:pPr marL="285750" indent="-285750">
              <a:spcAft>
                <a:spcPts val="600"/>
              </a:spcAft>
            </a:pPr>
            <a:r>
              <a:rPr lang="en-US" dirty="0"/>
              <a:t>Consumers will choose the combination of </a:t>
            </a:r>
            <a:r>
              <a:rPr lang="en-US" i="1" dirty="0"/>
              <a:t>X</a:t>
            </a:r>
            <a:r>
              <a:rPr lang="en-US" dirty="0"/>
              <a:t> and </a:t>
            </a:r>
            <a:r>
              <a:rPr lang="en-US" i="1" dirty="0"/>
              <a:t>Y</a:t>
            </a:r>
            <a:r>
              <a:rPr lang="en-US" dirty="0"/>
              <a:t> that maximizes total utility. Graphically, the consumer will move along the budget constraint until the highest possible indifference curve is reached.</a:t>
            </a:r>
          </a:p>
          <a:p>
            <a:pPr marL="285750" indent="-285750">
              <a:spcAft>
                <a:spcPts val="600"/>
              </a:spcAft>
            </a:pPr>
            <a:r>
              <a:rPr lang="en-US" dirty="0"/>
              <a:t>At that point, the budget constraint and the indifference curve are tangent. This point of tangency occurs at </a:t>
            </a:r>
            <a:r>
              <a:rPr lang="en-US" i="1" dirty="0"/>
              <a:t>X</a:t>
            </a:r>
            <a:r>
              <a:rPr lang="en-US" dirty="0"/>
              <a:t>* and </a:t>
            </a:r>
            <a:r>
              <a:rPr lang="en-US" i="1" dirty="0"/>
              <a:t>Y</a:t>
            </a:r>
            <a:r>
              <a:rPr lang="en-US" dirty="0"/>
              <a:t>* (point </a:t>
            </a:r>
            <a:r>
              <a:rPr lang="en-US" i="1" dirty="0"/>
              <a:t>B</a:t>
            </a:r>
            <a:r>
              <a:rPr lang="en-US" dirty="0"/>
              <a:t>).</a:t>
            </a:r>
          </a:p>
        </p:txBody>
      </p:sp>
    </p:spTree>
    <p:extLst>
      <p:ext uri="{BB962C8B-B14F-4D97-AF65-F5344CB8AC3E}">
        <p14:creationId xmlns:p14="http://schemas.microsoft.com/office/powerpoint/2010/main" val="1553426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Consumer Choice</a:t>
            </a:r>
            <a:endParaRPr lang="en-US" sz="2800" dirty="0">
              <a:latin typeface="+mj-lt"/>
            </a:endParaRPr>
          </a:p>
        </p:txBody>
      </p:sp>
      <p:sp>
        <p:nvSpPr>
          <p:cNvPr id="3" name="Content Placeholder 2"/>
          <p:cNvSpPr>
            <a:spLocks noGrp="1"/>
          </p:cNvSpPr>
          <p:nvPr>
            <p:ph idx="1"/>
          </p:nvPr>
        </p:nvSpPr>
        <p:spPr>
          <a:xfrm>
            <a:off x="457200" y="1540931"/>
            <a:ext cx="8229600" cy="1184940"/>
          </a:xfrm>
        </p:spPr>
        <p:txBody>
          <a:bodyPr wrap="square">
            <a:spAutoFit/>
          </a:bodyPr>
          <a:lstStyle/>
          <a:p>
            <a:r>
              <a:rPr lang="en-IN" sz="2400" dirty="0"/>
              <a:t>The tangency point between the indifference curve and the budget constraint has implications:</a:t>
            </a:r>
          </a:p>
          <a:p>
            <a:pPr lvl="1"/>
            <a:r>
              <a:rPr lang="en-IN" sz="2400" dirty="0"/>
              <a:t>They have the same slope:</a:t>
            </a:r>
          </a:p>
        </p:txBody>
      </p:sp>
      <p:graphicFrame>
        <p:nvGraphicFramePr>
          <p:cNvPr id="5" name="Object 4" descr="the negative fraction MUX over MUY equals the negative fraction PX over PY"/>
          <p:cNvGraphicFramePr>
            <a:graphicFrameLocks noChangeAspect="1"/>
          </p:cNvGraphicFramePr>
          <p:nvPr>
            <p:extLst>
              <p:ext uri="{D42A27DB-BD31-4B8C-83A1-F6EECF244321}">
                <p14:modId xmlns:p14="http://schemas.microsoft.com/office/powerpoint/2010/main" val="208345047"/>
              </p:ext>
            </p:extLst>
          </p:nvPr>
        </p:nvGraphicFramePr>
        <p:xfrm>
          <a:off x="3572930" y="2827861"/>
          <a:ext cx="1936750" cy="812800"/>
        </p:xfrm>
        <a:graphic>
          <a:graphicData uri="http://schemas.openxmlformats.org/presentationml/2006/ole">
            <mc:AlternateContent xmlns:mc="http://schemas.openxmlformats.org/markup-compatibility/2006">
              <mc:Choice xmlns:v="urn:schemas-microsoft-com:vml" Requires="v">
                <p:oleObj spid="_x0000_s44150" name="Equation" r:id="rId4" imgW="1028520" imgH="431640" progId="Equation.DSMT4">
                  <p:embed/>
                </p:oleObj>
              </mc:Choice>
              <mc:Fallback>
                <p:oleObj name="Equation" r:id="rId4" imgW="1028520" imgH="431640" progId="Equation.DSMT4">
                  <p:embed/>
                  <p:pic>
                    <p:nvPicPr>
                      <p:cNvPr id="0" name="Object 3" descr="the negative fraction MUX over MUY equals the negative fraction PX over 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2930" y="2827861"/>
                        <a:ext cx="19367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3733800"/>
            <a:ext cx="8205788" cy="1669688"/>
          </a:xfrm>
        </p:spPr>
        <p:txBody>
          <a:bodyPr>
            <a:spAutoFit/>
          </a:bodyPr>
          <a:lstStyle/>
          <a:p>
            <a:pPr marL="0" lvl="0" indent="0" algn="ctr">
              <a:buSzPct val="100000"/>
              <a:buNone/>
            </a:pPr>
            <a:r>
              <a:rPr lang="en-IN" sz="2000" dirty="0"/>
              <a:t> slope of indifference curve = slope of budget constraint</a:t>
            </a:r>
          </a:p>
          <a:p>
            <a:pPr>
              <a:buSzPct val="100000"/>
            </a:pPr>
            <a:r>
              <a:rPr lang="en-IN" sz="2400" dirty="0"/>
              <a:t>Utility maximization is reached when the marginal utility per dollar spent on </a:t>
            </a:r>
            <a:r>
              <a:rPr lang="en-IN" sz="2400" i="1" dirty="0"/>
              <a:t>X</a:t>
            </a:r>
            <a:r>
              <a:rPr lang="en-IN" sz="2400" dirty="0"/>
              <a:t> equals the marginal utility per dollar spent on </a:t>
            </a:r>
            <a:r>
              <a:rPr lang="en-IN" sz="2400" i="1" dirty="0"/>
              <a:t>Y</a:t>
            </a:r>
            <a:r>
              <a:rPr lang="en-IN" sz="2400" dirty="0"/>
              <a:t>:</a:t>
            </a:r>
          </a:p>
        </p:txBody>
      </p:sp>
      <p:graphicFrame>
        <p:nvGraphicFramePr>
          <p:cNvPr id="8" name="Object 7" descr="the fraction MUX over PX equals the fraction MUY over PY"/>
          <p:cNvGraphicFramePr>
            <a:graphicFrameLocks noChangeAspect="1"/>
          </p:cNvGraphicFramePr>
          <p:nvPr>
            <p:extLst>
              <p:ext uri="{D42A27DB-BD31-4B8C-83A1-F6EECF244321}">
                <p14:modId xmlns:p14="http://schemas.microsoft.com/office/powerpoint/2010/main" val="4010306418"/>
              </p:ext>
            </p:extLst>
          </p:nvPr>
        </p:nvGraphicFramePr>
        <p:xfrm>
          <a:off x="3751790" y="5494870"/>
          <a:ext cx="1774825" cy="838200"/>
        </p:xfrm>
        <a:graphic>
          <a:graphicData uri="http://schemas.openxmlformats.org/presentationml/2006/ole">
            <mc:AlternateContent xmlns:mc="http://schemas.openxmlformats.org/markup-compatibility/2006">
              <mc:Choice xmlns:v="urn:schemas-microsoft-com:vml" Requires="v">
                <p:oleObj spid="_x0000_s44151" name="Equation" r:id="rId6" imgW="914400" imgH="431640" progId="Equation.DSMT4">
                  <p:embed/>
                </p:oleObj>
              </mc:Choice>
              <mc:Fallback>
                <p:oleObj name="Equation" r:id="rId6" imgW="914400" imgH="431640" progId="Equation.DSMT4">
                  <p:embed/>
                  <p:pic>
                    <p:nvPicPr>
                      <p:cNvPr id="0" name="Object 4" descr="the fraction MUX over PX equals the fraction MUY over 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790" y="5494870"/>
                        <a:ext cx="17748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5744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874"/>
            <a:ext cx="8229600" cy="861774"/>
          </a:xfrm>
        </p:spPr>
        <p:txBody>
          <a:bodyPr>
            <a:spAutoFit/>
          </a:bodyPr>
          <a:lstStyle/>
          <a:p>
            <a:r>
              <a:rPr lang="en-IN" altLang="en-US" sz="2800" dirty="0">
                <a:latin typeface="+mj-lt"/>
              </a:rPr>
              <a:t>Deriving a Demand Curve from Indifference Curves and Budget Constraints</a:t>
            </a:r>
            <a:endParaRPr lang="en-US" sz="2000" dirty="0">
              <a:latin typeface="+mj-lt"/>
            </a:endParaRPr>
          </a:p>
        </p:txBody>
      </p:sp>
      <p:sp>
        <p:nvSpPr>
          <p:cNvPr id="3" name="Content Placeholder 2"/>
          <p:cNvSpPr>
            <a:spLocks noGrp="1"/>
          </p:cNvSpPr>
          <p:nvPr>
            <p:ph idx="1"/>
          </p:nvPr>
        </p:nvSpPr>
        <p:spPr>
          <a:xfrm>
            <a:off x="457200" y="1219173"/>
            <a:ext cx="8229600" cy="492443"/>
          </a:xfrm>
        </p:spPr>
        <p:txBody>
          <a:bodyPr wrap="square">
            <a:spAutoFit/>
          </a:bodyPr>
          <a:lstStyle/>
          <a:p>
            <a:r>
              <a:rPr lang="en-US" b="1" dirty="0">
                <a:latin typeface="+mj-lt"/>
              </a:rPr>
              <a:t>Figure 6A.4 Deriving a Demand Curve from Indifference Curves and Budget Constraint</a:t>
            </a:r>
          </a:p>
        </p:txBody>
      </p:sp>
      <p:pic>
        <p:nvPicPr>
          <p:cNvPr id="45058" name="Picture 2" descr="The graph shows the following data:&#10;Graph a. Indifference curves and budget constraints&#10;Y-axis: Units of Y&#10;X-axis: Units of X&#10;A line is drawn from a point along the y-axis labeled I over PY and a point on the x-axis labeled I over P1X&#10;Arc i1 (curving upward) is tangent to this line and touches it at point A&#10;Point A is X1 from the origin&#10;A line is drawn from a point along the y-axis labeled I over PY and a point on the x-axis labeled I over P2X&#10;Arc i2 (curving upward) is tangent to this line and touches it at point B&#10;Point B is X2 from the origin&#10;A line is drawn from a point along the y-axis labeled I over PY and a point on the x-axis labeled I over P3X&#10;Arc i3 (curving upward) is tangent to this line and touches it at point C&#10;Point C is X3 from the origin.&#10;&#10;Graph b. Demand curve&#10;Y-axis: Price per unit of X&#10;X-axis: Units of X&#10;Three points are plotted, (the x-axis points are from graph a):&#10;(X1, P1X)&#10;(X2, P2X)&#10;(X3, P3X)&#10;The demand curve is an arc drawn along these three point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836" y="1775116"/>
            <a:ext cx="5569240" cy="30537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3"/>
              <p:cNvSpPr>
                <a:spLocks noGrp="1"/>
              </p:cNvSpPr>
              <p:nvPr>
                <p:ph idx="13"/>
              </p:nvPr>
            </p:nvSpPr>
            <p:spPr>
              <a:xfrm>
                <a:off x="457200" y="4898086"/>
                <a:ext cx="8229600" cy="1498366"/>
              </a:xfrm>
            </p:spPr>
            <p:txBody>
              <a:bodyPr/>
              <a:lstStyle/>
              <a:p>
                <a:r>
                  <a:rPr lang="en-US" dirty="0">
                    <a:latin typeface="+mj-lt"/>
                  </a:rPr>
                  <a:t>Indifference curves are labeled </a:t>
                </a:r>
                <a:r>
                  <a:rPr lang="en-US" i="1" dirty="0">
                    <a:latin typeface="+mj-lt"/>
                    <a:ea typeface="Cambria Math" panose="02040503050406030204" pitchFamily="18" charset="0"/>
                  </a:rPr>
                  <a:t>i</a:t>
                </a:r>
                <a:r>
                  <a:rPr lang="en-US" baseline="-25000" dirty="0">
                    <a:latin typeface="+mj-lt"/>
                  </a:rPr>
                  <a:t>1</a:t>
                </a:r>
                <a:r>
                  <a:rPr lang="en-US" dirty="0">
                    <a:latin typeface="+mj-lt"/>
                  </a:rPr>
                  <a:t>, </a:t>
                </a:r>
                <a:r>
                  <a:rPr lang="en-US" i="1" dirty="0">
                    <a:latin typeface="+mj-lt"/>
                    <a:ea typeface="Cambria Math" panose="02040503050406030204" pitchFamily="18" charset="0"/>
                  </a:rPr>
                  <a:t>i</a:t>
                </a:r>
                <a:r>
                  <a:rPr lang="en-US" baseline="-25000" dirty="0">
                    <a:latin typeface="+mj-lt"/>
                  </a:rPr>
                  <a:t>2</a:t>
                </a:r>
                <a:r>
                  <a:rPr lang="en-US" dirty="0">
                    <a:latin typeface="+mj-lt"/>
                  </a:rPr>
                  <a:t>, and </a:t>
                </a:r>
                <a:r>
                  <a:rPr lang="en-US" i="1" dirty="0">
                    <a:latin typeface="+mj-lt"/>
                    <a:ea typeface="Cambria Math" panose="02040503050406030204" pitchFamily="18" charset="0"/>
                  </a:rPr>
                  <a:t>i</a:t>
                </a:r>
                <a:r>
                  <a:rPr lang="en-US" baseline="-25000" dirty="0">
                    <a:latin typeface="+mj-lt"/>
                  </a:rPr>
                  <a:t>3</a:t>
                </a:r>
                <a:r>
                  <a:rPr lang="en-US" dirty="0">
                    <a:latin typeface="+mj-lt"/>
                  </a:rPr>
                  <a:t>; budget constraints are shown by the three diagonal lines from </a:t>
                </a:r>
                <a:r>
                  <a:rPr lang="en-US" i="1" dirty="0">
                    <a:latin typeface="+mj-lt"/>
                    <a:ea typeface="Cambria Math" panose="02040503050406030204" pitchFamily="18" charset="0"/>
                  </a:rPr>
                  <a:t>I</a:t>
                </a:r>
                <a:r>
                  <a:rPr lang="en-US" dirty="0">
                    <a:latin typeface="+mj-lt"/>
                    <a:ea typeface="Cambria Math" panose="02040503050406030204" pitchFamily="18" charset="0"/>
                  </a:rPr>
                  <a:t>/</a:t>
                </a:r>
                <a:r>
                  <a:rPr lang="en-US" i="1" dirty="0">
                    <a:latin typeface="+mj-lt"/>
                    <a:ea typeface="Cambria Math" panose="02040503050406030204" pitchFamily="18" charset="0"/>
                  </a:rPr>
                  <a:t>P</a:t>
                </a:r>
                <a:r>
                  <a:rPr lang="en-US" i="1" baseline="-25000" dirty="0">
                    <a:latin typeface="+mj-lt"/>
                    <a:ea typeface="Cambria Math" panose="02040503050406030204" pitchFamily="18" charset="0"/>
                  </a:rPr>
                  <a:t>Y</a:t>
                </a:r>
                <a:r>
                  <a:rPr lang="en-US" dirty="0">
                    <a:latin typeface="+mj-lt"/>
                  </a:rPr>
                  <a:t> to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𝐼</m:t>
                        </m:r>
                        <m:r>
                          <a:rPr lang="en-US" i="1" dirty="0">
                            <a:latin typeface="Cambria Math"/>
                          </a:rPr>
                          <m:t>/</m:t>
                        </m:r>
                        <m:r>
                          <a:rPr lang="en-US" i="1" dirty="0">
                            <a:latin typeface="Cambria Math"/>
                          </a:rPr>
                          <m:t>𝑃</m:t>
                        </m:r>
                      </m:e>
                      <m:sub>
                        <m:r>
                          <a:rPr lang="en-US" i="1" dirty="0">
                            <a:latin typeface="Cambria Math"/>
                          </a:rPr>
                          <m:t>𝑋</m:t>
                        </m:r>
                      </m:sub>
                      <m:sup>
                        <m:r>
                          <a:rPr lang="en-US" i="1" dirty="0">
                            <a:latin typeface="Cambria Math"/>
                          </a:rPr>
                          <m:t>1</m:t>
                        </m:r>
                      </m:sup>
                    </m:sSubSup>
                  </m:oMath>
                </a14:m>
                <a:r>
                  <a:rPr lang="en-US" dirty="0">
                    <a:latin typeface="+mj-lt"/>
                  </a:rPr>
                  <a:t>,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𝐼</m:t>
                        </m:r>
                        <m:r>
                          <a:rPr lang="en-US" i="1" dirty="0">
                            <a:latin typeface="Cambria Math"/>
                          </a:rPr>
                          <m:t>/</m:t>
                        </m:r>
                        <m:r>
                          <a:rPr lang="en-US" i="1" dirty="0">
                            <a:latin typeface="Cambria Math"/>
                          </a:rPr>
                          <m:t>𝑃</m:t>
                        </m:r>
                      </m:e>
                      <m:sub>
                        <m:r>
                          <a:rPr lang="en-US" i="1" dirty="0">
                            <a:latin typeface="Cambria Math"/>
                          </a:rPr>
                          <m:t>𝑋</m:t>
                        </m:r>
                      </m:sub>
                      <m:sup>
                        <m:r>
                          <a:rPr lang="en-US" i="1" dirty="0">
                            <a:latin typeface="Cambria Math"/>
                          </a:rPr>
                          <m:t>2</m:t>
                        </m:r>
                      </m:sup>
                    </m:sSubSup>
                  </m:oMath>
                </a14:m>
                <a:r>
                  <a:rPr lang="en-US" dirty="0">
                    <a:latin typeface="+mj-lt"/>
                  </a:rPr>
                  <a:t>, and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𝐼</m:t>
                        </m:r>
                        <m:r>
                          <a:rPr lang="en-US" i="1" dirty="0">
                            <a:latin typeface="Cambria Math"/>
                          </a:rPr>
                          <m:t>/</m:t>
                        </m:r>
                        <m:r>
                          <a:rPr lang="en-US" i="1" dirty="0">
                            <a:latin typeface="Cambria Math"/>
                          </a:rPr>
                          <m:t>𝑃</m:t>
                        </m:r>
                      </m:e>
                      <m:sub>
                        <m:r>
                          <a:rPr lang="en-US" i="1" dirty="0">
                            <a:latin typeface="Cambria Math"/>
                          </a:rPr>
                          <m:t>𝑋</m:t>
                        </m:r>
                      </m:sub>
                      <m:sup>
                        <m:r>
                          <a:rPr lang="en-US" i="1" dirty="0">
                            <a:latin typeface="Cambria Math"/>
                          </a:rPr>
                          <m:t>3</m:t>
                        </m:r>
                      </m:sup>
                    </m:sSubSup>
                  </m:oMath>
                </a14:m>
                <a:r>
                  <a:rPr lang="en-US" dirty="0">
                    <a:latin typeface="+mj-lt"/>
                  </a:rPr>
                  <a:t>. Lowering the price of </a:t>
                </a:r>
                <a:r>
                  <a:rPr lang="en-US" i="1" dirty="0">
                    <a:latin typeface="+mj-lt"/>
                  </a:rPr>
                  <a:t>X</a:t>
                </a:r>
                <a:r>
                  <a:rPr lang="en-US" dirty="0">
                    <a:latin typeface="+mj-lt"/>
                  </a:rPr>
                  <a:t> from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𝑃</m:t>
                        </m:r>
                      </m:e>
                      <m:sub>
                        <m:r>
                          <a:rPr lang="en-US" i="1" dirty="0">
                            <a:latin typeface="Cambria Math"/>
                          </a:rPr>
                          <m:t>𝑋</m:t>
                        </m:r>
                      </m:sub>
                      <m:sup>
                        <m:r>
                          <a:rPr lang="en-US" i="1" dirty="0">
                            <a:latin typeface="Cambria Math"/>
                          </a:rPr>
                          <m:t>1</m:t>
                        </m:r>
                      </m:sup>
                    </m:sSubSup>
                  </m:oMath>
                </a14:m>
                <a:r>
                  <a:rPr lang="en-US" dirty="0">
                    <a:latin typeface="+mj-lt"/>
                  </a:rPr>
                  <a:t> to</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 </m:t>
                        </m:r>
                        <m:r>
                          <a:rPr lang="en-US" i="1" dirty="0">
                            <a:latin typeface="Cambria Math"/>
                          </a:rPr>
                          <m:t>𝑃</m:t>
                        </m:r>
                      </m:e>
                      <m:sub>
                        <m:r>
                          <a:rPr lang="en-US" i="1" dirty="0">
                            <a:latin typeface="Cambria Math"/>
                          </a:rPr>
                          <m:t>𝑋</m:t>
                        </m:r>
                      </m:sub>
                      <m:sup>
                        <m:r>
                          <a:rPr lang="en-US" i="1" dirty="0">
                            <a:latin typeface="Cambria Math"/>
                          </a:rPr>
                          <m:t>2</m:t>
                        </m:r>
                      </m:sup>
                    </m:sSubSup>
                  </m:oMath>
                </a14:m>
                <a:r>
                  <a:rPr lang="en-US" dirty="0">
                    <a:latin typeface="+mj-lt"/>
                  </a:rPr>
                  <a:t> and then to</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a:rPr>
                          <m:t> </m:t>
                        </m:r>
                        <m:r>
                          <a:rPr lang="en-US" i="1" dirty="0">
                            <a:latin typeface="Cambria Math"/>
                          </a:rPr>
                          <m:t>𝑃</m:t>
                        </m:r>
                      </m:e>
                      <m:sub>
                        <m:r>
                          <a:rPr lang="en-US" i="1" dirty="0">
                            <a:latin typeface="Cambria Math"/>
                          </a:rPr>
                          <m:t>𝑋</m:t>
                        </m:r>
                      </m:sub>
                      <m:sup>
                        <m:r>
                          <a:rPr lang="en-US" i="1" dirty="0">
                            <a:latin typeface="Cambria Math"/>
                          </a:rPr>
                          <m:t>3</m:t>
                        </m:r>
                      </m:sup>
                    </m:sSubSup>
                    <m:r>
                      <a:rPr lang="en-US" i="1" dirty="0">
                        <a:latin typeface="Cambria Math"/>
                      </a:rPr>
                      <m:t> </m:t>
                    </m:r>
                  </m:oMath>
                </a14:m>
                <a:r>
                  <a:rPr lang="en-US" dirty="0">
                    <a:latin typeface="+mj-lt"/>
                  </a:rPr>
                  <a:t>swivels the budget constraint to the right. At each price, there is a different utility-maximizing combination of </a:t>
                </a:r>
                <a:r>
                  <a:rPr lang="en-US" i="1" dirty="0">
                    <a:latin typeface="+mj-lt"/>
                  </a:rPr>
                  <a:t>X</a:t>
                </a:r>
                <a:r>
                  <a:rPr lang="en-US" dirty="0">
                    <a:latin typeface="+mj-lt"/>
                  </a:rPr>
                  <a:t> and </a:t>
                </a:r>
                <a:r>
                  <a:rPr lang="en-US" i="1" dirty="0">
                    <a:latin typeface="+mj-lt"/>
                  </a:rPr>
                  <a:t>Y</a:t>
                </a:r>
                <a:r>
                  <a:rPr lang="en-US" dirty="0">
                    <a:latin typeface="+mj-lt"/>
                  </a:rPr>
                  <a:t>. Utility is maximized at point </a:t>
                </a:r>
                <a:r>
                  <a:rPr lang="en-US" i="1" dirty="0">
                    <a:latin typeface="+mj-lt"/>
                  </a:rPr>
                  <a:t>A</a:t>
                </a:r>
                <a:r>
                  <a:rPr lang="en-US" dirty="0">
                    <a:latin typeface="+mj-lt"/>
                  </a:rPr>
                  <a:t> on </a:t>
                </a:r>
                <a:r>
                  <a:rPr lang="en-US" i="1" dirty="0">
                    <a:latin typeface="+mj-lt"/>
                    <a:ea typeface="Cambria Math" panose="02040503050406030204" pitchFamily="18" charset="0"/>
                  </a:rPr>
                  <a:t>i</a:t>
                </a:r>
                <a:r>
                  <a:rPr lang="en-US" baseline="-25000" dirty="0">
                    <a:latin typeface="+mj-lt"/>
                  </a:rPr>
                  <a:t>1</a:t>
                </a:r>
                <a:r>
                  <a:rPr lang="en-US" dirty="0">
                    <a:latin typeface="+mj-lt"/>
                  </a:rPr>
                  <a:t>, point </a:t>
                </a:r>
                <a:r>
                  <a:rPr lang="en-US" i="1" dirty="0">
                    <a:latin typeface="+mj-lt"/>
                  </a:rPr>
                  <a:t>B</a:t>
                </a:r>
                <a:r>
                  <a:rPr lang="en-US" dirty="0">
                    <a:latin typeface="+mj-lt"/>
                  </a:rPr>
                  <a:t> on </a:t>
                </a:r>
                <a:r>
                  <a:rPr lang="en-US" i="1" dirty="0">
                    <a:latin typeface="+mj-lt"/>
                    <a:ea typeface="Cambria Math" panose="02040503050406030204" pitchFamily="18" charset="0"/>
                  </a:rPr>
                  <a:t>i</a:t>
                </a:r>
                <a:r>
                  <a:rPr lang="en-US" baseline="-25000" dirty="0">
                    <a:latin typeface="+mj-lt"/>
                  </a:rPr>
                  <a:t>2</a:t>
                </a:r>
                <a:r>
                  <a:rPr lang="en-US" dirty="0">
                    <a:latin typeface="+mj-lt"/>
                  </a:rPr>
                  <a:t>, and point </a:t>
                </a:r>
                <a:r>
                  <a:rPr lang="en-US" i="1" dirty="0">
                    <a:latin typeface="+mj-lt"/>
                  </a:rPr>
                  <a:t>C</a:t>
                </a:r>
                <a:r>
                  <a:rPr lang="en-US" dirty="0">
                    <a:latin typeface="+mj-lt"/>
                  </a:rPr>
                  <a:t> on </a:t>
                </a:r>
                <a:r>
                  <a:rPr lang="en-US" i="1" dirty="0">
                    <a:latin typeface="+mj-lt"/>
                    <a:ea typeface="Cambria Math" panose="02040503050406030204" pitchFamily="18" charset="0"/>
                  </a:rPr>
                  <a:t>i</a:t>
                </a:r>
                <a:r>
                  <a:rPr lang="en-US" baseline="-25000" dirty="0">
                    <a:latin typeface="+mj-lt"/>
                  </a:rPr>
                  <a:t>3</a:t>
                </a:r>
                <a:r>
                  <a:rPr lang="en-US" dirty="0">
                    <a:latin typeface="+mj-lt"/>
                  </a:rPr>
                  <a:t>. Plotting the three prices against the quantities of </a:t>
                </a:r>
                <a:r>
                  <a:rPr lang="en-US" i="1" dirty="0">
                    <a:latin typeface="+mj-lt"/>
                  </a:rPr>
                  <a:t>X</a:t>
                </a:r>
                <a:r>
                  <a:rPr lang="en-US" dirty="0">
                    <a:latin typeface="+mj-lt"/>
                  </a:rPr>
                  <a:t> chosen results in a standard downward-sloping demand curve.</a:t>
                </a:r>
              </a:p>
            </p:txBody>
          </p:sp>
        </mc:Choice>
        <mc:Fallback xmlns="">
          <p:sp>
            <p:nvSpPr>
              <p:cNvPr id="4" name="Content Placeholder 3"/>
              <p:cNvSpPr>
                <a:spLocks noGrp="1" noRot="1" noChangeAspect="1" noMove="1" noResize="1" noEditPoints="1" noAdjustHandles="1" noChangeArrowheads="1" noChangeShapeType="1" noTextEdit="1"/>
              </p:cNvSpPr>
              <p:nvPr>
                <p:ph idx="13"/>
              </p:nvPr>
            </p:nvSpPr>
            <p:spPr>
              <a:xfrm>
                <a:off x="457200" y="4898086"/>
                <a:ext cx="8229600" cy="1498366"/>
              </a:xfrm>
              <a:blipFill rotWithShape="1">
                <a:blip r:embed="rId4"/>
                <a:stretch>
                  <a:fillRect l="-1333" t="-4065" b="-11382"/>
                </a:stretch>
              </a:blipFill>
            </p:spPr>
            <p:txBody>
              <a:bodyPr/>
              <a:lstStyle/>
              <a:p>
                <a:r>
                  <a:rPr lang="en-IN">
                    <a:noFill/>
                  </a:rPr>
                  <a:t> </a:t>
                </a:r>
              </a:p>
            </p:txBody>
          </p:sp>
        </mc:Fallback>
      </mc:AlternateContent>
    </p:spTree>
    <p:extLst>
      <p:ext uri="{BB962C8B-B14F-4D97-AF65-F5344CB8AC3E}">
        <p14:creationId xmlns:p14="http://schemas.microsoft.com/office/powerpoint/2010/main" val="246454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23850"/>
            <a:ext cx="8229600" cy="861774"/>
          </a:xfrm>
        </p:spPr>
        <p:txBody>
          <a:bodyPr>
            <a:spAutoFit/>
          </a:bodyPr>
          <a:lstStyle/>
          <a:p>
            <a:r>
              <a:rPr lang="en-IN" altLang="en-US" sz="2800" dirty="0">
                <a:latin typeface="+mj-lt"/>
              </a:rPr>
              <a:t>Figure II.2 Understanding the </a:t>
            </a:r>
            <a:r>
              <a:rPr lang="en-IN" altLang="en-US" sz="2800" dirty="0" err="1">
                <a:latin typeface="+mj-lt"/>
              </a:rPr>
              <a:t>Microeconomy</a:t>
            </a:r>
            <a:r>
              <a:rPr lang="en-IN" altLang="en-US" sz="2800" dirty="0">
                <a:latin typeface="+mj-lt"/>
              </a:rPr>
              <a:t> and the Role of Government</a:t>
            </a:r>
            <a:endParaRPr lang="en-US" sz="2000" dirty="0">
              <a:latin typeface="+mj-lt"/>
            </a:endParaRPr>
          </a:p>
        </p:txBody>
      </p:sp>
      <p:pic>
        <p:nvPicPr>
          <p:cNvPr id="25602" name="Picture 2" descr="The diagram shows the following information:&#10;An arrow points from Chapters 6 to 11 to chapter 12 and from chapter 12 to chapters 13 to 19.&#10;The components in each chapter are as follows:&#10;Perfectly competitive markets:&#10;CHAPTER 6: Household Behavior&#10;&quot;• Demand in output markets&#10;• Supply in input markets&quot;&#10;CHAPTERS 7 to 8: Firm Behavior&#10;&quot;• Choice of technology&#10;• Supply in output markets&#10;• Demand in input markets&quot;&#10;CHAPTERS 8 to 9: Equilibrium in Competitive Output Markets&#10;&quot;• Output prices&#10;• Short run&#10;• Long run&quot;&#10;CHAPTERS 10 to 11: Competitive Input Markets&#10;&quot;• Labor or land – Wages or rents&#10;• Capital or investment – Interest or profits&quot;&#10;&#10;CHAPTER 12: The Competitive Market System&#10;• General equilibrium and efficiency&#10;&#10;Market imperfections and the role of government:&#10;CHAPTERS 13 to 19: Market Imperfections and the Role of Government&#10;&quot;• Imperfect market structures&#10;- Monopoly&#10;- Monopolistic competition&#10;- Oligopoly&#10;• Externalities, public goods, imperfect information, social choice&#10;• Income distribution and poverty&#10;• Public finance: the economics of taxation&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238" y="1209438"/>
            <a:ext cx="6041524" cy="37564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037060"/>
            <a:ext cx="8205788" cy="1354217"/>
          </a:xfrm>
        </p:spPr>
        <p:txBody>
          <a:bodyPr wrap="square">
            <a:spAutoFit/>
          </a:bodyPr>
          <a:lstStyle/>
          <a:p>
            <a:pPr marL="0" indent="0">
              <a:buNone/>
            </a:pPr>
            <a:r>
              <a:rPr lang="en-US" sz="1100" dirty="0"/>
              <a:t>To understand how the economy works, it helps to build from the ground up. We start in Chapters 6–8 with an overview of </a:t>
            </a:r>
            <a:r>
              <a:rPr lang="en-US" sz="1100" b="1" dirty="0"/>
              <a:t>household</a:t>
            </a:r>
            <a:r>
              <a:rPr lang="en-US" sz="1100" dirty="0"/>
              <a:t> and</a:t>
            </a:r>
            <a:r>
              <a:rPr lang="en-US" sz="1100" b="1" dirty="0"/>
              <a:t> firm </a:t>
            </a:r>
            <a:r>
              <a:rPr lang="en-US" sz="1100" dirty="0"/>
              <a:t>decision making in simple, perfectly competitive markets. In Chapters 9–11, we see how firms and households interact in </a:t>
            </a:r>
            <a:r>
              <a:rPr lang="en-US" sz="1100" b="1" dirty="0"/>
              <a:t>output markets </a:t>
            </a:r>
            <a:r>
              <a:rPr lang="en-US" sz="1100" dirty="0"/>
              <a:t>(product markets) and </a:t>
            </a:r>
            <a:r>
              <a:rPr lang="en-US" sz="1100" b="1" dirty="0"/>
              <a:t>input markets </a:t>
            </a:r>
            <a:r>
              <a:rPr lang="en-US" sz="1100" dirty="0"/>
              <a:t>(labor/land and capital) to determine prices, wages, and profits. Once we have a picture of how a simple, perfectly competitive economy works, we begin to relax assumptions. Chapter 12 is a pivotal chapter that links perfectly competitive markets with a discussion of market imperfections and the role of government. In Chapters 13–19, we cover the three noncompetitive market structures (monopoly, monopolistic competition, and oligopoly), externalities, public goods, uncertainty and asymmetric information, and income distribution, as well as taxation and government finance..</a:t>
            </a:r>
          </a:p>
        </p:txBody>
      </p:sp>
    </p:spTree>
    <p:extLst>
      <p:ext uri="{BB962C8B-B14F-4D97-AF65-F5344CB8AC3E}">
        <p14:creationId xmlns:p14="http://schemas.microsoft.com/office/powerpoint/2010/main" val="505155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Appendix Review Terms and Concepts</a:t>
            </a:r>
            <a:endParaRPr lang="en-US" sz="2800" dirty="0">
              <a:latin typeface="+mj-lt"/>
            </a:endParaRPr>
          </a:p>
        </p:txBody>
      </p:sp>
      <p:sp>
        <p:nvSpPr>
          <p:cNvPr id="3" name="Content Placeholder 2"/>
          <p:cNvSpPr>
            <a:spLocks noGrp="1"/>
          </p:cNvSpPr>
          <p:nvPr>
            <p:ph idx="1"/>
          </p:nvPr>
        </p:nvSpPr>
        <p:spPr>
          <a:xfrm>
            <a:off x="457200" y="1594910"/>
            <a:ext cx="8229600" cy="1492716"/>
          </a:xfrm>
        </p:spPr>
        <p:txBody>
          <a:bodyPr wrap="square">
            <a:spAutoFit/>
          </a:bodyPr>
          <a:lstStyle/>
          <a:p>
            <a:r>
              <a:rPr lang="en-IN" sz="2400" dirty="0"/>
              <a:t>indifference curve</a:t>
            </a:r>
          </a:p>
          <a:p>
            <a:r>
              <a:rPr lang="en-IN" sz="2400" dirty="0"/>
              <a:t>marginal rate of substitution</a:t>
            </a:r>
          </a:p>
          <a:p>
            <a:r>
              <a:rPr lang="en-IN" sz="2400" dirty="0"/>
              <a:t>preference map</a:t>
            </a:r>
          </a:p>
        </p:txBody>
      </p:sp>
    </p:spTree>
    <p:extLst>
      <p:ext uri="{BB962C8B-B14F-4D97-AF65-F5344CB8AC3E}">
        <p14:creationId xmlns:p14="http://schemas.microsoft.com/office/powerpoint/2010/main" val="3844488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 </a:t>
            </a:r>
            <a:r>
              <a:rPr lang="en-US" sz="2800" dirty="0"/>
              <a:t>(2 of 2)</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572000" y="2707959"/>
            <a:ext cx="2438400" cy="492443"/>
          </a:xfrm>
        </p:spPr>
        <p:txBody>
          <a:bodyPr wrap="square">
            <a:spAutoFit/>
          </a:bodyPr>
          <a:lstStyle/>
          <a:p>
            <a:r>
              <a:rPr lang="en-US" sz="3200" dirty="0"/>
              <a:t>Chapter 6</a:t>
            </a:r>
          </a:p>
        </p:txBody>
      </p:sp>
      <p:sp>
        <p:nvSpPr>
          <p:cNvPr id="5" name="Text Placeholder 4"/>
          <p:cNvSpPr>
            <a:spLocks noGrp="1"/>
          </p:cNvSpPr>
          <p:nvPr>
            <p:ph type="body" sz="quarter" idx="15"/>
          </p:nvPr>
        </p:nvSpPr>
        <p:spPr>
          <a:xfrm>
            <a:off x="4572000" y="3317490"/>
            <a:ext cx="3352800" cy="615553"/>
          </a:xfrm>
        </p:spPr>
        <p:txBody>
          <a:bodyPr>
            <a:spAutoFit/>
          </a:bodyPr>
          <a:lstStyle/>
          <a:p>
            <a:r>
              <a:rPr lang="en-IN" sz="2000" dirty="0"/>
              <a:t>Household </a:t>
            </a:r>
            <a:r>
              <a:rPr lang="en-IN" sz="2000" dirty="0" err="1"/>
              <a:t>Behavior</a:t>
            </a:r>
            <a:r>
              <a:rPr lang="en-IN" sz="2000" dirty="0"/>
              <a:t> and Consumer Choice</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24" y="1422852"/>
            <a:ext cx="3810382" cy="4874298"/>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sz="3600" dirty="0">
                <a:latin typeface="+mj-lt"/>
              </a:rPr>
              <a:t>Chapter Outline and Learning Objectives </a:t>
            </a:r>
            <a:r>
              <a:rPr lang="en-IN" sz="2800" dirty="0">
                <a:latin typeface="+mj-lt"/>
              </a:rPr>
              <a:t>(1 of 2)</a:t>
            </a:r>
          </a:p>
        </p:txBody>
      </p:sp>
      <p:sp>
        <p:nvSpPr>
          <p:cNvPr id="3" name="Content Placeholder 2"/>
          <p:cNvSpPr>
            <a:spLocks noGrp="1"/>
          </p:cNvSpPr>
          <p:nvPr>
            <p:ph idx="1"/>
          </p:nvPr>
        </p:nvSpPr>
        <p:spPr>
          <a:xfrm>
            <a:off x="457200" y="1600201"/>
            <a:ext cx="8205788" cy="1300356"/>
          </a:xfrm>
        </p:spPr>
        <p:txBody>
          <a:bodyPr>
            <a:spAutoFit/>
          </a:bodyPr>
          <a:lstStyle/>
          <a:p>
            <a:pPr marL="0" indent="0">
              <a:buSzPct val="100000"/>
              <a:buNone/>
            </a:pPr>
            <a:r>
              <a:rPr lang="en-IN" sz="2400" b="1" dirty="0"/>
              <a:t>6.1</a:t>
            </a:r>
            <a:r>
              <a:rPr lang="en-IN" sz="2400" b="1" dirty="0">
                <a:solidFill>
                  <a:schemeClr val="bg2"/>
                </a:solidFill>
              </a:rPr>
              <a:t> </a:t>
            </a:r>
            <a:r>
              <a:rPr lang="en-IN" sz="2400" b="1" dirty="0"/>
              <a:t>Household Choice in Output Markets </a:t>
            </a:r>
          </a:p>
          <a:p>
            <a:pPr marL="271463" indent="-271463">
              <a:buSzPct val="100000"/>
            </a:pPr>
            <a:r>
              <a:rPr lang="en-IN" sz="2400" dirty="0"/>
              <a:t>Explain where the budget constraint comes from and the role it plays in household demand.</a:t>
            </a:r>
          </a:p>
        </p:txBody>
      </p:sp>
      <p:sp>
        <p:nvSpPr>
          <p:cNvPr id="4" name="Content Placeholder 3"/>
          <p:cNvSpPr>
            <a:spLocks noGrp="1"/>
          </p:cNvSpPr>
          <p:nvPr>
            <p:ph sz="quarter" idx="13"/>
          </p:nvPr>
        </p:nvSpPr>
        <p:spPr>
          <a:xfrm>
            <a:off x="457200" y="3067050"/>
            <a:ext cx="8205788" cy="1300356"/>
          </a:xfrm>
        </p:spPr>
        <p:txBody>
          <a:bodyPr>
            <a:spAutoFit/>
          </a:bodyPr>
          <a:lstStyle/>
          <a:p>
            <a:pPr marL="0" indent="0">
              <a:buSzPct val="100000"/>
              <a:buNone/>
            </a:pPr>
            <a:r>
              <a:rPr lang="en-IN" sz="2400" b="1" dirty="0"/>
              <a:t>6.2</a:t>
            </a:r>
            <a:r>
              <a:rPr lang="en-IN" sz="2400" b="1" dirty="0">
                <a:solidFill>
                  <a:schemeClr val="bg2"/>
                </a:solidFill>
              </a:rPr>
              <a:t> </a:t>
            </a:r>
            <a:r>
              <a:rPr lang="en-IN" sz="2400" b="1" dirty="0"/>
              <a:t>The Basis of Choice: Utility</a:t>
            </a:r>
          </a:p>
          <a:p>
            <a:pPr marL="271463" indent="-271463">
              <a:buSzPct val="100000"/>
            </a:pPr>
            <a:r>
              <a:rPr lang="en-IN" sz="2400" dirty="0"/>
              <a:t>Understand how the utility-maximizing rule works in household choice of products.</a:t>
            </a:r>
          </a:p>
        </p:txBody>
      </p:sp>
      <p:sp>
        <p:nvSpPr>
          <p:cNvPr id="5" name="Content Placeholder 4"/>
          <p:cNvSpPr>
            <a:spLocks noGrp="1"/>
          </p:cNvSpPr>
          <p:nvPr>
            <p:ph sz="quarter" idx="14"/>
          </p:nvPr>
        </p:nvSpPr>
        <p:spPr>
          <a:xfrm>
            <a:off x="457200" y="4505325"/>
            <a:ext cx="8205788" cy="1300356"/>
          </a:xfrm>
        </p:spPr>
        <p:txBody>
          <a:bodyPr>
            <a:spAutoFit/>
          </a:bodyPr>
          <a:lstStyle/>
          <a:p>
            <a:pPr marL="0" indent="0">
              <a:buSzPct val="100000"/>
              <a:buNone/>
            </a:pPr>
            <a:r>
              <a:rPr lang="en-IN" sz="2400" b="1" dirty="0"/>
              <a:t>6.3 Income and Substitution Effects</a:t>
            </a:r>
          </a:p>
          <a:p>
            <a:pPr marL="271463" indent="-271463">
              <a:buSzPct val="100000"/>
            </a:pPr>
            <a:r>
              <a:rPr lang="en-IN" sz="2400" dirty="0"/>
              <a:t>Describe the income and substitution effects of a decrease in the price of food.</a:t>
            </a:r>
          </a:p>
        </p:txBody>
      </p:sp>
    </p:spTree>
    <p:extLst>
      <p:ext uri="{BB962C8B-B14F-4D97-AF65-F5344CB8AC3E}">
        <p14:creationId xmlns:p14="http://schemas.microsoft.com/office/powerpoint/2010/main" val="39259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710"/>
            <a:ext cx="8229600" cy="1097280"/>
          </a:xfrm>
        </p:spPr>
        <p:txBody>
          <a:bodyPr>
            <a:spAutoFit/>
          </a:bodyPr>
          <a:lstStyle/>
          <a:p>
            <a:r>
              <a:rPr lang="en-IN" sz="3600" dirty="0">
                <a:latin typeface="+mj-lt"/>
              </a:rPr>
              <a:t>Chapter Outline and Learning Objectives </a:t>
            </a:r>
            <a:r>
              <a:rPr lang="en-IN" sz="2800" dirty="0">
                <a:latin typeface="+mj-lt"/>
              </a:rPr>
              <a:t>(2 of 2)</a:t>
            </a:r>
          </a:p>
        </p:txBody>
      </p:sp>
      <p:sp>
        <p:nvSpPr>
          <p:cNvPr id="3" name="Content Placeholder 2"/>
          <p:cNvSpPr>
            <a:spLocks noGrp="1"/>
          </p:cNvSpPr>
          <p:nvPr>
            <p:ph idx="1"/>
          </p:nvPr>
        </p:nvSpPr>
        <p:spPr>
          <a:xfrm>
            <a:off x="457200" y="1600200"/>
            <a:ext cx="8229600" cy="1300356"/>
          </a:xfrm>
        </p:spPr>
        <p:txBody>
          <a:bodyPr>
            <a:spAutoFit/>
          </a:bodyPr>
          <a:lstStyle/>
          <a:p>
            <a:pPr marL="0" indent="0">
              <a:buSzPct val="100000"/>
              <a:buNone/>
            </a:pPr>
            <a:r>
              <a:rPr lang="en-IN" sz="2400" b="1" dirty="0"/>
              <a:t>6.4</a:t>
            </a:r>
            <a:r>
              <a:rPr lang="en-IN" sz="2400" b="1" dirty="0">
                <a:solidFill>
                  <a:schemeClr val="bg2"/>
                </a:solidFill>
              </a:rPr>
              <a:t> </a:t>
            </a:r>
            <a:r>
              <a:rPr lang="en-IN" sz="2400" b="1" dirty="0"/>
              <a:t>Household Choice in Input Markets</a:t>
            </a:r>
          </a:p>
          <a:p>
            <a:pPr>
              <a:buSzPct val="100000"/>
            </a:pPr>
            <a:r>
              <a:rPr lang="en-IN" sz="2400" dirty="0"/>
              <a:t>Discuss factors that affect the </a:t>
            </a:r>
            <a:r>
              <a:rPr lang="en-IN" sz="2400" dirty="0" err="1"/>
              <a:t>labor</a:t>
            </a:r>
            <a:r>
              <a:rPr lang="en-IN" sz="2400" dirty="0"/>
              <a:t> and saving decisions of households.</a:t>
            </a:r>
          </a:p>
        </p:txBody>
      </p:sp>
      <p:sp>
        <p:nvSpPr>
          <p:cNvPr id="4" name="Content Placeholder 3"/>
          <p:cNvSpPr>
            <a:spLocks noGrp="1"/>
          </p:cNvSpPr>
          <p:nvPr>
            <p:ph idx="13"/>
          </p:nvPr>
        </p:nvSpPr>
        <p:spPr>
          <a:xfrm>
            <a:off x="457200" y="3048000"/>
            <a:ext cx="8229600" cy="1862048"/>
          </a:xfrm>
        </p:spPr>
        <p:txBody>
          <a:bodyPr>
            <a:spAutoFit/>
          </a:bodyPr>
          <a:lstStyle/>
          <a:p>
            <a:pPr marL="0" indent="0">
              <a:buNone/>
            </a:pPr>
            <a:r>
              <a:rPr lang="en-IN" sz="2400" b="1" dirty="0"/>
              <a:t>A Review: Households in Output and Input Markets</a:t>
            </a:r>
          </a:p>
          <a:p>
            <a:pPr marL="0" indent="0">
              <a:buNone/>
            </a:pPr>
            <a:r>
              <a:rPr lang="en-IN" sz="2400" b="1" dirty="0"/>
              <a:t>Appendix: Indifference Curves</a:t>
            </a:r>
          </a:p>
          <a:p>
            <a:r>
              <a:rPr lang="en-IN" sz="2400" dirty="0"/>
              <a:t>Understand how to derive a demand curve from indifference curves and budget constraints.</a:t>
            </a:r>
          </a:p>
        </p:txBody>
      </p:sp>
    </p:spTree>
    <p:extLst>
      <p:ext uri="{BB962C8B-B14F-4D97-AF65-F5344CB8AC3E}">
        <p14:creationId xmlns:p14="http://schemas.microsoft.com/office/powerpoint/2010/main" val="129586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281" y="213135"/>
            <a:ext cx="8229600" cy="1107996"/>
          </a:xfrm>
        </p:spPr>
        <p:txBody>
          <a:bodyPr>
            <a:spAutoFit/>
          </a:bodyPr>
          <a:lstStyle/>
          <a:p>
            <a:r>
              <a:rPr lang="en-IN" altLang="en-US" sz="3600" dirty="0">
                <a:latin typeface="+mj-lt"/>
              </a:rPr>
              <a:t>Chapter 6 Household </a:t>
            </a:r>
            <a:r>
              <a:rPr lang="en-IN" altLang="en-US" sz="3600" dirty="0" err="1">
                <a:latin typeface="+mj-lt"/>
              </a:rPr>
              <a:t>Behavior</a:t>
            </a:r>
            <a:r>
              <a:rPr lang="en-IN" altLang="en-US" sz="3600" dirty="0">
                <a:latin typeface="+mj-lt"/>
              </a:rPr>
              <a:t> and Consumer Choice</a:t>
            </a:r>
            <a:endParaRPr lang="en-US" sz="2800" dirty="0">
              <a:latin typeface="+mj-lt"/>
            </a:endParaRPr>
          </a:p>
        </p:txBody>
      </p:sp>
      <p:sp>
        <p:nvSpPr>
          <p:cNvPr id="3" name="Content Placeholder 2"/>
          <p:cNvSpPr>
            <a:spLocks noGrp="1"/>
          </p:cNvSpPr>
          <p:nvPr>
            <p:ph idx="1"/>
          </p:nvPr>
        </p:nvSpPr>
        <p:spPr>
          <a:xfrm>
            <a:off x="457200" y="1562101"/>
            <a:ext cx="8229600" cy="2231380"/>
          </a:xfrm>
        </p:spPr>
        <p:txBody>
          <a:bodyPr>
            <a:spAutoFit/>
          </a:bodyPr>
          <a:lstStyle/>
          <a:p>
            <a:r>
              <a:rPr lang="en-IN" sz="2400" dirty="0"/>
              <a:t>Every day people make different decisions.</a:t>
            </a:r>
          </a:p>
          <a:p>
            <a:r>
              <a:rPr lang="en-IN" sz="2400" dirty="0"/>
              <a:t>In this chapter, we will develop a set of principles that can be used to understand decisions in the product market and the </a:t>
            </a:r>
            <a:r>
              <a:rPr lang="en-IN" sz="2400" dirty="0" err="1"/>
              <a:t>labor</a:t>
            </a:r>
            <a:r>
              <a:rPr lang="en-IN" sz="2400" dirty="0"/>
              <a:t> market.</a:t>
            </a:r>
          </a:p>
          <a:p>
            <a:r>
              <a:rPr lang="en-IN" sz="2400" dirty="0"/>
              <a:t>A theme in this analysis is the idea of </a:t>
            </a:r>
            <a:r>
              <a:rPr lang="en-IN" sz="2400" i="1" dirty="0"/>
              <a:t>constrained cho</a:t>
            </a:r>
            <a:r>
              <a:rPr lang="en-IN" sz="2400" dirty="0"/>
              <a:t>ice.</a:t>
            </a:r>
          </a:p>
        </p:txBody>
      </p:sp>
    </p:spTree>
    <p:extLst>
      <p:ext uri="{BB962C8B-B14F-4D97-AF65-F5344CB8AC3E}">
        <p14:creationId xmlns:p14="http://schemas.microsoft.com/office/powerpoint/2010/main" val="244259055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2278</TotalTime>
  <Words>3469</Words>
  <Application>Microsoft Office PowerPoint</Application>
  <PresentationFormat>On-screen Show (4:3)</PresentationFormat>
  <Paragraphs>399</Paragraphs>
  <Slides>51</Slides>
  <Notes>51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Agency FB</vt:lpstr>
      <vt:lpstr>Arial</vt:lpstr>
      <vt:lpstr>Cambria Math</vt:lpstr>
      <vt:lpstr>Times New Roman</vt:lpstr>
      <vt:lpstr>Verdana</vt:lpstr>
      <vt:lpstr>Wingdings</vt:lpstr>
      <vt:lpstr>Wingdings 3</vt:lpstr>
      <vt:lpstr>508 Lecture</vt:lpstr>
      <vt:lpstr>Equation</vt:lpstr>
      <vt:lpstr>Principles of Economics (1 of 2)</vt:lpstr>
      <vt:lpstr>Part II The Market System (1 of 2)</vt:lpstr>
      <vt:lpstr>Part II The Market System (2 of 2)</vt:lpstr>
      <vt:lpstr>Figure II.1 Firm and Household Decisions</vt:lpstr>
      <vt:lpstr>Figure II.2 Understanding the Microeconomy and the Role of Government</vt:lpstr>
      <vt:lpstr>Principles of Economics (2 of 2)</vt:lpstr>
      <vt:lpstr>Chapter Outline and Learning Objectives (1 of 2)</vt:lpstr>
      <vt:lpstr>Chapter Outline and Learning Objectives (2 of 2)</vt:lpstr>
      <vt:lpstr>Chapter 6 Household Behavior and Consumer Choice</vt:lpstr>
      <vt:lpstr>Household Choice in Output Markets</vt:lpstr>
      <vt:lpstr>The Determinants of Household Demand</vt:lpstr>
      <vt:lpstr>The Budget Constraint (1 of 3)</vt:lpstr>
      <vt:lpstr>Table 6.1 Possible Budget Choices of a Person Earning $1,000 per Month after Taxes</vt:lpstr>
      <vt:lpstr>The Budget Constraint (2 of 3)</vt:lpstr>
      <vt:lpstr>Figure 6.1 Budget Constraint and Opportunity Set for Ann and Tom</vt:lpstr>
      <vt:lpstr>The Budget Constraint (3 of 3)</vt:lpstr>
      <vt:lpstr>The Equation of the Budget Constraint</vt:lpstr>
      <vt:lpstr>Figure 6.2 The Effect of a Decrease in Price on Ann and Tom’s Budget Constraint</vt:lpstr>
      <vt:lpstr>The Basis of Choice: Utility (1 of 2)</vt:lpstr>
      <vt:lpstr>The Basis of Choice: Utility (2 of 2)</vt:lpstr>
      <vt:lpstr>Table 6.2 Total Utility and Marginal Utility of Trips to the Club per Week</vt:lpstr>
      <vt:lpstr>Figure 6.3 Graphs of Frank’s Total and Marginal Utility</vt:lpstr>
      <vt:lpstr>Allocating Income to Maximize Utility</vt:lpstr>
      <vt:lpstr>The Utility-Maximizing Rule (1 of 2)</vt:lpstr>
      <vt:lpstr>The Utility-Maximizing Rule (2 of 2)</vt:lpstr>
      <vt:lpstr>Economics In Practice (1 of 3)</vt:lpstr>
      <vt:lpstr>Diminishing Marginal Utility and Downward-Sloping Demand</vt:lpstr>
      <vt:lpstr>Income and Substitution Effects</vt:lpstr>
      <vt:lpstr>The Substitution Effect</vt:lpstr>
      <vt:lpstr>Figure 6.5 Income and Substitution Effects of a Price Change</vt:lpstr>
      <vt:lpstr>Economics In Practice (2 of 3)</vt:lpstr>
      <vt:lpstr>Household Choice in Input Markets</vt:lpstr>
      <vt:lpstr>The Labor Supply Decision</vt:lpstr>
      <vt:lpstr>Figure 6.6 The Trade-off Facing Households</vt:lpstr>
      <vt:lpstr>The Price of Leisure</vt:lpstr>
      <vt:lpstr>Income and Substitution Effects of a Wage Change</vt:lpstr>
      <vt:lpstr>Economics In Practice (3 of 3)</vt:lpstr>
      <vt:lpstr>Figure 6.7 Two Labor Supply Curves</vt:lpstr>
      <vt:lpstr>Saving and Borrowing: Present versus Future Consumption</vt:lpstr>
      <vt:lpstr>A Review: Households in Output and Input Markets</vt:lpstr>
      <vt:lpstr>Review Terms and Concepts</vt:lpstr>
      <vt:lpstr>Chapter 6 Appendix: Indifference Curves (1 of 2)</vt:lpstr>
      <vt:lpstr>Chapter 6 Appendix: Indifference Curves (2 of 2)</vt:lpstr>
      <vt:lpstr>Deriving Indifference Curves</vt:lpstr>
      <vt:lpstr>Figure 6A.2 A Preference Map: A Family of Indifference Curves</vt:lpstr>
      <vt:lpstr>Properties of Indifference Curves</vt:lpstr>
      <vt:lpstr>Figure 6A.3 Consumer Utility-Maximizing Equilibrium</vt:lpstr>
      <vt:lpstr>Consumer Choice</vt:lpstr>
      <vt:lpstr>Deriving a Demand Curve from Indifference Curves and Budget Constraints</vt:lpstr>
      <vt:lpstr>Appendix 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616</cp:revision>
  <dcterms:created xsi:type="dcterms:W3CDTF">2014-07-14T20:04:21Z</dcterms:created>
  <dcterms:modified xsi:type="dcterms:W3CDTF">2019-08-22T19:44:08Z</dcterms:modified>
</cp:coreProperties>
</file>