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15" r:id="rId2"/>
    <p:sldId id="500" r:id="rId3"/>
    <p:sldId id="458" r:id="rId4"/>
    <p:sldId id="496" r:id="rId5"/>
    <p:sldId id="502" r:id="rId6"/>
    <p:sldId id="460" r:id="rId7"/>
    <p:sldId id="461" r:id="rId8"/>
    <p:sldId id="462" r:id="rId9"/>
    <p:sldId id="463" r:id="rId10"/>
    <p:sldId id="464" r:id="rId11"/>
    <p:sldId id="465" r:id="rId12"/>
    <p:sldId id="466" r:id="rId13"/>
    <p:sldId id="467" r:id="rId14"/>
    <p:sldId id="468" r:id="rId15"/>
    <p:sldId id="469" r:id="rId16"/>
    <p:sldId id="470" r:id="rId17"/>
    <p:sldId id="471" r:id="rId18"/>
    <p:sldId id="472" r:id="rId19"/>
    <p:sldId id="473" r:id="rId20"/>
    <p:sldId id="474" r:id="rId21"/>
    <p:sldId id="475" r:id="rId22"/>
    <p:sldId id="497" r:id="rId23"/>
    <p:sldId id="477" r:id="rId24"/>
    <p:sldId id="498" r:id="rId25"/>
    <p:sldId id="503" r:id="rId26"/>
    <p:sldId id="479" r:id="rId27"/>
    <p:sldId id="480" r:id="rId28"/>
    <p:sldId id="481" r:id="rId29"/>
    <p:sldId id="482" r:id="rId30"/>
    <p:sldId id="483" r:id="rId31"/>
    <p:sldId id="484" r:id="rId32"/>
    <p:sldId id="485" r:id="rId33"/>
    <p:sldId id="486" r:id="rId34"/>
    <p:sldId id="487" r:id="rId35"/>
    <p:sldId id="488" r:id="rId36"/>
    <p:sldId id="489" r:id="rId37"/>
    <p:sldId id="491" r:id="rId38"/>
    <p:sldId id="501" r:id="rId39"/>
    <p:sldId id="50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44" userDrawn="1">
          <p15:clr>
            <a:srgbClr val="A4A3A4"/>
          </p15:clr>
        </p15:guide>
        <p15:guide id="4" orient="horz" pos="436" userDrawn="1">
          <p15:clr>
            <a:srgbClr val="A4A3A4"/>
          </p15:clr>
        </p15:guide>
        <p15:guide id="5" orient="horz" pos="768" userDrawn="1">
          <p15:clr>
            <a:srgbClr val="A4A3A4"/>
          </p15:clr>
        </p15:guide>
        <p15:guide id="6" pos="288" userDrawn="1">
          <p15:clr>
            <a:srgbClr val="A4A3A4"/>
          </p15:clr>
        </p15:guide>
        <p15:guide id="8" pos="5457" userDrawn="1">
          <p15:clr>
            <a:srgbClr val="A4A3A4"/>
          </p15:clr>
        </p15:guide>
        <p15:guide id="9" pos="1827" userDrawn="1">
          <p15:clr>
            <a:srgbClr val="A4A3A4"/>
          </p15:clr>
        </p15:guide>
        <p15:guide id="10" orient="horz" pos="4176" userDrawn="1">
          <p15:clr>
            <a:srgbClr val="A4A3A4"/>
          </p15:clr>
        </p15:guide>
        <p15:guide id="11" orient="horz" pos="432">
          <p15:clr>
            <a:srgbClr val="A4A3A4"/>
          </p15:clr>
        </p15:guide>
        <p15:guide id="12" orient="horz" pos="4032">
          <p15:clr>
            <a:srgbClr val="A4A3A4"/>
          </p15:clr>
        </p15:guide>
        <p15:guide id="13" orient="horz" pos="1200">
          <p15:clr>
            <a:srgbClr val="A4A3A4"/>
          </p15:clr>
        </p15:guide>
        <p15:guide id="14"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7" autoAdjust="0"/>
    <p:restoredTop sz="85486" autoAdjust="0"/>
  </p:normalViewPr>
  <p:slideViewPr>
    <p:cSldViewPr>
      <p:cViewPr varScale="1">
        <p:scale>
          <a:sx n="114" d="100"/>
          <a:sy n="114" d="100"/>
        </p:scale>
        <p:origin x="1422" y="102"/>
      </p:cViewPr>
      <p:guideLst>
        <p:guide orient="horz" pos="2160"/>
        <p:guide pos="2880"/>
        <p:guide orient="horz" pos="144"/>
        <p:guide orient="horz" pos="436"/>
        <p:guide orient="horz" pos="768"/>
        <p:guide pos="288"/>
        <p:guide pos="5457"/>
        <p:guide pos="1827"/>
        <p:guide orient="horz" pos="4176"/>
        <p:guide orient="horz" pos="432"/>
        <p:guide orient="horz" pos="4032"/>
        <p:guide orient="horz" pos="1200"/>
        <p:guide pos="5472"/>
      </p:guideLst>
    </p:cSldViewPr>
  </p:slideViewPr>
  <p:outlineViewPr>
    <p:cViewPr>
      <p:scale>
        <a:sx n="33" d="100"/>
        <a:sy n="33" d="100"/>
      </p:scale>
      <p:origin x="0" y="19278"/>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93520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04E23-57C8-46BF-A38E-3B9709954C77}" type="slidenum">
              <a:rPr lang="en-US" smtClean="0"/>
              <a:t>2</a:t>
            </a:fld>
            <a:endParaRPr lang="en-US" dirty="0"/>
          </a:p>
        </p:txBody>
      </p:sp>
    </p:spTree>
    <p:extLst>
      <p:ext uri="{BB962C8B-B14F-4D97-AF65-F5344CB8AC3E}">
        <p14:creationId xmlns:p14="http://schemas.microsoft.com/office/powerpoint/2010/main" val="1840247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22</a:t>
            </a:fld>
            <a:endParaRPr lang="en-US" dirty="0"/>
          </a:p>
        </p:txBody>
      </p:sp>
    </p:spTree>
    <p:extLst>
      <p:ext uri="{BB962C8B-B14F-4D97-AF65-F5344CB8AC3E}">
        <p14:creationId xmlns:p14="http://schemas.microsoft.com/office/powerpoint/2010/main" val="1105752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24</a:t>
            </a:fld>
            <a:endParaRPr lang="en-US" dirty="0"/>
          </a:p>
        </p:txBody>
      </p:sp>
    </p:spTree>
    <p:extLst>
      <p:ext uri="{BB962C8B-B14F-4D97-AF65-F5344CB8AC3E}">
        <p14:creationId xmlns:p14="http://schemas.microsoft.com/office/powerpoint/2010/main" val="1105752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04E23-57C8-46BF-A38E-3B9709954C77}" type="slidenum">
              <a:rPr lang="en-US" smtClean="0"/>
              <a:t>25</a:t>
            </a:fld>
            <a:endParaRPr lang="en-US" dirty="0"/>
          </a:p>
        </p:txBody>
      </p:sp>
    </p:spTree>
    <p:extLst>
      <p:ext uri="{BB962C8B-B14F-4D97-AF65-F5344CB8AC3E}">
        <p14:creationId xmlns:p14="http://schemas.microsoft.com/office/powerpoint/2010/main" val="1105752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39</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005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3834159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69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6997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latin typeface="+mj-lt"/>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8" name="Text Placeholder 22"/>
          <p:cNvSpPr>
            <a:spLocks noGrp="1"/>
          </p:cNvSpPr>
          <p:nvPr>
            <p:ph type="body" sz="quarter" idx="16" hasCustomPrompt="1"/>
          </p:nvPr>
        </p:nvSpPr>
        <p:spPr>
          <a:xfrm>
            <a:off x="2834640" y="6400800"/>
            <a:ext cx="6080760" cy="274320"/>
          </a:xfrm>
        </p:spPr>
        <p:txBody>
          <a:bodyPr anchor="ctr"/>
          <a:lstStyle>
            <a:lvl1pPr marL="0" indent="0">
              <a:spcBef>
                <a:spcPts val="0"/>
              </a:spcBef>
              <a:buFontTx/>
              <a:buNone/>
              <a:defRPr sz="1200">
                <a:latin typeface="Verdana" pitchFamily="34" charset="0"/>
                <a:ea typeface="Verdana" pitchFamily="34" charset="0"/>
                <a:cs typeface="Verdana" pitchFamily="34" charset="0"/>
              </a:defRPr>
            </a:lvl1pPr>
          </a:lstStyle>
          <a:p>
            <a:pPr lvl="0"/>
            <a:r>
              <a:rPr lang="en-US" dirty="0"/>
              <a:t>Copyright</a:t>
            </a:r>
          </a:p>
        </p:txBody>
      </p:sp>
      <p:pic>
        <p:nvPicPr>
          <p:cNvPr id="12" name="Shape 15" descr="Pearson Logo"/>
          <p:cNvPicPr preferRelativeResize="0"/>
          <p:nvPr userDrawn="1"/>
        </p:nvPicPr>
        <p:blipFill rotWithShape="1">
          <a:blip r:embed="rId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87739122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660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5"/>
          </p:nvPr>
        </p:nvSpPr>
        <p:spPr>
          <a:xfrm>
            <a:off x="466725" y="5167313"/>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238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1360473"/>
          </a:xfrm>
        </p:spPr>
        <p:txBody>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sz="quarter" idx="14"/>
          </p:nvPr>
        </p:nvSpPr>
        <p:spPr>
          <a:xfrm>
            <a:off x="457200" y="2911475"/>
            <a:ext cx="8229600" cy="145918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5"/>
          </p:nvPr>
        </p:nvSpPr>
        <p:spPr>
          <a:xfrm>
            <a:off x="466725" y="4588473"/>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p:cNvSpPr>
            <a:spLocks noGrp="1"/>
          </p:cNvSpPr>
          <p:nvPr>
            <p:ph sz="quarter" idx="16"/>
          </p:nvPr>
        </p:nvSpPr>
        <p:spPr>
          <a:xfrm>
            <a:off x="466725" y="5544818"/>
            <a:ext cx="8223250" cy="771525"/>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89639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Tree>
    <p:extLst>
      <p:ext uri="{BB962C8B-B14F-4D97-AF65-F5344CB8AC3E}">
        <p14:creationId xmlns:p14="http://schemas.microsoft.com/office/powerpoint/2010/main" val="346242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18" name="Text Placeholder 17"/>
          <p:cNvSpPr>
            <a:spLocks noGrp="1"/>
          </p:cNvSpPr>
          <p:nvPr>
            <p:ph type="body" sz="quarter" idx="16"/>
          </p:nvPr>
        </p:nvSpPr>
        <p:spPr>
          <a:xfrm>
            <a:off x="1752600" y="6529254"/>
            <a:ext cx="5867400" cy="187537"/>
          </a:xfrm>
        </p:spPr>
        <p:txBody>
          <a:bodyPr/>
          <a:lstStyle>
            <a:lvl1pPr marL="0" indent="0">
              <a:buNone/>
              <a:defRPr sz="1200" baseline="0"/>
            </a:lvl1pPr>
          </a:lstStyle>
          <a:p>
            <a:pPr lvl="0"/>
            <a:endParaRPr lang="en-IN" dirty="0"/>
          </a:p>
        </p:txBody>
      </p:sp>
      <p:pic>
        <p:nvPicPr>
          <p:cNvPr id="17" name="Picture 16"/>
          <p:cNvPicPr>
            <a:picLocks/>
          </p:cNvPicPr>
          <p:nvPr userDrawn="1"/>
        </p:nvPicPr>
        <p:blipFill>
          <a:blip r:embed="rId2" cstate="screen">
            <a:extLst>
              <a:ext uri="{28A0092B-C50C-407E-A947-70E740481C1C}">
                <a14:useLocalDpi xmlns:a14="http://schemas.microsoft.com/office/drawing/2010/main"/>
              </a:ext>
            </a:extLst>
          </a:blip>
          <a:stretch>
            <a:fillRect/>
          </a:stretch>
        </p:blipFill>
        <p:spPr>
          <a:xfrm>
            <a:off x="685800" y="1703155"/>
            <a:ext cx="3369600" cy="4564800"/>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752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3581400"/>
            <a:ext cx="8205788"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555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85800"/>
            <a:ext cx="8229600" cy="626852"/>
          </a:xfrm>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05788" cy="990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Content Placeholder 3"/>
          <p:cNvSpPr>
            <a:spLocks noGrp="1"/>
          </p:cNvSpPr>
          <p:nvPr>
            <p:ph sz="quarter" idx="13"/>
          </p:nvPr>
        </p:nvSpPr>
        <p:spPr>
          <a:xfrm>
            <a:off x="457200" y="2819400"/>
            <a:ext cx="8205788" cy="99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4"/>
          </p:nvPr>
        </p:nvSpPr>
        <p:spPr>
          <a:xfrm>
            <a:off x="457200" y="4038600"/>
            <a:ext cx="8205788"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11"/>
          <p:cNvSpPr>
            <a:spLocks noGrp="1"/>
          </p:cNvSpPr>
          <p:nvPr>
            <p:ph sz="quarter" idx="15"/>
          </p:nvPr>
        </p:nvSpPr>
        <p:spPr>
          <a:xfrm>
            <a:off x="457200" y="5181600"/>
            <a:ext cx="8205788" cy="83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49705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0" name="Text Placeholder 1">
            <a:extLst>
              <a:ext uri="{FF2B5EF4-FFF2-40B4-BE49-F238E27FC236}">
                <a16:creationId xmlns:a16="http://schemas.microsoft.com/office/drawing/2014/main" id="{B90BF7CC-C13E-4975-9A72-17609AD86A49}"/>
              </a:ext>
            </a:extLst>
          </p:cNvPr>
          <p:cNvSpPr txBox="1">
            <a:spLocks/>
          </p:cNvSpPr>
          <p:nvPr userDrawn="1"/>
        </p:nvSpPr>
        <p:spPr>
          <a:xfrm>
            <a:off x="2224086" y="6432306"/>
            <a:ext cx="6545037" cy="276999"/>
          </a:xfrm>
          <a:prstGeom prst="rect">
            <a:avLst/>
          </a:prstGeom>
        </p:spPr>
        <p:txBody>
          <a:bodyPr wrap="square">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pPr>
            <a:r>
              <a:rPr lang="en-IN" altLang="en-US" sz="1200" dirty="0">
                <a:latin typeface="Verdana"/>
                <a:ea typeface="Verdana" panose="020B0604030504040204" pitchFamily="34" charset="0"/>
                <a:cs typeface="Verdana" panose="020B0604030504040204" pitchFamily="34" charset="0"/>
              </a:rPr>
              <a:t>Copyright © 2020, 2016, 2011 Pearson Education, Inc. All Rights Reserved</a:t>
            </a:r>
          </a:p>
        </p:txBody>
      </p:sp>
      <p:pic>
        <p:nvPicPr>
          <p:cNvPr id="14" name="Shape 15" descr="Pearson Logo"/>
          <p:cNvPicPr preferRelativeResize="0"/>
          <p:nvPr userDrawn="1"/>
        </p:nvPicPr>
        <p:blipFill rotWithShape="1">
          <a:blip r:embed="rId18">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3" r:id="rId5"/>
    <p:sldLayoutId id="2147483662" r:id="rId6"/>
    <p:sldLayoutId id="2147483659" r:id="rId7"/>
    <p:sldLayoutId id="2147483658" r:id="rId8"/>
    <p:sldLayoutId id="2147483660" r:id="rId9"/>
    <p:sldLayoutId id="2147483651" r:id="rId10"/>
    <p:sldLayoutId id="2147483654" r:id="rId11"/>
    <p:sldLayoutId id="2147483655" r:id="rId12"/>
    <p:sldLayoutId id="2147483661" r:id="rId13"/>
    <p:sldLayoutId id="2147483664" r:id="rId14"/>
    <p:sldLayoutId id="2147483665" r:id="rId15"/>
    <p:sldLayoutId id="2147483666"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5456" userDrawn="1">
          <p15:clr>
            <a:srgbClr val="F26B43"/>
          </p15:clr>
        </p15:guide>
        <p15:guide id="3" orient="horz" pos="41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8.bin"/><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7.xml"/><Relationship Id="rId7"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6.wmf"/><Relationship Id="rId4" Type="http://schemas.openxmlformats.org/officeDocument/2006/relationships/oleObject" Target="../embeddings/oleObject9.bin"/><Relationship Id="rId9"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3" y="220640"/>
            <a:ext cx="8205785" cy="553998"/>
          </a:xfrm>
        </p:spPr>
        <p:txBody>
          <a:bodyPr wrap="square">
            <a:spAutoFit/>
          </a:bodyPr>
          <a:lstStyle/>
          <a:p>
            <a:r>
              <a:rPr lang="en-US" sz="3600" dirty="0"/>
              <a:t>Principles of Economics</a:t>
            </a:r>
            <a:endParaRPr lang="en-IN" sz="2800" dirty="0"/>
          </a:p>
        </p:txBody>
      </p:sp>
      <p:sp>
        <p:nvSpPr>
          <p:cNvPr id="3" name="Text Placeholder 2"/>
          <p:cNvSpPr>
            <a:spLocks noGrp="1"/>
          </p:cNvSpPr>
          <p:nvPr>
            <p:ph type="body" sz="quarter" idx="13"/>
          </p:nvPr>
        </p:nvSpPr>
        <p:spPr>
          <a:xfrm>
            <a:off x="457206" y="965303"/>
            <a:ext cx="8229600" cy="305749"/>
          </a:xfrm>
        </p:spPr>
        <p:txBody>
          <a:bodyPr anchor="ctr">
            <a:spAutoFit/>
          </a:bodyPr>
          <a:lstStyle/>
          <a:p>
            <a:r>
              <a:rPr lang="en-US" dirty="0"/>
              <a:t>Thirteenth Edition</a:t>
            </a:r>
            <a:endParaRPr lang="en-IN" dirty="0"/>
          </a:p>
        </p:txBody>
      </p:sp>
      <p:sp>
        <p:nvSpPr>
          <p:cNvPr id="4" name="Text Placeholder 3"/>
          <p:cNvSpPr>
            <a:spLocks noGrp="1"/>
          </p:cNvSpPr>
          <p:nvPr>
            <p:ph type="body" sz="quarter" idx="14"/>
          </p:nvPr>
        </p:nvSpPr>
        <p:spPr>
          <a:xfrm>
            <a:off x="4572000" y="2707959"/>
            <a:ext cx="2438400" cy="492443"/>
          </a:xfrm>
        </p:spPr>
        <p:txBody>
          <a:bodyPr wrap="square">
            <a:spAutoFit/>
          </a:bodyPr>
          <a:lstStyle/>
          <a:p>
            <a:r>
              <a:rPr lang="en-US" sz="3200" dirty="0"/>
              <a:t>Chapter 7</a:t>
            </a:r>
          </a:p>
        </p:txBody>
      </p:sp>
      <p:sp>
        <p:nvSpPr>
          <p:cNvPr id="5" name="Text Placeholder 4"/>
          <p:cNvSpPr>
            <a:spLocks noGrp="1"/>
          </p:cNvSpPr>
          <p:nvPr>
            <p:ph type="body" sz="quarter" idx="15"/>
          </p:nvPr>
        </p:nvSpPr>
        <p:spPr>
          <a:xfrm>
            <a:off x="4572000" y="3317490"/>
            <a:ext cx="3352800" cy="923330"/>
          </a:xfrm>
        </p:spPr>
        <p:txBody>
          <a:bodyPr>
            <a:spAutoFit/>
          </a:bodyPr>
          <a:lstStyle/>
          <a:p>
            <a:r>
              <a:rPr lang="en-IN" sz="2000" dirty="0"/>
              <a:t>The Production </a:t>
            </a:r>
            <a:br>
              <a:rPr lang="en-IN" sz="2000" dirty="0"/>
            </a:br>
            <a:r>
              <a:rPr lang="en-IN" sz="2000" dirty="0"/>
              <a:t>Process: The </a:t>
            </a:r>
            <a:r>
              <a:rPr lang="en-IN" sz="2000" dirty="0" err="1"/>
              <a:t>Behavior</a:t>
            </a:r>
            <a:r>
              <a:rPr lang="en-IN" sz="2000" dirty="0"/>
              <a:t> of Profit-Maximizing Firms</a:t>
            </a:r>
          </a:p>
        </p:txBody>
      </p:sp>
      <p:pic>
        <p:nvPicPr>
          <p:cNvPr id="8" name="Picture 7" descr="Front Cover: Principles of Economics, Thirteenth Edition by Karl E. Case, Ray C. Fair, Sharon M. Ost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524" y="1431319"/>
            <a:ext cx="3810382" cy="4874298"/>
          </a:xfrm>
          <a:prstGeom prst="rect">
            <a:avLst/>
          </a:prstGeom>
        </p:spPr>
      </p:pic>
      <p:sp>
        <p:nvSpPr>
          <p:cNvPr id="11" name="Text Placeholder 6"/>
          <p:cNvSpPr>
            <a:spLocks noGrp="1"/>
          </p:cNvSpPr>
          <p:nvPr>
            <p:ph type="body" sz="quarter" idx="16"/>
          </p:nvPr>
        </p:nvSpPr>
        <p:spPr>
          <a:xfrm>
            <a:off x="2286000" y="6457474"/>
            <a:ext cx="6477000" cy="228600"/>
          </a:xfrm>
        </p:spPr>
        <p:txBody>
          <a:bodyPr/>
          <a:lstStyle/>
          <a:p>
            <a:pPr marL="0" indent="0" algn="r">
              <a:buClrTx/>
              <a:buNone/>
              <a:defRPr/>
            </a:pPr>
            <a:r>
              <a:rPr lang="en-US" sz="1200" dirty="0">
                <a:latin typeface="Verdana" pitchFamily="34" charset="0"/>
                <a:ea typeface="Verdana" pitchFamily="34" charset="0"/>
                <a:cs typeface="Verdana" pitchFamily="34" charset="0"/>
              </a:rPr>
              <a:t>Copyright © 2020, 2016, 2011 Pearson Education, Inc. All Rights 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93998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Short-Run versus Long-Run Decisions</a:t>
            </a:r>
            <a:endParaRPr lang="en-US" sz="2800" dirty="0">
              <a:latin typeface="+mj-lt"/>
            </a:endParaRPr>
          </a:p>
        </p:txBody>
      </p:sp>
      <p:sp>
        <p:nvSpPr>
          <p:cNvPr id="3" name="Content Placeholder 2"/>
          <p:cNvSpPr>
            <a:spLocks noGrp="1"/>
          </p:cNvSpPr>
          <p:nvPr>
            <p:ph idx="1"/>
          </p:nvPr>
        </p:nvSpPr>
        <p:spPr>
          <a:xfrm>
            <a:off x="457200" y="1600200"/>
            <a:ext cx="8229600" cy="3185487"/>
          </a:xfrm>
        </p:spPr>
        <p:txBody>
          <a:bodyPr>
            <a:spAutoFit/>
          </a:bodyPr>
          <a:lstStyle/>
          <a:p>
            <a:pPr>
              <a:spcBef>
                <a:spcPts val="1800"/>
              </a:spcBef>
              <a:spcAft>
                <a:spcPct val="0"/>
              </a:spcAft>
            </a:pPr>
            <a:r>
              <a:rPr lang="en-US" sz="2400" b="1" dirty="0"/>
              <a:t>short run  </a:t>
            </a:r>
            <a:r>
              <a:rPr lang="en-US" sz="2400" dirty="0"/>
              <a:t>The period of time for which two conditions hold: The firm is operating under a fixed scale (fixed factor) of production, and firms can neither enter nor exit an industry. </a:t>
            </a:r>
          </a:p>
          <a:p>
            <a:pPr>
              <a:spcBef>
                <a:spcPts val="1800"/>
              </a:spcBef>
              <a:spcAft>
                <a:spcPct val="0"/>
              </a:spcAft>
            </a:pPr>
            <a:r>
              <a:rPr lang="en-US" sz="2400" b="1" dirty="0"/>
              <a:t>long run  </a:t>
            </a:r>
            <a:r>
              <a:rPr lang="en-US" sz="2400" dirty="0"/>
              <a:t>That period of time for which there are no fixed factors of production: Firms can increase or decrease the scale of operation, and new firms can enter and existing firms can exit the industry. </a:t>
            </a:r>
          </a:p>
        </p:txBody>
      </p:sp>
    </p:spTree>
    <p:extLst>
      <p:ext uri="{BB962C8B-B14F-4D97-AF65-F5344CB8AC3E}">
        <p14:creationId xmlns:p14="http://schemas.microsoft.com/office/powerpoint/2010/main" val="383702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481"/>
            <a:ext cx="8229600" cy="1661993"/>
          </a:xfrm>
        </p:spPr>
        <p:txBody>
          <a:bodyPr>
            <a:spAutoFit/>
          </a:bodyPr>
          <a:lstStyle/>
          <a:p>
            <a:r>
              <a:rPr lang="en-IN" altLang="en-US" sz="3600" dirty="0">
                <a:latin typeface="+mj-lt"/>
              </a:rPr>
              <a:t>The Bases of Decisions: Market Price of Outputs, Available Technology, and Input Prices</a:t>
            </a:r>
            <a:endParaRPr lang="en-US" sz="2800" dirty="0">
              <a:latin typeface="+mj-lt"/>
            </a:endParaRPr>
          </a:p>
        </p:txBody>
      </p:sp>
      <p:sp>
        <p:nvSpPr>
          <p:cNvPr id="3" name="Content Placeholder 2"/>
          <p:cNvSpPr>
            <a:spLocks noGrp="1"/>
          </p:cNvSpPr>
          <p:nvPr>
            <p:ph idx="1"/>
          </p:nvPr>
        </p:nvSpPr>
        <p:spPr>
          <a:xfrm>
            <a:off x="457200" y="1981200"/>
            <a:ext cx="8229600" cy="3268587"/>
          </a:xfrm>
        </p:spPr>
        <p:txBody>
          <a:bodyPr>
            <a:spAutoFit/>
          </a:bodyPr>
          <a:lstStyle/>
          <a:p>
            <a:pPr>
              <a:lnSpc>
                <a:spcPct val="120000"/>
              </a:lnSpc>
              <a:spcBef>
                <a:spcPts val="1800"/>
              </a:spcBef>
              <a:spcAft>
                <a:spcPct val="0"/>
              </a:spcAft>
            </a:pPr>
            <a:r>
              <a:rPr lang="en-US" sz="2400" dirty="0"/>
              <a:t>A firm needs to know three things:</a:t>
            </a:r>
          </a:p>
          <a:p>
            <a:pPr marL="800100" lvl="1" indent="-342900">
              <a:lnSpc>
                <a:spcPct val="120000"/>
              </a:lnSpc>
              <a:spcAft>
                <a:spcPct val="0"/>
              </a:spcAft>
              <a:buFont typeface="+mj-lt"/>
              <a:buAutoNum type="arabicPeriod"/>
            </a:pPr>
            <a:r>
              <a:rPr lang="en-US" sz="2200" dirty="0"/>
              <a:t>Market price of output: potential revenues</a:t>
            </a:r>
          </a:p>
          <a:p>
            <a:pPr marL="800100" lvl="1" indent="-342900">
              <a:lnSpc>
                <a:spcPct val="120000"/>
              </a:lnSpc>
              <a:spcAft>
                <a:spcPct val="0"/>
              </a:spcAft>
              <a:buFont typeface="+mj-lt"/>
              <a:buAutoNum type="arabicPeriod"/>
            </a:pPr>
            <a:r>
              <a:rPr lang="en-US" sz="2200" dirty="0"/>
              <a:t>Production techniques that are available: how much input needed</a:t>
            </a:r>
          </a:p>
          <a:p>
            <a:pPr marL="800100" lvl="1" indent="-342900">
              <a:lnSpc>
                <a:spcPct val="120000"/>
              </a:lnSpc>
              <a:spcAft>
                <a:spcPct val="0"/>
              </a:spcAft>
              <a:buFont typeface="+mj-lt"/>
              <a:buAutoNum type="arabicPeriod"/>
            </a:pPr>
            <a:r>
              <a:rPr lang="en-US" sz="2200" dirty="0"/>
              <a:t>Input prices: costs</a:t>
            </a:r>
          </a:p>
          <a:p>
            <a:pPr>
              <a:spcBef>
                <a:spcPts val="1800"/>
              </a:spcBef>
              <a:spcAft>
                <a:spcPct val="0"/>
              </a:spcAft>
            </a:pPr>
            <a:r>
              <a:rPr lang="en-US" sz="2400" b="1" dirty="0"/>
              <a:t>optimal method of production </a:t>
            </a:r>
            <a:r>
              <a:rPr lang="en-US" sz="2400" dirty="0"/>
              <a:t>The production method that minimizes cost for a given level of output.</a:t>
            </a:r>
          </a:p>
        </p:txBody>
      </p:sp>
    </p:spTree>
    <p:extLst>
      <p:ext uri="{BB962C8B-B14F-4D97-AF65-F5344CB8AC3E}">
        <p14:creationId xmlns:p14="http://schemas.microsoft.com/office/powerpoint/2010/main" val="91815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7006"/>
            <a:ext cx="8229600" cy="1107996"/>
          </a:xfrm>
        </p:spPr>
        <p:txBody>
          <a:bodyPr>
            <a:spAutoFit/>
          </a:bodyPr>
          <a:lstStyle/>
          <a:p>
            <a:r>
              <a:rPr lang="en-IN" altLang="en-US" sz="3600" dirty="0">
                <a:latin typeface="+mj-lt"/>
              </a:rPr>
              <a:t>Figure 7.2 Determining the Optimal Method of Production</a:t>
            </a:r>
            <a:endParaRPr lang="en-US" sz="2800" dirty="0">
              <a:latin typeface="+mj-lt"/>
            </a:endParaRPr>
          </a:p>
        </p:txBody>
      </p:sp>
      <p:pic>
        <p:nvPicPr>
          <p:cNvPr id="46082" name="Picture 2" descr="The diagram shows the following information:&#10;• Price of output determines total revenue &#10;• Production techniques and input prices determine total cost and optimal method of production &#10;• The above leads to Total revenue minus Total cost with optimal method equals Total profi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5" y="1524000"/>
            <a:ext cx="7905729" cy="448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40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The Production Process</a:t>
            </a:r>
            <a:endParaRPr lang="en-US" sz="2800" dirty="0">
              <a:latin typeface="+mj-lt"/>
            </a:endParaRPr>
          </a:p>
        </p:txBody>
      </p:sp>
      <p:sp>
        <p:nvSpPr>
          <p:cNvPr id="3" name="Content Placeholder 2"/>
          <p:cNvSpPr>
            <a:spLocks noGrp="1"/>
          </p:cNvSpPr>
          <p:nvPr>
            <p:ph idx="1"/>
          </p:nvPr>
        </p:nvSpPr>
        <p:spPr>
          <a:xfrm>
            <a:off x="457200" y="1600197"/>
            <a:ext cx="8229600" cy="2600712"/>
          </a:xfrm>
        </p:spPr>
        <p:txBody>
          <a:bodyPr>
            <a:spAutoFit/>
          </a:bodyPr>
          <a:lstStyle/>
          <a:p>
            <a:r>
              <a:rPr lang="en-US" sz="2400" b="1" dirty="0"/>
              <a:t>production technology </a:t>
            </a:r>
            <a:r>
              <a:rPr lang="en-US" sz="2400" dirty="0"/>
              <a:t>The quantitative relationship between inputs and outputs.</a:t>
            </a:r>
          </a:p>
          <a:p>
            <a:r>
              <a:rPr lang="en-US" sz="2400" b="1" dirty="0"/>
              <a:t>labor-intensive technology</a:t>
            </a:r>
            <a:r>
              <a:rPr lang="en-US" sz="2400" dirty="0">
                <a:solidFill>
                  <a:srgbClr val="006668"/>
                </a:solidFill>
              </a:rPr>
              <a:t> </a:t>
            </a:r>
            <a:r>
              <a:rPr lang="en-US" sz="2400" dirty="0"/>
              <a:t>Technology that relies heavily on human labor instead of capital.</a:t>
            </a:r>
          </a:p>
          <a:p>
            <a:r>
              <a:rPr lang="en-US" sz="2400" b="1" dirty="0"/>
              <a:t>capital-intensive technology </a:t>
            </a:r>
            <a:r>
              <a:rPr lang="en-US" sz="2400" dirty="0"/>
              <a:t>Technology that relies heavily on capital instead of human labor.</a:t>
            </a:r>
          </a:p>
        </p:txBody>
      </p:sp>
    </p:spTree>
    <p:extLst>
      <p:ext uri="{BB962C8B-B14F-4D97-AF65-F5344CB8AC3E}">
        <p14:creationId xmlns:p14="http://schemas.microsoft.com/office/powerpoint/2010/main" val="4036012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481"/>
            <a:ext cx="8229600" cy="1661993"/>
          </a:xfrm>
        </p:spPr>
        <p:txBody>
          <a:bodyPr>
            <a:spAutoFit/>
          </a:bodyPr>
          <a:lstStyle/>
          <a:p>
            <a:r>
              <a:rPr lang="en-IN" altLang="en-US" sz="3600" dirty="0">
                <a:latin typeface="+mj-lt"/>
              </a:rPr>
              <a:t>Production Functions: Total Product, Marginal Product, and Average Product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2057400"/>
            <a:ext cx="8229600" cy="1477328"/>
          </a:xfrm>
        </p:spPr>
        <p:txBody>
          <a:bodyPr>
            <a:spAutoFit/>
          </a:bodyPr>
          <a:lstStyle/>
          <a:p>
            <a:r>
              <a:rPr lang="en-US" sz="2400" b="1" dirty="0">
                <a:solidFill>
                  <a:srgbClr val="000000"/>
                </a:solidFill>
              </a:rPr>
              <a:t>production</a:t>
            </a:r>
            <a:r>
              <a:rPr lang="en-US" sz="2400" dirty="0">
                <a:solidFill>
                  <a:srgbClr val="000000"/>
                </a:solidFill>
              </a:rPr>
              <a:t> </a:t>
            </a:r>
            <a:r>
              <a:rPr lang="en-US" sz="2400" b="1" dirty="0">
                <a:solidFill>
                  <a:srgbClr val="000000"/>
                </a:solidFill>
              </a:rPr>
              <a:t>function </a:t>
            </a:r>
            <a:r>
              <a:rPr lang="en-US" sz="2400" dirty="0">
                <a:solidFill>
                  <a:srgbClr val="000000"/>
                </a:solidFill>
              </a:rPr>
              <a:t>or</a:t>
            </a:r>
            <a:r>
              <a:rPr lang="en-US" sz="2400" b="1" dirty="0">
                <a:solidFill>
                  <a:srgbClr val="000000"/>
                </a:solidFill>
              </a:rPr>
              <a:t> total product function  </a:t>
            </a:r>
            <a:r>
              <a:rPr lang="en-US" sz="2400" dirty="0">
                <a:solidFill>
                  <a:srgbClr val="000000"/>
                </a:solidFill>
              </a:rPr>
              <a:t>A numerical or mathematical expression of a relationship between inputs and outputs. It shows units of total product as a function of units of inputs.</a:t>
            </a:r>
          </a:p>
        </p:txBody>
      </p:sp>
    </p:spTree>
    <p:extLst>
      <p:ext uri="{BB962C8B-B14F-4D97-AF65-F5344CB8AC3E}">
        <p14:creationId xmlns:p14="http://schemas.microsoft.com/office/powerpoint/2010/main" val="216056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Table 7.2 Production Function</a:t>
            </a:r>
            <a:endParaRPr lang="en-US" sz="2800" dirty="0">
              <a:latin typeface="+mj-lt"/>
            </a:endParaRPr>
          </a:p>
        </p:txBody>
      </p:sp>
      <p:graphicFrame>
        <p:nvGraphicFramePr>
          <p:cNvPr id="4" name="Table 1"/>
          <p:cNvGraphicFramePr>
            <a:graphicFrameLocks/>
          </p:cNvGraphicFramePr>
          <p:nvPr>
            <p:extLst>
              <p:ext uri="{D42A27DB-BD31-4B8C-83A1-F6EECF244321}">
                <p14:modId xmlns:p14="http://schemas.microsoft.com/office/powerpoint/2010/main" val="1671687070"/>
              </p:ext>
            </p:extLst>
          </p:nvPr>
        </p:nvGraphicFramePr>
        <p:xfrm>
          <a:off x="571500" y="1388531"/>
          <a:ext cx="7734300" cy="4937476"/>
        </p:xfrm>
        <a:graphic>
          <a:graphicData uri="http://schemas.openxmlformats.org/drawingml/2006/table">
            <a:tbl>
              <a:tblPr firstRow="1">
                <a:tableStyleId>{0E3FDE45-AF77-4B5C-9715-49D594BDF05E}</a:tableStyleId>
              </a:tblPr>
              <a:tblGrid>
                <a:gridCol w="1609149">
                  <a:extLst>
                    <a:ext uri="{9D8B030D-6E8A-4147-A177-3AD203B41FA5}">
                      <a16:colId xmlns:a16="http://schemas.microsoft.com/office/drawing/2014/main" val="20000"/>
                    </a:ext>
                  </a:extLst>
                </a:gridCol>
                <a:gridCol w="2041717">
                  <a:extLst>
                    <a:ext uri="{9D8B030D-6E8A-4147-A177-3AD203B41FA5}">
                      <a16:colId xmlns:a16="http://schemas.microsoft.com/office/drawing/2014/main" val="20001"/>
                    </a:ext>
                  </a:extLst>
                </a:gridCol>
                <a:gridCol w="2041717">
                  <a:extLst>
                    <a:ext uri="{9D8B030D-6E8A-4147-A177-3AD203B41FA5}">
                      <a16:colId xmlns:a16="http://schemas.microsoft.com/office/drawing/2014/main" val="20002"/>
                    </a:ext>
                  </a:extLst>
                </a:gridCol>
                <a:gridCol w="2041717">
                  <a:extLst>
                    <a:ext uri="{9D8B030D-6E8A-4147-A177-3AD203B41FA5}">
                      <a16:colId xmlns:a16="http://schemas.microsoft.com/office/drawing/2014/main" val="20003"/>
                    </a:ext>
                  </a:extLst>
                </a:gridCol>
              </a:tblGrid>
              <a:tr h="846480">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(1)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Labor Units</a:t>
                      </a:r>
                      <a:br>
                        <a:rPr kumimoji="0" lang="en-US" sz="1600" b="1" i="0" u="none" strike="noStrike" cap="none" normalizeH="0" baseline="0" dirty="0">
                          <a:ln>
                            <a:noFill/>
                          </a:ln>
                          <a:solidFill>
                            <a:schemeClr val="bg1"/>
                          </a:solidFill>
                          <a:effectLst/>
                          <a:latin typeface="+mn-lt"/>
                        </a:rPr>
                      </a:br>
                      <a:r>
                        <a:rPr kumimoji="0" lang="en-US" sz="1600" b="1" i="0" u="none" strike="noStrike" cap="none" normalizeH="0" baseline="0" dirty="0">
                          <a:ln>
                            <a:noFill/>
                          </a:ln>
                          <a:solidFill>
                            <a:schemeClr val="bg1"/>
                          </a:solidFill>
                          <a:effectLst/>
                          <a:latin typeface="+mn-lt"/>
                        </a:rPr>
                        <a:t>(Employees)</a:t>
                      </a:r>
                      <a:endParaRPr lang="en-IN" sz="1600" b="1" i="0" u="none" strike="noStrike" dirty="0">
                        <a:solidFill>
                          <a:schemeClr val="bg1"/>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(2)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Total Product</a:t>
                      </a:r>
                      <a:br>
                        <a:rPr kumimoji="0" lang="en-US" sz="1600" b="1" i="0" u="none" strike="noStrike" cap="none" normalizeH="0" baseline="0" dirty="0">
                          <a:ln>
                            <a:noFill/>
                          </a:ln>
                          <a:solidFill>
                            <a:schemeClr val="bg1"/>
                          </a:solidFill>
                          <a:effectLst/>
                          <a:latin typeface="+mn-lt"/>
                        </a:rPr>
                      </a:br>
                      <a:r>
                        <a:rPr kumimoji="0" lang="en-US" sz="1600" b="1" i="0" u="none" strike="noStrike" cap="none" normalizeH="0" baseline="0" dirty="0">
                          <a:ln>
                            <a:noFill/>
                          </a:ln>
                          <a:solidFill>
                            <a:schemeClr val="bg1"/>
                          </a:solidFill>
                          <a:effectLst/>
                          <a:latin typeface="+mn-lt"/>
                        </a:rPr>
                        <a:t>(Sandwiches per Hour)</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(3)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Marginal Product</a:t>
                      </a:r>
                      <a:br>
                        <a:rPr kumimoji="0" lang="en-US" sz="1600" b="1" i="0" u="none" strike="noStrike" cap="none" normalizeH="0" baseline="0" dirty="0">
                          <a:ln>
                            <a:noFill/>
                          </a:ln>
                          <a:solidFill>
                            <a:schemeClr val="bg1"/>
                          </a:solidFill>
                          <a:effectLst/>
                          <a:latin typeface="+mn-lt"/>
                        </a:rPr>
                      </a:br>
                      <a:r>
                        <a:rPr kumimoji="0" lang="en-US" sz="1600" b="1" i="0" u="none" strike="noStrike" cap="none" normalizeH="0" baseline="0" dirty="0">
                          <a:ln>
                            <a:noFill/>
                          </a:ln>
                          <a:solidFill>
                            <a:schemeClr val="bg1"/>
                          </a:solidFill>
                          <a:effectLst/>
                          <a:latin typeface="+mn-lt"/>
                        </a:rPr>
                        <a:t>of Labor</a:t>
                      </a:r>
                      <a:endParaRPr lang="en-IN" sz="1600" b="1" i="0" u="none" strike="noStrike" dirty="0">
                        <a:solidFill>
                          <a:schemeClr val="bg1"/>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(4) </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mn-lt"/>
                        </a:rPr>
                        <a:t>Average Product of Labor</a:t>
                      </a:r>
                      <a:br>
                        <a:rPr kumimoji="0" lang="en-US" sz="1600" b="1" i="0" u="none" strike="noStrike" cap="none" normalizeH="0" baseline="0" dirty="0">
                          <a:ln>
                            <a:noFill/>
                          </a:ln>
                          <a:solidFill>
                            <a:schemeClr val="bg1"/>
                          </a:solidFill>
                          <a:effectLst/>
                          <a:latin typeface="+mn-lt"/>
                        </a:rPr>
                      </a:br>
                      <a:r>
                        <a:rPr kumimoji="0" lang="en-US" sz="1600" b="1" i="0" u="none" strike="noStrike" cap="none" normalizeH="0" baseline="0" dirty="0">
                          <a:ln>
                            <a:noFill/>
                          </a:ln>
                          <a:solidFill>
                            <a:schemeClr val="bg1"/>
                          </a:solidFill>
                          <a:effectLst/>
                          <a:latin typeface="+mn-lt"/>
                        </a:rPr>
                        <a:t>(Total Product ÷ Labor Units)</a:t>
                      </a:r>
                      <a:endParaRPr kumimoji="0" lang="en-US" sz="1600" b="1" i="0" u="none" strike="noStrike" cap="none" normalizeH="0" baseline="30000" dirty="0">
                        <a:ln>
                          <a:noFill/>
                        </a:ln>
                        <a:solidFill>
                          <a:schemeClr val="bg1"/>
                        </a:solidFill>
                        <a:effectLst/>
                        <a:latin typeface="+mn-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517313">
                <a:tc>
                  <a:txBody>
                    <a:bodyPr/>
                    <a:lstStyle/>
                    <a:p>
                      <a:pPr algn="ctr" rtl="0" fontAlgn="ctr"/>
                      <a:r>
                        <a:rPr lang="en-IN" sz="1600" b="0" i="0" u="none" strike="noStrike" dirty="0">
                          <a:solidFill>
                            <a:srgbClr val="000000"/>
                          </a:solidFill>
                          <a:effectLst/>
                          <a:latin typeface="Arial" panose="020B0604020202020204" pitchFamily="34" charset="0"/>
                        </a:rPr>
                        <a:t>0</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kumimoji="0" lang="pt-BR" sz="1600" b="0" i="0" u="none" strike="noStrike" cap="none" normalizeH="0" baseline="0" dirty="0">
                          <a:ln>
                            <a:noFill/>
                          </a:ln>
                          <a:solidFill>
                            <a:schemeClr val="tx1"/>
                          </a:solidFill>
                          <a:effectLst/>
                          <a:latin typeface="+mn-lt"/>
                        </a:rPr>
                        <a:t>—</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kumimoji="0" lang="pt-BR" sz="1600" b="0" i="0" u="none" strike="noStrike" cap="none" normalizeH="0" baseline="0" dirty="0">
                          <a:ln>
                            <a:noFill/>
                          </a:ln>
                          <a:solidFill>
                            <a:schemeClr val="tx1"/>
                          </a:solidFill>
                          <a:effectLst/>
                          <a:latin typeface="+mn-lt"/>
                        </a:rPr>
                        <a:t>—</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536709">
                <a:tc>
                  <a:txBody>
                    <a:bodyPr/>
                    <a:lstStyle/>
                    <a:p>
                      <a:pPr algn="ctr" rtl="0" fontAlgn="ctr"/>
                      <a:r>
                        <a:rPr lang="en-IN" sz="1600" b="0" i="0" u="none" strike="noStrike" dirty="0">
                          <a:solidFill>
                            <a:srgbClr val="000000"/>
                          </a:solidFill>
                          <a:effectLst/>
                          <a:latin typeface="Arial" panose="020B0604020202020204" pitchFamily="34" charset="0"/>
                        </a:rPr>
                        <a:t>1</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536709">
                <a:tc>
                  <a:txBody>
                    <a:bodyPr/>
                    <a:lstStyle/>
                    <a:p>
                      <a:pPr algn="ctr" rtl="0" fontAlgn="ctr"/>
                      <a:r>
                        <a:rPr lang="en-IN" sz="1600" b="0" i="0" u="none" strike="noStrike" dirty="0">
                          <a:solidFill>
                            <a:srgbClr val="000000"/>
                          </a:solidFill>
                          <a:effectLst/>
                          <a:latin typeface="Arial" panose="020B0604020202020204" pitchFamily="34" charset="0"/>
                        </a:rPr>
                        <a:t>2</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12.5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517313">
                <a:tc>
                  <a:txBody>
                    <a:bodyPr/>
                    <a:lstStyle/>
                    <a:p>
                      <a:pPr algn="ctr" rtl="0" fontAlgn="ctr"/>
                      <a:r>
                        <a:rPr lang="en-IN" sz="1600" b="0" i="0" u="none" strike="noStrike" dirty="0">
                          <a:solidFill>
                            <a:srgbClr val="000000"/>
                          </a:solidFill>
                          <a:effectLst/>
                          <a:latin typeface="Arial" panose="020B0604020202020204" pitchFamily="34" charset="0"/>
                        </a:rPr>
                        <a:t>3</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35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11.7</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517313">
                <a:tc>
                  <a:txBody>
                    <a:bodyPr/>
                    <a:lstStyle/>
                    <a:p>
                      <a:pPr algn="ctr" rtl="0" fontAlgn="ctr"/>
                      <a:r>
                        <a:rPr lang="en-IN" sz="1600" b="0" i="0" u="none" strike="noStrike" dirty="0">
                          <a:solidFill>
                            <a:srgbClr val="000000"/>
                          </a:solidFill>
                          <a:effectLst/>
                          <a:latin typeface="Arial" panose="020B0604020202020204" pitchFamily="34" charset="0"/>
                        </a:rPr>
                        <a:t>4</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40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5</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517313">
                <a:tc>
                  <a:txBody>
                    <a:bodyPr/>
                    <a:lstStyle/>
                    <a:p>
                      <a:pPr algn="ctr" rtl="0" fontAlgn="ctr"/>
                      <a:r>
                        <a:rPr lang="en-IN" sz="1600" b="0" i="0" u="none" strike="noStrike" dirty="0">
                          <a:solidFill>
                            <a:srgbClr val="000000"/>
                          </a:solidFill>
                          <a:effectLst/>
                          <a:latin typeface="Arial" panose="020B0604020202020204" pitchFamily="34" charset="0"/>
                        </a:rPr>
                        <a:t>5</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42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8.4</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517313">
                <a:tc>
                  <a:txBody>
                    <a:bodyPr/>
                    <a:lstStyle/>
                    <a:p>
                      <a:pPr algn="ctr" rtl="0" fontAlgn="ctr"/>
                      <a:r>
                        <a:rPr lang="en-IN" sz="1600" b="0" i="0" u="none" strike="noStrike" dirty="0">
                          <a:solidFill>
                            <a:srgbClr val="000000"/>
                          </a:solidFill>
                          <a:effectLst/>
                          <a:latin typeface="Arial" panose="020B0604020202020204" pitchFamily="34" charset="0"/>
                        </a:rPr>
                        <a:t>6</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42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7.0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01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481"/>
            <a:ext cx="8229600" cy="1661993"/>
          </a:xfrm>
        </p:spPr>
        <p:txBody>
          <a:bodyPr>
            <a:spAutoFit/>
          </a:bodyPr>
          <a:lstStyle/>
          <a:p>
            <a:r>
              <a:rPr lang="en-IN" altLang="en-US" sz="3600" dirty="0">
                <a:latin typeface="+mj-lt"/>
              </a:rPr>
              <a:t>Production Functions: Total Product, Marginal Product, and Average Product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2057400"/>
            <a:ext cx="8229600" cy="3901068"/>
          </a:xfrm>
        </p:spPr>
        <p:txBody>
          <a:bodyPr>
            <a:spAutoFit/>
          </a:bodyPr>
          <a:lstStyle/>
          <a:p>
            <a:pPr marL="0" indent="0">
              <a:buNone/>
            </a:pPr>
            <a:r>
              <a:rPr lang="en-US" sz="2400" b="1" dirty="0"/>
              <a:t>Marginal Product and the Law of Diminishing Returns</a:t>
            </a:r>
          </a:p>
          <a:p>
            <a:r>
              <a:rPr lang="en-US" sz="2400" b="1" dirty="0"/>
              <a:t>marginal product </a:t>
            </a:r>
            <a:r>
              <a:rPr lang="en-US" sz="2400" dirty="0"/>
              <a:t>The additional output that can be produced by adding one more unit of a specific input, </a:t>
            </a:r>
            <a:r>
              <a:rPr lang="en-US" sz="2400" i="1" dirty="0"/>
              <a:t>ceteris paribus</a:t>
            </a:r>
            <a:r>
              <a:rPr lang="en-US" sz="2400" dirty="0"/>
              <a:t>.</a:t>
            </a:r>
          </a:p>
          <a:p>
            <a:r>
              <a:rPr lang="en-US" sz="2400" b="1" dirty="0"/>
              <a:t>law of diminishing returns </a:t>
            </a:r>
            <a:r>
              <a:rPr lang="en-US" sz="2400" dirty="0"/>
              <a:t>When additional units of a variable input are added to fixed inputs, after a certain point, the marginal product of the variable input declines.</a:t>
            </a:r>
          </a:p>
          <a:p>
            <a:r>
              <a:rPr lang="en-US" sz="2400" dirty="0"/>
              <a:t>Every firm faces diminishing returns, which always apply in the short run. </a:t>
            </a:r>
          </a:p>
        </p:txBody>
      </p:sp>
    </p:spTree>
    <p:extLst>
      <p:ext uri="{BB962C8B-B14F-4D97-AF65-F5344CB8AC3E}">
        <p14:creationId xmlns:p14="http://schemas.microsoft.com/office/powerpoint/2010/main" val="4180252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26826"/>
            <a:ext cx="8229600" cy="430887"/>
          </a:xfrm>
        </p:spPr>
        <p:txBody>
          <a:bodyPr>
            <a:spAutoFit/>
          </a:bodyPr>
          <a:lstStyle/>
          <a:p>
            <a:r>
              <a:rPr lang="en-IN" altLang="en-US" sz="2800" dirty="0">
                <a:latin typeface="+mj-lt"/>
              </a:rPr>
              <a:t>Figure 7.3 Production Function for Sandwiches</a:t>
            </a:r>
            <a:endParaRPr lang="en-US" sz="2000" dirty="0">
              <a:latin typeface="+mj-lt"/>
            </a:endParaRPr>
          </a:p>
        </p:txBody>
      </p:sp>
      <p:pic>
        <p:nvPicPr>
          <p:cNvPr id="47106" name="Picture 2" descr="The graph shows Production function (Total product), as follows:&#10;Y-axis: Total production&#10;X-axis: Number of employees&#10;A curve is drawn joining the points (0, 0), (1, 10), (2, 25), (3, 35), (4, 40), (5, 42), and (6, 42). &#10;"/>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1149692" y="833247"/>
            <a:ext cx="3422308" cy="28626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e graph shows marginal product of labor, as follows:&#10;Y-axis: Marginal product&#10;X-axis: Number of employees&#10;A line is drawn joining the points (1, 10), (2, 15), (3, 10), (4, 5), (5, 2), and (6, 0). &#10;"/>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4724398" y="833247"/>
            <a:ext cx="3422307" cy="28626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3767540"/>
            <a:ext cx="8229600" cy="2627386"/>
          </a:xfrm>
        </p:spPr>
        <p:txBody>
          <a:bodyPr>
            <a:spAutoFit/>
          </a:bodyPr>
          <a:lstStyle/>
          <a:p>
            <a:pPr>
              <a:lnSpc>
                <a:spcPct val="105000"/>
              </a:lnSpc>
              <a:spcAft>
                <a:spcPct val="0"/>
              </a:spcAft>
            </a:pPr>
            <a:r>
              <a:rPr lang="en-US" dirty="0"/>
              <a:t>A </a:t>
            </a:r>
            <a:r>
              <a:rPr lang="en-US" i="1" dirty="0"/>
              <a:t>production function </a:t>
            </a:r>
            <a:r>
              <a:rPr lang="en-US" dirty="0"/>
              <a:t>is a numerical representation of the relationship between inputs and outputs.</a:t>
            </a:r>
          </a:p>
          <a:p>
            <a:pPr>
              <a:lnSpc>
                <a:spcPct val="105000"/>
              </a:lnSpc>
              <a:spcAft>
                <a:spcPct val="0"/>
              </a:spcAft>
            </a:pPr>
            <a:r>
              <a:rPr lang="en-US" dirty="0"/>
              <a:t>In panel (a), total product (sandwiches) is graphed as a function of labor inputs.</a:t>
            </a:r>
          </a:p>
          <a:p>
            <a:pPr>
              <a:lnSpc>
                <a:spcPct val="105000"/>
              </a:lnSpc>
              <a:spcAft>
                <a:spcPct val="0"/>
              </a:spcAft>
            </a:pPr>
            <a:r>
              <a:rPr lang="en-US" dirty="0"/>
              <a:t>The </a:t>
            </a:r>
            <a:r>
              <a:rPr lang="en-US" i="1" dirty="0"/>
              <a:t>marginal product</a:t>
            </a:r>
            <a:r>
              <a:rPr lang="en-US" dirty="0"/>
              <a:t> of labor is the additional output that one additional unit of labor produces. </a:t>
            </a:r>
          </a:p>
          <a:p>
            <a:pPr>
              <a:lnSpc>
                <a:spcPct val="105000"/>
              </a:lnSpc>
              <a:spcAft>
                <a:spcPct val="0"/>
              </a:spcAft>
            </a:pPr>
            <a:r>
              <a:rPr lang="en-US" dirty="0"/>
              <a:t>Panel (b) shows that the marginal product of the second unit of labor at the sandwich shop is 15 units of output; the marginal product of the fourth unit of labor is 5 units of output. </a:t>
            </a:r>
          </a:p>
        </p:txBody>
      </p:sp>
    </p:spTree>
    <p:extLst>
      <p:ext uri="{BB962C8B-B14F-4D97-AF65-F5344CB8AC3E}">
        <p14:creationId xmlns:p14="http://schemas.microsoft.com/office/powerpoint/2010/main" val="197650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5560"/>
            <a:ext cx="8229600" cy="1606528"/>
          </a:xfrm>
        </p:spPr>
        <p:txBody>
          <a:bodyPr>
            <a:spAutoFit/>
          </a:bodyPr>
          <a:lstStyle/>
          <a:p>
            <a:r>
              <a:rPr lang="en-IN" altLang="en-US" sz="3600" dirty="0">
                <a:latin typeface="+mj-lt"/>
              </a:rPr>
              <a:t>Production Functions: Total Product, Marginal Product, and Average Product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905012"/>
            <a:ext cx="8229600" cy="1415772"/>
          </a:xfrm>
        </p:spPr>
        <p:txBody>
          <a:bodyPr>
            <a:spAutoFit/>
          </a:bodyPr>
          <a:lstStyle/>
          <a:p>
            <a:pPr marL="0" indent="0">
              <a:spcBef>
                <a:spcPts val="0"/>
              </a:spcBef>
              <a:spcAft>
                <a:spcPts val="2400"/>
              </a:spcAft>
              <a:buNone/>
            </a:pPr>
            <a:r>
              <a:rPr lang="en-US" sz="2400" b="1" dirty="0"/>
              <a:t>Marginal Product versus Average Product</a:t>
            </a:r>
          </a:p>
          <a:p>
            <a:pPr marL="342900" indent="-342900">
              <a:spcBef>
                <a:spcPts val="0"/>
              </a:spcBef>
              <a:spcAft>
                <a:spcPts val="2400"/>
              </a:spcAft>
            </a:pPr>
            <a:r>
              <a:rPr lang="en-US" sz="2400" b="1" dirty="0"/>
              <a:t>average product  </a:t>
            </a:r>
            <a:r>
              <a:rPr lang="en-US" sz="2400" dirty="0"/>
              <a:t>The average amount produced by each unit of a variable factor of production.</a:t>
            </a:r>
          </a:p>
        </p:txBody>
      </p:sp>
      <p:graphicFrame>
        <p:nvGraphicFramePr>
          <p:cNvPr id="5" name="Object 4" descr="average product of labor equals total product over total units of labor"/>
          <p:cNvGraphicFramePr>
            <a:graphicFrameLocks noChangeAspect="1"/>
          </p:cNvGraphicFramePr>
          <p:nvPr>
            <p:extLst>
              <p:ext uri="{D42A27DB-BD31-4B8C-83A1-F6EECF244321}">
                <p14:modId xmlns:p14="http://schemas.microsoft.com/office/powerpoint/2010/main" val="19310204"/>
              </p:ext>
            </p:extLst>
          </p:nvPr>
        </p:nvGraphicFramePr>
        <p:xfrm>
          <a:off x="1600200" y="3581400"/>
          <a:ext cx="5537200" cy="863600"/>
        </p:xfrm>
        <a:graphic>
          <a:graphicData uri="http://schemas.openxmlformats.org/presentationml/2006/ole">
            <mc:AlternateContent xmlns:mc="http://schemas.openxmlformats.org/markup-compatibility/2006">
              <mc:Choice xmlns:v="urn:schemas-microsoft-com:vml" Requires="v">
                <p:oleObj spid="_x0000_s48357" name="Equation" r:id="rId4" imgW="2768400" imgH="431640" progId="Equation.DSMT4">
                  <p:embed/>
                </p:oleObj>
              </mc:Choice>
              <mc:Fallback>
                <p:oleObj name="Equation" r:id="rId4" imgW="2768400" imgH="431640" progId="Equation.DSMT4">
                  <p:embed/>
                  <p:pic>
                    <p:nvPicPr>
                      <p:cNvPr id="0" name="Object 1" descr="average product of labor equals total product over total units of labor"/>
                      <p:cNvPicPr>
                        <a:picLocks noChangeAspect="1" noChangeArrowheads="1"/>
                      </p:cNvPicPr>
                      <p:nvPr/>
                    </p:nvPicPr>
                    <p:blipFill>
                      <a:blip r:embed="rId5"/>
                      <a:srcRect/>
                      <a:stretch>
                        <a:fillRect/>
                      </a:stretch>
                    </p:blipFill>
                    <p:spPr bwMode="auto">
                      <a:xfrm>
                        <a:off x="1600200" y="3581400"/>
                        <a:ext cx="5537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4648200"/>
            <a:ext cx="8229600" cy="1142999"/>
          </a:xfrm>
        </p:spPr>
        <p:txBody>
          <a:bodyPr/>
          <a:lstStyle/>
          <a:p>
            <a:r>
              <a:rPr lang="en-IN" sz="2400" dirty="0"/>
              <a:t>If marginal product is above average product, the average rises; if marginal product is below average product, the average falls.</a:t>
            </a:r>
          </a:p>
        </p:txBody>
      </p:sp>
    </p:spTree>
    <p:extLst>
      <p:ext uri="{BB962C8B-B14F-4D97-AF65-F5344CB8AC3E}">
        <p14:creationId xmlns:p14="http://schemas.microsoft.com/office/powerpoint/2010/main" val="369571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26826"/>
            <a:ext cx="8229600" cy="430887"/>
          </a:xfrm>
        </p:spPr>
        <p:txBody>
          <a:bodyPr>
            <a:spAutoFit/>
          </a:bodyPr>
          <a:lstStyle/>
          <a:p>
            <a:r>
              <a:rPr lang="en-IN" altLang="en-US" sz="2800" dirty="0">
                <a:latin typeface="+mj-lt"/>
              </a:rPr>
              <a:t>Figure 7.4 Total Average and Marginal Product</a:t>
            </a:r>
            <a:endParaRPr lang="en-US" sz="2000" dirty="0">
              <a:latin typeface="+mj-lt"/>
            </a:endParaRPr>
          </a:p>
        </p:txBody>
      </p:sp>
      <p:pic>
        <p:nvPicPr>
          <p:cNvPr id="49154" name="Picture 2" descr="The first graph shows Total Product, as follows:&#10;Y-axis: Output&#10;X-axis: Units of labor, L&#10;An arc labeled &quot;Total Product&quot; is drawn on the graph beginning at the origin, curving upward through points marked at L1 and L2 on the x-axis, then curving flat to a point marked L3 on the x-axis.&#10;&#10;The second graph shows Average Product and Marginal Product, as follows:&#10;Y-axis: Output&#10;X-axis: Units of labor, L&#10;An arc labeled &quot;Marginal Product&quot; begins at an unlabeled point near the y-axis, curves up through point A, then down to point B, and then flattens out to point C.&#10;An arc labeled &quot;Average Product&quot; begins at the same point, curves up more slowly to point B, then down again but above point C&#10;Point A is in line with L1 on the x-axis.&#10;Point B is in line with L2 on the x-axis.&#10;Point C is in line with L3 on the x-axi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99" y="1122620"/>
            <a:ext cx="2918691" cy="52382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0" y="1219200"/>
            <a:ext cx="4089400" cy="1538883"/>
          </a:xfrm>
        </p:spPr>
        <p:txBody>
          <a:bodyPr wrap="square">
            <a:spAutoFit/>
          </a:bodyPr>
          <a:lstStyle/>
          <a:p>
            <a:pPr marL="285750" indent="-285750">
              <a:spcBef>
                <a:spcPts val="2400"/>
              </a:spcBef>
            </a:pPr>
            <a:r>
              <a:rPr lang="en-US" dirty="0"/>
              <a:t>Marginal and average product curves can be derived from total product curves.</a:t>
            </a:r>
          </a:p>
          <a:p>
            <a:pPr marL="285750" indent="-285750">
              <a:spcBef>
                <a:spcPts val="2400"/>
              </a:spcBef>
            </a:pPr>
            <a:r>
              <a:rPr lang="en-US" dirty="0"/>
              <a:t>Average product is at its maximum at the point of intersection with marginal product. </a:t>
            </a:r>
          </a:p>
        </p:txBody>
      </p:sp>
    </p:spTree>
    <p:extLst>
      <p:ext uri="{BB962C8B-B14F-4D97-AF65-F5344CB8AC3E}">
        <p14:creationId xmlns:p14="http://schemas.microsoft.com/office/powerpoint/2010/main" val="293912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5596" y="150573"/>
            <a:ext cx="8229600" cy="1175119"/>
          </a:xfrm>
        </p:spPr>
        <p:txBody>
          <a:bodyPr>
            <a:noAutofit/>
          </a:bodyPr>
          <a:lstStyle/>
          <a:p>
            <a:r>
              <a:rPr lang="en-US" dirty="0"/>
              <a:t>Chapter Outline and Learning Objectives</a:t>
            </a:r>
          </a:p>
        </p:txBody>
      </p:sp>
      <p:sp>
        <p:nvSpPr>
          <p:cNvPr id="6" name="Content Placeholder 5"/>
          <p:cNvSpPr>
            <a:spLocks noGrp="1"/>
          </p:cNvSpPr>
          <p:nvPr>
            <p:ph sz="quarter" idx="16"/>
          </p:nvPr>
        </p:nvSpPr>
        <p:spPr>
          <a:xfrm>
            <a:off x="457200" y="1445153"/>
            <a:ext cx="8223250" cy="1115690"/>
          </a:xfrm>
        </p:spPr>
        <p:txBody>
          <a:bodyPr>
            <a:spAutoFit/>
          </a:bodyPr>
          <a:lstStyle/>
          <a:p>
            <a:pPr marL="0" indent="0">
              <a:buNone/>
            </a:pPr>
            <a:r>
              <a:rPr lang="en-IN" sz="2000" b="1" dirty="0"/>
              <a:t>7.1 The </a:t>
            </a:r>
            <a:r>
              <a:rPr lang="en-IN" sz="2000" b="1" dirty="0" err="1"/>
              <a:t>Behavior</a:t>
            </a:r>
            <a:r>
              <a:rPr lang="en-IN" sz="2000" b="1" dirty="0"/>
              <a:t> of Profit-Maximizing Firms</a:t>
            </a:r>
          </a:p>
          <a:p>
            <a:pPr marL="342900" indent="-342900">
              <a:buSzPct val="100000"/>
            </a:pPr>
            <a:r>
              <a:rPr lang="en-IN" sz="2000" dirty="0">
                <a:cs typeface="Arial" pitchFamily="34" charset="0"/>
              </a:rPr>
              <a:t>Understand the importance of opportunity costs to economic profits and how these profits feed into firm decision making.</a:t>
            </a:r>
          </a:p>
        </p:txBody>
      </p:sp>
      <p:sp>
        <p:nvSpPr>
          <p:cNvPr id="4" name="Content Placeholder 3"/>
          <p:cNvSpPr>
            <a:spLocks noGrp="1"/>
          </p:cNvSpPr>
          <p:nvPr>
            <p:ph sz="quarter" idx="13"/>
          </p:nvPr>
        </p:nvSpPr>
        <p:spPr>
          <a:xfrm>
            <a:off x="454025" y="2667000"/>
            <a:ext cx="8232775" cy="1115690"/>
          </a:xfrm>
        </p:spPr>
        <p:txBody>
          <a:bodyPr>
            <a:spAutoFit/>
          </a:bodyPr>
          <a:lstStyle/>
          <a:p>
            <a:pPr marL="0" indent="0">
              <a:buSzPct val="100000"/>
              <a:buNone/>
            </a:pPr>
            <a:r>
              <a:rPr lang="en-IN" sz="2000" b="1" dirty="0"/>
              <a:t>7.2 The Production Process</a:t>
            </a:r>
          </a:p>
          <a:p>
            <a:pPr marL="342900" indent="-342900">
              <a:buSzPct val="100000"/>
            </a:pPr>
            <a:r>
              <a:rPr lang="en-IN" sz="2000" dirty="0">
                <a:cs typeface="Arial" pitchFamily="34" charset="0"/>
              </a:rPr>
              <a:t>Be able to describe how total, marginal, and average products relate to one another.</a:t>
            </a:r>
          </a:p>
        </p:txBody>
      </p:sp>
      <p:sp>
        <p:nvSpPr>
          <p:cNvPr id="2" name="Content Placeholder 1"/>
          <p:cNvSpPr>
            <a:spLocks noGrp="1"/>
          </p:cNvSpPr>
          <p:nvPr>
            <p:ph sz="quarter" idx="14"/>
          </p:nvPr>
        </p:nvSpPr>
        <p:spPr>
          <a:xfrm>
            <a:off x="457200" y="3886200"/>
            <a:ext cx="8229600" cy="1115690"/>
          </a:xfrm>
        </p:spPr>
        <p:txBody>
          <a:bodyPr anchor="ctr">
            <a:spAutoFit/>
          </a:bodyPr>
          <a:lstStyle/>
          <a:p>
            <a:pPr marL="0" indent="0">
              <a:buSzPct val="100000"/>
              <a:buNone/>
            </a:pPr>
            <a:r>
              <a:rPr lang="en-IN" sz="2000" b="1" dirty="0"/>
              <a:t>7.3 Choice of Technology</a:t>
            </a:r>
          </a:p>
          <a:p>
            <a:pPr marL="342900" indent="-342900">
              <a:buSzPct val="100000"/>
            </a:pPr>
            <a:r>
              <a:rPr lang="en-IN" sz="2000" dirty="0">
                <a:cs typeface="Arial" pitchFamily="34" charset="0"/>
              </a:rPr>
              <a:t>Discuss the factors that firms consider when choosing among production techniques.</a:t>
            </a:r>
          </a:p>
        </p:txBody>
      </p:sp>
      <p:sp>
        <p:nvSpPr>
          <p:cNvPr id="3" name="Content Placeholder 2"/>
          <p:cNvSpPr>
            <a:spLocks noGrp="1"/>
          </p:cNvSpPr>
          <p:nvPr>
            <p:ph sz="quarter" idx="15"/>
          </p:nvPr>
        </p:nvSpPr>
        <p:spPr>
          <a:xfrm>
            <a:off x="463550" y="5099119"/>
            <a:ext cx="8223250" cy="1308050"/>
          </a:xfrm>
        </p:spPr>
        <p:txBody>
          <a:bodyPr anchor="ctr">
            <a:spAutoFit/>
          </a:bodyPr>
          <a:lstStyle/>
          <a:p>
            <a:pPr marL="0" indent="0">
              <a:buNone/>
            </a:pPr>
            <a:r>
              <a:rPr lang="en-IN" sz="2000" b="1" dirty="0"/>
              <a:t>Looking Ahead: Cost and Supply</a:t>
            </a:r>
          </a:p>
          <a:p>
            <a:pPr marL="0" indent="0">
              <a:buNone/>
            </a:pPr>
            <a:r>
              <a:rPr lang="en-IN" sz="2000" b="1" dirty="0"/>
              <a:t>Appendix: Isoquants and </a:t>
            </a:r>
            <a:r>
              <a:rPr lang="en-IN" sz="2000" b="1" dirty="0" err="1"/>
              <a:t>Isocosts</a:t>
            </a:r>
            <a:endParaRPr lang="en-IN" sz="2000" b="1" dirty="0"/>
          </a:p>
          <a:p>
            <a:pPr marL="342900" indent="-342900">
              <a:buSzPct val="100000"/>
            </a:pPr>
            <a:r>
              <a:rPr lang="en-IN" sz="2000" dirty="0">
                <a:cs typeface="Arial" pitchFamily="34" charset="0"/>
              </a:rPr>
              <a:t>Derive a cost curve from isoquants and </a:t>
            </a:r>
            <a:r>
              <a:rPr lang="en-IN" sz="2000" dirty="0" err="1">
                <a:cs typeface="Arial" pitchFamily="34" charset="0"/>
              </a:rPr>
              <a:t>isocost</a:t>
            </a:r>
            <a:r>
              <a:rPr lang="en-IN" sz="2000" dirty="0">
                <a:cs typeface="Arial" pitchFamily="34" charset="0"/>
              </a:rPr>
              <a:t> lines.</a:t>
            </a:r>
          </a:p>
        </p:txBody>
      </p:sp>
    </p:spTree>
    <p:extLst>
      <p:ext uri="{BB962C8B-B14F-4D97-AF65-F5344CB8AC3E}">
        <p14:creationId xmlns:p14="http://schemas.microsoft.com/office/powerpoint/2010/main" val="147987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590"/>
            <a:ext cx="8229600" cy="1107996"/>
          </a:xfrm>
        </p:spPr>
        <p:txBody>
          <a:bodyPr>
            <a:spAutoFit/>
          </a:bodyPr>
          <a:lstStyle/>
          <a:p>
            <a:r>
              <a:rPr lang="en-IN" altLang="en-US" sz="3600" dirty="0">
                <a:latin typeface="+mj-lt"/>
              </a:rPr>
              <a:t>Production Functions with Two Variable Factors of Production </a:t>
            </a:r>
            <a:r>
              <a:rPr lang="en-IN" altLang="en-US" sz="2800" dirty="0">
                <a:latin typeface="+mj-lt"/>
              </a:rPr>
              <a:t>(1 of 2)</a:t>
            </a:r>
            <a:endParaRPr lang="en-US" sz="2800" dirty="0">
              <a:latin typeface="+mj-lt"/>
            </a:endParaRPr>
          </a:p>
        </p:txBody>
      </p:sp>
      <p:sp>
        <p:nvSpPr>
          <p:cNvPr id="3" name="Content Placeholder 2"/>
          <p:cNvSpPr>
            <a:spLocks noGrp="1"/>
          </p:cNvSpPr>
          <p:nvPr>
            <p:ph idx="1"/>
          </p:nvPr>
        </p:nvSpPr>
        <p:spPr>
          <a:xfrm>
            <a:off x="457200" y="1600197"/>
            <a:ext cx="8229600" cy="3339376"/>
          </a:xfrm>
        </p:spPr>
        <p:txBody>
          <a:bodyPr>
            <a:spAutoFit/>
          </a:bodyPr>
          <a:lstStyle/>
          <a:p>
            <a:r>
              <a:rPr lang="en-US" sz="2400"/>
              <a:t>Inputs work together in production. </a:t>
            </a:r>
            <a:r>
              <a:rPr lang="en-US" sz="2400" dirty="0"/>
              <a:t>Capital and labor are </a:t>
            </a:r>
            <a:r>
              <a:rPr lang="en-US" sz="2400" i="1" dirty="0"/>
              <a:t>complementary inputs</a:t>
            </a:r>
            <a:r>
              <a:rPr lang="en-US" sz="2400" dirty="0"/>
              <a:t>.</a:t>
            </a:r>
          </a:p>
          <a:p>
            <a:r>
              <a:rPr lang="en-US" sz="2400" dirty="0"/>
              <a:t>Additional capital increases the </a:t>
            </a:r>
            <a:r>
              <a:rPr lang="en-US" sz="2400" i="1" dirty="0"/>
              <a:t>productivity</a:t>
            </a:r>
            <a:r>
              <a:rPr lang="en-US" sz="2400" dirty="0"/>
              <a:t> of labor—that is, the amount of output produced per worker per hour.</a:t>
            </a:r>
          </a:p>
          <a:p>
            <a:r>
              <a:rPr lang="en-US" sz="2400" dirty="0"/>
              <a:t>This simple relationship lies at the heart of worries about productivity at the national and international levels. Building new, modern plants and equipment enhances a nation’s productivity.</a:t>
            </a:r>
          </a:p>
        </p:txBody>
      </p:sp>
    </p:spTree>
    <p:extLst>
      <p:ext uri="{BB962C8B-B14F-4D97-AF65-F5344CB8AC3E}">
        <p14:creationId xmlns:p14="http://schemas.microsoft.com/office/powerpoint/2010/main" val="1409454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590"/>
            <a:ext cx="8229600" cy="1107996"/>
          </a:xfrm>
        </p:spPr>
        <p:txBody>
          <a:bodyPr>
            <a:spAutoFit/>
          </a:bodyPr>
          <a:lstStyle/>
          <a:p>
            <a:r>
              <a:rPr lang="en-IN" altLang="en-US" sz="3600" dirty="0">
                <a:latin typeface="+mj-lt"/>
              </a:rPr>
              <a:t>Production Functions with Two Variable Factors of Production </a:t>
            </a:r>
            <a:r>
              <a:rPr lang="en-IN" altLang="en-US" sz="2800" dirty="0">
                <a:latin typeface="+mj-lt"/>
              </a:rPr>
              <a:t>(2 of 2)</a:t>
            </a:r>
            <a:endParaRPr lang="en-US" sz="2800" dirty="0">
              <a:latin typeface="+mj-lt"/>
            </a:endParaRPr>
          </a:p>
        </p:txBody>
      </p:sp>
      <p:sp>
        <p:nvSpPr>
          <p:cNvPr id="3" name="Content Placeholder 2"/>
          <p:cNvSpPr>
            <a:spLocks noGrp="1"/>
          </p:cNvSpPr>
          <p:nvPr>
            <p:ph idx="1"/>
          </p:nvPr>
        </p:nvSpPr>
        <p:spPr>
          <a:xfrm>
            <a:off x="457200" y="1600197"/>
            <a:ext cx="8229600" cy="1477328"/>
          </a:xfrm>
        </p:spPr>
        <p:txBody>
          <a:bodyPr>
            <a:spAutoFit/>
          </a:bodyPr>
          <a:lstStyle/>
          <a:p>
            <a:r>
              <a:rPr lang="en-US" sz="2400" dirty="0"/>
              <a:t>In the past decade, China has accumulated capital (that is, built plants and equipment) at a very high rate. The result has been growth in the average quantity of output per worker in China.</a:t>
            </a:r>
          </a:p>
        </p:txBody>
      </p:sp>
    </p:spTree>
    <p:extLst>
      <p:ext uri="{BB962C8B-B14F-4D97-AF65-F5344CB8AC3E}">
        <p14:creationId xmlns:p14="http://schemas.microsoft.com/office/powerpoint/2010/main" val="34309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26858"/>
            <a:ext cx="8229600" cy="563077"/>
          </a:xfrm>
        </p:spPr>
        <p:txBody>
          <a:bodyPr anchor="ctr">
            <a:noAutofit/>
          </a:bodyPr>
          <a:lstStyle/>
          <a:p>
            <a:r>
              <a:rPr lang="pt-BR" dirty="0"/>
              <a:t>Economics In Practice </a:t>
            </a:r>
            <a:r>
              <a:rPr lang="pt-BR" sz="2800" dirty="0"/>
              <a:t>(1 of 2)</a:t>
            </a:r>
          </a:p>
        </p:txBody>
      </p:sp>
      <p:sp>
        <p:nvSpPr>
          <p:cNvPr id="3" name="Content Placeholder 2"/>
          <p:cNvSpPr>
            <a:spLocks noGrp="1"/>
          </p:cNvSpPr>
          <p:nvPr>
            <p:ph sz="quarter" idx="15"/>
          </p:nvPr>
        </p:nvSpPr>
        <p:spPr>
          <a:xfrm>
            <a:off x="455386" y="745684"/>
            <a:ext cx="8223250" cy="479056"/>
          </a:xfrm>
        </p:spPr>
        <p:txBody>
          <a:bodyPr anchor="ctr"/>
          <a:lstStyle/>
          <a:p>
            <a:pPr marL="0" indent="0">
              <a:spcBef>
                <a:spcPts val="0"/>
              </a:spcBef>
              <a:buNone/>
            </a:pPr>
            <a:r>
              <a:rPr lang="pt-BR" sz="2800" b="1" dirty="0">
                <a:solidFill>
                  <a:srgbClr val="007FA3"/>
                </a:solidFill>
                <a:latin typeface="+mj-lt"/>
                <a:ea typeface="Times New Roman"/>
                <a:cs typeface="Times New Roman"/>
              </a:rPr>
              <a:t>Gains from Modern Management </a:t>
            </a:r>
            <a:endParaRPr lang="en-US" sz="2800" b="1" dirty="0">
              <a:solidFill>
                <a:srgbClr val="007FA3"/>
              </a:solidFill>
              <a:latin typeface="+mj-lt"/>
              <a:ea typeface="Times New Roman"/>
              <a:cs typeface="Times New Roman"/>
            </a:endParaRPr>
          </a:p>
        </p:txBody>
      </p:sp>
      <p:sp>
        <p:nvSpPr>
          <p:cNvPr id="4" name="Content Placeholder 3"/>
          <p:cNvSpPr>
            <a:spLocks noGrp="1"/>
          </p:cNvSpPr>
          <p:nvPr>
            <p:ph sz="quarter" idx="14"/>
          </p:nvPr>
        </p:nvSpPr>
        <p:spPr>
          <a:xfrm>
            <a:off x="372530" y="1518806"/>
            <a:ext cx="4131737" cy="2900794"/>
          </a:xfrm>
          <a:prstGeom prst="rect">
            <a:avLst/>
          </a:prstGeom>
        </p:spPr>
        <p:txBody>
          <a:bodyPr wrap="square" anchor="ctr">
            <a:spAutoFit/>
          </a:bodyPr>
          <a:lstStyle/>
          <a:p>
            <a:pPr marL="0" lvl="0" indent="0" fontAlgn="base">
              <a:spcAft>
                <a:spcPct val="0"/>
              </a:spcAft>
              <a:buSzPct val="100000"/>
              <a:buNone/>
            </a:pPr>
            <a:r>
              <a:rPr lang="en-US" sz="1600" dirty="0">
                <a:sym typeface="Wingdings 3" panose="05040102010807070707" pitchFamily="18" charset="2"/>
              </a:rPr>
              <a:t>Michela </a:t>
            </a:r>
            <a:r>
              <a:rPr lang="en-US" sz="1600" dirty="0" err="1">
                <a:sym typeface="Wingdings 3" panose="05040102010807070707" pitchFamily="18" charset="2"/>
              </a:rPr>
              <a:t>Giorcelli</a:t>
            </a:r>
            <a:r>
              <a:rPr lang="en-US" sz="1600" dirty="0">
                <a:sym typeface="Wingdings 3" panose="05040102010807070707" pitchFamily="18" charset="2"/>
              </a:rPr>
              <a:t> from UCLA spotlights the importance of worker training and modern machinery in increasing output.</a:t>
            </a:r>
          </a:p>
          <a:p>
            <a:pPr marL="0" lvl="0" indent="0" fontAlgn="base">
              <a:spcAft>
                <a:spcPct val="0"/>
              </a:spcAft>
              <a:buSzPct val="100000"/>
              <a:buNone/>
            </a:pPr>
            <a:r>
              <a:rPr lang="en-US" sz="1600" dirty="0">
                <a:sym typeface="Wingdings 3" panose="05040102010807070707" pitchFamily="18" charset="2"/>
              </a:rPr>
              <a:t>Looking at data on the performance of more than 3,000 Italian firms whose managers took part in the United States Technical Assistance and Productivity Program between 1952 and 1958, she found productivity of the participating firms grew by 15 percent in the first year and continued to grow for more than a decade afterward.</a:t>
            </a:r>
          </a:p>
        </p:txBody>
      </p:sp>
      <p:pic>
        <p:nvPicPr>
          <p:cNvPr id="3074" name="Picture 2" descr="A photo shows three professionals in suits discussing while walking in a factory-setting equipped with modern machinery.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5477" y="1520889"/>
            <a:ext cx="4137181" cy="2755362"/>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364063" y="4936675"/>
            <a:ext cx="8232775" cy="1261884"/>
          </a:xfrm>
        </p:spPr>
        <p:txBody>
          <a:bodyPr anchor="ctr">
            <a:spAutoFit/>
          </a:bodyPr>
          <a:lstStyle/>
          <a:p>
            <a:pPr marL="0" indent="0">
              <a:spcBef>
                <a:spcPts val="1200"/>
              </a:spcBef>
              <a:buNone/>
            </a:pPr>
            <a:r>
              <a:rPr lang="en-IN" sz="1800" dirty="0"/>
              <a:t>CRITICAL THINKING</a:t>
            </a:r>
          </a:p>
          <a:p>
            <a:pPr marL="342900" indent="-342900">
              <a:spcBef>
                <a:spcPts val="1200"/>
              </a:spcBef>
              <a:buFont typeface="Arial" panose="020B0604020202020204" pitchFamily="34" charset="0"/>
              <a:buAutoNum type="arabicPeriod"/>
            </a:pPr>
            <a:r>
              <a:rPr lang="en-US" sz="1800" dirty="0"/>
              <a:t>Why did </a:t>
            </a:r>
            <a:r>
              <a:rPr lang="en-US" sz="1800" dirty="0" err="1"/>
              <a:t>Giorcelli</a:t>
            </a:r>
            <a:r>
              <a:rPr lang="en-US" sz="1800" dirty="0"/>
              <a:t> compare participating firms with the performance of firms that applied to the program but were excluded for budget reasons? Why is this better than just comparing the participants with firms overall?</a:t>
            </a:r>
            <a:endParaRPr lang="en-IN" sz="1800" dirty="0"/>
          </a:p>
        </p:txBody>
      </p:sp>
    </p:spTree>
    <p:extLst>
      <p:ext uri="{BB962C8B-B14F-4D97-AF65-F5344CB8AC3E}">
        <p14:creationId xmlns:p14="http://schemas.microsoft.com/office/powerpoint/2010/main" val="2086463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527"/>
            <a:ext cx="8229600" cy="470963"/>
          </a:xfrm>
        </p:spPr>
        <p:txBody>
          <a:bodyPr>
            <a:spAutoFit/>
          </a:bodyPr>
          <a:lstStyle/>
          <a:p>
            <a:r>
              <a:rPr lang="en-IN" altLang="en-US" sz="3600" dirty="0">
                <a:latin typeface="+mj-lt"/>
              </a:rPr>
              <a:t>Choice of Technology</a:t>
            </a:r>
            <a:endParaRPr lang="en-US" sz="2800" dirty="0">
              <a:latin typeface="+mj-lt"/>
            </a:endParaRPr>
          </a:p>
        </p:txBody>
      </p:sp>
      <p:sp>
        <p:nvSpPr>
          <p:cNvPr id="6" name="Content Placeholder 5"/>
          <p:cNvSpPr>
            <a:spLocks noGrp="1"/>
          </p:cNvSpPr>
          <p:nvPr>
            <p:ph idx="1"/>
          </p:nvPr>
        </p:nvSpPr>
        <p:spPr>
          <a:xfrm>
            <a:off x="457200" y="1015978"/>
            <a:ext cx="8205788" cy="304799"/>
          </a:xfrm>
        </p:spPr>
        <p:txBody>
          <a:bodyPr/>
          <a:lstStyle/>
          <a:p>
            <a:pPr marL="0" indent="0">
              <a:buNone/>
            </a:pPr>
            <a:r>
              <a:rPr lang="en-IN" b="1" dirty="0"/>
              <a:t>TABLE 7.3  Inputs Required to Produce 100 Diapers Using Alternative Technologies</a:t>
            </a:r>
          </a:p>
        </p:txBody>
      </p:sp>
      <p:graphicFrame>
        <p:nvGraphicFramePr>
          <p:cNvPr id="4" name="Table 1"/>
          <p:cNvGraphicFramePr>
            <a:graphicFrameLocks/>
          </p:cNvGraphicFramePr>
          <p:nvPr>
            <p:extLst>
              <p:ext uri="{D42A27DB-BD31-4B8C-83A1-F6EECF244321}">
                <p14:modId xmlns:p14="http://schemas.microsoft.com/office/powerpoint/2010/main" val="3564872301"/>
              </p:ext>
            </p:extLst>
          </p:nvPr>
        </p:nvGraphicFramePr>
        <p:xfrm>
          <a:off x="1371600" y="1439312"/>
          <a:ext cx="5692583" cy="1679565"/>
        </p:xfrm>
        <a:graphic>
          <a:graphicData uri="http://schemas.openxmlformats.org/drawingml/2006/table">
            <a:tbl>
              <a:tblPr firstRow="1">
                <a:tableStyleId>{0E3FDE45-AF77-4B5C-9715-49D594BDF05E}</a:tableStyleId>
              </a:tblPr>
              <a:tblGrid>
                <a:gridCol w="1609149">
                  <a:extLst>
                    <a:ext uri="{9D8B030D-6E8A-4147-A177-3AD203B41FA5}">
                      <a16:colId xmlns:a16="http://schemas.microsoft.com/office/drawing/2014/main" val="20000"/>
                    </a:ext>
                  </a:extLst>
                </a:gridCol>
                <a:gridCol w="2041717">
                  <a:extLst>
                    <a:ext uri="{9D8B030D-6E8A-4147-A177-3AD203B41FA5}">
                      <a16:colId xmlns:a16="http://schemas.microsoft.com/office/drawing/2014/main" val="20001"/>
                    </a:ext>
                  </a:extLst>
                </a:gridCol>
                <a:gridCol w="2041717">
                  <a:extLst>
                    <a:ext uri="{9D8B030D-6E8A-4147-A177-3AD203B41FA5}">
                      <a16:colId xmlns:a16="http://schemas.microsoft.com/office/drawing/2014/main" val="20002"/>
                    </a:ext>
                  </a:extLst>
                </a:gridCol>
              </a:tblGrid>
              <a:tr h="397589">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Arial" charset="0"/>
                        </a:rPr>
                        <a:t>Technology</a:t>
                      </a: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kumimoji="0" lang="en-US" sz="1600" b="1" i="0" u="none" strike="noStrike" cap="none" normalizeH="0" baseline="0" dirty="0">
                          <a:ln>
                            <a:noFill/>
                          </a:ln>
                          <a:solidFill>
                            <a:schemeClr val="bg1"/>
                          </a:solidFill>
                          <a:effectLst/>
                          <a:latin typeface="Arial" charset="0"/>
                        </a:rPr>
                        <a:t>Units of Capital (</a:t>
                      </a:r>
                      <a:r>
                        <a:rPr kumimoji="0" lang="en-US" sz="1600" b="1" i="1" u="none" strike="noStrike" cap="none" normalizeH="0" baseline="0" dirty="0">
                          <a:ln>
                            <a:noFill/>
                          </a:ln>
                          <a:solidFill>
                            <a:schemeClr val="bg1"/>
                          </a:solidFill>
                          <a:effectLst/>
                          <a:latin typeface="Arial" charset="0"/>
                        </a:rPr>
                        <a:t>K</a:t>
                      </a:r>
                      <a:r>
                        <a:rPr kumimoji="0" lang="en-US" sz="1600" b="1" i="0" u="none" strike="noStrike" cap="none" normalizeH="0" baseline="0" dirty="0">
                          <a:ln>
                            <a:noFill/>
                          </a:ln>
                          <a:solidFill>
                            <a:schemeClr val="bg1"/>
                          </a:solidFill>
                          <a:effectLst/>
                          <a:latin typeface="Arial" charset="0"/>
                        </a:rPr>
                        <a:t>)</a:t>
                      </a:r>
                      <a:endParaRPr lang="en-IN" sz="1600" b="1" i="0" u="none" strike="noStrike" dirty="0">
                        <a:solidFill>
                          <a:schemeClr val="bg1"/>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kumimoji="0" lang="en-US" sz="1600" b="1" i="0" u="none" strike="noStrike" cap="none" normalizeH="0" baseline="0" dirty="0">
                          <a:ln>
                            <a:noFill/>
                          </a:ln>
                          <a:solidFill>
                            <a:schemeClr val="bg1"/>
                          </a:solidFill>
                          <a:effectLst/>
                          <a:latin typeface="Arial" charset="0"/>
                        </a:rPr>
                        <a:t>Units of Labor (</a:t>
                      </a:r>
                      <a:r>
                        <a:rPr kumimoji="0" lang="en-US" sz="1600" b="1" i="1" u="none" strike="noStrike" cap="none" normalizeH="0" baseline="0" dirty="0">
                          <a:ln>
                            <a:noFill/>
                          </a:ln>
                          <a:solidFill>
                            <a:schemeClr val="bg1"/>
                          </a:solidFill>
                          <a:effectLst/>
                          <a:latin typeface="Arial" charset="0"/>
                        </a:rPr>
                        <a:t>L</a:t>
                      </a:r>
                      <a:r>
                        <a:rPr kumimoji="0" lang="en-US" sz="1600" b="1" i="0" u="none" strike="noStrike" cap="none" normalizeH="0" baseline="0" dirty="0">
                          <a:ln>
                            <a:noFill/>
                          </a:ln>
                          <a:solidFill>
                            <a:schemeClr val="bg1"/>
                          </a:solidFill>
                          <a:effectLst/>
                          <a:latin typeface="Arial" charset="0"/>
                        </a:rPr>
                        <a:t>)</a:t>
                      </a:r>
                      <a:endParaRPr lang="en-IN" sz="1600" b="1" i="0" u="none" strike="noStrike" dirty="0">
                        <a:solidFill>
                          <a:schemeClr val="bg1"/>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42980">
                <a:tc>
                  <a:txBody>
                    <a:bodyPr/>
                    <a:lstStyle/>
                    <a:p>
                      <a:pPr algn="ctr" rtl="0" fontAlgn="ctr"/>
                      <a:r>
                        <a:rPr lang="en-IN" sz="1600" i="1" u="none" strike="noStrike" dirty="0">
                          <a:effectLst/>
                        </a:rPr>
                        <a:t>A</a:t>
                      </a:r>
                      <a:endParaRPr lang="en-IN" sz="1600" b="0" i="1" u="none" strike="noStrike" dirty="0">
                        <a:solidFill>
                          <a:srgbClr val="000000"/>
                        </a:solidFill>
                        <a:effectLst/>
                        <a:latin typeface="Arial" panose="020B0604020202020204" pitchFamily="34" charset="0"/>
                      </a:endParaRP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chemeClr val="tx1"/>
                          </a:solidFill>
                          <a:effectLst/>
                          <a:latin typeface="+mn-lt"/>
                        </a:rPr>
                        <a:t>2</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10</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52090">
                <a:tc>
                  <a:txBody>
                    <a:bodyPr/>
                    <a:lstStyle/>
                    <a:p>
                      <a:pPr algn="ctr" rtl="0" fontAlgn="ctr"/>
                      <a:r>
                        <a:rPr lang="en-IN" sz="1600" i="1" u="none" strike="noStrike" dirty="0">
                          <a:effectLst/>
                        </a:rPr>
                        <a:t>B</a:t>
                      </a:r>
                      <a:endParaRPr lang="en-IN" sz="1600" b="0" i="1" u="none" strike="noStrike" dirty="0">
                        <a:solidFill>
                          <a:srgbClr val="000000"/>
                        </a:solidFill>
                        <a:effectLst/>
                        <a:latin typeface="Arial" panose="020B0604020202020204" pitchFamily="34" charset="0"/>
                      </a:endParaRP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3</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6</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52090">
                <a:tc>
                  <a:txBody>
                    <a:bodyPr/>
                    <a:lstStyle/>
                    <a:p>
                      <a:pPr algn="ctr" rtl="0" fontAlgn="ctr"/>
                      <a:r>
                        <a:rPr lang="en-IN" sz="1600" i="1" u="none" strike="noStrike" dirty="0">
                          <a:effectLst/>
                        </a:rPr>
                        <a:t>C</a:t>
                      </a:r>
                      <a:endParaRPr lang="en-IN" sz="1600" b="0" i="1" u="none" strike="noStrike" dirty="0">
                        <a:solidFill>
                          <a:srgbClr val="000000"/>
                        </a:solidFill>
                        <a:effectLst/>
                        <a:latin typeface="Arial" panose="020B0604020202020204" pitchFamily="34" charset="0"/>
                      </a:endParaRP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4</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4</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90116">
                <a:tc>
                  <a:txBody>
                    <a:bodyPr/>
                    <a:lstStyle/>
                    <a:p>
                      <a:pPr algn="ctr" rtl="0" fontAlgn="ctr"/>
                      <a:r>
                        <a:rPr lang="en-IN" sz="1600" i="1" u="none" strike="noStrike" dirty="0">
                          <a:effectLst/>
                        </a:rPr>
                        <a:t>D</a:t>
                      </a:r>
                      <a:endParaRPr lang="en-IN" sz="1600" b="0" i="1" u="none" strike="noStrike" dirty="0">
                        <a:solidFill>
                          <a:srgbClr val="000000"/>
                        </a:solidFill>
                        <a:effectLst/>
                        <a:latin typeface="Arial" panose="020B0604020202020204" pitchFamily="34" charset="0"/>
                      </a:endParaRP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6</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3</a:t>
                      </a:r>
                      <a:endParaRPr lang="en-IN" sz="1600" b="0" i="0" u="none" strike="noStrike" dirty="0">
                        <a:solidFill>
                          <a:srgbClr val="000000"/>
                        </a:solidFill>
                        <a:effectLst/>
                        <a:latin typeface="Arial" panose="020B0604020202020204" pitchFamily="34" charset="0"/>
                      </a:endParaRP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42980">
                <a:tc>
                  <a:txBody>
                    <a:bodyPr/>
                    <a:lstStyle/>
                    <a:p>
                      <a:pPr algn="ctr" rtl="0" fontAlgn="ctr"/>
                      <a:r>
                        <a:rPr lang="en-IN" sz="1600" b="0" i="1" u="none" strike="noStrike" dirty="0">
                          <a:solidFill>
                            <a:srgbClr val="000000"/>
                          </a:solidFill>
                          <a:effectLst/>
                          <a:latin typeface="Arial" panose="020B0604020202020204" pitchFamily="34" charset="0"/>
                        </a:rPr>
                        <a:t>E</a:t>
                      </a: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10</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a:t>
                      </a:r>
                    </a:p>
                  </a:txBody>
                  <a:tcPr marL="0" marR="0"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
        <p:nvSpPr>
          <p:cNvPr id="7" name="Content Placeholder 6"/>
          <p:cNvSpPr>
            <a:spLocks noGrp="1"/>
          </p:cNvSpPr>
          <p:nvPr>
            <p:ph sz="quarter" idx="13"/>
          </p:nvPr>
        </p:nvSpPr>
        <p:spPr>
          <a:xfrm>
            <a:off x="457200" y="3310450"/>
            <a:ext cx="8205788" cy="286942"/>
          </a:xfrm>
        </p:spPr>
        <p:txBody>
          <a:bodyPr/>
          <a:lstStyle/>
          <a:p>
            <a:pPr marL="0" indent="0">
              <a:buNone/>
            </a:pPr>
            <a:r>
              <a:rPr lang="en-IN" b="1" dirty="0"/>
              <a:t>TABLE 7.4   Cost-Minimizing Choice among Alternative Technologies (100 Diapers)</a:t>
            </a:r>
          </a:p>
        </p:txBody>
      </p:sp>
      <p:graphicFrame>
        <p:nvGraphicFramePr>
          <p:cNvPr id="10" name="Table 1"/>
          <p:cNvGraphicFramePr>
            <a:graphicFrameLocks/>
          </p:cNvGraphicFramePr>
          <p:nvPr>
            <p:extLst>
              <p:ext uri="{D42A27DB-BD31-4B8C-83A1-F6EECF244321}">
                <p14:modId xmlns:p14="http://schemas.microsoft.com/office/powerpoint/2010/main" val="943621914"/>
              </p:ext>
            </p:extLst>
          </p:nvPr>
        </p:nvGraphicFramePr>
        <p:xfrm>
          <a:off x="457200" y="3716860"/>
          <a:ext cx="8229598" cy="2103471"/>
        </p:xfrm>
        <a:graphic>
          <a:graphicData uri="http://schemas.openxmlformats.org/drawingml/2006/table">
            <a:tbl>
              <a:tblPr firstRow="1">
                <a:tableStyleId>{0E3FDE45-AF77-4B5C-9715-49D594BDF05E}</a:tableStyleId>
              </a:tblPr>
              <a:tblGrid>
                <a:gridCol w="1354606">
                  <a:extLst>
                    <a:ext uri="{9D8B030D-6E8A-4147-A177-3AD203B41FA5}">
                      <a16:colId xmlns:a16="http://schemas.microsoft.com/office/drawing/2014/main" val="20000"/>
                    </a:ext>
                  </a:extLst>
                </a:gridCol>
                <a:gridCol w="2074394">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598">
                  <a:extLst>
                    <a:ext uri="{9D8B030D-6E8A-4147-A177-3AD203B41FA5}">
                      <a16:colId xmlns:a16="http://schemas.microsoft.com/office/drawing/2014/main" val="20004"/>
                    </a:ext>
                  </a:extLst>
                </a:gridCol>
              </a:tblGrid>
              <a:tr h="7789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(1)</a:t>
                      </a:r>
                      <a:br>
                        <a:rPr kumimoji="0" lang="en-US" sz="1600" b="1" i="0" u="none" strike="noStrike" cap="none" normalizeH="0" baseline="0" dirty="0">
                          <a:ln>
                            <a:noFill/>
                          </a:ln>
                          <a:solidFill>
                            <a:schemeClr val="bg1"/>
                          </a:solidFill>
                          <a:effectLst/>
                          <a:latin typeface="Arial" charset="0"/>
                        </a:rPr>
                      </a:br>
                      <a:r>
                        <a:rPr kumimoji="0" lang="en-US" sz="1600" b="1" i="0" u="none" strike="noStrike" cap="none" normalizeH="0" baseline="0" dirty="0">
                          <a:ln>
                            <a:noFill/>
                          </a:ln>
                          <a:solidFill>
                            <a:schemeClr val="bg1"/>
                          </a:solidFill>
                          <a:effectLst/>
                          <a:latin typeface="Arial" charset="0"/>
                        </a:rPr>
                        <a:t>Technology</a:t>
                      </a:r>
                    </a:p>
                  </a:txBody>
                  <a:tcPr marL="9525" marR="9525" marT="9525" marB="0">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Arial" charset="0"/>
                        </a:rPr>
                        <a:t>(2)</a:t>
                      </a:r>
                      <a:br>
                        <a:rPr kumimoji="0" lang="en-US" sz="1600" b="1" i="0" u="none" strike="noStrike" cap="none" normalizeH="0" baseline="0" dirty="0">
                          <a:ln>
                            <a:noFill/>
                          </a:ln>
                          <a:solidFill>
                            <a:schemeClr val="bg1"/>
                          </a:solidFill>
                          <a:effectLst/>
                          <a:latin typeface="Arial" charset="0"/>
                        </a:rPr>
                      </a:br>
                      <a:r>
                        <a:rPr kumimoji="0" lang="en-US" sz="1600" b="1" i="0" u="none" strike="noStrike" cap="none" normalizeH="0" baseline="0" dirty="0">
                          <a:ln>
                            <a:noFill/>
                          </a:ln>
                          <a:solidFill>
                            <a:schemeClr val="bg1"/>
                          </a:solidFill>
                          <a:effectLst/>
                          <a:latin typeface="Arial" charset="0"/>
                        </a:rPr>
                        <a:t>Units of Capital (</a:t>
                      </a:r>
                      <a:r>
                        <a:rPr kumimoji="0" lang="en-US" sz="1600" b="1" i="1" u="none" strike="noStrike" cap="none" normalizeH="0" baseline="0" dirty="0">
                          <a:ln>
                            <a:noFill/>
                          </a:ln>
                          <a:solidFill>
                            <a:schemeClr val="bg1"/>
                          </a:solidFill>
                          <a:effectLst/>
                          <a:latin typeface="Arial" charset="0"/>
                        </a:rPr>
                        <a:t>K</a:t>
                      </a:r>
                      <a:r>
                        <a:rPr kumimoji="0" lang="en-US" sz="1600" b="1" i="0" u="none" strike="noStrike" cap="none" normalizeH="0" baseline="0" dirty="0">
                          <a:ln>
                            <a:noFill/>
                          </a:ln>
                          <a:solidFill>
                            <a:schemeClr val="bg1"/>
                          </a:solidFill>
                          <a:effectLst/>
                          <a:latin typeface="Arial" charset="0"/>
                        </a:rPr>
                        <a:t>)</a:t>
                      </a:r>
                    </a:p>
                  </a:txBody>
                  <a:tcPr marL="9525" marR="9525" marT="9525"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bg1"/>
                          </a:solidFill>
                          <a:effectLst/>
                          <a:latin typeface="Arial" charset="0"/>
                        </a:rPr>
                        <a:t>(3)</a:t>
                      </a:r>
                      <a:br>
                        <a:rPr kumimoji="0" lang="en-US" sz="1600" b="1" i="0" u="none" strike="noStrike" cap="none" normalizeH="0" baseline="0" dirty="0">
                          <a:ln>
                            <a:noFill/>
                          </a:ln>
                          <a:solidFill>
                            <a:schemeClr val="bg1"/>
                          </a:solidFill>
                          <a:effectLst/>
                          <a:latin typeface="Arial" charset="0"/>
                        </a:rPr>
                      </a:br>
                      <a:r>
                        <a:rPr kumimoji="0" lang="en-US" sz="1600" b="1" i="0" u="none" strike="noStrike" cap="none" normalizeH="0" baseline="0" dirty="0">
                          <a:ln>
                            <a:noFill/>
                          </a:ln>
                          <a:solidFill>
                            <a:schemeClr val="bg1"/>
                          </a:solidFill>
                          <a:effectLst/>
                          <a:latin typeface="Arial" charset="0"/>
                        </a:rPr>
                        <a:t>Units of Labor (</a:t>
                      </a:r>
                      <a:r>
                        <a:rPr kumimoji="0" lang="en-US" sz="1600" b="1" i="1" u="none" strike="noStrike" cap="none" normalizeH="0" baseline="0" dirty="0">
                          <a:ln>
                            <a:noFill/>
                          </a:ln>
                          <a:solidFill>
                            <a:schemeClr val="bg1"/>
                          </a:solidFill>
                          <a:effectLst/>
                          <a:latin typeface="Arial" charset="0"/>
                        </a:rPr>
                        <a:t>L</a:t>
                      </a:r>
                      <a:r>
                        <a:rPr kumimoji="0" lang="en-US" sz="1600" b="1" i="0" u="none" strike="noStrike" cap="none" normalizeH="0" baseline="0" dirty="0">
                          <a:ln>
                            <a:noFill/>
                          </a:ln>
                          <a:solidFill>
                            <a:schemeClr val="bg1"/>
                          </a:solidFill>
                          <a:effectLst/>
                          <a:latin typeface="Arial" charset="0"/>
                        </a:rPr>
                        <a:t>)</a:t>
                      </a:r>
                      <a:r>
                        <a:rPr lang="en-IN" sz="1600" b="1" i="0" u="none" strike="noStrike" baseline="0" dirty="0">
                          <a:solidFill>
                            <a:schemeClr val="bg1"/>
                          </a:solidFill>
                          <a:effectLst/>
                          <a:latin typeface="+mn-lt"/>
                        </a:rPr>
                        <a:t> </a:t>
                      </a:r>
                      <a:endParaRPr lang="en-IN" sz="1600" b="1" i="0" u="none" strike="noStrike" dirty="0">
                        <a:solidFill>
                          <a:schemeClr val="bg1"/>
                        </a:solidFill>
                        <a:effectLst/>
                        <a:latin typeface="Arial" panose="020B0604020202020204" pitchFamily="34" charset="0"/>
                      </a:endParaRPr>
                    </a:p>
                  </a:txBody>
                  <a:tcPr marL="9525" marR="9525" marT="9525"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IN" sz="1600" dirty="0">
                          <a:solidFill>
                            <a:schemeClr val="bg1"/>
                          </a:solidFill>
                        </a:rPr>
                        <a:t>(4)</a:t>
                      </a:r>
                      <a:r>
                        <a:rPr kumimoji="0" lang="en-US" sz="1600" b="1" i="0" u="none" strike="noStrike" cap="none" normalizeH="0" baseline="0" dirty="0">
                          <a:ln>
                            <a:noFill/>
                          </a:ln>
                          <a:solidFill>
                            <a:schemeClr val="bg1"/>
                          </a:solidFill>
                          <a:effectLst/>
                          <a:latin typeface="Arial" charset="0"/>
                        </a:rPr>
                        <a:t> </a:t>
                      </a:r>
                    </a:p>
                    <a:p>
                      <a:pPr algn="ctr"/>
                      <a:r>
                        <a:rPr kumimoji="0" lang="en-US" sz="1600" b="1" i="0" u="none" strike="noStrike" cap="none" normalizeH="0" baseline="0" dirty="0">
                          <a:ln>
                            <a:noFill/>
                          </a:ln>
                          <a:solidFill>
                            <a:schemeClr val="bg1"/>
                          </a:solidFill>
                          <a:effectLst/>
                          <a:latin typeface="Arial" charset="0"/>
                        </a:rPr>
                        <a:t>P</a:t>
                      </a:r>
                      <a:r>
                        <a:rPr kumimoji="0" lang="en-US" sz="1600" b="1" i="1" u="none" strike="noStrike" cap="none" normalizeH="0" baseline="-25000" dirty="0">
                          <a:ln>
                            <a:noFill/>
                          </a:ln>
                          <a:solidFill>
                            <a:schemeClr val="bg1"/>
                          </a:solidFill>
                          <a:effectLst/>
                          <a:latin typeface="Arial" charset="0"/>
                        </a:rPr>
                        <a:t>L</a:t>
                      </a:r>
                      <a:r>
                        <a:rPr kumimoji="0" lang="en-US" sz="1600" b="1" i="0" u="none" strike="noStrike" cap="none" normalizeH="0" baseline="0" dirty="0">
                          <a:ln>
                            <a:noFill/>
                          </a:ln>
                          <a:solidFill>
                            <a:schemeClr val="bg1"/>
                          </a:solidFill>
                          <a:effectLst/>
                          <a:latin typeface="Arial" charset="0"/>
                        </a:rPr>
                        <a:t> = $1</a:t>
                      </a:r>
                    </a:p>
                    <a:p>
                      <a:pPr algn="ctr"/>
                      <a:r>
                        <a:rPr kumimoji="0" lang="en-US" sz="1600" b="1" i="0" u="none" strike="noStrike" cap="none" normalizeH="0" baseline="0" dirty="0">
                          <a:ln>
                            <a:noFill/>
                          </a:ln>
                          <a:solidFill>
                            <a:schemeClr val="bg1"/>
                          </a:solidFill>
                          <a:effectLst/>
                          <a:latin typeface="Arial" charset="0"/>
                        </a:rPr>
                        <a:t>P</a:t>
                      </a:r>
                      <a:r>
                        <a:rPr kumimoji="0" lang="en-US" sz="1600" b="1" i="1" u="none" strike="noStrike" cap="none" normalizeH="0" baseline="-25000" dirty="0">
                          <a:ln>
                            <a:noFill/>
                          </a:ln>
                          <a:solidFill>
                            <a:schemeClr val="bg1"/>
                          </a:solidFill>
                          <a:effectLst/>
                          <a:latin typeface="Arial" charset="0"/>
                        </a:rPr>
                        <a:t>K</a:t>
                      </a:r>
                      <a:r>
                        <a:rPr kumimoji="0" lang="en-US" sz="1600" b="1" i="0" u="none" strike="noStrike" cap="none" normalizeH="0" baseline="0" dirty="0">
                          <a:ln>
                            <a:noFill/>
                          </a:ln>
                          <a:solidFill>
                            <a:schemeClr val="bg1"/>
                          </a:solidFill>
                          <a:effectLst/>
                          <a:latin typeface="Arial" charset="0"/>
                        </a:rPr>
                        <a:t> = $1</a:t>
                      </a:r>
                      <a:endParaRPr lang="en-IN" sz="1600" dirty="0">
                        <a:solidFill>
                          <a:schemeClr val="bg1"/>
                        </a:solidFill>
                      </a:endParaRPr>
                    </a:p>
                  </a:txBody>
                  <a:tcPr marL="91432"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IN" sz="1600" b="1" i="0" u="none" strike="noStrike" dirty="0">
                          <a:solidFill>
                            <a:schemeClr val="bg1"/>
                          </a:solidFill>
                          <a:effectLst/>
                          <a:latin typeface="Arial" panose="020B0604020202020204" pitchFamily="34" charset="0"/>
                        </a:rPr>
                        <a:t>(5)</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600" b="1" i="0" u="none" strike="noStrike" cap="none" normalizeH="0" baseline="0" dirty="0">
                          <a:ln>
                            <a:noFill/>
                          </a:ln>
                          <a:solidFill>
                            <a:schemeClr val="bg1"/>
                          </a:solidFill>
                          <a:effectLst/>
                          <a:latin typeface="Arial" charset="0"/>
                        </a:rPr>
                        <a:t>P</a:t>
                      </a:r>
                      <a:r>
                        <a:rPr kumimoji="0" lang="en-US" sz="1600" b="1" i="1" u="none" strike="noStrike" cap="none" normalizeH="0" baseline="-25000" dirty="0">
                          <a:ln>
                            <a:noFill/>
                          </a:ln>
                          <a:solidFill>
                            <a:schemeClr val="bg1"/>
                          </a:solidFill>
                          <a:effectLst/>
                          <a:latin typeface="Arial" charset="0"/>
                        </a:rPr>
                        <a:t>L</a:t>
                      </a:r>
                      <a:r>
                        <a:rPr kumimoji="0" lang="en-US" sz="1600" b="1" i="0" u="none" strike="noStrike" cap="none" normalizeH="0" baseline="0" dirty="0">
                          <a:ln>
                            <a:noFill/>
                          </a:ln>
                          <a:solidFill>
                            <a:schemeClr val="bg1"/>
                          </a:solidFill>
                          <a:effectLst/>
                          <a:latin typeface="Arial" charset="0"/>
                        </a:rPr>
                        <a:t> = $5</a:t>
                      </a:r>
                      <a:br>
                        <a:rPr kumimoji="0" lang="en-US" sz="1600" b="1" i="0" u="none" strike="noStrike" cap="none" normalizeH="0" baseline="0" dirty="0">
                          <a:ln>
                            <a:noFill/>
                          </a:ln>
                          <a:solidFill>
                            <a:schemeClr val="bg1"/>
                          </a:solidFill>
                          <a:effectLst/>
                          <a:latin typeface="Arial" charset="0"/>
                        </a:rPr>
                      </a:br>
                      <a:r>
                        <a:rPr kumimoji="0" lang="en-US" sz="1600" b="1" i="0" u="none" strike="noStrike" cap="none" normalizeH="0" baseline="0" dirty="0">
                          <a:ln>
                            <a:noFill/>
                          </a:ln>
                          <a:solidFill>
                            <a:schemeClr val="bg1"/>
                          </a:solidFill>
                          <a:effectLst/>
                          <a:latin typeface="Arial" charset="0"/>
                        </a:rPr>
                        <a:t>P</a:t>
                      </a:r>
                      <a:r>
                        <a:rPr kumimoji="0" lang="en-US" sz="1600" b="1" i="1" u="none" strike="noStrike" cap="none" normalizeH="0" baseline="-25000" dirty="0">
                          <a:ln>
                            <a:noFill/>
                          </a:ln>
                          <a:solidFill>
                            <a:schemeClr val="bg1"/>
                          </a:solidFill>
                          <a:effectLst/>
                          <a:latin typeface="Arial" charset="0"/>
                        </a:rPr>
                        <a:t>K</a:t>
                      </a:r>
                      <a:r>
                        <a:rPr kumimoji="0" lang="en-US" sz="1600" b="1" i="0" u="none" strike="noStrike" cap="none" normalizeH="0" baseline="0" dirty="0">
                          <a:ln>
                            <a:noFill/>
                          </a:ln>
                          <a:solidFill>
                            <a:schemeClr val="bg1"/>
                          </a:solidFill>
                          <a:effectLst/>
                          <a:latin typeface="Arial" charset="0"/>
                        </a:rPr>
                        <a:t> = $1</a:t>
                      </a:r>
                    </a:p>
                  </a:txBody>
                  <a:tcPr marL="9525" marR="9525" marT="9525"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42980">
                <a:tc>
                  <a:txBody>
                    <a:bodyPr/>
                    <a:lstStyle/>
                    <a:p>
                      <a:pPr algn="ctr" rtl="0" fontAlgn="ctr"/>
                      <a:r>
                        <a:rPr lang="en-IN" sz="1600" i="1" u="none" strike="noStrike">
                          <a:effectLst/>
                        </a:rPr>
                        <a:t>A</a:t>
                      </a:r>
                      <a:endParaRPr lang="en-IN" sz="1600" b="0" i="1" u="none" strike="noStrike">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700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100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a:r>
                        <a:rPr lang="en-IN" dirty="0"/>
                        <a:t>$12</a:t>
                      </a:r>
                    </a:p>
                  </a:txBody>
                  <a:tcPr marL="91432" marR="0" marT="0" marB="0"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$52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252090">
                <a:tc>
                  <a:txBody>
                    <a:bodyPr/>
                    <a:lstStyle/>
                    <a:p>
                      <a:pPr algn="ctr" rtl="0" fontAlgn="ctr"/>
                      <a:r>
                        <a:rPr lang="en-IN" sz="1600" i="1" u="none" strike="noStrike" dirty="0">
                          <a:effectLst/>
                        </a:rPr>
                        <a:t>B</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650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200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33</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252090">
                <a:tc>
                  <a:txBody>
                    <a:bodyPr/>
                    <a:lstStyle/>
                    <a:p>
                      <a:pPr algn="ctr" rtl="0" fontAlgn="ctr"/>
                      <a:r>
                        <a:rPr lang="en-IN" sz="1600" i="1" u="none" strike="noStrike">
                          <a:effectLst/>
                        </a:rPr>
                        <a:t>C</a:t>
                      </a:r>
                      <a:endParaRPr lang="en-IN" sz="1600" b="0" i="1" u="none" strike="noStrike">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510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380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24</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90116">
                <a:tc>
                  <a:txBody>
                    <a:bodyPr/>
                    <a:lstStyle/>
                    <a:p>
                      <a:pPr algn="ctr" rtl="0" fontAlgn="ctr"/>
                      <a:r>
                        <a:rPr lang="en-IN" sz="1600" i="1" u="none" strike="noStrike" dirty="0">
                          <a:effectLst/>
                        </a:rPr>
                        <a:t>D</a:t>
                      </a:r>
                      <a:endParaRPr lang="en-IN" sz="1600" b="0" i="1" u="none" strike="noStrike" dirty="0">
                        <a:solidFill>
                          <a:srgbClr val="000000"/>
                        </a:solidFill>
                        <a:effectLst/>
                        <a:latin typeface="Arial" panose="020B0604020202020204" pitchFamily="34" charset="0"/>
                      </a:endParaRP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400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u="none" strike="noStrike" dirty="0">
                          <a:effectLst/>
                        </a:rPr>
                        <a:t>500</a:t>
                      </a:r>
                      <a:endParaRPr lang="en-IN" sz="1600" b="0" i="0" u="none" strike="noStrike" dirty="0">
                        <a:solidFill>
                          <a:srgbClr val="000000"/>
                        </a:solidFill>
                        <a:effectLst/>
                        <a:latin typeface="Arial" panose="020B0604020202020204" pitchFamily="34" charset="0"/>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21</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42980">
                <a:tc>
                  <a:txBody>
                    <a:bodyPr/>
                    <a:lstStyle/>
                    <a:p>
                      <a:pPr algn="ctr" rtl="0" fontAlgn="ctr"/>
                      <a:r>
                        <a:rPr lang="en-IN" sz="1600" b="0" i="1" u="none" strike="noStrike" dirty="0">
                          <a:solidFill>
                            <a:srgbClr val="000000"/>
                          </a:solidFill>
                          <a:effectLst/>
                          <a:latin typeface="Arial" panose="020B0604020202020204" pitchFamily="34" charset="0"/>
                        </a:rPr>
                        <a:t>E</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300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550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12</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IN" sz="1600" b="0" i="0" u="none" strike="noStrike" dirty="0">
                          <a:solidFill>
                            <a:srgbClr val="000000"/>
                          </a:solidFill>
                          <a:effectLst/>
                          <a:latin typeface="Arial" panose="020B0604020202020204" pitchFamily="34" charset="0"/>
                        </a:rPr>
                        <a:t>20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
        <p:nvSpPr>
          <p:cNvPr id="8" name="Content Placeholder 7"/>
          <p:cNvSpPr>
            <a:spLocks noGrp="1"/>
          </p:cNvSpPr>
          <p:nvPr>
            <p:ph sz="quarter" idx="14"/>
          </p:nvPr>
        </p:nvSpPr>
        <p:spPr>
          <a:xfrm>
            <a:off x="457200" y="6003713"/>
            <a:ext cx="8205788" cy="387795"/>
          </a:xfrm>
        </p:spPr>
        <p:txBody>
          <a:bodyPr/>
          <a:lstStyle/>
          <a:p>
            <a:r>
              <a:rPr lang="en-US" sz="1200" dirty="0"/>
              <a:t>Two things determine the cost of production: (1) technologies that are available and (2) input prices. Profit-maximizing firms choose the technology that minimizes the cost of production, given current market input prices.</a:t>
            </a:r>
          </a:p>
        </p:txBody>
      </p:sp>
    </p:spTree>
    <p:extLst>
      <p:ext uri="{BB962C8B-B14F-4D97-AF65-F5344CB8AC3E}">
        <p14:creationId xmlns:p14="http://schemas.microsoft.com/office/powerpoint/2010/main" val="719681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2" y="126858"/>
            <a:ext cx="8229600" cy="563077"/>
          </a:xfrm>
        </p:spPr>
        <p:txBody>
          <a:bodyPr anchor="ctr">
            <a:noAutofit/>
          </a:bodyPr>
          <a:lstStyle/>
          <a:p>
            <a:r>
              <a:rPr lang="pt-BR" dirty="0"/>
              <a:t>Economics In Practice </a:t>
            </a:r>
            <a:r>
              <a:rPr lang="pt-BR" sz="2800" dirty="0"/>
              <a:t>(2 of 2)</a:t>
            </a:r>
          </a:p>
        </p:txBody>
      </p:sp>
      <p:sp>
        <p:nvSpPr>
          <p:cNvPr id="3" name="Content Placeholder 2"/>
          <p:cNvSpPr>
            <a:spLocks noGrp="1"/>
          </p:cNvSpPr>
          <p:nvPr>
            <p:ph sz="quarter" idx="15"/>
          </p:nvPr>
        </p:nvSpPr>
        <p:spPr>
          <a:xfrm>
            <a:off x="455386" y="745684"/>
            <a:ext cx="8223250" cy="479056"/>
          </a:xfrm>
        </p:spPr>
        <p:txBody>
          <a:bodyPr anchor="ctr"/>
          <a:lstStyle/>
          <a:p>
            <a:pPr marL="0" indent="0">
              <a:spcBef>
                <a:spcPts val="0"/>
              </a:spcBef>
              <a:buNone/>
            </a:pPr>
            <a:r>
              <a:rPr lang="en-IN" sz="2800" b="1" dirty="0">
                <a:solidFill>
                  <a:srgbClr val="007FA3"/>
                </a:solidFill>
                <a:latin typeface="+mj-lt"/>
                <a:ea typeface="Times New Roman"/>
                <a:cs typeface="Times New Roman"/>
              </a:rPr>
              <a:t>How Fast Should a Truck Driver Go?</a:t>
            </a:r>
            <a:endParaRPr lang="en-US" sz="2800" b="1" dirty="0">
              <a:solidFill>
                <a:srgbClr val="007FA3"/>
              </a:solidFill>
              <a:latin typeface="+mj-lt"/>
              <a:ea typeface="Times New Roman"/>
              <a:cs typeface="Times New Roman"/>
            </a:endParaRPr>
          </a:p>
        </p:txBody>
      </p:sp>
      <p:sp>
        <p:nvSpPr>
          <p:cNvPr id="4" name="Content Placeholder 3"/>
          <p:cNvSpPr>
            <a:spLocks noGrp="1"/>
          </p:cNvSpPr>
          <p:nvPr>
            <p:ph sz="quarter" idx="14"/>
          </p:nvPr>
        </p:nvSpPr>
        <p:spPr>
          <a:xfrm>
            <a:off x="457200" y="1524000"/>
            <a:ext cx="4131737" cy="1231106"/>
          </a:xfrm>
          <a:prstGeom prst="rect">
            <a:avLst/>
          </a:prstGeom>
        </p:spPr>
        <p:txBody>
          <a:bodyPr wrap="square" anchor="ctr">
            <a:spAutoFit/>
          </a:bodyPr>
          <a:lstStyle/>
          <a:p>
            <a:pPr marL="0" indent="0" fontAlgn="base">
              <a:spcAft>
                <a:spcPct val="0"/>
              </a:spcAft>
              <a:buSzPct val="100000"/>
              <a:buNone/>
            </a:pPr>
            <a:r>
              <a:rPr lang="en-US" sz="2000" dirty="0">
                <a:sym typeface="Wingdings 3" panose="05040102010807070707" pitchFamily="18" charset="2"/>
              </a:rPr>
              <a:t>Modern technology, in the form of on-board computers, allows a modern trucking firm to monitor driving speed and instruct drivers.</a:t>
            </a:r>
          </a:p>
        </p:txBody>
      </p:sp>
      <p:graphicFrame>
        <p:nvGraphicFramePr>
          <p:cNvPr id="8" name="Table 1"/>
          <p:cNvGraphicFramePr>
            <a:graphicFrameLocks/>
          </p:cNvGraphicFramePr>
          <p:nvPr>
            <p:extLst>
              <p:ext uri="{D42A27DB-BD31-4B8C-83A1-F6EECF244321}">
                <p14:modId xmlns:p14="http://schemas.microsoft.com/office/powerpoint/2010/main" val="2659393427"/>
              </p:ext>
            </p:extLst>
          </p:nvPr>
        </p:nvGraphicFramePr>
        <p:xfrm>
          <a:off x="457200" y="2993164"/>
          <a:ext cx="4114800" cy="1274036"/>
        </p:xfrm>
        <a:graphic>
          <a:graphicData uri="http://schemas.openxmlformats.org/drawingml/2006/table">
            <a:tbl>
              <a:tblPr firstRow="1">
                <a:tableStyleId>{0E3FDE45-AF77-4B5C-9715-49D594BDF05E}</a:tableStyleId>
              </a:tblPr>
              <a:tblGrid>
                <a:gridCol w="144462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7575">
                  <a:extLst>
                    <a:ext uri="{9D8B030D-6E8A-4147-A177-3AD203B41FA5}">
                      <a16:colId xmlns:a16="http://schemas.microsoft.com/office/drawing/2014/main" val="20002"/>
                    </a:ext>
                  </a:extLst>
                </a:gridCol>
                <a:gridCol w="914400">
                  <a:extLst>
                    <a:ext uri="{9D8B030D-6E8A-4147-A177-3AD203B41FA5}">
                      <a16:colId xmlns:a16="http://schemas.microsoft.com/office/drawing/2014/main" val="4071024710"/>
                    </a:ext>
                  </a:extLst>
                </a:gridCol>
              </a:tblGrid>
              <a:tr h="41887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bg1"/>
                          </a:solidFill>
                          <a:latin typeface="+mj-lt"/>
                        </a:rPr>
                        <a:t>Fuel</a:t>
                      </a:r>
                      <a:r>
                        <a:rPr lang="en-US" sz="1600" b="1" baseline="0" dirty="0">
                          <a:solidFill>
                            <a:schemeClr val="bg1"/>
                          </a:solidFill>
                          <a:latin typeface="+mj-lt"/>
                        </a:rPr>
                        <a:t> Price</a:t>
                      </a:r>
                      <a:endParaRPr lang="en-US" sz="1600" b="1" dirty="0">
                        <a:solidFill>
                          <a:schemeClr val="bg1"/>
                        </a:solidFill>
                        <a:latin typeface="+mj-lt"/>
                      </a:endParaRPr>
                    </a:p>
                  </a:txBody>
                  <a:tcPr marL="0" marR="3600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rtl="0" fontAlgn="ctr"/>
                      <a:r>
                        <a:rPr lang="en-US" sz="1600" b="1" dirty="0">
                          <a:solidFill>
                            <a:schemeClr val="tx1"/>
                          </a:solidFill>
                          <a:latin typeface="+mj-lt"/>
                        </a:rPr>
                        <a:t>$3.50</a:t>
                      </a:r>
                      <a:endParaRPr lang="en-IN" sz="1600" b="1"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US" sz="1600" b="1" dirty="0">
                          <a:solidFill>
                            <a:schemeClr val="tx1"/>
                          </a:solidFill>
                          <a:latin typeface="+mj-lt"/>
                        </a:rPr>
                        <a:t>$4.00</a:t>
                      </a:r>
                      <a:endParaRPr lang="en-IN" sz="1600" b="1"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dirty="0">
                          <a:solidFill>
                            <a:schemeClr val="tx1"/>
                          </a:solidFill>
                          <a:latin typeface="+mj-lt"/>
                        </a:rPr>
                        <a:t>$4.50</a:t>
                      </a:r>
                      <a:endParaRPr lang="en-IN" sz="1600" b="1"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0"/>
                  </a:ext>
                </a:extLst>
              </a:tr>
              <a:tr h="375545">
                <a:tc>
                  <a:txBody>
                    <a:bodyPr/>
                    <a:lstStyle/>
                    <a:p>
                      <a:pPr algn="ctr"/>
                      <a:r>
                        <a:rPr lang="en-US" sz="1600" b="1" dirty="0">
                          <a:solidFill>
                            <a:schemeClr val="bg1"/>
                          </a:solidFill>
                          <a:latin typeface="+mj-lt"/>
                        </a:rPr>
                        <a:t>Drive fast</a:t>
                      </a:r>
                    </a:p>
                  </a:txBody>
                  <a:tcPr marL="0" marR="3600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dirty="0">
                          <a:latin typeface="+mj-lt"/>
                        </a:rPr>
                        <a:t>$124.98</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US" sz="1600" dirty="0">
                          <a:latin typeface="+mj-lt"/>
                        </a:rPr>
                        <a:t>$133.33</a:t>
                      </a:r>
                      <a:endParaRPr lang="en-IN" sz="16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US" sz="1600" dirty="0">
                          <a:latin typeface="+mj-lt"/>
                        </a:rPr>
                        <a:t>$141.63</a:t>
                      </a:r>
                      <a:endParaRPr lang="en-IN" sz="16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79614">
                <a:tc>
                  <a:txBody>
                    <a:bodyPr/>
                    <a:lstStyle/>
                    <a:p>
                      <a:pPr algn="ctr"/>
                      <a:r>
                        <a:rPr lang="en-US" sz="1600" b="1" dirty="0">
                          <a:solidFill>
                            <a:schemeClr val="bg1"/>
                          </a:solidFill>
                          <a:latin typeface="+mj-lt"/>
                        </a:rPr>
                        <a:t>Drive slowly</a:t>
                      </a:r>
                    </a:p>
                  </a:txBody>
                  <a:tcPr marL="0" marR="0" marT="0"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algn="ctr"/>
                      <a:r>
                        <a:rPr lang="en-US" sz="1600" dirty="0">
                          <a:latin typeface="+mj-lt"/>
                        </a:rPr>
                        <a:t>$126.67</a:t>
                      </a:r>
                    </a:p>
                  </a:txBody>
                  <a:tcPr marL="9525" marR="9525" marT="0"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algn="ctr" rtl="0" fontAlgn="ctr"/>
                      <a:r>
                        <a:rPr lang="en-US" sz="1600" dirty="0">
                          <a:latin typeface="+mj-lt"/>
                        </a:rPr>
                        <a:t>$133.33</a:t>
                      </a:r>
                      <a:endParaRPr lang="en-IN" sz="1600" b="0" i="0" u="none" strike="noStrike" dirty="0">
                        <a:solidFill>
                          <a:srgbClr val="000000"/>
                        </a:solidFill>
                        <a:effectLst/>
                        <a:latin typeface="+mj-lt"/>
                      </a:endParaRP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algn="ctr" defTabSz="914400" rtl="0" eaLnBrk="1" fontAlgn="ctr" latinLnBrk="0" hangingPunct="1"/>
                      <a:r>
                        <a:rPr lang="en-IN" sz="1600" b="0" i="0" u="none" strike="noStrike" dirty="0">
                          <a:solidFill>
                            <a:srgbClr val="000000"/>
                          </a:solidFill>
                          <a:effectLst/>
                          <a:latin typeface="+mj-lt"/>
                        </a:rPr>
                        <a:t> </a:t>
                      </a:r>
                      <a:r>
                        <a:rPr lang="en-IN" sz="1600" kern="1200" dirty="0">
                          <a:solidFill>
                            <a:schemeClr val="tx1"/>
                          </a:solidFill>
                          <a:latin typeface="+mj-lt"/>
                          <a:ea typeface="+mn-ea"/>
                          <a:cs typeface="+mn-cs"/>
                        </a:rPr>
                        <a:t>$139.99</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bl>
          </a:graphicData>
        </a:graphic>
      </p:graphicFrame>
      <p:pic>
        <p:nvPicPr>
          <p:cNvPr id="3074" name="Picture 2" descr="A photo shows a huge truck on road. "/>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4400" y="1524000"/>
            <a:ext cx="4051353" cy="292332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quarter" idx="13"/>
          </p:nvPr>
        </p:nvSpPr>
        <p:spPr>
          <a:xfrm>
            <a:off x="454025" y="4876800"/>
            <a:ext cx="8232775" cy="1077218"/>
          </a:xfrm>
        </p:spPr>
        <p:txBody>
          <a:bodyPr anchor="ctr">
            <a:spAutoFit/>
          </a:bodyPr>
          <a:lstStyle/>
          <a:p>
            <a:pPr marL="0" indent="0">
              <a:spcBef>
                <a:spcPts val="1200"/>
              </a:spcBef>
              <a:buNone/>
            </a:pPr>
            <a:r>
              <a:rPr lang="en-IN" sz="2000" dirty="0"/>
              <a:t>CRITICAL THINKING</a:t>
            </a:r>
          </a:p>
          <a:p>
            <a:pPr marL="342900" indent="-342900">
              <a:spcBef>
                <a:spcPts val="1200"/>
              </a:spcBef>
              <a:buFont typeface="Arial" panose="020B0604020202020204" pitchFamily="34" charset="0"/>
              <a:buAutoNum type="arabicPeriod"/>
            </a:pPr>
            <a:r>
              <a:rPr lang="en-IN" sz="2000" dirty="0"/>
              <a:t>When gasoline prices rise, accident rates fall. Provide two reasons this might be true.</a:t>
            </a:r>
          </a:p>
        </p:txBody>
      </p:sp>
    </p:spTree>
    <p:extLst>
      <p:ext uri="{BB962C8B-B14F-4D97-AF65-F5344CB8AC3E}">
        <p14:creationId xmlns:p14="http://schemas.microsoft.com/office/powerpoint/2010/main" val="148487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600" dirty="0">
                <a:latin typeface="+mj-lt"/>
                <a:ea typeface="Times New Roman"/>
                <a:cs typeface="Times New Roman"/>
              </a:rPr>
              <a:t>Looking Ahead: Cost and Supply</a:t>
            </a:r>
            <a:endParaRPr lang="en-IN" sz="3600" dirty="0">
              <a:latin typeface="+mj-lt"/>
            </a:endParaRPr>
          </a:p>
        </p:txBody>
      </p:sp>
      <p:sp>
        <p:nvSpPr>
          <p:cNvPr id="4" name="Content Placeholder 3"/>
          <p:cNvSpPr>
            <a:spLocks noGrp="1"/>
          </p:cNvSpPr>
          <p:nvPr>
            <p:ph idx="1"/>
          </p:nvPr>
        </p:nvSpPr>
        <p:spPr>
          <a:xfrm>
            <a:off x="457200" y="1573355"/>
            <a:ext cx="8229600" cy="2600712"/>
          </a:xfrm>
          <a:prstGeom prst="rect">
            <a:avLst/>
          </a:prstGeom>
        </p:spPr>
        <p:txBody>
          <a:bodyPr wrap="square" anchor="ctr">
            <a:spAutoFit/>
          </a:bodyPr>
          <a:lstStyle/>
          <a:p>
            <a:r>
              <a:rPr lang="en-US" sz="2400" dirty="0"/>
              <a:t>So far, we have looked only at a single level of output.</a:t>
            </a:r>
          </a:p>
          <a:p>
            <a:r>
              <a:rPr lang="en-US" sz="2400" dirty="0"/>
              <a:t>The next chapter explores the relationship between cost and the level of output in some detail. </a:t>
            </a:r>
          </a:p>
          <a:p>
            <a:r>
              <a:rPr lang="en-US" sz="2400" dirty="0"/>
              <a:t>One of our main objectives in that chapter is to determine the amount that a competitive firm will choose to supply during a given time period.</a:t>
            </a:r>
          </a:p>
        </p:txBody>
      </p:sp>
    </p:spTree>
    <p:extLst>
      <p:ext uri="{BB962C8B-B14F-4D97-AF65-F5344CB8AC3E}">
        <p14:creationId xmlns:p14="http://schemas.microsoft.com/office/powerpoint/2010/main" val="234486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1611"/>
            <a:ext cx="8229600" cy="626852"/>
          </a:xfrm>
        </p:spPr>
        <p:txBody>
          <a:bodyPr>
            <a:spAutoFit/>
          </a:bodyPr>
          <a:lstStyle/>
          <a:p>
            <a:r>
              <a:rPr lang="en-IN" altLang="en-US" sz="3600">
                <a:latin typeface="+mj-lt"/>
              </a:rPr>
              <a:t>Review Terms and Concepts</a:t>
            </a:r>
            <a:endParaRPr lang="en-US" sz="2800" dirty="0">
              <a:latin typeface="+mj-lt"/>
            </a:endParaRPr>
          </a:p>
        </p:txBody>
      </p:sp>
      <p:sp>
        <p:nvSpPr>
          <p:cNvPr id="3" name="Content Placeholder 2"/>
          <p:cNvSpPr>
            <a:spLocks noGrp="1"/>
          </p:cNvSpPr>
          <p:nvPr>
            <p:ph idx="1"/>
          </p:nvPr>
        </p:nvSpPr>
        <p:spPr>
          <a:xfrm>
            <a:off x="457200" y="1386841"/>
            <a:ext cx="3733800" cy="5001369"/>
          </a:xfrm>
        </p:spPr>
        <p:txBody>
          <a:bodyPr wrap="square">
            <a:spAutoFit/>
          </a:bodyPr>
          <a:lstStyle/>
          <a:p>
            <a:pPr>
              <a:lnSpc>
                <a:spcPts val="3000"/>
              </a:lnSpc>
              <a:spcBef>
                <a:spcPts val="600"/>
              </a:spcBef>
              <a:spcAft>
                <a:spcPct val="0"/>
              </a:spcAft>
            </a:pPr>
            <a:r>
              <a:rPr lang="en-US" sz="2000" dirty="0">
                <a:latin typeface="+mj-lt"/>
              </a:rPr>
              <a:t>average product</a:t>
            </a:r>
          </a:p>
          <a:p>
            <a:pPr>
              <a:lnSpc>
                <a:spcPts val="3000"/>
              </a:lnSpc>
              <a:spcBef>
                <a:spcPts val="600"/>
              </a:spcBef>
              <a:spcAft>
                <a:spcPct val="0"/>
              </a:spcAft>
            </a:pPr>
            <a:r>
              <a:rPr lang="en-US" sz="2000" dirty="0">
                <a:latin typeface="+mj-lt"/>
              </a:rPr>
              <a:t>capital-intensive technology</a:t>
            </a:r>
          </a:p>
          <a:p>
            <a:pPr>
              <a:lnSpc>
                <a:spcPts val="3000"/>
              </a:lnSpc>
              <a:spcBef>
                <a:spcPts val="600"/>
              </a:spcBef>
              <a:spcAft>
                <a:spcPct val="0"/>
              </a:spcAft>
            </a:pPr>
            <a:r>
              <a:rPr lang="en-US" sz="2000" dirty="0">
                <a:latin typeface="+mj-lt"/>
              </a:rPr>
              <a:t>economic profit</a:t>
            </a:r>
          </a:p>
          <a:p>
            <a:pPr>
              <a:lnSpc>
                <a:spcPts val="3000"/>
              </a:lnSpc>
              <a:spcBef>
                <a:spcPts val="600"/>
              </a:spcBef>
              <a:spcAft>
                <a:spcPct val="0"/>
              </a:spcAft>
            </a:pPr>
            <a:r>
              <a:rPr lang="en-US" sz="2000" dirty="0">
                <a:latin typeface="+mj-lt"/>
              </a:rPr>
              <a:t>firm</a:t>
            </a:r>
          </a:p>
          <a:p>
            <a:pPr>
              <a:lnSpc>
                <a:spcPts val="3000"/>
              </a:lnSpc>
              <a:spcBef>
                <a:spcPts val="600"/>
              </a:spcBef>
              <a:spcAft>
                <a:spcPct val="0"/>
              </a:spcAft>
            </a:pPr>
            <a:r>
              <a:rPr lang="en-US" sz="2000" dirty="0">
                <a:latin typeface="+mj-lt"/>
              </a:rPr>
              <a:t>labor-intensive technology</a:t>
            </a:r>
          </a:p>
          <a:p>
            <a:pPr>
              <a:lnSpc>
                <a:spcPts val="3000"/>
              </a:lnSpc>
              <a:spcBef>
                <a:spcPts val="600"/>
              </a:spcBef>
              <a:spcAft>
                <a:spcPct val="0"/>
              </a:spcAft>
            </a:pPr>
            <a:r>
              <a:rPr lang="en-US" sz="2000" dirty="0">
                <a:latin typeface="+mj-lt"/>
              </a:rPr>
              <a:t>law of diminishing returns</a:t>
            </a:r>
          </a:p>
          <a:p>
            <a:pPr>
              <a:lnSpc>
                <a:spcPts val="3000"/>
              </a:lnSpc>
              <a:spcBef>
                <a:spcPts val="600"/>
              </a:spcBef>
              <a:spcAft>
                <a:spcPct val="0"/>
              </a:spcAft>
            </a:pPr>
            <a:r>
              <a:rPr lang="en-US" sz="2000" dirty="0">
                <a:latin typeface="+mj-lt"/>
              </a:rPr>
              <a:t>long run</a:t>
            </a:r>
          </a:p>
          <a:p>
            <a:pPr>
              <a:lnSpc>
                <a:spcPts val="3000"/>
              </a:lnSpc>
              <a:spcBef>
                <a:spcPts val="600"/>
              </a:spcBef>
              <a:spcAft>
                <a:spcPct val="0"/>
              </a:spcAft>
            </a:pPr>
            <a:r>
              <a:rPr lang="en-US" sz="2000" dirty="0">
                <a:latin typeface="+mj-lt"/>
              </a:rPr>
              <a:t>marginal product</a:t>
            </a:r>
          </a:p>
          <a:p>
            <a:pPr>
              <a:lnSpc>
                <a:spcPts val="3000"/>
              </a:lnSpc>
              <a:spcBef>
                <a:spcPts val="600"/>
              </a:spcBef>
              <a:spcAft>
                <a:spcPct val="0"/>
              </a:spcAft>
            </a:pPr>
            <a:r>
              <a:rPr lang="en-US" sz="2000" dirty="0">
                <a:latin typeface="+mj-lt"/>
              </a:rPr>
              <a:t>normal rate of return</a:t>
            </a:r>
          </a:p>
          <a:p>
            <a:pPr>
              <a:lnSpc>
                <a:spcPts val="3000"/>
              </a:lnSpc>
              <a:spcBef>
                <a:spcPts val="600"/>
              </a:spcBef>
              <a:spcAft>
                <a:spcPct val="0"/>
              </a:spcAft>
            </a:pPr>
            <a:r>
              <a:rPr lang="en-US" sz="2000" dirty="0">
                <a:latin typeface="+mj-lt"/>
              </a:rPr>
              <a:t>optimal method of production</a:t>
            </a:r>
          </a:p>
          <a:p>
            <a:pPr>
              <a:lnSpc>
                <a:spcPts val="3000"/>
              </a:lnSpc>
              <a:spcBef>
                <a:spcPts val="600"/>
              </a:spcBef>
              <a:spcAft>
                <a:spcPct val="0"/>
              </a:spcAft>
            </a:pPr>
            <a:r>
              <a:rPr lang="en-US" sz="2000" dirty="0">
                <a:latin typeface="+mj-lt"/>
              </a:rPr>
              <a:t>Production</a:t>
            </a:r>
          </a:p>
        </p:txBody>
      </p:sp>
      <p:sp>
        <p:nvSpPr>
          <p:cNvPr id="4" name="Content Placeholder 3"/>
          <p:cNvSpPr>
            <a:spLocks noGrp="1"/>
          </p:cNvSpPr>
          <p:nvPr>
            <p:ph sz="quarter" idx="13"/>
          </p:nvPr>
        </p:nvSpPr>
        <p:spPr>
          <a:xfrm>
            <a:off x="4343400" y="1371600"/>
            <a:ext cx="4419600" cy="3077766"/>
          </a:xfrm>
        </p:spPr>
        <p:txBody>
          <a:bodyPr wrap="square">
            <a:spAutoFit/>
          </a:bodyPr>
          <a:lstStyle/>
          <a:p>
            <a:pPr marL="285750" indent="-285750">
              <a:lnSpc>
                <a:spcPts val="3000"/>
              </a:lnSpc>
              <a:spcBef>
                <a:spcPts val="600"/>
              </a:spcBef>
              <a:spcAft>
                <a:spcPct val="0"/>
              </a:spcAft>
            </a:pPr>
            <a:r>
              <a:rPr lang="en-US" sz="2000" dirty="0">
                <a:latin typeface="+mj-lt"/>
              </a:rPr>
              <a:t>production function </a:t>
            </a:r>
            <a:r>
              <a:rPr lang="en-US" sz="2000" i="1" dirty="0">
                <a:latin typeface="+mj-lt"/>
              </a:rPr>
              <a:t>or</a:t>
            </a:r>
            <a:r>
              <a:rPr lang="en-US" sz="2000" dirty="0">
                <a:latin typeface="+mj-lt"/>
              </a:rPr>
              <a:t> total product function</a:t>
            </a:r>
          </a:p>
          <a:p>
            <a:pPr marL="285750" indent="-285750">
              <a:lnSpc>
                <a:spcPts val="3000"/>
              </a:lnSpc>
              <a:spcBef>
                <a:spcPts val="600"/>
              </a:spcBef>
              <a:spcAft>
                <a:spcPct val="0"/>
              </a:spcAft>
            </a:pPr>
            <a:r>
              <a:rPr lang="en-US" sz="2000" dirty="0">
                <a:latin typeface="+mj-lt"/>
              </a:rPr>
              <a:t>production technology</a:t>
            </a:r>
          </a:p>
          <a:p>
            <a:pPr marL="285750" indent="-285750">
              <a:lnSpc>
                <a:spcPts val="3000"/>
              </a:lnSpc>
              <a:spcBef>
                <a:spcPts val="600"/>
              </a:spcBef>
              <a:spcAft>
                <a:spcPct val="0"/>
              </a:spcAft>
            </a:pPr>
            <a:r>
              <a:rPr lang="en-US" sz="2000" dirty="0">
                <a:latin typeface="+mj-lt"/>
              </a:rPr>
              <a:t>profit </a:t>
            </a:r>
          </a:p>
          <a:p>
            <a:pPr marL="285750" indent="-285750">
              <a:lnSpc>
                <a:spcPts val="3000"/>
              </a:lnSpc>
              <a:spcBef>
                <a:spcPts val="600"/>
              </a:spcBef>
              <a:spcAft>
                <a:spcPct val="0"/>
              </a:spcAft>
            </a:pPr>
            <a:r>
              <a:rPr lang="en-US" sz="2000" dirty="0">
                <a:latin typeface="+mj-lt"/>
              </a:rPr>
              <a:t>short run</a:t>
            </a:r>
          </a:p>
          <a:p>
            <a:pPr marL="285750" indent="-285750">
              <a:lnSpc>
                <a:spcPts val="3000"/>
              </a:lnSpc>
              <a:spcBef>
                <a:spcPts val="600"/>
              </a:spcBef>
              <a:spcAft>
                <a:spcPct val="0"/>
              </a:spcAft>
            </a:pPr>
            <a:r>
              <a:rPr lang="en-US" sz="2000" dirty="0">
                <a:latin typeface="+mj-lt"/>
              </a:rPr>
              <a:t>total cost (total economic cost)</a:t>
            </a:r>
          </a:p>
          <a:p>
            <a:pPr marL="285750" indent="-285750">
              <a:lnSpc>
                <a:spcPts val="3000"/>
              </a:lnSpc>
              <a:spcBef>
                <a:spcPts val="600"/>
              </a:spcBef>
              <a:spcAft>
                <a:spcPct val="0"/>
              </a:spcAft>
            </a:pPr>
            <a:r>
              <a:rPr lang="en-US" sz="2000" dirty="0">
                <a:latin typeface="+mj-lt"/>
              </a:rPr>
              <a:t>total revenue</a:t>
            </a:r>
            <a:endParaRPr lang="en-US" sz="2000" dirty="0">
              <a:latin typeface="+mj-lt"/>
              <a:cs typeface="Times New Roman" panose="02020603050405020304" pitchFamily="18" charset="0"/>
            </a:endParaRPr>
          </a:p>
        </p:txBody>
      </p:sp>
      <p:sp>
        <p:nvSpPr>
          <p:cNvPr id="9" name="Content Placeholder 8"/>
          <p:cNvSpPr>
            <a:spLocks noGrp="1"/>
          </p:cNvSpPr>
          <p:nvPr>
            <p:ph sz="quarter" idx="15"/>
          </p:nvPr>
        </p:nvSpPr>
        <p:spPr>
          <a:xfrm>
            <a:off x="4343400" y="4648200"/>
            <a:ext cx="1295400" cy="337392"/>
          </a:xfrm>
        </p:spPr>
        <p:txBody>
          <a:bodyPr/>
          <a:lstStyle/>
          <a:p>
            <a:pPr marL="0" indent="0">
              <a:buNone/>
            </a:pPr>
            <a:r>
              <a:rPr lang="en-US" sz="2000" dirty="0">
                <a:cs typeface="Times New Roman" panose="02020603050405020304" pitchFamily="18" charset="0"/>
              </a:rPr>
              <a:t>Equations:</a:t>
            </a:r>
          </a:p>
        </p:txBody>
      </p:sp>
      <p:graphicFrame>
        <p:nvGraphicFramePr>
          <p:cNvPr id="5" name="Object 4" descr="profit equals total revenue negative total cost&#10;"/>
          <p:cNvGraphicFramePr>
            <a:graphicFrameLocks noChangeAspect="1"/>
          </p:cNvGraphicFramePr>
          <p:nvPr>
            <p:extLst>
              <p:ext uri="{D42A27DB-BD31-4B8C-83A1-F6EECF244321}">
                <p14:modId xmlns:p14="http://schemas.microsoft.com/office/powerpoint/2010/main" val="2469586252"/>
              </p:ext>
            </p:extLst>
          </p:nvPr>
        </p:nvGraphicFramePr>
        <p:xfrm>
          <a:off x="4360492" y="5232399"/>
          <a:ext cx="4114800" cy="390356"/>
        </p:xfrm>
        <a:graphic>
          <a:graphicData uri="http://schemas.openxmlformats.org/presentationml/2006/ole">
            <mc:AlternateContent xmlns:mc="http://schemas.openxmlformats.org/markup-compatibility/2006">
              <mc:Choice xmlns:v="urn:schemas-microsoft-com:vml" Requires="v">
                <p:oleObj spid="_x0000_s64580" name="Equation" r:id="rId4" imgW="2184120" imgH="203040" progId="Equation.DSMT4">
                  <p:embed/>
                </p:oleObj>
              </mc:Choice>
              <mc:Fallback>
                <p:oleObj name="Equation" r:id="rId4" imgW="2184120" imgH="203040" progId="Equation.DSMT4">
                  <p:embed/>
                  <p:pic>
                    <p:nvPicPr>
                      <p:cNvPr id="0" name="Object 2" descr="profit equals total revenue negative total cost&#10;"/>
                      <p:cNvPicPr>
                        <a:picLocks noChangeAspect="1" noChangeArrowheads="1"/>
                      </p:cNvPicPr>
                      <p:nvPr/>
                    </p:nvPicPr>
                    <p:blipFill>
                      <a:blip r:embed="rId5"/>
                      <a:srcRect/>
                      <a:stretch>
                        <a:fillRect/>
                      </a:stretch>
                    </p:blipFill>
                    <p:spPr bwMode="auto">
                      <a:xfrm>
                        <a:off x="4360492" y="5232399"/>
                        <a:ext cx="4114800" cy="3903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82407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590"/>
            <a:ext cx="8229600" cy="1107996"/>
          </a:xfrm>
        </p:spPr>
        <p:txBody>
          <a:bodyPr>
            <a:spAutoFit/>
          </a:bodyPr>
          <a:lstStyle/>
          <a:p>
            <a:r>
              <a:rPr lang="en-IN" altLang="en-US" sz="3600" dirty="0">
                <a:latin typeface="+mj-lt"/>
              </a:rPr>
              <a:t>Chapter 7 Appendix: Isoquants and </a:t>
            </a:r>
            <a:r>
              <a:rPr lang="en-IN" altLang="en-US" sz="3600" dirty="0" err="1">
                <a:latin typeface="+mj-lt"/>
              </a:rPr>
              <a:t>Isocosts</a:t>
            </a:r>
            <a:endParaRPr lang="en-US" sz="2800" dirty="0">
              <a:latin typeface="+mj-lt"/>
            </a:endParaRPr>
          </a:p>
        </p:txBody>
      </p:sp>
      <p:sp>
        <p:nvSpPr>
          <p:cNvPr id="3" name="Content Placeholder 2"/>
          <p:cNvSpPr>
            <a:spLocks noGrp="1"/>
          </p:cNvSpPr>
          <p:nvPr>
            <p:ph idx="1"/>
          </p:nvPr>
        </p:nvSpPr>
        <p:spPr>
          <a:xfrm>
            <a:off x="457200" y="1600197"/>
            <a:ext cx="8229600" cy="3785652"/>
          </a:xfrm>
        </p:spPr>
        <p:txBody>
          <a:bodyPr>
            <a:spAutoFit/>
          </a:bodyPr>
          <a:lstStyle/>
          <a:p>
            <a:pPr marL="0" indent="0">
              <a:spcBef>
                <a:spcPts val="600"/>
              </a:spcBef>
              <a:spcAft>
                <a:spcPts val="600"/>
              </a:spcAft>
              <a:buNone/>
            </a:pPr>
            <a:r>
              <a:rPr lang="en-US" sz="2400" b="1" dirty="0"/>
              <a:t>New Look at Technology: Isoquants</a:t>
            </a:r>
          </a:p>
          <a:p>
            <a:pPr>
              <a:spcBef>
                <a:spcPts val="600"/>
              </a:spcBef>
              <a:spcAft>
                <a:spcPts val="600"/>
              </a:spcAft>
            </a:pPr>
            <a:r>
              <a:rPr lang="en-US" sz="2400" dirty="0"/>
              <a:t>This chapter has shown that the cost structure facing a firm depends on two key pieces of information: (1) input (factor) prices and (2) technology. </a:t>
            </a:r>
          </a:p>
          <a:p>
            <a:pPr>
              <a:spcBef>
                <a:spcPts val="600"/>
              </a:spcBef>
              <a:spcAft>
                <a:spcPts val="600"/>
              </a:spcAft>
            </a:pPr>
            <a:r>
              <a:rPr lang="en-US" sz="2400" dirty="0"/>
              <a:t>This appendix presents a more formal analysis of technology and factor prices and their relationship to cost.</a:t>
            </a:r>
          </a:p>
          <a:p>
            <a:pPr>
              <a:spcBef>
                <a:spcPts val="600"/>
              </a:spcBef>
              <a:spcAft>
                <a:spcPts val="600"/>
              </a:spcAft>
            </a:pPr>
            <a:r>
              <a:rPr lang="en-US" sz="2400" b="1" dirty="0"/>
              <a:t>isoquant </a:t>
            </a:r>
            <a:r>
              <a:rPr lang="en-US" sz="2400" dirty="0"/>
              <a:t> A graph that shows all the combinations of capital and labor that can be used to produce a given amount of output.</a:t>
            </a:r>
            <a:endParaRPr lang="en-US" sz="2400" dirty="0">
              <a:solidFill>
                <a:srgbClr val="55367D"/>
              </a:solidFill>
            </a:endParaRPr>
          </a:p>
        </p:txBody>
      </p:sp>
    </p:spTree>
    <p:extLst>
      <p:ext uri="{BB962C8B-B14F-4D97-AF65-F5344CB8AC3E}">
        <p14:creationId xmlns:p14="http://schemas.microsoft.com/office/powerpoint/2010/main" val="2346895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336"/>
            <a:ext cx="8229600" cy="1292662"/>
          </a:xfrm>
        </p:spPr>
        <p:txBody>
          <a:bodyPr>
            <a:spAutoFit/>
          </a:bodyPr>
          <a:lstStyle/>
          <a:p>
            <a:r>
              <a:rPr lang="en-IN" altLang="en-US" sz="2800" dirty="0">
                <a:latin typeface="+mj-lt"/>
              </a:rPr>
              <a:t>Table 7A.1 Alternative Combinations of Capital (</a:t>
            </a:r>
            <a:r>
              <a:rPr lang="en-IN" altLang="en-US" sz="2800" i="1" dirty="0">
                <a:latin typeface="+mj-lt"/>
              </a:rPr>
              <a:t>K</a:t>
            </a:r>
            <a:r>
              <a:rPr lang="en-IN" altLang="en-US" sz="2800" dirty="0">
                <a:latin typeface="+mj-lt"/>
              </a:rPr>
              <a:t>) and </a:t>
            </a:r>
            <a:r>
              <a:rPr lang="en-IN" altLang="en-US" sz="2800" dirty="0" err="1">
                <a:latin typeface="+mj-lt"/>
              </a:rPr>
              <a:t>Labor</a:t>
            </a:r>
            <a:r>
              <a:rPr lang="en-IN" altLang="en-US" sz="2800" dirty="0">
                <a:latin typeface="+mj-lt"/>
              </a:rPr>
              <a:t> (</a:t>
            </a:r>
            <a:r>
              <a:rPr lang="en-IN" altLang="en-US" sz="2800" i="1" dirty="0">
                <a:latin typeface="+mj-lt"/>
              </a:rPr>
              <a:t>L</a:t>
            </a:r>
            <a:r>
              <a:rPr lang="en-IN" altLang="en-US" sz="2800" dirty="0">
                <a:latin typeface="+mj-lt"/>
              </a:rPr>
              <a:t>) Required to Produce 50, 100, and 150 Units of Output</a:t>
            </a:r>
            <a:endParaRPr lang="en-US" sz="2000" dirty="0">
              <a:latin typeface="+mj-lt"/>
            </a:endParaRPr>
          </a:p>
        </p:txBody>
      </p:sp>
      <p:graphicFrame>
        <p:nvGraphicFramePr>
          <p:cNvPr id="4" name="Table 1"/>
          <p:cNvGraphicFramePr>
            <a:graphicFrameLocks/>
          </p:cNvGraphicFramePr>
          <p:nvPr>
            <p:extLst>
              <p:ext uri="{D42A27DB-BD31-4B8C-83A1-F6EECF244321}">
                <p14:modId xmlns:p14="http://schemas.microsoft.com/office/powerpoint/2010/main" val="2616516072"/>
              </p:ext>
            </p:extLst>
          </p:nvPr>
        </p:nvGraphicFramePr>
        <p:xfrm>
          <a:off x="457203" y="2447882"/>
          <a:ext cx="8229596" cy="2428918"/>
        </p:xfrm>
        <a:graphic>
          <a:graphicData uri="http://schemas.openxmlformats.org/drawingml/2006/table">
            <a:tbl>
              <a:tblPr firstRow="1">
                <a:tableStyleId>{0E3FDE45-AF77-4B5C-9715-49D594BDF05E}</a:tableStyleId>
              </a:tblPr>
              <a:tblGrid>
                <a:gridCol w="955496">
                  <a:extLst>
                    <a:ext uri="{9D8B030D-6E8A-4147-A177-3AD203B41FA5}">
                      <a16:colId xmlns:a16="http://schemas.microsoft.com/office/drawing/2014/main" val="20000"/>
                    </a:ext>
                  </a:extLst>
                </a:gridCol>
                <a:gridCol w="1212350">
                  <a:extLst>
                    <a:ext uri="{9D8B030D-6E8A-4147-A177-3AD203B41FA5}">
                      <a16:colId xmlns:a16="http://schemas.microsoft.com/office/drawing/2014/main" val="20001"/>
                    </a:ext>
                  </a:extLst>
                </a:gridCol>
                <a:gridCol w="1212350">
                  <a:extLst>
                    <a:ext uri="{9D8B030D-6E8A-4147-A177-3AD203B41FA5}">
                      <a16:colId xmlns:a16="http://schemas.microsoft.com/office/drawing/2014/main" val="20002"/>
                    </a:ext>
                  </a:extLst>
                </a:gridCol>
                <a:gridCol w="1212350">
                  <a:extLst>
                    <a:ext uri="{9D8B030D-6E8A-4147-A177-3AD203B41FA5}">
                      <a16:colId xmlns:a16="http://schemas.microsoft.com/office/drawing/2014/main" val="20003"/>
                    </a:ext>
                  </a:extLst>
                </a:gridCol>
                <a:gridCol w="1212350">
                  <a:extLst>
                    <a:ext uri="{9D8B030D-6E8A-4147-A177-3AD203B41FA5}">
                      <a16:colId xmlns:a16="http://schemas.microsoft.com/office/drawing/2014/main" val="20004"/>
                    </a:ext>
                  </a:extLst>
                </a:gridCol>
                <a:gridCol w="1212350">
                  <a:extLst>
                    <a:ext uri="{9D8B030D-6E8A-4147-A177-3AD203B41FA5}">
                      <a16:colId xmlns:a16="http://schemas.microsoft.com/office/drawing/2014/main" val="20005"/>
                    </a:ext>
                  </a:extLst>
                </a:gridCol>
                <a:gridCol w="1212350">
                  <a:extLst>
                    <a:ext uri="{9D8B030D-6E8A-4147-A177-3AD203B41FA5}">
                      <a16:colId xmlns:a16="http://schemas.microsoft.com/office/drawing/2014/main" val="20006"/>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50</a:t>
                      </a: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50</a:t>
                      </a: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100</a:t>
                      </a: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100</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150</a:t>
                      </a: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defRPr/>
                      </a:pPr>
                      <a:r>
                        <a:rPr kumimoji="0" lang="en-US" sz="1600" b="0" i="1" u="none" strike="noStrike" cap="none" normalizeH="0" baseline="0" dirty="0" err="1">
                          <a:ln>
                            <a:noFill/>
                          </a:ln>
                          <a:effectLst/>
                        </a:rPr>
                        <a:t>Q</a:t>
                      </a:r>
                      <a:r>
                        <a:rPr kumimoji="0" lang="en-US" sz="1600" b="0" i="1" u="none" strike="noStrike" cap="none" normalizeH="0" baseline="-25000" dirty="0" err="1">
                          <a:ln>
                            <a:noFill/>
                          </a:ln>
                          <a:effectLst/>
                        </a:rPr>
                        <a:t>x</a:t>
                      </a:r>
                      <a:r>
                        <a:rPr kumimoji="0" lang="en-US" sz="1600" b="0" u="none" strike="noStrike" cap="none" normalizeH="0" baseline="0" dirty="0">
                          <a:ln>
                            <a:noFill/>
                          </a:ln>
                          <a:effectLst/>
                        </a:rPr>
                        <a:t> = 150</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0"/>
                  </a:ext>
                </a:extLst>
              </a:tr>
              <a:tr h="339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1" u="none" strike="noStrike" cap="none" normalizeH="0" baseline="0" dirty="0">
                        <a:ln>
                          <a:noFill/>
                        </a:ln>
                        <a:solidFill>
                          <a:schemeClr val="tx1"/>
                        </a:solidFill>
                        <a:effectLst/>
                        <a:latin typeface="Arial" charset="0"/>
                      </a:endParaRP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K</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L</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K</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L</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K</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L</a:t>
                      </a:r>
                      <a:endParaRPr kumimoji="0" lang="en-US" sz="1600" b="1" i="1"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51918">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i="1" u="none" strike="noStrike" cap="none" normalizeH="0" baseline="0" dirty="0">
                          <a:ln>
                            <a:noFill/>
                          </a:ln>
                          <a:effectLst/>
                        </a:rPr>
                        <a:t>A</a:t>
                      </a: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1</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a:ln>
                            <a:noFill/>
                          </a:ln>
                          <a:effectLst/>
                        </a:rPr>
                        <a:t>8</a:t>
                      </a:r>
                      <a:endParaRPr kumimoji="0" lang="pt-BR"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2</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10</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  3</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u="none" strike="noStrike" cap="none" normalizeH="0" baseline="0" dirty="0">
                          <a:ln>
                            <a:noFill/>
                          </a:ln>
                          <a:effectLst/>
                        </a:rPr>
                        <a:t>10</a:t>
                      </a:r>
                      <a:endParaRPr kumimoji="0" lang="en-US" sz="1600" b="0" i="0" u="none" strike="noStrike" cap="none" normalizeH="0" baseline="0" dirty="0">
                        <a:ln>
                          <a:noFill/>
                        </a:ln>
                        <a:solidFill>
                          <a:schemeClr val="tx1"/>
                        </a:solidFill>
                        <a:effectLst/>
                        <a:latin typeface="Arial" charset="0"/>
                      </a:endParaRP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3920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1" u="none" strike="noStrike" cap="none" normalizeH="0" baseline="0" dirty="0">
                          <a:ln>
                            <a:noFill/>
                          </a:ln>
                          <a:solidFill>
                            <a:schemeClr val="tx1"/>
                          </a:solidFill>
                          <a:effectLst/>
                          <a:latin typeface="Arial" charset="0"/>
                        </a:rPr>
                        <a:t>B</a:t>
                      </a: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2</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pt-BR" sz="1600" b="0" i="0" u="none" strike="noStrike" cap="none" normalizeH="0" baseline="0" dirty="0">
                          <a:ln>
                            <a:noFill/>
                          </a:ln>
                          <a:solidFill>
                            <a:schemeClr val="tx1"/>
                          </a:solidFill>
                          <a:effectLst/>
                          <a:latin typeface="Arial" charset="0"/>
                        </a:rPr>
                        <a:t>5</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3</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6</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4</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7</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3920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1" u="none" strike="noStrike" cap="none" normalizeH="0" baseline="0" dirty="0">
                          <a:ln>
                            <a:noFill/>
                          </a:ln>
                          <a:solidFill>
                            <a:schemeClr val="tx1"/>
                          </a:solidFill>
                          <a:effectLst/>
                          <a:latin typeface="Arial" charset="0"/>
                        </a:rPr>
                        <a:t>C</a:t>
                      </a: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3</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pt-BR" sz="1600" b="0" i="0" u="none" strike="noStrike" cap="none" normalizeH="0" baseline="0" dirty="0">
                          <a:ln>
                            <a:noFill/>
                          </a:ln>
                          <a:solidFill>
                            <a:schemeClr val="tx1"/>
                          </a:solidFill>
                          <a:effectLst/>
                          <a:latin typeface="Arial" charset="0"/>
                        </a:rPr>
                        <a:t>3</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4</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4</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5</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5</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3920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1" u="none" strike="noStrike" cap="none" normalizeH="0" baseline="0" dirty="0">
                          <a:ln>
                            <a:noFill/>
                          </a:ln>
                          <a:solidFill>
                            <a:schemeClr val="tx1"/>
                          </a:solidFill>
                          <a:effectLst/>
                          <a:latin typeface="Arial" charset="0"/>
                        </a:rPr>
                        <a:t>D</a:t>
                      </a: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5</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pt-BR" sz="1600" b="0" i="0" u="none" strike="noStrike" cap="none" normalizeH="0" baseline="0" dirty="0">
                          <a:ln>
                            <a:noFill/>
                          </a:ln>
                          <a:solidFill>
                            <a:schemeClr val="tx1"/>
                          </a:solidFill>
                          <a:effectLst/>
                          <a:latin typeface="Arial" charset="0"/>
                        </a:rPr>
                        <a:t>2</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6</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3</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7</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4</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33920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1" u="none" strike="noStrike" cap="none" normalizeH="0" baseline="0" dirty="0">
                          <a:ln>
                            <a:noFill/>
                          </a:ln>
                          <a:solidFill>
                            <a:schemeClr val="tx1"/>
                          </a:solidFill>
                          <a:effectLst/>
                          <a:latin typeface="Arial" charset="0"/>
                        </a:rPr>
                        <a:t>E</a:t>
                      </a:r>
                    </a:p>
                  </a:txBody>
                  <a:tcPr marR="0" marT="45727" marB="45727"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8</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pt-BR" sz="1600" b="0" i="0" u="none" strike="noStrike" cap="none" normalizeH="0" baseline="0" dirty="0">
                          <a:ln>
                            <a:noFill/>
                          </a:ln>
                          <a:solidFill>
                            <a:schemeClr val="tx1"/>
                          </a:solidFill>
                          <a:effectLst/>
                          <a:latin typeface="Arial" charset="0"/>
                        </a:rPr>
                        <a:t>1</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10</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2</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10</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Arial" charset="0"/>
                        </a:rPr>
                        <a:t>3</a:t>
                      </a:r>
                    </a:p>
                  </a:txBody>
                  <a:tcPr marR="0" marT="45727" marB="4572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17536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336"/>
            <a:ext cx="8229600" cy="1292662"/>
          </a:xfrm>
        </p:spPr>
        <p:txBody>
          <a:bodyPr>
            <a:spAutoFit/>
          </a:bodyPr>
          <a:lstStyle/>
          <a:p>
            <a:r>
              <a:rPr lang="en-IN" altLang="en-US" sz="2800" dirty="0">
                <a:latin typeface="+mj-lt"/>
              </a:rPr>
              <a:t>Figure 7A.1 Isoquants Showing All Combinations of Capital and </a:t>
            </a:r>
            <a:r>
              <a:rPr lang="en-IN" altLang="en-US" sz="2800" dirty="0" err="1">
                <a:latin typeface="+mj-lt"/>
              </a:rPr>
              <a:t>Labor</a:t>
            </a:r>
            <a:r>
              <a:rPr lang="en-IN" altLang="en-US" sz="2800" dirty="0">
                <a:latin typeface="+mj-lt"/>
              </a:rPr>
              <a:t> That Can Be Used to Produce 50, 100, 150 Units of Output</a:t>
            </a:r>
          </a:p>
        </p:txBody>
      </p:sp>
      <p:pic>
        <p:nvPicPr>
          <p:cNvPr id="52226" name="Picture 2" descr="The graph shows the following data:&#10;Y-axis: Units of capital (K)&#10;X-axis: Units of labor (L) &#10;The graph presents the three arcs, namely, QX = 50, QX = 100, and QX = 150 drawn by joining the following points: &#10;Arc QX = 50 joins the points (1, 8), (2, 5), (3, 3), (5, 2), and (8, 1).     &#10;Arc QX = 100 joins the points (2, 10), (3, 6), (4, 4), (6, 3), and (10, 2). &#10;Arc QX =150 joins the points (3, 10), (4, 7), (5, 5), (7, 4), and (10, 3).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122" y="1742709"/>
            <a:ext cx="5219074" cy="4539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48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13364"/>
            <a:ext cx="8229600" cy="1661993"/>
          </a:xfrm>
        </p:spPr>
        <p:txBody>
          <a:bodyPr>
            <a:spAutoFit/>
          </a:bodyPr>
          <a:lstStyle/>
          <a:p>
            <a:r>
              <a:rPr lang="en-IN" altLang="en-US" sz="3600" dirty="0">
                <a:latin typeface="+mj-lt"/>
              </a:rPr>
              <a:t>Chapter 7 The Production Process: The </a:t>
            </a:r>
            <a:r>
              <a:rPr lang="en-IN" altLang="en-US" sz="3600" dirty="0" err="1">
                <a:latin typeface="+mj-lt"/>
              </a:rPr>
              <a:t>Behavior</a:t>
            </a:r>
            <a:r>
              <a:rPr lang="en-IN" altLang="en-US" sz="3600" dirty="0">
                <a:latin typeface="+mj-lt"/>
              </a:rPr>
              <a:t> of Profit-Maximizing Firms</a:t>
            </a:r>
            <a:endParaRPr lang="en-US" sz="2800" dirty="0">
              <a:latin typeface="+mj-lt"/>
            </a:endParaRPr>
          </a:p>
        </p:txBody>
      </p:sp>
      <p:sp>
        <p:nvSpPr>
          <p:cNvPr id="3" name="Content Placeholder 2"/>
          <p:cNvSpPr>
            <a:spLocks noGrp="1"/>
          </p:cNvSpPr>
          <p:nvPr>
            <p:ph idx="1"/>
          </p:nvPr>
        </p:nvSpPr>
        <p:spPr>
          <a:xfrm>
            <a:off x="457200" y="1925512"/>
            <a:ext cx="8229600" cy="3901068"/>
          </a:xfrm>
        </p:spPr>
        <p:txBody>
          <a:bodyPr>
            <a:spAutoFit/>
          </a:bodyPr>
          <a:lstStyle/>
          <a:p>
            <a:r>
              <a:rPr lang="en-US" sz="2400" dirty="0"/>
              <a:t>All firms demand inputs, engage in production, and produce output.</a:t>
            </a:r>
          </a:p>
          <a:p>
            <a:r>
              <a:rPr lang="en-US" sz="2400" dirty="0"/>
              <a:t>Firms also have an incentive to maximize profits and minimize costs.</a:t>
            </a:r>
          </a:p>
          <a:p>
            <a:r>
              <a:rPr lang="en-US" sz="2400" b="1" dirty="0"/>
              <a:t>production </a:t>
            </a:r>
            <a:r>
              <a:rPr lang="en-US" sz="2400" dirty="0"/>
              <a:t> The process by which inputs are combined, transformed, and turned into outputs.</a:t>
            </a:r>
          </a:p>
          <a:p>
            <a:r>
              <a:rPr lang="en-US" sz="2400" b="1" dirty="0"/>
              <a:t>firm</a:t>
            </a:r>
            <a:r>
              <a:rPr lang="en-US" sz="2400" dirty="0"/>
              <a:t>  An organization that comes into being when a person or a group of people decides to produce a good or service to meet a perceived demand.</a:t>
            </a:r>
          </a:p>
        </p:txBody>
      </p:sp>
    </p:spTree>
    <p:extLst>
      <p:ext uri="{BB962C8B-B14F-4D97-AF65-F5344CB8AC3E}">
        <p14:creationId xmlns:p14="http://schemas.microsoft.com/office/powerpoint/2010/main" val="2442590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874"/>
            <a:ext cx="8229600" cy="861774"/>
          </a:xfrm>
        </p:spPr>
        <p:txBody>
          <a:bodyPr>
            <a:spAutoFit/>
          </a:bodyPr>
          <a:lstStyle/>
          <a:p>
            <a:r>
              <a:rPr lang="en-IN" altLang="en-US" sz="2800" dirty="0">
                <a:latin typeface="+mj-lt"/>
              </a:rPr>
              <a:t>Figure 7A.2 The Slope of an Isoquant Is Equal to the Ratio of </a:t>
            </a:r>
            <a:r>
              <a:rPr lang="en-IN" altLang="en-US" sz="2800" i="1" dirty="0">
                <a:latin typeface="+mj-lt"/>
              </a:rPr>
              <a:t>MP</a:t>
            </a:r>
            <a:r>
              <a:rPr lang="en-IN" altLang="en-US" sz="2800" baseline="-25000" dirty="0">
                <a:latin typeface="+mj-lt"/>
              </a:rPr>
              <a:t>L</a:t>
            </a:r>
            <a:r>
              <a:rPr lang="en-IN" altLang="en-US" sz="2800" dirty="0">
                <a:latin typeface="+mj-lt"/>
              </a:rPr>
              <a:t> to </a:t>
            </a:r>
            <a:r>
              <a:rPr lang="en-IN" altLang="en-US" sz="2800" i="1" dirty="0">
                <a:latin typeface="+mj-lt"/>
              </a:rPr>
              <a:t>MP</a:t>
            </a:r>
            <a:r>
              <a:rPr lang="en-IN" altLang="en-US" sz="2800" baseline="-25000" dirty="0">
                <a:latin typeface="+mj-lt"/>
              </a:rPr>
              <a:t>K</a:t>
            </a:r>
          </a:p>
        </p:txBody>
      </p:sp>
      <p:pic>
        <p:nvPicPr>
          <p:cNvPr id="53250" name="Picture 2" descr="The graph shows the following data:&#10;Y-axis: Units of capital (K)&#10;X-axis: Units of labor (L)&#10;An arc labeled qx equals 100 is drawn on the graph with slope delta K over delta L equals negative MPL over MPK&#10;This arc goes through points F and G (point G is lower and right of point F)&#10;The vertical gap between points F and G is labeled delta K.&#10;The horizontal gap between pints F and G is labeled delta L.&#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391" y="1600200"/>
            <a:ext cx="5377218" cy="4578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809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dirty="0"/>
              <a:t>New Look at Technology: Isoquants</a:t>
            </a:r>
            <a:endParaRPr lang="en-IN" altLang="en-US" i="1" baseline="-25000" dirty="0"/>
          </a:p>
        </p:txBody>
      </p:sp>
      <p:sp>
        <p:nvSpPr>
          <p:cNvPr id="3" name="Content Placeholder 2"/>
          <p:cNvSpPr>
            <a:spLocks noGrp="1"/>
          </p:cNvSpPr>
          <p:nvPr>
            <p:ph idx="1"/>
          </p:nvPr>
        </p:nvSpPr>
        <p:spPr>
          <a:xfrm>
            <a:off x="457200" y="1600201"/>
            <a:ext cx="8205788" cy="1107996"/>
          </a:xfrm>
        </p:spPr>
        <p:txBody>
          <a:bodyPr>
            <a:spAutoFit/>
          </a:bodyPr>
          <a:lstStyle/>
          <a:p>
            <a:r>
              <a:rPr lang="en-US" sz="2400" dirty="0">
                <a:sym typeface="WP Greek Century" pitchFamily="2" charset="2"/>
              </a:rPr>
              <a:t>For output to remain constant, the loss of output from using less capital must be matched by the added output produced by using more labor.</a:t>
            </a:r>
            <a:endParaRPr lang="en-US" sz="1400" i="1" dirty="0"/>
          </a:p>
        </p:txBody>
      </p:sp>
      <p:graphicFrame>
        <p:nvGraphicFramePr>
          <p:cNvPr id="7" name="Object 6" descr=" delta K times MPk equals negative delta L times MPL"/>
          <p:cNvGraphicFramePr>
            <a:graphicFrameLocks noChangeAspect="1"/>
          </p:cNvGraphicFramePr>
          <p:nvPr>
            <p:extLst>
              <p:ext uri="{D42A27DB-BD31-4B8C-83A1-F6EECF244321}">
                <p14:modId xmlns:p14="http://schemas.microsoft.com/office/powerpoint/2010/main" val="275118996"/>
              </p:ext>
            </p:extLst>
          </p:nvPr>
        </p:nvGraphicFramePr>
        <p:xfrm>
          <a:off x="2743200" y="2895600"/>
          <a:ext cx="2921000" cy="457200"/>
        </p:xfrm>
        <a:graphic>
          <a:graphicData uri="http://schemas.openxmlformats.org/presentationml/2006/ole">
            <mc:AlternateContent xmlns:mc="http://schemas.openxmlformats.org/markup-compatibility/2006">
              <mc:Choice xmlns:v="urn:schemas-microsoft-com:vml" Requires="v">
                <p:oleObj spid="_x0000_s54710" name="Equation" r:id="rId4" imgW="1460500" imgH="228600" progId="Equation.DSMT4">
                  <p:embed/>
                </p:oleObj>
              </mc:Choice>
              <mc:Fallback>
                <p:oleObj name="Equation" r:id="rId4" imgW="1460500" imgH="228600" progId="Equation.DSMT4">
                  <p:embed/>
                  <p:pic>
                    <p:nvPicPr>
                      <p:cNvPr id="0" name="Object 3" descr=" delta K times MPk equals negative delta L times MP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895600"/>
                        <a:ext cx="292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sz="quarter" idx="13"/>
          </p:nvPr>
        </p:nvSpPr>
        <p:spPr>
          <a:xfrm>
            <a:off x="457200" y="3581400"/>
            <a:ext cx="8205788" cy="369332"/>
          </a:xfrm>
        </p:spPr>
        <p:txBody>
          <a:bodyPr>
            <a:spAutoFit/>
          </a:bodyPr>
          <a:lstStyle/>
          <a:p>
            <a:r>
              <a:rPr lang="en-US" sz="2400" dirty="0"/>
              <a:t>Slope of isoquant:</a:t>
            </a:r>
          </a:p>
        </p:txBody>
      </p:sp>
      <p:graphicFrame>
        <p:nvGraphicFramePr>
          <p:cNvPr id="8" name="Object 7" descr="delta K over delta L equals negative MPL over MPK"/>
          <p:cNvGraphicFramePr>
            <a:graphicFrameLocks noChangeAspect="1"/>
          </p:cNvGraphicFramePr>
          <p:nvPr>
            <p:extLst>
              <p:ext uri="{D42A27DB-BD31-4B8C-83A1-F6EECF244321}">
                <p14:modId xmlns:p14="http://schemas.microsoft.com/office/powerpoint/2010/main" val="2641834701"/>
              </p:ext>
            </p:extLst>
          </p:nvPr>
        </p:nvGraphicFramePr>
        <p:xfrm>
          <a:off x="3564472" y="4207931"/>
          <a:ext cx="1701800" cy="863600"/>
        </p:xfrm>
        <a:graphic>
          <a:graphicData uri="http://schemas.openxmlformats.org/presentationml/2006/ole">
            <mc:AlternateContent xmlns:mc="http://schemas.openxmlformats.org/markup-compatibility/2006">
              <mc:Choice xmlns:v="urn:schemas-microsoft-com:vml" Requires="v">
                <p:oleObj spid="_x0000_s54711" name="Equation" r:id="rId6" imgW="850531" imgH="431613" progId="Equation.DSMT4">
                  <p:embed/>
                </p:oleObj>
              </mc:Choice>
              <mc:Fallback>
                <p:oleObj name="Equation" r:id="rId6" imgW="850531" imgH="431613" progId="Equation.DSMT4">
                  <p:embed/>
                  <p:pic>
                    <p:nvPicPr>
                      <p:cNvPr id="0" name="Object 4" descr="delta K over delta L equals negative MPL over MP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4472" y="4207931"/>
                        <a:ext cx="1701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4"/>
          </p:nvPr>
        </p:nvSpPr>
        <p:spPr>
          <a:xfrm>
            <a:off x="457200" y="5283204"/>
            <a:ext cx="8205788" cy="1107996"/>
          </a:xfrm>
        </p:spPr>
        <p:txBody>
          <a:bodyPr>
            <a:spAutoFit/>
          </a:bodyPr>
          <a:lstStyle/>
          <a:p>
            <a:r>
              <a:rPr lang="en-US" sz="2400" b="1" dirty="0"/>
              <a:t>marginal rate of technical substitution</a:t>
            </a:r>
            <a:r>
              <a:rPr lang="en-US" sz="2400" b="1" dirty="0">
                <a:solidFill>
                  <a:srgbClr val="006668"/>
                </a:solidFill>
              </a:rPr>
              <a:t>  </a:t>
            </a:r>
            <a:r>
              <a:rPr lang="en-US" sz="2400" dirty="0"/>
              <a:t>The rate at which a firm can substitute capital for labor and hold output constant.</a:t>
            </a:r>
            <a:endParaRPr lang="en-IN" sz="2400" dirty="0"/>
          </a:p>
        </p:txBody>
      </p:sp>
    </p:spTree>
    <p:extLst>
      <p:ext uri="{BB962C8B-B14F-4D97-AF65-F5344CB8AC3E}">
        <p14:creationId xmlns:p14="http://schemas.microsoft.com/office/powerpoint/2010/main" val="2631357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13279"/>
            <a:ext cx="8229600" cy="1292662"/>
          </a:xfrm>
        </p:spPr>
        <p:txBody>
          <a:bodyPr>
            <a:spAutoFit/>
          </a:bodyPr>
          <a:lstStyle/>
          <a:p>
            <a:r>
              <a:rPr lang="en-IN" altLang="en-US" sz="2800" dirty="0">
                <a:latin typeface="+mj-lt"/>
              </a:rPr>
              <a:t>Figure 7A.3 </a:t>
            </a:r>
            <a:r>
              <a:rPr lang="en-IN" altLang="en-US" sz="2800" dirty="0" err="1">
                <a:latin typeface="+mj-lt"/>
              </a:rPr>
              <a:t>Isocost</a:t>
            </a:r>
            <a:r>
              <a:rPr lang="en-IN" altLang="en-US" sz="2800" dirty="0">
                <a:latin typeface="+mj-lt"/>
              </a:rPr>
              <a:t> Lines Showing the Combinations of Capital and </a:t>
            </a:r>
            <a:r>
              <a:rPr lang="en-IN" altLang="en-US" sz="2800" dirty="0" err="1">
                <a:latin typeface="+mj-lt"/>
              </a:rPr>
              <a:t>Labor</a:t>
            </a:r>
            <a:r>
              <a:rPr lang="en-IN" altLang="en-US" sz="2800" dirty="0">
                <a:latin typeface="+mj-lt"/>
              </a:rPr>
              <a:t> Available for $5, $6, and $7</a:t>
            </a:r>
            <a:endParaRPr lang="en-US" sz="2000" dirty="0">
              <a:latin typeface="+mj-lt"/>
            </a:endParaRPr>
          </a:p>
        </p:txBody>
      </p:sp>
      <p:sp>
        <p:nvSpPr>
          <p:cNvPr id="3" name="Content Placeholder 2"/>
          <p:cNvSpPr>
            <a:spLocks noGrp="1"/>
          </p:cNvSpPr>
          <p:nvPr>
            <p:ph idx="1"/>
          </p:nvPr>
        </p:nvSpPr>
        <p:spPr>
          <a:xfrm>
            <a:off x="457200" y="1905003"/>
            <a:ext cx="3886200" cy="738664"/>
          </a:xfrm>
        </p:spPr>
        <p:txBody>
          <a:bodyPr wrap="square">
            <a:spAutoFit/>
          </a:bodyPr>
          <a:lstStyle/>
          <a:p>
            <a:pPr marL="285750" indent="-285750"/>
            <a:r>
              <a:rPr lang="en-US" dirty="0"/>
              <a:t>An </a:t>
            </a:r>
            <a:r>
              <a:rPr lang="en-US" dirty="0" err="1"/>
              <a:t>isocost</a:t>
            </a:r>
            <a:r>
              <a:rPr lang="en-US" dirty="0"/>
              <a:t> line shows all the combinations of capital and labor that are available for a given total cost.</a:t>
            </a:r>
          </a:p>
        </p:txBody>
      </p:sp>
      <p:pic>
        <p:nvPicPr>
          <p:cNvPr id="55298" name="Picture 2" descr="The graph shows the following data:&#10;Y-axis: Units of capital (K)&#10;X-axis: Units of labor (L)&#10;PK = $1 per unit&#10;PL = $1 per unit&#10;Point A: (5, 0)&#10;Point B: (3, 2)&#10;Point C: (0, 5)&#10;Line TC = $5 goes through points C, (1, 4), (2, 3), B, (4, 1), and A.&#10;Line TC = $6 goes through points (0, 6), (2, 4), (3, 3), (4, 2), (5, 1), and (6, 0)&#10;Line TC = $7 goes through points (0, 7), (1, 6), (2, 5), (5, 2), (6, 1), and (7, 0).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752600"/>
            <a:ext cx="4114800" cy="402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06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dirty="0"/>
              <a:t>Factor Prices and Input Combinations: </a:t>
            </a:r>
            <a:r>
              <a:rPr lang="en-IN" altLang="en-US" dirty="0" err="1"/>
              <a:t>Isocosts</a:t>
            </a:r>
            <a:endParaRPr lang="en-IN" altLang="en-US" i="1" baseline="-25000" dirty="0"/>
          </a:p>
        </p:txBody>
      </p:sp>
      <p:sp>
        <p:nvSpPr>
          <p:cNvPr id="3" name="Content Placeholder 2"/>
          <p:cNvSpPr>
            <a:spLocks noGrp="1"/>
          </p:cNvSpPr>
          <p:nvPr>
            <p:ph idx="1"/>
          </p:nvPr>
        </p:nvSpPr>
        <p:spPr>
          <a:xfrm>
            <a:off x="457200" y="1600201"/>
            <a:ext cx="8205788" cy="369332"/>
          </a:xfrm>
        </p:spPr>
        <p:txBody>
          <a:bodyPr>
            <a:spAutoFit/>
          </a:bodyPr>
          <a:lstStyle/>
          <a:p>
            <a:pPr marL="342900" indent="-342900">
              <a:spcBef>
                <a:spcPts val="3000"/>
              </a:spcBef>
            </a:pPr>
            <a:r>
              <a:rPr lang="en-US" sz="2400" dirty="0"/>
              <a:t>The equation of the straight line in Figure 7A.3:</a:t>
            </a:r>
          </a:p>
        </p:txBody>
      </p:sp>
      <p:graphicFrame>
        <p:nvGraphicFramePr>
          <p:cNvPr id="6" name="Object 5" descr="Parens start P sub K times K parens close plus parens start P sub L times L parens close equals T times C"/>
          <p:cNvGraphicFramePr>
            <a:graphicFrameLocks noChangeAspect="1"/>
          </p:cNvGraphicFramePr>
          <p:nvPr>
            <p:extLst>
              <p:ext uri="{D42A27DB-BD31-4B8C-83A1-F6EECF244321}">
                <p14:modId xmlns:p14="http://schemas.microsoft.com/office/powerpoint/2010/main" val="1997462268"/>
              </p:ext>
            </p:extLst>
          </p:nvPr>
        </p:nvGraphicFramePr>
        <p:xfrm>
          <a:off x="2667000" y="2425700"/>
          <a:ext cx="2667000" cy="457200"/>
        </p:xfrm>
        <a:graphic>
          <a:graphicData uri="http://schemas.openxmlformats.org/presentationml/2006/ole">
            <mc:AlternateContent xmlns:mc="http://schemas.openxmlformats.org/markup-compatibility/2006">
              <mc:Choice xmlns:v="urn:schemas-microsoft-com:vml" Requires="v">
                <p:oleObj spid="_x0000_s56754" name="Equation" r:id="rId4" imgW="1333440" imgH="228600" progId="Equation.DSMT4">
                  <p:embed/>
                </p:oleObj>
              </mc:Choice>
              <mc:Fallback>
                <p:oleObj name="Equation" r:id="rId4" imgW="1333440" imgH="228600" progId="Equation.DSMT4">
                  <p:embed/>
                  <p:pic>
                    <p:nvPicPr>
                      <p:cNvPr id="0" name="Object 3" descr="PK times K whole plus PL times L whole equals TC"/>
                      <p:cNvPicPr>
                        <a:picLocks noChangeAspect="1" noChangeArrowheads="1"/>
                      </p:cNvPicPr>
                      <p:nvPr/>
                    </p:nvPicPr>
                    <p:blipFill>
                      <a:blip r:embed="rId5"/>
                      <a:srcRect/>
                      <a:stretch>
                        <a:fillRect/>
                      </a:stretch>
                    </p:blipFill>
                    <p:spPr bwMode="auto">
                      <a:xfrm>
                        <a:off x="2667000" y="24257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sz="quarter" idx="13"/>
          </p:nvPr>
        </p:nvSpPr>
        <p:spPr>
          <a:xfrm>
            <a:off x="457200" y="3429000"/>
            <a:ext cx="8205788" cy="738664"/>
          </a:xfrm>
        </p:spPr>
        <p:txBody>
          <a:bodyPr>
            <a:spAutoFit/>
          </a:bodyPr>
          <a:lstStyle/>
          <a:p>
            <a:pPr marL="342900" indent="-342900"/>
            <a:r>
              <a:rPr lang="en-US" sz="2400" dirty="0"/>
              <a:t>Substituting our data for the lowest </a:t>
            </a:r>
            <a:r>
              <a:rPr lang="en-US" sz="2400" dirty="0" err="1"/>
              <a:t>isocost</a:t>
            </a:r>
            <a:r>
              <a:rPr lang="en-US" sz="2400" dirty="0"/>
              <a:t> line into this general equation, we get:</a:t>
            </a:r>
            <a:endParaRPr lang="en-US" sz="2400" i="1" dirty="0"/>
          </a:p>
        </p:txBody>
      </p:sp>
      <p:graphicFrame>
        <p:nvGraphicFramePr>
          <p:cNvPr id="9" name="Object 8" descr="Parens start dollar 1 times K Parens close plus Parens start dollar 1 times L parens close equals dollar 5 or Parens start K plus L parens close equal to 5"/>
          <p:cNvGraphicFramePr>
            <a:graphicFrameLocks noChangeAspect="1"/>
          </p:cNvGraphicFramePr>
          <p:nvPr>
            <p:extLst>
              <p:ext uri="{D42A27DB-BD31-4B8C-83A1-F6EECF244321}">
                <p14:modId xmlns:p14="http://schemas.microsoft.com/office/powerpoint/2010/main" val="2140024261"/>
              </p:ext>
            </p:extLst>
          </p:nvPr>
        </p:nvGraphicFramePr>
        <p:xfrm>
          <a:off x="2374900" y="4495800"/>
          <a:ext cx="4394200" cy="406400"/>
        </p:xfrm>
        <a:graphic>
          <a:graphicData uri="http://schemas.openxmlformats.org/presentationml/2006/ole">
            <mc:AlternateContent xmlns:mc="http://schemas.openxmlformats.org/markup-compatibility/2006">
              <mc:Choice xmlns:v="urn:schemas-microsoft-com:vml" Requires="v">
                <p:oleObj spid="_x0000_s56755" name="Equation" r:id="rId6" imgW="2197080" imgH="203040" progId="Equation.DSMT4">
                  <p:embed/>
                </p:oleObj>
              </mc:Choice>
              <mc:Fallback>
                <p:oleObj name="Equation" r:id="rId6" imgW="2197080" imgH="203040" progId="Equation.DSMT4">
                  <p:embed/>
                  <p:pic>
                    <p:nvPicPr>
                      <p:cNvPr id="0" name="Object 4" descr="$1 minus K whole plus $1 minus L equal $5, or K plus L whole equals 5 "/>
                      <p:cNvPicPr>
                        <a:picLocks noChangeAspect="1" noChangeArrowheads="1"/>
                      </p:cNvPicPr>
                      <p:nvPr/>
                    </p:nvPicPr>
                    <p:blipFill>
                      <a:blip r:embed="rId7"/>
                      <a:srcRect/>
                      <a:stretch>
                        <a:fillRect/>
                      </a:stretch>
                    </p:blipFill>
                    <p:spPr bwMode="auto">
                      <a:xfrm>
                        <a:off x="2374900" y="4495800"/>
                        <a:ext cx="4394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p:cNvSpPr>
            <a:spLocks noGrp="1"/>
          </p:cNvSpPr>
          <p:nvPr>
            <p:ph sz="quarter" idx="14"/>
          </p:nvPr>
        </p:nvSpPr>
        <p:spPr>
          <a:xfrm>
            <a:off x="457200" y="5283204"/>
            <a:ext cx="8205788" cy="738664"/>
          </a:xfrm>
        </p:spPr>
        <p:txBody>
          <a:bodyPr>
            <a:spAutoFit/>
          </a:bodyPr>
          <a:lstStyle/>
          <a:p>
            <a:pPr marL="342900" indent="-342900"/>
            <a:r>
              <a:rPr lang="en-US" sz="2400" b="1" dirty="0" err="1"/>
              <a:t>isocost</a:t>
            </a:r>
            <a:r>
              <a:rPr lang="en-US" sz="2400" b="1" dirty="0"/>
              <a:t> line  </a:t>
            </a:r>
            <a:r>
              <a:rPr lang="en-US" sz="2400" dirty="0"/>
              <a:t>A graph that shows all the combinations of capital and labor available for a given total cost.</a:t>
            </a:r>
          </a:p>
        </p:txBody>
      </p:sp>
    </p:spTree>
    <p:extLst>
      <p:ext uri="{BB962C8B-B14F-4D97-AF65-F5344CB8AC3E}">
        <p14:creationId xmlns:p14="http://schemas.microsoft.com/office/powerpoint/2010/main" val="1281950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313279"/>
            <a:ext cx="8229600" cy="1292662"/>
          </a:xfrm>
        </p:spPr>
        <p:txBody>
          <a:bodyPr>
            <a:spAutoFit/>
          </a:bodyPr>
          <a:lstStyle/>
          <a:p>
            <a:r>
              <a:rPr lang="en-IN" altLang="en-US" sz="2800" dirty="0">
                <a:latin typeface="+mj-lt"/>
              </a:rPr>
              <a:t>Figure 7A.4 </a:t>
            </a:r>
            <a:r>
              <a:rPr lang="en-IN" altLang="en-US" sz="2800" dirty="0" err="1">
                <a:latin typeface="+mj-lt"/>
              </a:rPr>
              <a:t>Isocost</a:t>
            </a:r>
            <a:r>
              <a:rPr lang="en-IN" altLang="en-US" sz="2800" dirty="0">
                <a:latin typeface="+mj-lt"/>
              </a:rPr>
              <a:t> Line Showing All Combinations of Capital and </a:t>
            </a:r>
            <a:r>
              <a:rPr lang="en-IN" altLang="en-US" sz="2800" dirty="0" err="1">
                <a:latin typeface="+mj-lt"/>
              </a:rPr>
              <a:t>Labor</a:t>
            </a:r>
            <a:r>
              <a:rPr lang="en-IN" altLang="en-US" sz="2800" dirty="0">
                <a:latin typeface="+mj-lt"/>
              </a:rPr>
              <a:t> Available for $25 </a:t>
            </a:r>
            <a:endParaRPr lang="en-US" sz="2000" dirty="0">
              <a:latin typeface="+mj-lt"/>
            </a:endParaRPr>
          </a:p>
        </p:txBody>
      </p:sp>
      <p:pic>
        <p:nvPicPr>
          <p:cNvPr id="57347" name="Picture 3" descr="The graph shows the following data:&#10;X-axis: Units of capital (K)&#10;Y-axis: Units of labor (L)&#10;PL = $5&#10;PK = $1&#10;TC = $25&#10;Point B: TC over PK equals $25 over $1 = 25 or (0, 25)&#10;Point C: (3, 10)&#10;Point A: TC over PL equals $25 over $5 = 5 or (5, 0)&#10;Line BCA is drawn on the graph&#10;The slope of line BCA = the negative fraction TC divided by PK over TC divided by PL equals the negative fraction PL over PK.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27" y="1907353"/>
            <a:ext cx="3862496" cy="419423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80466" y="1905003"/>
            <a:ext cx="4106334" cy="2677656"/>
          </a:xfrm>
        </p:spPr>
        <p:txBody>
          <a:bodyPr wrap="square">
            <a:spAutoFit/>
          </a:bodyPr>
          <a:lstStyle/>
          <a:p>
            <a:pPr marL="285750" indent="-285750">
              <a:spcBef>
                <a:spcPts val="3600"/>
              </a:spcBef>
            </a:pPr>
            <a:r>
              <a:rPr lang="en-US" sz="2400" dirty="0"/>
              <a:t>One way to draw an </a:t>
            </a:r>
            <a:r>
              <a:rPr lang="en-US" sz="2400" dirty="0" err="1"/>
              <a:t>isocost</a:t>
            </a:r>
            <a:r>
              <a:rPr lang="en-US" sz="2400" dirty="0"/>
              <a:t> line is to determine the endpoints of that line and draw a line connecting them.</a:t>
            </a:r>
          </a:p>
          <a:p>
            <a:pPr marL="342900" indent="-342900">
              <a:spcBef>
                <a:spcPts val="3600"/>
              </a:spcBef>
            </a:pPr>
            <a:r>
              <a:rPr lang="en-US" sz="2400" dirty="0"/>
              <a:t>Slope of </a:t>
            </a:r>
            <a:r>
              <a:rPr lang="en-US" sz="2400" dirty="0" err="1"/>
              <a:t>isocost</a:t>
            </a:r>
            <a:r>
              <a:rPr lang="en-US" sz="2400" dirty="0"/>
              <a:t> line:</a:t>
            </a:r>
          </a:p>
        </p:txBody>
      </p:sp>
      <p:graphicFrame>
        <p:nvGraphicFramePr>
          <p:cNvPr id="4" name="Object 3" descr="delta K over delta L equals the negative fraction TC divided by PL over TC divided by PK equals the fraction PL over PK"/>
          <p:cNvGraphicFramePr>
            <a:graphicFrameLocks noChangeAspect="1"/>
          </p:cNvGraphicFramePr>
          <p:nvPr>
            <p:extLst>
              <p:ext uri="{D42A27DB-BD31-4B8C-83A1-F6EECF244321}">
                <p14:modId xmlns:p14="http://schemas.microsoft.com/office/powerpoint/2010/main" val="1593218471"/>
              </p:ext>
            </p:extLst>
          </p:nvPr>
        </p:nvGraphicFramePr>
        <p:xfrm>
          <a:off x="5105400" y="4876800"/>
          <a:ext cx="2717800" cy="863600"/>
        </p:xfrm>
        <a:graphic>
          <a:graphicData uri="http://schemas.openxmlformats.org/presentationml/2006/ole">
            <mc:AlternateContent xmlns:mc="http://schemas.openxmlformats.org/markup-compatibility/2006">
              <mc:Choice xmlns:v="urn:schemas-microsoft-com:vml" Requires="v">
                <p:oleObj spid="_x0000_s57562" name="Equation" r:id="rId5" imgW="1358310" imgH="431613" progId="Equation.DSMT4">
                  <p:embed/>
                </p:oleObj>
              </mc:Choice>
              <mc:Fallback>
                <p:oleObj name="Equation" r:id="rId5" imgW="1358310" imgH="431613" progId="Equation.DSMT4">
                  <p:embed/>
                  <p:pic>
                    <p:nvPicPr>
                      <p:cNvPr id="0" name="Object 1" descr="delta K over delta L equals the negative fraction TC divided by PL over TC divided by PK equals the fraction PL over P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876800"/>
                        <a:ext cx="2717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1873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Finding the Least-Cost Technology with Isoquants and </a:t>
            </a:r>
            <a:r>
              <a:rPr lang="en-IN" altLang="en-US" sz="3600" dirty="0" err="1">
                <a:latin typeface="+mj-lt"/>
              </a:rPr>
              <a:t>Isocosts</a:t>
            </a:r>
            <a:endParaRPr lang="en-US" sz="2800" dirty="0">
              <a:latin typeface="+mj-lt"/>
            </a:endParaRPr>
          </a:p>
        </p:txBody>
      </p:sp>
      <p:sp>
        <p:nvSpPr>
          <p:cNvPr id="3" name="Content Placeholder 2"/>
          <p:cNvSpPr>
            <a:spLocks noGrp="1"/>
          </p:cNvSpPr>
          <p:nvPr>
            <p:ph idx="1"/>
          </p:nvPr>
        </p:nvSpPr>
        <p:spPr>
          <a:xfrm>
            <a:off x="457200" y="1600200"/>
            <a:ext cx="4038600" cy="830997"/>
          </a:xfrm>
        </p:spPr>
        <p:txBody>
          <a:bodyPr wrap="square">
            <a:spAutoFit/>
          </a:bodyPr>
          <a:lstStyle/>
          <a:p>
            <a:pPr marL="0" indent="0">
              <a:spcBef>
                <a:spcPts val="3600"/>
              </a:spcBef>
              <a:buNone/>
            </a:pPr>
            <a:r>
              <a:rPr lang="en-IN" sz="1800" b="1" dirty="0"/>
              <a:t>Figure 7A.5  Finding the Least-Cost Combination of Capital and </a:t>
            </a:r>
            <a:r>
              <a:rPr lang="en-IN" sz="1800" b="1" dirty="0" err="1"/>
              <a:t>Labor</a:t>
            </a:r>
            <a:r>
              <a:rPr lang="en-IN" sz="1800" b="1" dirty="0"/>
              <a:t> to Produce 50 Units of Output  </a:t>
            </a:r>
          </a:p>
        </p:txBody>
      </p:sp>
      <p:pic>
        <p:nvPicPr>
          <p:cNvPr id="58370" name="Picture 2" descr="The graph shows the following data:&#10;Y-axis: Units of capital (K)&#10;X-axis: Units of labor (L)&#10;PK = $1&#10;PL = $1&#10;Point B: (5, 2)&#10;Point C: (3, 3)&#10;Point D: (2, 5)&#10;Line TC = $5 goes through points (0, 5), (2, 3), (3, 2), and (5, 0)&#10;Line TC = $6 goes through points (0, 6), C, and (6, 0)&#10;Line TC = $7 goes through points D and B&#10;Arc qx = 50 goes through points (1, 8), D, C, B, and (8, 1).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434" y="2506236"/>
            <a:ext cx="3897044" cy="38886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0" y="2506236"/>
            <a:ext cx="4038600" cy="2917031"/>
          </a:xfrm>
        </p:spPr>
        <p:txBody>
          <a:bodyPr/>
          <a:lstStyle/>
          <a:p>
            <a:pPr>
              <a:lnSpc>
                <a:spcPct val="105000"/>
              </a:lnSpc>
              <a:spcBef>
                <a:spcPts val="1800"/>
              </a:spcBef>
              <a:spcAft>
                <a:spcPct val="0"/>
              </a:spcAft>
            </a:pPr>
            <a:r>
              <a:rPr lang="en-US" sz="1800" dirty="0"/>
              <a:t>Profit-maximizing firms will minimize costs by producing their chosen level of output with the technology represented by the point at which the isoquant is tangent to an </a:t>
            </a:r>
            <a:r>
              <a:rPr lang="en-US" sz="1800" dirty="0" err="1"/>
              <a:t>isocost</a:t>
            </a:r>
            <a:r>
              <a:rPr lang="en-US" sz="1800" dirty="0"/>
              <a:t> line. </a:t>
            </a:r>
          </a:p>
          <a:p>
            <a:pPr>
              <a:lnSpc>
                <a:spcPct val="105000"/>
              </a:lnSpc>
              <a:spcBef>
                <a:spcPts val="1800"/>
              </a:spcBef>
              <a:spcAft>
                <a:spcPct val="0"/>
              </a:spcAft>
            </a:pPr>
            <a:r>
              <a:rPr lang="en-US" sz="1800" dirty="0"/>
              <a:t>Here the cost-minimizing technology—3 units of capital and 3 units of labor—is represented by point </a:t>
            </a:r>
            <a:r>
              <a:rPr lang="en-US" sz="1800" i="1" dirty="0"/>
              <a:t>C</a:t>
            </a:r>
            <a:r>
              <a:rPr lang="en-US" sz="1800" dirty="0"/>
              <a:t>.</a:t>
            </a:r>
            <a:endParaRPr lang="en-IN" sz="1800" dirty="0"/>
          </a:p>
        </p:txBody>
      </p:sp>
    </p:spTree>
    <p:extLst>
      <p:ext uri="{BB962C8B-B14F-4D97-AF65-F5344CB8AC3E}">
        <p14:creationId xmlns:p14="http://schemas.microsoft.com/office/powerpoint/2010/main" val="3352657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79" y="381000"/>
            <a:ext cx="3946021" cy="923330"/>
          </a:xfrm>
        </p:spPr>
        <p:txBody>
          <a:bodyPr wrap="square">
            <a:spAutoFit/>
          </a:bodyPr>
          <a:lstStyle/>
          <a:p>
            <a:r>
              <a:rPr lang="en-IN" altLang="en-US" sz="2000" dirty="0">
                <a:latin typeface="+mj-lt"/>
              </a:rPr>
              <a:t>Figure 7A.6 Minimizing Cost of </a:t>
            </a:r>
            <a:br>
              <a:rPr lang="en-IN" altLang="en-US" sz="2000" dirty="0">
                <a:latin typeface="+mj-lt"/>
              </a:rPr>
            </a:br>
            <a:r>
              <a:rPr lang="en-IN" altLang="en-US" sz="2000" dirty="0">
                <a:latin typeface="+mj-lt"/>
              </a:rPr>
              <a:t>Production for </a:t>
            </a:r>
            <a:r>
              <a:rPr lang="en-IN" altLang="en-US" sz="2000" i="1" dirty="0" err="1">
                <a:latin typeface="+mj-lt"/>
              </a:rPr>
              <a:t>q</a:t>
            </a:r>
            <a:r>
              <a:rPr lang="en-IN" altLang="en-US" sz="2000" i="1" baseline="-25000" dirty="0" err="1">
                <a:latin typeface="+mj-lt"/>
              </a:rPr>
              <a:t>X</a:t>
            </a:r>
            <a:r>
              <a:rPr lang="en-IN" altLang="en-US" sz="2000" dirty="0">
                <a:latin typeface="+mj-lt"/>
              </a:rPr>
              <a:t> = 50, </a:t>
            </a:r>
            <a:r>
              <a:rPr lang="en-IN" altLang="en-US" sz="2000" i="1" dirty="0" err="1">
                <a:latin typeface="+mj-lt"/>
              </a:rPr>
              <a:t>q</a:t>
            </a:r>
            <a:r>
              <a:rPr lang="en-IN" altLang="en-US" sz="2000" i="1" baseline="-25000" dirty="0" err="1">
                <a:latin typeface="+mj-lt"/>
              </a:rPr>
              <a:t>X</a:t>
            </a:r>
            <a:r>
              <a:rPr lang="en-IN" altLang="en-US" sz="2000" dirty="0">
                <a:latin typeface="+mj-lt"/>
              </a:rPr>
              <a:t> = 100, </a:t>
            </a:r>
            <a:br>
              <a:rPr lang="en-IN" altLang="en-US" sz="2000" dirty="0">
                <a:latin typeface="+mj-lt"/>
              </a:rPr>
            </a:br>
            <a:r>
              <a:rPr lang="en-IN" altLang="en-US" sz="2000" dirty="0">
                <a:latin typeface="+mj-lt"/>
              </a:rPr>
              <a:t>and </a:t>
            </a:r>
            <a:r>
              <a:rPr lang="en-IN" altLang="en-US" sz="2000" i="1" dirty="0" err="1">
                <a:latin typeface="+mj-lt"/>
              </a:rPr>
              <a:t>q</a:t>
            </a:r>
            <a:r>
              <a:rPr lang="en-IN" altLang="en-US" sz="2000" i="1" baseline="-25000" dirty="0" err="1">
                <a:latin typeface="+mj-lt"/>
              </a:rPr>
              <a:t>X</a:t>
            </a:r>
            <a:r>
              <a:rPr lang="en-IN" altLang="en-US" sz="2000" dirty="0">
                <a:latin typeface="+mj-lt"/>
              </a:rPr>
              <a:t> = 150</a:t>
            </a:r>
            <a:endParaRPr lang="en-US" sz="2000" dirty="0">
              <a:latin typeface="+mj-lt"/>
            </a:endParaRPr>
          </a:p>
        </p:txBody>
      </p:sp>
      <p:pic>
        <p:nvPicPr>
          <p:cNvPr id="59394" name="Picture 2" descr="The graph shows the following data:&#10;Y-axis: Units of capital (K)&#10;X-axis: Units of labor (L)&#10;Point A: (3, 3)&#10;Point B: (4, 4)&#10;Point C: (5, 5)&#10;Line TC = $6 goes through points (0, 6), A, and (6, 0)&#10;Line TC = $8 goes through points (0, 8), B, and (8, 0)&#10;Line TC = $10 goes through points (0, 10), C, and (10, 0)&#10;Arc qx = 50 goes through points (1, 8), (2, 5), A, (5, 2), and (8, 1)&#10;Arc qx = 100 goes through points (2, 10), (3, 6), B, (6, 3), and (10, 2)&#10;Arc qx = 150 goes through points (3, 10), (4, 7), C, (7, 4), and (10, 3).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12" y="1714658"/>
            <a:ext cx="3594012" cy="347402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4648200" y="372070"/>
            <a:ext cx="4038600" cy="923330"/>
          </a:xfrm>
          <a:prstGeom prst="rect">
            <a:avLst/>
          </a:prstGeom>
        </p:spPr>
        <p:txBody>
          <a:bodyPr vert="horz" wrap="square" lIns="0" tIns="0" rIns="0" bIns="0" rtlCol="0" anchor="b">
            <a:sp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IN" altLang="en-US" sz="2000" dirty="0">
                <a:latin typeface="+mj-lt"/>
              </a:rPr>
              <a:t>Figure 7A.7 A Cost Curve Shows </a:t>
            </a:r>
          </a:p>
          <a:p>
            <a:r>
              <a:rPr lang="en-IN" altLang="en-US" sz="2000" dirty="0">
                <a:latin typeface="+mj-lt"/>
              </a:rPr>
              <a:t>the Minimum Cost of Producing </a:t>
            </a:r>
          </a:p>
          <a:p>
            <a:r>
              <a:rPr lang="en-IN" altLang="en-US" sz="2000" dirty="0">
                <a:latin typeface="+mj-lt"/>
              </a:rPr>
              <a:t>Each Level of Output </a:t>
            </a:r>
          </a:p>
        </p:txBody>
      </p:sp>
      <p:pic>
        <p:nvPicPr>
          <p:cNvPr id="5" name="Picture 2" descr="The graph shows the following data:&#10;Y-axis: Cost in dollars&#10;X- axis: Units of output&#10;Point A: (50, 6)&#10;Point B: (100, 8)&#10;Point C: (150, 10)&#10;Line TC is drawn through points A, B, and C.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649" y="1659439"/>
            <a:ext cx="3684425" cy="35391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5662136"/>
            <a:ext cx="8229600" cy="738664"/>
          </a:xfrm>
        </p:spPr>
        <p:txBody>
          <a:bodyPr wrap="square">
            <a:spAutoFit/>
          </a:bodyPr>
          <a:lstStyle/>
          <a:p>
            <a:pPr>
              <a:spcBef>
                <a:spcPts val="0"/>
              </a:spcBef>
            </a:pPr>
            <a:r>
              <a:rPr lang="en-US" dirty="0">
                <a:solidFill>
                  <a:prstClr val="black"/>
                </a:solidFill>
              </a:rPr>
              <a:t>Plotting a series of cost-minimizing combinations of inputs—shown in Figure 7A.6 as points </a:t>
            </a:r>
            <a:r>
              <a:rPr lang="en-US" i="1" dirty="0">
                <a:solidFill>
                  <a:prstClr val="black"/>
                </a:solidFill>
              </a:rPr>
              <a:t>A, B, </a:t>
            </a:r>
            <a:r>
              <a:rPr lang="en-US" dirty="0">
                <a:solidFill>
                  <a:prstClr val="black"/>
                </a:solidFill>
              </a:rPr>
              <a:t>and </a:t>
            </a:r>
            <a:r>
              <a:rPr lang="en-US" i="1" dirty="0">
                <a:solidFill>
                  <a:prstClr val="black"/>
                </a:solidFill>
              </a:rPr>
              <a:t>C</a:t>
            </a:r>
            <a:r>
              <a:rPr lang="en-US" dirty="0">
                <a:solidFill>
                  <a:prstClr val="black"/>
                </a:solidFill>
              </a:rPr>
              <a:t>—on a separate graph results in a cost curve like the one shown in Figure 7A.7.</a:t>
            </a:r>
          </a:p>
        </p:txBody>
      </p:sp>
    </p:spTree>
    <p:extLst>
      <p:ext uri="{BB962C8B-B14F-4D97-AF65-F5344CB8AC3E}">
        <p14:creationId xmlns:p14="http://schemas.microsoft.com/office/powerpoint/2010/main" val="3829144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US" dirty="0"/>
              <a:t>The Cost-Minimizing Equilibrium Condition</a:t>
            </a:r>
            <a:endParaRPr lang="en-IN" altLang="en-US" dirty="0"/>
          </a:p>
        </p:txBody>
      </p:sp>
      <p:sp>
        <p:nvSpPr>
          <p:cNvPr id="3" name="Content Placeholder 2"/>
          <p:cNvSpPr>
            <a:spLocks noGrp="1"/>
          </p:cNvSpPr>
          <p:nvPr>
            <p:ph idx="1"/>
          </p:nvPr>
        </p:nvSpPr>
        <p:spPr>
          <a:xfrm>
            <a:off x="457200" y="1600201"/>
            <a:ext cx="8205788" cy="615553"/>
          </a:xfrm>
        </p:spPr>
        <p:txBody>
          <a:bodyPr>
            <a:spAutoFit/>
          </a:bodyPr>
          <a:lstStyle/>
          <a:p>
            <a:pPr marL="342900" indent="-342900"/>
            <a:r>
              <a:rPr lang="en-US" sz="2000" dirty="0">
                <a:latin typeface="+mj-lt"/>
              </a:rPr>
              <a:t>At the point where a line is just tangent to a curve, the two have the same slope. At each point of tangency, the following must be true:</a:t>
            </a:r>
          </a:p>
        </p:txBody>
      </p:sp>
      <p:graphicFrame>
        <p:nvGraphicFramePr>
          <p:cNvPr id="7" name="Object 6" descr="slope of isoquant = fraction MPL over MPK equals slope of isocost equals the negative fraction PL over PK"/>
          <p:cNvGraphicFramePr>
            <a:graphicFrameLocks noChangeAspect="1"/>
          </p:cNvGraphicFramePr>
          <p:nvPr>
            <p:extLst>
              <p:ext uri="{D42A27DB-BD31-4B8C-83A1-F6EECF244321}">
                <p14:modId xmlns:p14="http://schemas.microsoft.com/office/powerpoint/2010/main" val="4267058128"/>
              </p:ext>
            </p:extLst>
          </p:nvPr>
        </p:nvGraphicFramePr>
        <p:xfrm>
          <a:off x="1564481" y="2438400"/>
          <a:ext cx="6015037" cy="838200"/>
        </p:xfrm>
        <a:graphic>
          <a:graphicData uri="http://schemas.openxmlformats.org/presentationml/2006/ole">
            <mc:AlternateContent xmlns:mc="http://schemas.openxmlformats.org/markup-compatibility/2006">
              <mc:Choice xmlns:v="urn:schemas-microsoft-com:vml" Requires="v">
                <p:oleObj spid="_x0000_s62063" name="Equation" r:id="rId4" imgW="3098520" imgH="431640" progId="Equation.DSMT4">
                  <p:embed/>
                </p:oleObj>
              </mc:Choice>
              <mc:Fallback>
                <p:oleObj name="Equation" r:id="rId4" imgW="3098520" imgH="431640" progId="Equation.DSMT4">
                  <p:embed/>
                  <p:pic>
                    <p:nvPicPr>
                      <p:cNvPr id="0" name="Object 6" descr="slope of isoquant = fraction MPL over MPK equals slope of isocost equals the negative fraction PL over P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4481" y="2438400"/>
                        <a:ext cx="6015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sz="quarter" idx="13"/>
          </p:nvPr>
        </p:nvSpPr>
        <p:spPr>
          <a:xfrm>
            <a:off x="457200" y="3429000"/>
            <a:ext cx="914400" cy="307777"/>
          </a:xfrm>
        </p:spPr>
        <p:txBody>
          <a:bodyPr wrap="square">
            <a:spAutoFit/>
          </a:bodyPr>
          <a:lstStyle/>
          <a:p>
            <a:pPr marL="0" indent="0">
              <a:buNone/>
            </a:pPr>
            <a:r>
              <a:rPr lang="en-US" sz="2000" dirty="0">
                <a:latin typeface="+mj-lt"/>
              </a:rPr>
              <a:t>Thus,</a:t>
            </a:r>
          </a:p>
        </p:txBody>
      </p:sp>
      <p:graphicFrame>
        <p:nvGraphicFramePr>
          <p:cNvPr id="8" name="Object 7" descr="MPL over MPK equals PL over PK"/>
          <p:cNvGraphicFramePr>
            <a:graphicFrameLocks noChangeAspect="1"/>
          </p:cNvGraphicFramePr>
          <p:nvPr>
            <p:extLst>
              <p:ext uri="{D42A27DB-BD31-4B8C-83A1-F6EECF244321}">
                <p14:modId xmlns:p14="http://schemas.microsoft.com/office/powerpoint/2010/main" val="3984946203"/>
              </p:ext>
            </p:extLst>
          </p:nvPr>
        </p:nvGraphicFramePr>
        <p:xfrm>
          <a:off x="3848100" y="3470275"/>
          <a:ext cx="1397000" cy="863600"/>
        </p:xfrm>
        <a:graphic>
          <a:graphicData uri="http://schemas.openxmlformats.org/presentationml/2006/ole">
            <mc:AlternateContent xmlns:mc="http://schemas.openxmlformats.org/markup-compatibility/2006">
              <mc:Choice xmlns:v="urn:schemas-microsoft-com:vml" Requires="v">
                <p:oleObj spid="_x0000_s62064" name="Equation" r:id="rId6" imgW="698400" imgH="431640" progId="Equation.DSMT4">
                  <p:embed/>
                </p:oleObj>
              </mc:Choice>
              <mc:Fallback>
                <p:oleObj name="Equation" r:id="rId6" imgW="698400" imgH="431640" progId="Equation.DSMT4">
                  <p:embed/>
                  <p:pic>
                    <p:nvPicPr>
                      <p:cNvPr id="0" name="Object 4" descr="MPL over MPK equals PL over P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8100" y="3470275"/>
                        <a:ext cx="1397000" cy="863600"/>
                      </a:xfrm>
                      <a:prstGeom prst="rect">
                        <a:avLst/>
                      </a:prstGeom>
                      <a:noFill/>
                      <a:ln>
                        <a:noFill/>
                      </a:ln>
                    </p:spPr>
                  </p:pic>
                </p:oleObj>
              </mc:Fallback>
            </mc:AlternateContent>
          </a:graphicData>
        </a:graphic>
      </p:graphicFrame>
      <p:sp>
        <p:nvSpPr>
          <p:cNvPr id="5" name="Content Placeholder 4"/>
          <p:cNvSpPr>
            <a:spLocks noGrp="1"/>
          </p:cNvSpPr>
          <p:nvPr>
            <p:ph sz="quarter" idx="14"/>
          </p:nvPr>
        </p:nvSpPr>
        <p:spPr>
          <a:xfrm>
            <a:off x="457200" y="4480322"/>
            <a:ext cx="8205788" cy="615553"/>
          </a:xfrm>
        </p:spPr>
        <p:txBody>
          <a:bodyPr>
            <a:spAutoFit/>
          </a:bodyPr>
          <a:lstStyle/>
          <a:p>
            <a:pPr marL="342900" indent="-342900"/>
            <a:r>
              <a:rPr lang="en-US" sz="2000" dirty="0">
                <a:latin typeface="+mj-lt"/>
                <a:sym typeface="Wingdings 3" panose="05040102010807070707" pitchFamily="18" charset="2"/>
              </a:rPr>
              <a:t>For the cost-minimizing equilibrium condition, we divide both sides by </a:t>
            </a:r>
            <a:r>
              <a:rPr lang="en-US" sz="2000" i="1" dirty="0">
                <a:latin typeface="+mj-lt"/>
                <a:cs typeface="Times New Roman" panose="02020603050405020304" pitchFamily="18" charset="0"/>
                <a:sym typeface="Wingdings 3" panose="05040102010807070707" pitchFamily="18" charset="2"/>
              </a:rPr>
              <a:t>P</a:t>
            </a:r>
            <a:r>
              <a:rPr lang="en-US" sz="2000" i="1" baseline="-25000" dirty="0">
                <a:latin typeface="+mj-lt"/>
                <a:cs typeface="Times New Roman" panose="02020603050405020304" pitchFamily="18" charset="0"/>
                <a:sym typeface="Wingdings 3" panose="05040102010807070707" pitchFamily="18" charset="2"/>
              </a:rPr>
              <a:t>L</a:t>
            </a:r>
            <a:r>
              <a:rPr lang="en-US" sz="2000" dirty="0">
                <a:latin typeface="+mj-lt"/>
                <a:sym typeface="Wingdings 3" panose="05040102010807070707" pitchFamily="18" charset="2"/>
              </a:rPr>
              <a:t> and multiply both sides by</a:t>
            </a:r>
            <a:endParaRPr lang="en-US" sz="2000" dirty="0">
              <a:latin typeface="+mj-lt"/>
            </a:endParaRPr>
          </a:p>
        </p:txBody>
      </p:sp>
      <p:graphicFrame>
        <p:nvGraphicFramePr>
          <p:cNvPr id="10" name="Object 9" descr="MPL over PL equals MPK over PK"/>
          <p:cNvGraphicFramePr>
            <a:graphicFrameLocks noChangeAspect="1"/>
          </p:cNvGraphicFramePr>
          <p:nvPr>
            <p:extLst>
              <p:ext uri="{D42A27DB-BD31-4B8C-83A1-F6EECF244321}">
                <p14:modId xmlns:p14="http://schemas.microsoft.com/office/powerpoint/2010/main" val="1170707753"/>
              </p:ext>
            </p:extLst>
          </p:nvPr>
        </p:nvGraphicFramePr>
        <p:xfrm>
          <a:off x="3746500" y="5381625"/>
          <a:ext cx="1600200" cy="863600"/>
        </p:xfrm>
        <a:graphic>
          <a:graphicData uri="http://schemas.openxmlformats.org/presentationml/2006/ole">
            <mc:AlternateContent xmlns:mc="http://schemas.openxmlformats.org/markup-compatibility/2006">
              <mc:Choice xmlns:v="urn:schemas-microsoft-com:vml" Requires="v">
                <p:oleObj spid="_x0000_s62065" name="Equation" r:id="rId8" imgW="799753" imgH="431613" progId="Equation.DSMT4">
                  <p:embed/>
                </p:oleObj>
              </mc:Choice>
              <mc:Fallback>
                <p:oleObj name="Equation" r:id="rId8" imgW="799753" imgH="431613" progId="Equation.DSMT4">
                  <p:embed/>
                  <p:pic>
                    <p:nvPicPr>
                      <p:cNvPr id="0" name="Object 5" descr="MPL over PL equals MPK over P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6500" y="5381625"/>
                        <a:ext cx="1600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03459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US" dirty="0"/>
              <a:t>Appendix Review Terms and Concepts</a:t>
            </a:r>
            <a:endParaRPr lang="en-IN" altLang="en-US" dirty="0"/>
          </a:p>
        </p:txBody>
      </p:sp>
      <p:sp>
        <p:nvSpPr>
          <p:cNvPr id="3" name="Content Placeholder 2"/>
          <p:cNvSpPr>
            <a:spLocks noGrp="1"/>
          </p:cNvSpPr>
          <p:nvPr>
            <p:ph idx="1"/>
          </p:nvPr>
        </p:nvSpPr>
        <p:spPr>
          <a:xfrm>
            <a:off x="457200" y="1600201"/>
            <a:ext cx="8205788" cy="1231106"/>
          </a:xfrm>
        </p:spPr>
        <p:txBody>
          <a:bodyPr>
            <a:spAutoFit/>
          </a:bodyPr>
          <a:lstStyle/>
          <a:p>
            <a:pPr marL="457200" indent="-457200" eaLnBrk="0" hangingPunct="0">
              <a:spcBef>
                <a:spcPct val="50000"/>
              </a:spcBef>
              <a:spcAft>
                <a:spcPct val="0"/>
              </a:spcAft>
            </a:pPr>
            <a:r>
              <a:rPr lang="en-US" sz="2000" dirty="0" err="1">
                <a:latin typeface="Arial" panose="020B0604020202020204" pitchFamily="34" charset="0"/>
                <a:sym typeface="Wingdings 3" panose="05040102010807070707" pitchFamily="18" charset="2"/>
              </a:rPr>
              <a:t>isocost</a:t>
            </a:r>
            <a:r>
              <a:rPr lang="en-US" sz="2000" dirty="0">
                <a:latin typeface="Arial" panose="020B0604020202020204" pitchFamily="34" charset="0"/>
                <a:sym typeface="Wingdings 3" panose="05040102010807070707" pitchFamily="18" charset="2"/>
              </a:rPr>
              <a:t> line</a:t>
            </a:r>
          </a:p>
          <a:p>
            <a:pPr marL="457200" indent="-457200" eaLnBrk="0" hangingPunct="0">
              <a:spcBef>
                <a:spcPct val="50000"/>
              </a:spcBef>
              <a:spcAft>
                <a:spcPct val="0"/>
              </a:spcAft>
            </a:pPr>
            <a:r>
              <a:rPr lang="en-US" sz="2000" dirty="0">
                <a:latin typeface="Arial" panose="020B0604020202020204" pitchFamily="34" charset="0"/>
                <a:sym typeface="Wingdings 3" panose="05040102010807070707" pitchFamily="18" charset="2"/>
              </a:rPr>
              <a:t>isoquant</a:t>
            </a:r>
          </a:p>
          <a:p>
            <a:pPr marL="457200" indent="-457200" eaLnBrk="0" hangingPunct="0">
              <a:spcBef>
                <a:spcPct val="50000"/>
              </a:spcBef>
              <a:spcAft>
                <a:spcPct val="0"/>
              </a:spcAft>
            </a:pPr>
            <a:r>
              <a:rPr lang="en-US" sz="2000" dirty="0">
                <a:latin typeface="Arial" panose="020B0604020202020204" pitchFamily="34" charset="0"/>
                <a:sym typeface="Wingdings 3" panose="05040102010807070707" pitchFamily="18" charset="2"/>
              </a:rPr>
              <a:t>marginal rate of technical substitution</a:t>
            </a:r>
          </a:p>
        </p:txBody>
      </p:sp>
      <p:sp>
        <p:nvSpPr>
          <p:cNvPr id="5" name="Content Placeholder 4"/>
          <p:cNvSpPr>
            <a:spLocks noGrp="1"/>
          </p:cNvSpPr>
          <p:nvPr>
            <p:ph sz="quarter" idx="13"/>
          </p:nvPr>
        </p:nvSpPr>
        <p:spPr>
          <a:xfrm>
            <a:off x="457200" y="3064908"/>
            <a:ext cx="8205788" cy="769441"/>
          </a:xfrm>
        </p:spPr>
        <p:txBody>
          <a:bodyPr>
            <a:spAutoFit/>
          </a:bodyPr>
          <a:lstStyle/>
          <a:p>
            <a:pPr marL="0" indent="0" eaLnBrk="0" hangingPunct="0">
              <a:spcBef>
                <a:spcPct val="50000"/>
              </a:spcBef>
              <a:spcAft>
                <a:spcPct val="0"/>
              </a:spcAft>
              <a:buNone/>
            </a:pPr>
            <a:r>
              <a:rPr lang="en-US" sz="2000" dirty="0">
                <a:latin typeface="Arial" panose="020B0604020202020204" pitchFamily="34" charset="0"/>
              </a:rPr>
              <a:t>Equations:</a:t>
            </a:r>
          </a:p>
          <a:p>
            <a:pPr marL="457200" indent="-457200" eaLnBrk="0" hangingPunct="0">
              <a:spcBef>
                <a:spcPct val="50000"/>
              </a:spcBef>
              <a:spcAft>
                <a:spcPct val="0"/>
              </a:spcAft>
            </a:pPr>
            <a:r>
              <a:rPr lang="en-US" sz="2000" dirty="0">
                <a:latin typeface="Arial" panose="020B0604020202020204" pitchFamily="34" charset="0"/>
              </a:rPr>
              <a:t>Slope of isoquant:</a:t>
            </a:r>
            <a:endParaRPr lang="en-US" sz="2000" dirty="0">
              <a:latin typeface="+mj-lt"/>
            </a:endParaRPr>
          </a:p>
        </p:txBody>
      </p:sp>
      <p:graphicFrame>
        <p:nvGraphicFramePr>
          <p:cNvPr id="9" name="Object 8" descr="delta K over delta L equals negative MPL over MPK"/>
          <p:cNvGraphicFramePr>
            <a:graphicFrameLocks noChangeAspect="1"/>
          </p:cNvGraphicFramePr>
          <p:nvPr>
            <p:extLst>
              <p:ext uri="{D42A27DB-BD31-4B8C-83A1-F6EECF244321}">
                <p14:modId xmlns:p14="http://schemas.microsoft.com/office/powerpoint/2010/main" val="3333327505"/>
              </p:ext>
            </p:extLst>
          </p:nvPr>
        </p:nvGraphicFramePr>
        <p:xfrm>
          <a:off x="2514600" y="3962400"/>
          <a:ext cx="1530350" cy="776288"/>
        </p:xfrm>
        <a:graphic>
          <a:graphicData uri="http://schemas.openxmlformats.org/presentationml/2006/ole">
            <mc:AlternateContent xmlns:mc="http://schemas.openxmlformats.org/markup-compatibility/2006">
              <mc:Choice xmlns:v="urn:schemas-microsoft-com:vml" Requires="v">
                <p:oleObj spid="_x0000_s65636" name="Equation" r:id="rId4" imgW="850531" imgH="431613" progId="Equation.DSMT4">
                  <p:embed/>
                </p:oleObj>
              </mc:Choice>
              <mc:Fallback>
                <p:oleObj name="Equation" r:id="rId4" imgW="850531" imgH="431613"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962400"/>
                        <a:ext cx="15303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sz="quarter" idx="14"/>
          </p:nvPr>
        </p:nvSpPr>
        <p:spPr>
          <a:xfrm>
            <a:off x="460639" y="4876800"/>
            <a:ext cx="8205788" cy="381000"/>
          </a:xfrm>
        </p:spPr>
        <p:txBody>
          <a:bodyPr/>
          <a:lstStyle/>
          <a:p>
            <a:pPr marL="342900" indent="-342900"/>
            <a:r>
              <a:rPr lang="en-US" sz="2000" dirty="0">
                <a:latin typeface="Arial" panose="020B0604020202020204" pitchFamily="34" charset="0"/>
                <a:sym typeface="Wingdings 3" panose="05040102010807070707" pitchFamily="18" charset="2"/>
              </a:rPr>
              <a:t> Slope of </a:t>
            </a:r>
            <a:r>
              <a:rPr lang="en-US" sz="2000" dirty="0" err="1">
                <a:latin typeface="Arial" panose="020B0604020202020204" pitchFamily="34" charset="0"/>
                <a:sym typeface="Wingdings 3" panose="05040102010807070707" pitchFamily="18" charset="2"/>
              </a:rPr>
              <a:t>isocost</a:t>
            </a:r>
            <a:r>
              <a:rPr lang="en-US" sz="2000" dirty="0">
                <a:latin typeface="Arial" panose="020B0604020202020204" pitchFamily="34" charset="0"/>
                <a:sym typeface="Wingdings 3" panose="05040102010807070707" pitchFamily="18" charset="2"/>
              </a:rPr>
              <a:t> line:</a:t>
            </a:r>
          </a:p>
        </p:txBody>
      </p:sp>
      <p:graphicFrame>
        <p:nvGraphicFramePr>
          <p:cNvPr id="11" name="Object 10" descr="Numerator delta K over denominator delta L equals minus numerator T times C divided by P sub K over denominator T times C divided by P sub L equals minus numerator P sub L over denominator P sub K"/>
          <p:cNvGraphicFramePr>
            <a:graphicFrameLocks noChangeAspect="1"/>
          </p:cNvGraphicFramePr>
          <p:nvPr>
            <p:extLst>
              <p:ext uri="{D42A27DB-BD31-4B8C-83A1-F6EECF244321}">
                <p14:modId xmlns:p14="http://schemas.microsoft.com/office/powerpoint/2010/main" val="3237737398"/>
              </p:ext>
            </p:extLst>
          </p:nvPr>
        </p:nvGraphicFramePr>
        <p:xfrm>
          <a:off x="2514600" y="5334000"/>
          <a:ext cx="2628900" cy="776288"/>
        </p:xfrm>
        <a:graphic>
          <a:graphicData uri="http://schemas.openxmlformats.org/presentationml/2006/ole">
            <mc:AlternateContent xmlns:mc="http://schemas.openxmlformats.org/markup-compatibility/2006">
              <mc:Choice xmlns:v="urn:schemas-microsoft-com:vml" Requires="v">
                <p:oleObj spid="_x0000_s65637" name="Equation" r:id="rId6" imgW="1460160" imgH="431640" progId="Equation.DSMT4">
                  <p:embed/>
                </p:oleObj>
              </mc:Choice>
              <mc:Fallback>
                <p:oleObj name="Equation" r:id="rId6" imgW="1460160" imgH="431640" progId="Equation.DSMT4">
                  <p:embed/>
                  <p:pic>
                    <p:nvPicPr>
                      <p:cNvPr id="0" name=""/>
                      <p:cNvPicPr>
                        <a:picLocks noChangeAspect="1" noChangeArrowheads="1"/>
                      </p:cNvPicPr>
                      <p:nvPr/>
                    </p:nvPicPr>
                    <p:blipFill>
                      <a:blip r:embed="rId7"/>
                      <a:srcRect/>
                      <a:stretch>
                        <a:fillRect/>
                      </a:stretch>
                    </p:blipFill>
                    <p:spPr bwMode="auto">
                      <a:xfrm>
                        <a:off x="2514600" y="5334000"/>
                        <a:ext cx="262890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7423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itle 4">
            <a:extLst>
              <a:ext uri="{FF2B5EF4-FFF2-40B4-BE49-F238E27FC236}">
                <a16:creationId xmlns:a16="http://schemas.microsoft.com/office/drawing/2014/main" id="{E47FF819-0D5D-491A-BF8F-B42813E7390C}"/>
              </a:ext>
            </a:extLst>
          </p:cNvPr>
          <p:cNvSpPr>
            <a:spLocks noGrp="1"/>
          </p:cNvSpPr>
          <p:nvPr>
            <p:ph type="title"/>
          </p:nvPr>
        </p:nvSpPr>
        <p:spPr>
          <a:xfrm>
            <a:off x="457200" y="752302"/>
            <a:ext cx="8229600" cy="553998"/>
          </a:xfrm>
        </p:spPr>
        <p:txBody>
          <a:bodyPr lIns="0" tIns="0" rIns="0" bIns="0">
            <a:spAutoFit/>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a:extLst/>
          </a:blip>
          <a:stretch>
            <a:fillRect/>
          </a:stretch>
        </p:blipFill>
        <p:spPr>
          <a:xfrm>
            <a:off x="413328"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773205"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96581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40" y="228600"/>
            <a:ext cx="8229600" cy="1097280"/>
          </a:xfrm>
        </p:spPr>
        <p:txBody>
          <a:bodyPr>
            <a:spAutoFit/>
          </a:bodyPr>
          <a:lstStyle/>
          <a:p>
            <a:r>
              <a:rPr lang="en-IN" altLang="en-US" sz="3600" dirty="0">
                <a:latin typeface="+mj-lt"/>
              </a:rPr>
              <a:t>The </a:t>
            </a:r>
            <a:r>
              <a:rPr lang="en-IN" altLang="en-US" sz="3600" dirty="0" err="1">
                <a:latin typeface="+mj-lt"/>
              </a:rPr>
              <a:t>Behavior</a:t>
            </a:r>
            <a:r>
              <a:rPr lang="en-IN" altLang="en-US" sz="3600" dirty="0">
                <a:latin typeface="+mj-lt"/>
              </a:rPr>
              <a:t> of Profit-Maximizing Firms</a:t>
            </a:r>
            <a:endParaRPr lang="en-US" sz="2800" dirty="0">
              <a:latin typeface="+mj-lt"/>
            </a:endParaRPr>
          </a:p>
        </p:txBody>
      </p:sp>
      <p:sp>
        <p:nvSpPr>
          <p:cNvPr id="3" name="Content Placeholder 2"/>
          <p:cNvSpPr>
            <a:spLocks noGrp="1"/>
          </p:cNvSpPr>
          <p:nvPr>
            <p:ph idx="1"/>
          </p:nvPr>
        </p:nvSpPr>
        <p:spPr>
          <a:xfrm>
            <a:off x="457200" y="1600201"/>
            <a:ext cx="8229600" cy="1107996"/>
          </a:xfrm>
        </p:spPr>
        <p:txBody>
          <a:bodyPr>
            <a:spAutoFit/>
          </a:bodyPr>
          <a:lstStyle/>
          <a:p>
            <a:r>
              <a:rPr lang="en-US" sz="2400" dirty="0"/>
              <a:t>All firms must make several basic decisions to achieve what we assume to be their primary objective—maximum profits.</a:t>
            </a:r>
            <a:endParaRPr lang="en-US" sz="2000" dirty="0">
              <a:solidFill>
                <a:srgbClr val="00723F"/>
              </a:solidFill>
            </a:endParaRPr>
          </a:p>
        </p:txBody>
      </p:sp>
    </p:spTree>
    <p:extLst>
      <p:ext uri="{BB962C8B-B14F-4D97-AF65-F5344CB8AC3E}">
        <p14:creationId xmlns:p14="http://schemas.microsoft.com/office/powerpoint/2010/main" val="361026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640" y="217884"/>
            <a:ext cx="8229600" cy="1107996"/>
          </a:xfrm>
        </p:spPr>
        <p:txBody>
          <a:bodyPr>
            <a:spAutoFit/>
          </a:bodyPr>
          <a:lstStyle/>
          <a:p>
            <a:pPr>
              <a:buSzPct val="100000"/>
            </a:pPr>
            <a:r>
              <a:rPr lang="en-IN" sz="3600" dirty="0">
                <a:latin typeface="+mj-lt"/>
              </a:rPr>
              <a:t>Figure 7.1 The Three Decisions That All Firms Must Make</a:t>
            </a:r>
          </a:p>
        </p:txBody>
      </p:sp>
      <p:pic>
        <p:nvPicPr>
          <p:cNvPr id="45058" name="Picture 2" descr="A diagram presents the three decisions that all firms must make: 1. How much output to supply; 2. which production technology to use; and 3. How much of each input to deman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40" y="2591573"/>
            <a:ext cx="7716320" cy="1659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6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r>
              <a:rPr lang="en-IN" altLang="en-US" sz="3600" dirty="0">
                <a:latin typeface="+mj-lt"/>
              </a:rPr>
              <a:t>Profits and Economics Costs </a:t>
            </a:r>
            <a:r>
              <a:rPr lang="en-IN" altLang="en-US" sz="2800" dirty="0">
                <a:latin typeface="+mj-lt"/>
              </a:rPr>
              <a:t>(1 of 3)</a:t>
            </a:r>
            <a:endParaRPr lang="en-US" sz="2800" dirty="0">
              <a:latin typeface="+mj-lt"/>
            </a:endParaRPr>
          </a:p>
        </p:txBody>
      </p:sp>
      <p:sp>
        <p:nvSpPr>
          <p:cNvPr id="3" name="Content Placeholder 2"/>
          <p:cNvSpPr>
            <a:spLocks noGrp="1"/>
          </p:cNvSpPr>
          <p:nvPr>
            <p:ph idx="1"/>
          </p:nvPr>
        </p:nvSpPr>
        <p:spPr>
          <a:xfrm>
            <a:off x="457200" y="1600201"/>
            <a:ext cx="8205788" cy="738664"/>
          </a:xfrm>
        </p:spPr>
        <p:txBody>
          <a:bodyPr>
            <a:spAutoFit/>
          </a:bodyPr>
          <a:lstStyle/>
          <a:p>
            <a:r>
              <a:rPr lang="en-US" sz="2400" b="1" dirty="0"/>
              <a:t>profit</a:t>
            </a:r>
            <a:r>
              <a:rPr lang="en-US" sz="2400" dirty="0"/>
              <a:t>  The difference between total revenue and total cost.</a:t>
            </a:r>
            <a:endParaRPr lang="en-US" sz="2400" dirty="0">
              <a:sym typeface="Wingdings 3" panose="05040102010807070707" pitchFamily="18" charset="2"/>
            </a:endParaRPr>
          </a:p>
        </p:txBody>
      </p:sp>
      <p:sp>
        <p:nvSpPr>
          <p:cNvPr id="4" name="Content Placeholder 3"/>
          <p:cNvSpPr>
            <a:spLocks noGrp="1"/>
          </p:cNvSpPr>
          <p:nvPr>
            <p:ph sz="quarter" idx="13"/>
          </p:nvPr>
        </p:nvSpPr>
        <p:spPr>
          <a:xfrm>
            <a:off x="457200" y="2514600"/>
            <a:ext cx="8205788" cy="369332"/>
          </a:xfrm>
        </p:spPr>
        <p:txBody>
          <a:bodyPr>
            <a:spAutoFit/>
          </a:bodyPr>
          <a:lstStyle/>
          <a:p>
            <a:pPr marL="0" indent="0" algn="ctr">
              <a:spcBef>
                <a:spcPts val="1800"/>
              </a:spcBef>
              <a:buNone/>
            </a:pPr>
            <a:r>
              <a:rPr lang="en-IN" sz="2400" dirty="0"/>
              <a:t>profit = total revenue </a:t>
            </a:r>
            <a:r>
              <a:rPr lang="en-US" sz="2400" dirty="0">
                <a:latin typeface="Arial"/>
                <a:cs typeface="Arial"/>
                <a:sym typeface="Symbol"/>
              </a:rPr>
              <a:t>−</a:t>
            </a:r>
            <a:r>
              <a:rPr lang="en-IN" sz="2400" dirty="0"/>
              <a:t> total cost</a:t>
            </a:r>
          </a:p>
        </p:txBody>
      </p:sp>
      <p:sp>
        <p:nvSpPr>
          <p:cNvPr id="6" name="Content Placeholder 5"/>
          <p:cNvSpPr>
            <a:spLocks noGrp="1"/>
          </p:cNvSpPr>
          <p:nvPr>
            <p:ph sz="quarter" idx="14"/>
          </p:nvPr>
        </p:nvSpPr>
        <p:spPr>
          <a:xfrm>
            <a:off x="457200" y="3124200"/>
            <a:ext cx="8205788" cy="1708160"/>
          </a:xfrm>
        </p:spPr>
        <p:txBody>
          <a:bodyPr>
            <a:spAutoFit/>
          </a:bodyPr>
          <a:lstStyle/>
          <a:p>
            <a:pPr>
              <a:spcBef>
                <a:spcPts val="1800"/>
              </a:spcBef>
            </a:pPr>
            <a:r>
              <a:rPr lang="en-US" sz="2400" b="1" dirty="0"/>
              <a:t>total revenue  </a:t>
            </a:r>
            <a:r>
              <a:rPr lang="en-US" sz="2400" dirty="0"/>
              <a:t>The total amount that a firm takes in from the sale of its product: the price per unit times the quantity of output the firm decides to produce.</a:t>
            </a:r>
          </a:p>
          <a:p>
            <a:pPr>
              <a:spcBef>
                <a:spcPts val="1800"/>
              </a:spcBef>
            </a:pPr>
            <a:r>
              <a:rPr lang="en-US" sz="2400" b="1" dirty="0"/>
              <a:t>total cost  </a:t>
            </a:r>
            <a:r>
              <a:rPr lang="en-US" sz="2400" dirty="0"/>
              <a:t>Total fixed costs plus total variable costs.</a:t>
            </a:r>
          </a:p>
        </p:txBody>
      </p:sp>
    </p:spTree>
    <p:extLst>
      <p:ext uri="{BB962C8B-B14F-4D97-AF65-F5344CB8AC3E}">
        <p14:creationId xmlns:p14="http://schemas.microsoft.com/office/powerpoint/2010/main" val="427645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Profits and Economics Costs </a:t>
            </a:r>
            <a:r>
              <a:rPr lang="en-IN" altLang="en-US" sz="2800" dirty="0">
                <a:latin typeface="+mj-lt"/>
              </a:rPr>
              <a:t>(2 of 3)</a:t>
            </a:r>
            <a:endParaRPr lang="en-US" sz="2800" dirty="0">
              <a:latin typeface="+mj-lt"/>
            </a:endParaRPr>
          </a:p>
        </p:txBody>
      </p:sp>
      <p:sp>
        <p:nvSpPr>
          <p:cNvPr id="3" name="Content Placeholder 2"/>
          <p:cNvSpPr>
            <a:spLocks noGrp="1"/>
          </p:cNvSpPr>
          <p:nvPr>
            <p:ph idx="1"/>
          </p:nvPr>
        </p:nvSpPr>
        <p:spPr>
          <a:xfrm>
            <a:off x="457200" y="1600200"/>
            <a:ext cx="8229600" cy="1415772"/>
          </a:xfrm>
        </p:spPr>
        <p:txBody>
          <a:bodyPr>
            <a:spAutoFit/>
          </a:bodyPr>
          <a:lstStyle/>
          <a:p>
            <a:pPr marL="342900" indent="-342900">
              <a:spcAft>
                <a:spcPct val="0"/>
              </a:spcAft>
            </a:pPr>
            <a:r>
              <a:rPr lang="en-US" sz="2400" dirty="0"/>
              <a:t>The term </a:t>
            </a:r>
            <a:r>
              <a:rPr lang="en-US" sz="2400" i="1" dirty="0"/>
              <a:t>profit</a:t>
            </a:r>
            <a:r>
              <a:rPr lang="en-US" sz="2400" dirty="0"/>
              <a:t> will from here on refer to </a:t>
            </a:r>
            <a:r>
              <a:rPr lang="en-US" sz="2400" i="1" dirty="0"/>
              <a:t>economic profit</a:t>
            </a:r>
            <a:r>
              <a:rPr lang="en-US" sz="2400" dirty="0"/>
              <a:t>.</a:t>
            </a:r>
          </a:p>
          <a:p>
            <a:pPr marL="342900" indent="-342900">
              <a:spcBef>
                <a:spcPts val="2400"/>
              </a:spcBef>
              <a:spcAft>
                <a:spcPct val="0"/>
              </a:spcAft>
            </a:pPr>
            <a:r>
              <a:rPr lang="en-US" sz="2400" dirty="0"/>
              <a:t>So whenever we say profit = total revenue </a:t>
            </a:r>
            <a:r>
              <a:rPr lang="en-US" sz="2400" dirty="0">
                <a:latin typeface="Agency FB"/>
                <a:sym typeface="Symbol" panose="05050102010706020507" pitchFamily="18" charset="2"/>
              </a:rPr>
              <a:t>− </a:t>
            </a:r>
            <a:r>
              <a:rPr lang="en-US" sz="2400" dirty="0"/>
              <a:t>total cost, what we really mean is:</a:t>
            </a:r>
          </a:p>
        </p:txBody>
      </p:sp>
      <p:graphicFrame>
        <p:nvGraphicFramePr>
          <p:cNvPr id="6" name="Object 5" descr="economic profit equals total revenue minus total economic cost"/>
          <p:cNvGraphicFramePr>
            <a:graphicFrameLocks noChangeAspect="1"/>
          </p:cNvGraphicFramePr>
          <p:nvPr>
            <p:extLst>
              <p:ext uri="{D42A27DB-BD31-4B8C-83A1-F6EECF244321}">
                <p14:modId xmlns:p14="http://schemas.microsoft.com/office/powerpoint/2010/main" val="921090339"/>
              </p:ext>
            </p:extLst>
          </p:nvPr>
        </p:nvGraphicFramePr>
        <p:xfrm>
          <a:off x="965200" y="3166535"/>
          <a:ext cx="6731000" cy="406400"/>
        </p:xfrm>
        <a:graphic>
          <a:graphicData uri="http://schemas.openxmlformats.org/presentationml/2006/ole">
            <mc:AlternateContent xmlns:mc="http://schemas.openxmlformats.org/markup-compatibility/2006">
              <mc:Choice xmlns:v="urn:schemas-microsoft-com:vml" Requires="v">
                <p:oleObj spid="_x0000_s63551" name="Equation" r:id="rId4" imgW="3365280" imgH="203040" progId="Equation.DSMT4">
                  <p:embed/>
                </p:oleObj>
              </mc:Choice>
              <mc:Fallback>
                <p:oleObj name="Equation" r:id="rId4" imgW="3365280" imgH="203040" progId="Equation.DSMT4">
                  <p:embed/>
                  <p:pic>
                    <p:nvPicPr>
                      <p:cNvPr id="0" name="Object 4" descr="economic profit equals total revenue minus total economic cost"/>
                      <p:cNvPicPr>
                        <a:picLocks noChangeAspect="1" noChangeArrowheads="1"/>
                      </p:cNvPicPr>
                      <p:nvPr/>
                    </p:nvPicPr>
                    <p:blipFill>
                      <a:blip r:embed="rId5"/>
                      <a:srcRect/>
                      <a:stretch>
                        <a:fillRect/>
                      </a:stretch>
                    </p:blipFill>
                    <p:spPr bwMode="auto">
                      <a:xfrm>
                        <a:off x="965200" y="3166535"/>
                        <a:ext cx="67310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p:cNvSpPr>
            <a:spLocks noGrp="1"/>
          </p:cNvSpPr>
          <p:nvPr>
            <p:ph idx="13"/>
          </p:nvPr>
        </p:nvSpPr>
        <p:spPr>
          <a:xfrm>
            <a:off x="457200" y="3810000"/>
            <a:ext cx="8229600" cy="738664"/>
          </a:xfrm>
        </p:spPr>
        <p:txBody>
          <a:bodyPr>
            <a:spAutoFit/>
          </a:bodyPr>
          <a:lstStyle/>
          <a:p>
            <a:pPr marL="342900" indent="-342900"/>
            <a:r>
              <a:rPr lang="en-US" sz="2400" b="1" dirty="0"/>
              <a:t>economic profit  </a:t>
            </a:r>
            <a:r>
              <a:rPr lang="en-US" sz="2400" dirty="0" err="1"/>
              <a:t>Profit</a:t>
            </a:r>
            <a:r>
              <a:rPr lang="en-US" sz="2400" dirty="0"/>
              <a:t> that accounts for both explicit and opportunity costs.</a:t>
            </a:r>
            <a:endParaRPr lang="en-IN" sz="2400" dirty="0"/>
          </a:p>
        </p:txBody>
      </p:sp>
    </p:spTree>
    <p:extLst>
      <p:ext uri="{BB962C8B-B14F-4D97-AF65-F5344CB8AC3E}">
        <p14:creationId xmlns:p14="http://schemas.microsoft.com/office/powerpoint/2010/main" val="15093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654"/>
            <a:ext cx="8229600" cy="553998"/>
          </a:xfrm>
        </p:spPr>
        <p:txBody>
          <a:bodyPr>
            <a:spAutoFit/>
          </a:bodyPr>
          <a:lstStyle/>
          <a:p>
            <a:r>
              <a:rPr lang="en-IN" altLang="en-US" sz="3600" dirty="0">
                <a:latin typeface="+mj-lt"/>
              </a:rPr>
              <a:t>Profits and Economics Costs </a:t>
            </a:r>
            <a:r>
              <a:rPr lang="en-IN" altLang="en-US" sz="2800" dirty="0">
                <a:latin typeface="+mj-lt"/>
              </a:rPr>
              <a:t>(3 of 3)</a:t>
            </a:r>
            <a:endParaRPr lang="en-US" sz="2800" dirty="0">
              <a:latin typeface="+mj-lt"/>
            </a:endParaRPr>
          </a:p>
        </p:txBody>
      </p:sp>
      <p:sp>
        <p:nvSpPr>
          <p:cNvPr id="3" name="Content Placeholder 2"/>
          <p:cNvSpPr>
            <a:spLocks noGrp="1"/>
          </p:cNvSpPr>
          <p:nvPr>
            <p:ph idx="1"/>
          </p:nvPr>
        </p:nvSpPr>
        <p:spPr>
          <a:xfrm>
            <a:off x="457200" y="1600200"/>
            <a:ext cx="8229600" cy="2970044"/>
          </a:xfrm>
        </p:spPr>
        <p:txBody>
          <a:bodyPr>
            <a:spAutoFit/>
          </a:bodyPr>
          <a:lstStyle/>
          <a:p>
            <a:pPr marL="0" indent="0">
              <a:buNone/>
            </a:pPr>
            <a:r>
              <a:rPr lang="en-US" sz="2400" b="1" dirty="0"/>
              <a:t>Normal Rate of Return</a:t>
            </a:r>
          </a:p>
          <a:p>
            <a:r>
              <a:rPr lang="en-US" sz="2400" dirty="0"/>
              <a:t>The way we treat the opportunity cost of capital is to add a </a:t>
            </a:r>
            <a:r>
              <a:rPr lang="en-US" sz="2400" i="1" dirty="0"/>
              <a:t>normal rate of return </a:t>
            </a:r>
            <a:r>
              <a:rPr lang="en-US" sz="2400" dirty="0"/>
              <a:t>to capital as part of economic cost.</a:t>
            </a:r>
          </a:p>
          <a:p>
            <a:r>
              <a:rPr lang="en-US" sz="2400" b="1" dirty="0"/>
              <a:t>normal rate of return  </a:t>
            </a:r>
            <a:r>
              <a:rPr lang="en-US" sz="2400" dirty="0"/>
              <a:t>A rate of return on capital that is just sufficient to keep owners and investors satisfied. For relatively risk-free firms, it should be nearly the same as the interest rate on risk-free government bonds.</a:t>
            </a:r>
          </a:p>
        </p:txBody>
      </p:sp>
    </p:spTree>
    <p:extLst>
      <p:ext uri="{BB962C8B-B14F-4D97-AF65-F5344CB8AC3E}">
        <p14:creationId xmlns:p14="http://schemas.microsoft.com/office/powerpoint/2010/main" val="393074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656"/>
            <a:ext cx="8229600" cy="1107996"/>
          </a:xfrm>
        </p:spPr>
        <p:txBody>
          <a:bodyPr>
            <a:spAutoFit/>
          </a:bodyPr>
          <a:lstStyle/>
          <a:p>
            <a:r>
              <a:rPr lang="en-IN" altLang="en-US" sz="3600" dirty="0">
                <a:latin typeface="+mj-lt"/>
              </a:rPr>
              <a:t>Table 7.1 Calculating Total Revenue, Total Cost, and Profit</a:t>
            </a:r>
            <a:endParaRPr lang="en-US" sz="2800" dirty="0">
              <a:latin typeface="+mj-lt"/>
            </a:endParaRPr>
          </a:p>
        </p:txBody>
      </p:sp>
      <p:graphicFrame>
        <p:nvGraphicFramePr>
          <p:cNvPr id="4" name="Table 1"/>
          <p:cNvGraphicFramePr>
            <a:graphicFrameLocks/>
          </p:cNvGraphicFramePr>
          <p:nvPr>
            <p:extLst>
              <p:ext uri="{D42A27DB-BD31-4B8C-83A1-F6EECF244321}">
                <p14:modId xmlns:p14="http://schemas.microsoft.com/office/powerpoint/2010/main" val="395747370"/>
              </p:ext>
            </p:extLst>
          </p:nvPr>
        </p:nvGraphicFramePr>
        <p:xfrm>
          <a:off x="571500" y="1913467"/>
          <a:ext cx="8039100" cy="2661698"/>
        </p:xfrm>
        <a:graphic>
          <a:graphicData uri="http://schemas.openxmlformats.org/drawingml/2006/table">
            <a:tbl>
              <a:tblPr firstRow="1">
                <a:tableStyleId>{0E3FDE45-AF77-4B5C-9715-49D594BDF05E}</a:tableStyleId>
              </a:tblPr>
              <a:tblGrid>
                <a:gridCol w="60579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73816">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800" b="1" i="0" u="none" strike="noStrike" cap="none" normalizeH="0" baseline="0" dirty="0">
                          <a:ln>
                            <a:noFill/>
                          </a:ln>
                          <a:solidFill>
                            <a:schemeClr val="bg1"/>
                          </a:solidFill>
                          <a:effectLst/>
                          <a:latin typeface="+mn-lt"/>
                        </a:rPr>
                        <a:t>Initial Investment: Market Interest Rate Available:</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tc>
                  <a:txBody>
                    <a:bodyPr/>
                    <a:lstStyle/>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800" b="1" i="0" u="none" strike="noStrike" cap="none" normalizeH="0" baseline="0" dirty="0">
                          <a:ln>
                            <a:noFill/>
                          </a:ln>
                          <a:solidFill>
                            <a:schemeClr val="bg1"/>
                          </a:solidFill>
                          <a:effectLst/>
                          <a:latin typeface="+mn-lt"/>
                        </a:rPr>
                        <a:t>$20,000</a:t>
                      </a:r>
                    </a:p>
                    <a:p>
                      <a:pPr marL="0" marR="0" lvl="0" indent="0" algn="ctr" defTabSz="914400" rtl="0" eaLnBrk="1" fontAlgn="base" latinLnBrk="0" hangingPunct="1">
                        <a:lnSpc>
                          <a:spcPct val="100000"/>
                        </a:lnSpc>
                        <a:spcBef>
                          <a:spcPct val="10000"/>
                        </a:spcBef>
                        <a:spcAft>
                          <a:spcPct val="10000"/>
                        </a:spcAft>
                        <a:buClrTx/>
                        <a:buSzTx/>
                        <a:buFontTx/>
                        <a:buNone/>
                        <a:tabLst/>
                      </a:pPr>
                      <a:r>
                        <a:rPr kumimoji="0" lang="en-US" sz="1800" b="1" i="0" u="none" strike="noStrike" cap="none" normalizeH="0" baseline="0" dirty="0">
                          <a:ln>
                            <a:noFill/>
                          </a:ln>
                          <a:solidFill>
                            <a:schemeClr val="bg1"/>
                          </a:solidFill>
                          <a:effectLst/>
                          <a:latin typeface="+mn-lt"/>
                        </a:rPr>
                        <a:t>0.10, or 10%</a:t>
                      </a:r>
                    </a:p>
                  </a:txBody>
                  <a:tcPr marL="9525" marR="9525" marT="9525" marB="0"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262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mn-lt"/>
                        </a:rPr>
                        <a:t>Total revenue (3,000 belts × $10 each)</a:t>
                      </a:r>
                    </a:p>
                  </a:txBody>
                  <a:tcPr marL="9525" marR="9525" marT="9525" marB="0"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mn-lt"/>
                        </a:rPr>
                        <a:t>$30,000</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0042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Costs</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rgbClr val="D4EAE4"/>
                          </a:solidFill>
                          <a:effectLst/>
                          <a:latin typeface="+mn-lt"/>
                        </a:rPr>
                        <a:t>Blank</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00422">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    Belts from Supplier</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$15,000</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26277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    Labor cost</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14,000</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26277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    Normal return/opportunity cost of capital ($20,000 × 0.10)</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0" i="0" u="none" strike="noStrike" cap="none" normalizeH="0" baseline="0" dirty="0">
                          <a:ln>
                            <a:noFill/>
                          </a:ln>
                          <a:solidFill>
                            <a:schemeClr val="tx1"/>
                          </a:solidFill>
                          <a:effectLst/>
                          <a:latin typeface="+mn-lt"/>
                        </a:rPr>
                        <a:t>2,000</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26277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mn-lt"/>
                        </a:rPr>
                        <a:t>Total Cost</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mn-lt"/>
                        </a:rPr>
                        <a:t>$31,000</a:t>
                      </a:r>
                    </a:p>
                  </a:txBody>
                  <a:tcPr marR="457200"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262770">
                <a:tc>
                  <a:txBody>
                    <a:bodyPr/>
                    <a:lstStyle/>
                    <a:p>
                      <a:pPr marL="0" marR="0" lvl="0" indent="0" algn="l" defTabSz="914400" rtl="0" eaLnBrk="1" fontAlgn="base" latinLnBrk="0" hangingPunct="1">
                        <a:lnSpc>
                          <a:spcPct val="100000"/>
                        </a:lnSpc>
                        <a:spcBef>
                          <a:spcPct val="10000"/>
                        </a:spcBef>
                        <a:spcAft>
                          <a:spcPct val="10000"/>
                        </a:spcAft>
                        <a:buClrTx/>
                        <a:buSzTx/>
                        <a:buFontTx/>
                        <a:buNone/>
                        <a:tabLst/>
                      </a:pPr>
                      <a:r>
                        <a:rPr kumimoji="0" lang="en-US" sz="1600" b="1" i="0" u="none" strike="noStrike" cap="none" normalizeH="0" baseline="0" dirty="0">
                          <a:ln>
                            <a:noFill/>
                          </a:ln>
                          <a:solidFill>
                            <a:schemeClr val="tx1"/>
                          </a:solidFill>
                          <a:effectLst/>
                          <a:latin typeface="+mn-lt"/>
                        </a:rPr>
                        <a:t>Profit = total revenue −</a:t>
                      </a:r>
                      <a:r>
                        <a:rPr kumimoji="0" lang="en-US" sz="1600" b="1" i="0" u="none" strike="noStrike" cap="none" normalizeH="0" baseline="0" dirty="0">
                          <a:ln>
                            <a:noFill/>
                          </a:ln>
                          <a:solidFill>
                            <a:schemeClr val="tx1"/>
                          </a:solidFill>
                          <a:effectLst/>
                          <a:latin typeface="+mn-lt"/>
                          <a:sym typeface="Symbol"/>
                        </a:rPr>
                        <a:t> </a:t>
                      </a:r>
                      <a:r>
                        <a:rPr kumimoji="0" lang="en-US" sz="1600" b="1" i="0" u="none" strike="noStrike" cap="none" normalizeH="0" baseline="0" dirty="0">
                          <a:ln>
                            <a:noFill/>
                          </a:ln>
                          <a:solidFill>
                            <a:schemeClr val="tx1"/>
                          </a:solidFill>
                          <a:effectLst/>
                          <a:latin typeface="+mn-lt"/>
                        </a:rPr>
                        <a:t>total cost</a:t>
                      </a:r>
                    </a:p>
                  </a:txBody>
                  <a:tcPr marR="0" marT="0" marB="45725" horzOverflow="overflow">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tc>
                  <a:txBody>
                    <a:bodyPr/>
                    <a:lstStyle/>
                    <a:p>
                      <a:pPr marL="0" marR="0" lvl="0" indent="0" algn="r" defTabSz="914400" rtl="0" eaLnBrk="1" fontAlgn="base" latinLnBrk="0" hangingPunct="1">
                        <a:lnSpc>
                          <a:spcPct val="100000"/>
                        </a:lnSpc>
                        <a:spcBef>
                          <a:spcPct val="10000"/>
                        </a:spcBef>
                        <a:spcAft>
                          <a:spcPct val="10000"/>
                        </a:spcAft>
                        <a:buClrTx/>
                        <a:buSzTx/>
                        <a:buFontTx/>
                        <a:buNone/>
                        <a:tabLst/>
                      </a:pPr>
                      <a:r>
                        <a:rPr kumimoji="0" lang="en-US" sz="1600" b="1" i="0" u="none" strike="noStrike" kern="1200" cap="none" normalizeH="0" baseline="0" dirty="0">
                          <a:ln>
                            <a:noFill/>
                          </a:ln>
                          <a:solidFill>
                            <a:schemeClr val="tx1"/>
                          </a:solidFill>
                          <a:effectLst/>
                          <a:latin typeface="+mn-lt"/>
                          <a:ea typeface="+mn-ea"/>
                          <a:cs typeface="+mn-cs"/>
                        </a:rPr>
                        <a:t> </a:t>
                      </a:r>
                      <a:r>
                        <a:rPr kumimoji="0" lang="en-US" sz="1600" b="1" i="0" u="none" strike="noStrike" cap="none" normalizeH="0" baseline="0" dirty="0">
                          <a:ln>
                            <a:noFill/>
                          </a:ln>
                          <a:solidFill>
                            <a:schemeClr val="tx1"/>
                          </a:solidFill>
                          <a:effectLst/>
                          <a:latin typeface="+mn-lt"/>
                        </a:rPr>
                        <a:t>−</a:t>
                      </a:r>
                      <a:r>
                        <a:rPr kumimoji="0" lang="en-US" sz="1600" b="1" i="0" u="none" strike="noStrike" kern="1200" cap="none" normalizeH="0" baseline="0" dirty="0">
                          <a:ln>
                            <a:noFill/>
                          </a:ln>
                          <a:solidFill>
                            <a:schemeClr val="tx1"/>
                          </a:solidFill>
                          <a:effectLst/>
                          <a:latin typeface="+mn-lt"/>
                          <a:ea typeface="+mn-ea"/>
                          <a:cs typeface="+mn-cs"/>
                        </a:rPr>
                        <a:t>$1,000</a:t>
                      </a:r>
                      <a:r>
                        <a:rPr lang="en-US" sz="1600" kern="1200" baseline="30000" dirty="0">
                          <a:solidFill>
                            <a:schemeClr val="tx1"/>
                          </a:solidFill>
                          <a:latin typeface="+mn-lt"/>
                          <a:ea typeface="+mn-ea"/>
                          <a:cs typeface="+mn-cs"/>
                        </a:rPr>
                        <a:t>a</a:t>
                      </a:r>
                    </a:p>
                  </a:txBody>
                  <a:tcPr marR="393192" marT="0" marB="45725"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bl>
          </a:graphicData>
        </a:graphic>
      </p:graphicFrame>
      <p:sp>
        <p:nvSpPr>
          <p:cNvPr id="3" name="Content Placeholder 2"/>
          <p:cNvSpPr>
            <a:spLocks noGrp="1"/>
          </p:cNvSpPr>
          <p:nvPr>
            <p:ph idx="1"/>
          </p:nvPr>
        </p:nvSpPr>
        <p:spPr>
          <a:xfrm>
            <a:off x="457200" y="5791200"/>
            <a:ext cx="8229600" cy="369332"/>
          </a:xfrm>
        </p:spPr>
        <p:txBody>
          <a:bodyPr>
            <a:spAutoFit/>
          </a:bodyPr>
          <a:lstStyle/>
          <a:p>
            <a:pPr marL="0" indent="0">
              <a:buNone/>
            </a:pPr>
            <a:r>
              <a:rPr lang="en-US" sz="2400" baseline="30000" dirty="0"/>
              <a:t>a</a:t>
            </a:r>
            <a:r>
              <a:rPr lang="en-US" sz="2400" dirty="0"/>
              <a:t> There is a loss of $1,000.</a:t>
            </a:r>
            <a:endParaRPr lang="en-US" sz="6000" dirty="0"/>
          </a:p>
        </p:txBody>
      </p:sp>
    </p:spTree>
    <p:extLst>
      <p:ext uri="{BB962C8B-B14F-4D97-AF65-F5344CB8AC3E}">
        <p14:creationId xmlns:p14="http://schemas.microsoft.com/office/powerpoint/2010/main" val="270094329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2471</TotalTime>
  <Words>2532</Words>
  <Application>Microsoft Office PowerPoint</Application>
  <PresentationFormat>On-screen Show (4:3)</PresentationFormat>
  <Paragraphs>365</Paragraphs>
  <Slides>39</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Agency FB</vt:lpstr>
      <vt:lpstr>Arial</vt:lpstr>
      <vt:lpstr>Times New Roman</vt:lpstr>
      <vt:lpstr>Verdana</vt:lpstr>
      <vt:lpstr>Wingdings</vt:lpstr>
      <vt:lpstr>508 Lecture</vt:lpstr>
      <vt:lpstr>Equation</vt:lpstr>
      <vt:lpstr>Principles of Economics</vt:lpstr>
      <vt:lpstr>Chapter Outline and Learning Objectives</vt:lpstr>
      <vt:lpstr>Chapter 7 The Production Process: The Behavior of Profit-Maximizing Firms</vt:lpstr>
      <vt:lpstr>The Behavior of Profit-Maximizing Firms</vt:lpstr>
      <vt:lpstr>Figure 7.1 The Three Decisions That All Firms Must Make</vt:lpstr>
      <vt:lpstr>Profits and Economics Costs (1 of 3)</vt:lpstr>
      <vt:lpstr>Profits and Economics Costs (2 of 3)</vt:lpstr>
      <vt:lpstr>Profits and Economics Costs (3 of 3)</vt:lpstr>
      <vt:lpstr>Table 7.1 Calculating Total Revenue, Total Cost, and Profit</vt:lpstr>
      <vt:lpstr>Short-Run versus Long-Run Decisions</vt:lpstr>
      <vt:lpstr>The Bases of Decisions: Market Price of Outputs, Available Technology, and Input Prices</vt:lpstr>
      <vt:lpstr>Figure 7.2 Determining the Optimal Method of Production</vt:lpstr>
      <vt:lpstr>The Production Process</vt:lpstr>
      <vt:lpstr>Production Functions: Total Product, Marginal Product, and Average Product (1 of 3)</vt:lpstr>
      <vt:lpstr>Table 7.2 Production Function</vt:lpstr>
      <vt:lpstr>Production Functions: Total Product, Marginal Product, and Average Product (2 of 3)</vt:lpstr>
      <vt:lpstr>Figure 7.3 Production Function for Sandwiches</vt:lpstr>
      <vt:lpstr>Production Functions: Total Product, Marginal Product, and Average Product (3 of 3)</vt:lpstr>
      <vt:lpstr>Figure 7.4 Total Average and Marginal Product</vt:lpstr>
      <vt:lpstr>Production Functions with Two Variable Factors of Production (1 of 2)</vt:lpstr>
      <vt:lpstr>Production Functions with Two Variable Factors of Production (2 of 2)</vt:lpstr>
      <vt:lpstr>Economics In Practice (1 of 2)</vt:lpstr>
      <vt:lpstr>Choice of Technology</vt:lpstr>
      <vt:lpstr>Economics In Practice (2 of 2)</vt:lpstr>
      <vt:lpstr>Looking Ahead: Cost and Supply</vt:lpstr>
      <vt:lpstr>Review Terms and Concepts</vt:lpstr>
      <vt:lpstr>Chapter 7 Appendix: Isoquants and Isocosts</vt:lpstr>
      <vt:lpstr>Table 7A.1 Alternative Combinations of Capital (K) and Labor (L) Required to Produce 50, 100, and 150 Units of Output</vt:lpstr>
      <vt:lpstr>Figure 7A.1 Isoquants Showing All Combinations of Capital and Labor That Can Be Used to Produce 50, 100, 150 Units of Output</vt:lpstr>
      <vt:lpstr>Figure 7A.2 The Slope of an Isoquant Is Equal to the Ratio of MPL to MPK</vt:lpstr>
      <vt:lpstr>New Look at Technology: Isoquants</vt:lpstr>
      <vt:lpstr>Figure 7A.3 Isocost Lines Showing the Combinations of Capital and Labor Available for $5, $6, and $7</vt:lpstr>
      <vt:lpstr>Factor Prices and Input Combinations: Isocosts</vt:lpstr>
      <vt:lpstr>Figure 7A.4 Isocost Line Showing All Combinations of Capital and Labor Available for $25 </vt:lpstr>
      <vt:lpstr>Finding the Least-Cost Technology with Isoquants and Isocosts</vt:lpstr>
      <vt:lpstr>Figure 7A.6 Minimizing Cost of  Production for qX = 50, qX = 100,  and qX = 150</vt:lpstr>
      <vt:lpstr>The Cost-Minimizing Equilibrium Condition</vt:lpstr>
      <vt:lpstr>Appendix Review Terms and Concepts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Economics, Thirteenth Edition</dc:title>
  <dc:subject>Principles of Economics</dc:subject>
  <dc:creator>Karl E. Case/Ray C. Fair/Sharon M. Oster</dc:creator>
  <cp:keywords>Business</cp:keywords>
  <cp:lastModifiedBy>Alex Panayides</cp:lastModifiedBy>
  <cp:revision>668</cp:revision>
  <dcterms:created xsi:type="dcterms:W3CDTF">2014-07-14T20:04:21Z</dcterms:created>
  <dcterms:modified xsi:type="dcterms:W3CDTF">2019-08-23T17:20:56Z</dcterms:modified>
</cp:coreProperties>
</file>