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496" r:id="rId2"/>
    <p:sldId id="497" r:id="rId3"/>
    <p:sldId id="458" r:id="rId4"/>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 id="498" r:id="rId35"/>
    <p:sldId id="490" r:id="rId36"/>
    <p:sldId id="491" r:id="rId37"/>
    <p:sldId id="492" r:id="rId38"/>
    <p:sldId id="493" r:id="rId39"/>
    <p:sldId id="494" r:id="rId40"/>
    <p:sldId id="499" r:id="rId41"/>
    <p:sldId id="495" r:id="rId42"/>
    <p:sldId id="50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44" userDrawn="1">
          <p15:clr>
            <a:srgbClr val="A4A3A4"/>
          </p15:clr>
        </p15:guide>
        <p15:guide id="4" orient="horz" pos="436" userDrawn="1">
          <p15:clr>
            <a:srgbClr val="A4A3A4"/>
          </p15:clr>
        </p15:guide>
        <p15:guide id="5" orient="horz" pos="768" userDrawn="1">
          <p15:clr>
            <a:srgbClr val="A4A3A4"/>
          </p15:clr>
        </p15:guide>
        <p15:guide id="6" pos="288" userDrawn="1">
          <p15:clr>
            <a:srgbClr val="A4A3A4"/>
          </p15:clr>
        </p15:guide>
        <p15:guide id="8" pos="5457" userDrawn="1">
          <p15:clr>
            <a:srgbClr val="A4A3A4"/>
          </p15:clr>
        </p15:guide>
        <p15:guide id="9" pos="1827" userDrawn="1">
          <p15:clr>
            <a:srgbClr val="A4A3A4"/>
          </p15:clr>
        </p15:guide>
        <p15:guide id="10" orient="horz" pos="4176" userDrawn="1">
          <p15:clr>
            <a:srgbClr val="A4A3A4"/>
          </p15:clr>
        </p15:guide>
        <p15:guide id="11" orient="horz" pos="432">
          <p15:clr>
            <a:srgbClr val="A4A3A4"/>
          </p15:clr>
        </p15:guide>
        <p15:guide id="12" orient="horz" pos="4032">
          <p15:clr>
            <a:srgbClr val="A4A3A4"/>
          </p15:clr>
        </p15:guide>
        <p15:guide id="13" orient="horz" pos="1200">
          <p15:clr>
            <a:srgbClr val="A4A3A4"/>
          </p15:clr>
        </p15:guide>
        <p15:guide id="14" pos="5472">
          <p15:clr>
            <a:srgbClr val="A4A3A4"/>
          </p15:clr>
        </p15:guide>
        <p15:guide id="15" pos="1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90" autoAdjust="0"/>
    <p:restoredTop sz="83314" autoAdjust="0"/>
  </p:normalViewPr>
  <p:slideViewPr>
    <p:cSldViewPr>
      <p:cViewPr varScale="1">
        <p:scale>
          <a:sx n="114" d="100"/>
          <a:sy n="114" d="100"/>
        </p:scale>
        <p:origin x="1434" y="102"/>
      </p:cViewPr>
      <p:guideLst>
        <p:guide orient="horz" pos="2160"/>
        <p:guide pos="2880"/>
        <p:guide orient="horz" pos="144"/>
        <p:guide orient="horz" pos="436"/>
        <p:guide orient="horz" pos="768"/>
        <p:guide pos="288"/>
        <p:guide pos="5457"/>
        <p:guide pos="1827"/>
        <p:guide orient="horz" pos="4176"/>
        <p:guide orient="horz" pos="432"/>
        <p:guide orient="horz" pos="4032"/>
        <p:guide orient="horz" pos="1200"/>
        <p:guide pos="5472"/>
        <p:guide pos="1824"/>
      </p:guideLst>
    </p:cSldViewPr>
  </p:slideViewPr>
  <p:outlineViewPr>
    <p:cViewPr>
      <p:scale>
        <a:sx n="33" d="100"/>
        <a:sy n="33" d="100"/>
      </p:scale>
      <p:origin x="0" y="-129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8/23/2019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8/23/2019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a:t>
            </a:fld>
            <a:endParaRPr lang="en-US" dirty="0"/>
          </a:p>
        </p:txBody>
      </p:sp>
    </p:spTree>
    <p:extLst>
      <p:ext uri="{BB962C8B-B14F-4D97-AF65-F5344CB8AC3E}">
        <p14:creationId xmlns:p14="http://schemas.microsoft.com/office/powerpoint/2010/main" val="25135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42</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00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699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360249458"/>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360473"/>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2911475"/>
            <a:ext cx="8229600" cy="166052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15"/>
          </p:nvPr>
        </p:nvSpPr>
        <p:spPr>
          <a:xfrm>
            <a:off x="466725" y="5167313"/>
            <a:ext cx="8223250" cy="77152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02039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46242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7"/>
          <p:cNvSpPr>
            <a:spLocks noGrp="1"/>
          </p:cNvSpPr>
          <p:nvPr>
            <p:ph type="body" sz="quarter" idx="16"/>
          </p:nvPr>
        </p:nvSpPr>
        <p:spPr>
          <a:xfrm>
            <a:off x="1752600" y="6529254"/>
            <a:ext cx="5867400" cy="187537"/>
          </a:xfrm>
        </p:spPr>
        <p:txBody>
          <a:bodyPr/>
          <a:lstStyle>
            <a:lvl1pPr marL="0" indent="0">
              <a:buNone/>
              <a:defRPr sz="1200" baseline="0"/>
            </a:lvl1pPr>
          </a:lstStyle>
          <a:p>
            <a:pPr lvl="0"/>
            <a:endParaRPr lang="en-IN" dirty="0"/>
          </a:p>
        </p:txBody>
      </p:sp>
      <p:pic>
        <p:nvPicPr>
          <p:cNvPr id="17" name="Picture 16"/>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85800" y="1703155"/>
            <a:ext cx="3369600" cy="4564800"/>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626852"/>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05788"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05788"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038600"/>
            <a:ext cx="8205788"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5"/>
          </p:nvPr>
        </p:nvSpPr>
        <p:spPr>
          <a:xfrm>
            <a:off x="457200" y="5181600"/>
            <a:ext cx="8205788"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705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8/23/2019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0" name="Text Placeholder 1">
            <a:extLst>
              <a:ext uri="{FF2B5EF4-FFF2-40B4-BE49-F238E27FC236}">
                <a16:creationId xmlns:a16="http://schemas.microsoft.com/office/drawing/2014/main" id="{B90BF7CC-C13E-4975-9A72-17609AD86A49}"/>
              </a:ext>
            </a:extLst>
          </p:cNvPr>
          <p:cNvSpPr txBox="1">
            <a:spLocks/>
          </p:cNvSpPr>
          <p:nvPr userDrawn="1"/>
        </p:nvSpPr>
        <p:spPr>
          <a:xfrm>
            <a:off x="2224086" y="6432306"/>
            <a:ext cx="6545037" cy="276999"/>
          </a:xfrm>
          <a:prstGeom prst="rect">
            <a:avLst/>
          </a:prstGeom>
        </p:spPr>
        <p:txBody>
          <a:bodyPr wrap="square">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pPr>
            <a:r>
              <a:rPr lang="en-IN" altLang="en-US" sz="1200" dirty="0">
                <a:latin typeface="Verdana"/>
                <a:ea typeface="Verdana" panose="020B0604030504040204" pitchFamily="34" charset="0"/>
                <a:cs typeface="Verdana" panose="020B0604030504040204" pitchFamily="34" charset="0"/>
              </a:rPr>
              <a:t>Copyright © 2020, 2016, 2011 Pearson Education, Inc. All Rights Reserved</a:t>
            </a:r>
          </a:p>
        </p:txBody>
      </p:sp>
      <p:pic>
        <p:nvPicPr>
          <p:cNvPr id="14" name="Shape 15" descr="Pearson Logo"/>
          <p:cNvPicPr preferRelativeResize="0"/>
          <p:nvPr userDrawn="1"/>
        </p:nvPicPr>
        <p:blipFill rotWithShape="1">
          <a:blip r:embed="rId1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2" r:id="rId5"/>
    <p:sldLayoutId id="2147483659" r:id="rId6"/>
    <p:sldLayoutId id="2147483658" r:id="rId7"/>
    <p:sldLayoutId id="2147483660" r:id="rId8"/>
    <p:sldLayoutId id="2147483651" r:id="rId9"/>
    <p:sldLayoutId id="2147483654" r:id="rId10"/>
    <p:sldLayoutId id="2147483655" r:id="rId11"/>
    <p:sldLayoutId id="2147483663" r:id="rId12"/>
    <p:sldLayoutId id="2147483664" r:id="rId13"/>
    <p:sldLayoutId id="2147483665"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456" userDrawn="1">
          <p15:clr>
            <a:srgbClr val="F26B43"/>
          </p15:clr>
        </p15:guide>
        <p15:guide id="3"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1.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20.w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4.xml"/><Relationship Id="rId7" Type="http://schemas.openxmlformats.org/officeDocument/2006/relationships/image" Target="../media/image26.w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 Id="rId9"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4.wmf"/><Relationship Id="rId18" Type="http://schemas.openxmlformats.org/officeDocument/2006/relationships/oleObject" Target="../embeddings/oleObject20.bin"/><Relationship Id="rId3" Type="http://schemas.openxmlformats.org/officeDocument/2006/relationships/notesSlide" Target="../notesSlides/notesSlide41.xml"/><Relationship Id="rId7" Type="http://schemas.openxmlformats.org/officeDocument/2006/relationships/image" Target="../media/image31.wmf"/><Relationship Id="rId12" Type="http://schemas.openxmlformats.org/officeDocument/2006/relationships/oleObject" Target="../embeddings/oleObject17.bin"/><Relationship Id="rId17" Type="http://schemas.openxmlformats.org/officeDocument/2006/relationships/image" Target="../media/image36.wmf"/><Relationship Id="rId2" Type="http://schemas.openxmlformats.org/officeDocument/2006/relationships/slideLayout" Target="../slideLayouts/slideLayout5.xml"/><Relationship Id="rId16" Type="http://schemas.openxmlformats.org/officeDocument/2006/relationships/oleObject" Target="../embeddings/oleObject19.bin"/><Relationship Id="rId1" Type="http://schemas.openxmlformats.org/officeDocument/2006/relationships/vmlDrawing" Target="../drawings/vmlDrawing10.vml"/><Relationship Id="rId6" Type="http://schemas.openxmlformats.org/officeDocument/2006/relationships/oleObject" Target="../embeddings/oleObject14.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16.bin"/><Relationship Id="rId19" Type="http://schemas.openxmlformats.org/officeDocument/2006/relationships/image" Target="../media/image37.wmf"/><Relationship Id="rId4" Type="http://schemas.openxmlformats.org/officeDocument/2006/relationships/oleObject" Target="../embeddings/oleObject13.bin"/><Relationship Id="rId9" Type="http://schemas.openxmlformats.org/officeDocument/2006/relationships/image" Target="../media/image32.wmf"/><Relationship Id="rId1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4572000" y="2707959"/>
            <a:ext cx="2438400" cy="492443"/>
          </a:xfrm>
        </p:spPr>
        <p:txBody>
          <a:bodyPr wrap="square">
            <a:spAutoFit/>
          </a:bodyPr>
          <a:lstStyle/>
          <a:p>
            <a:r>
              <a:rPr lang="en-US" sz="3200"/>
              <a:t>Chapter 8</a:t>
            </a:r>
            <a:endParaRPr lang="en-US" sz="3200" dirty="0"/>
          </a:p>
        </p:txBody>
      </p:sp>
      <p:sp>
        <p:nvSpPr>
          <p:cNvPr id="5" name="Text Placeholder 4"/>
          <p:cNvSpPr>
            <a:spLocks noGrp="1"/>
          </p:cNvSpPr>
          <p:nvPr>
            <p:ph type="body" sz="quarter" idx="15"/>
          </p:nvPr>
        </p:nvSpPr>
        <p:spPr>
          <a:xfrm>
            <a:off x="4619625" y="3317490"/>
            <a:ext cx="3352800" cy="797310"/>
          </a:xfrm>
        </p:spPr>
        <p:txBody>
          <a:bodyPr>
            <a:noAutofit/>
          </a:bodyPr>
          <a:lstStyle/>
          <a:p>
            <a:r>
              <a:rPr lang="en-IN" sz="2000" dirty="0"/>
              <a:t>Short-Run Costs and Output Decisions</a:t>
            </a:r>
          </a:p>
        </p:txBody>
      </p:sp>
      <p:pic>
        <p:nvPicPr>
          <p:cNvPr id="8" name="Picture 7"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939" y="1398481"/>
            <a:ext cx="3848486" cy="4923041"/>
          </a:xfrm>
          <a:prstGeom prst="rect">
            <a:avLst/>
          </a:prstGeom>
        </p:spPr>
      </p:pic>
      <p:sp>
        <p:nvSpPr>
          <p:cNvPr id="11" name="Text Placeholder 6"/>
          <p:cNvSpPr>
            <a:spLocks noGrp="1"/>
          </p:cNvSpPr>
          <p:nvPr>
            <p:ph type="body" sz="quarter" idx="16"/>
          </p:nvPr>
        </p:nvSpPr>
        <p:spPr>
          <a:xfrm>
            <a:off x="2200275"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5856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073"/>
            <a:ext cx="8229600" cy="923330"/>
          </a:xfrm>
        </p:spPr>
        <p:txBody>
          <a:bodyPr>
            <a:spAutoFit/>
          </a:bodyPr>
          <a:lstStyle/>
          <a:p>
            <a:r>
              <a:rPr lang="en-IN" altLang="en-US" sz="3000" dirty="0">
                <a:latin typeface="+mj-lt"/>
              </a:rPr>
              <a:t>Table 8.2 Derivation of Total Variable Cost Schedule from Technology and Factor Prices</a:t>
            </a:r>
            <a:endParaRPr lang="en-US" sz="3000" dirty="0">
              <a:latin typeface="+mj-lt"/>
            </a:endParaRPr>
          </a:p>
        </p:txBody>
      </p:sp>
      <p:graphicFrame>
        <p:nvGraphicFramePr>
          <p:cNvPr id="6" name="Table 1"/>
          <p:cNvGraphicFramePr>
            <a:graphicFrameLocks/>
          </p:cNvGraphicFramePr>
          <p:nvPr>
            <p:extLst>
              <p:ext uri="{D42A27DB-BD31-4B8C-83A1-F6EECF244321}">
                <p14:modId xmlns:p14="http://schemas.microsoft.com/office/powerpoint/2010/main" val="3090381417"/>
              </p:ext>
            </p:extLst>
          </p:nvPr>
        </p:nvGraphicFramePr>
        <p:xfrm>
          <a:off x="457200" y="1613024"/>
          <a:ext cx="8229600" cy="3187576"/>
        </p:xfrm>
        <a:graphic>
          <a:graphicData uri="http://schemas.openxmlformats.org/drawingml/2006/table">
            <a:tbl>
              <a:tblPr firstRow="1">
                <a:tableStyleId>{0E3FDE45-AF77-4B5C-9715-49D594BDF05E}</a:tableStyleId>
              </a:tblPr>
              <a:tblGrid>
                <a:gridCol w="1066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2743200">
                  <a:extLst>
                    <a:ext uri="{9D8B030D-6E8A-4147-A177-3AD203B41FA5}">
                      <a16:colId xmlns:a16="http://schemas.microsoft.com/office/drawing/2014/main" val="20004"/>
                    </a:ext>
                  </a:extLst>
                </a:gridCol>
              </a:tblGrid>
              <a:tr h="12938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Produce</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Using Technique</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US" sz="1600" dirty="0">
                          <a:solidFill>
                            <a:schemeClr val="bg1"/>
                          </a:solidFill>
                        </a:rPr>
                        <a:t>Units of Input Required</a:t>
                      </a:r>
                    </a:p>
                    <a:p>
                      <a:pPr algn="ctr"/>
                      <a:r>
                        <a:rPr lang="en-US" sz="1600" dirty="0">
                          <a:solidFill>
                            <a:schemeClr val="bg1"/>
                          </a:solidFill>
                        </a:rPr>
                        <a:t>(Production Function)</a:t>
                      </a:r>
                    </a:p>
                    <a:p>
                      <a:pPr algn="ctr"/>
                      <a:r>
                        <a:rPr lang="en-US" sz="1600" b="0" i="1" kern="1200" dirty="0">
                          <a:solidFill>
                            <a:schemeClr val="bg1"/>
                          </a:solidFill>
                          <a:latin typeface="+mn-lt"/>
                          <a:ea typeface="+mn-ea"/>
                          <a:cs typeface="+mn-cs"/>
                        </a:rPr>
                        <a:t>K</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US" sz="1600" dirty="0">
                          <a:solidFill>
                            <a:schemeClr val="bg1"/>
                          </a:solidFill>
                        </a:rPr>
                        <a:t>Units of Input Required</a:t>
                      </a:r>
                    </a:p>
                    <a:p>
                      <a:pPr algn="ctr"/>
                      <a:r>
                        <a:rPr lang="en-US" sz="1600" dirty="0">
                          <a:solidFill>
                            <a:schemeClr val="bg1"/>
                          </a:solidFill>
                        </a:rPr>
                        <a:t>(Production Function)</a:t>
                      </a:r>
                    </a:p>
                    <a:p>
                      <a:pPr algn="ctr"/>
                      <a:r>
                        <a:rPr lang="en-US" sz="1600" i="1" dirty="0">
                          <a:solidFill>
                            <a:schemeClr val="bg1"/>
                          </a:solidFill>
                        </a:rPr>
                        <a:t>L</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US" sz="1600" dirty="0">
                          <a:solidFill>
                            <a:schemeClr val="bg1"/>
                          </a:solidFill>
                        </a:rPr>
                        <a:t>Total Variable Cost</a:t>
                      </a:r>
                    </a:p>
                    <a:p>
                      <a:pPr algn="ctr"/>
                      <a:r>
                        <a:rPr lang="en-US" sz="1600" dirty="0">
                          <a:solidFill>
                            <a:schemeClr val="bg1"/>
                          </a:solidFill>
                        </a:rPr>
                        <a:t>Assuming </a:t>
                      </a:r>
                    </a:p>
                    <a:p>
                      <a:pPr algn="ctr"/>
                      <a:r>
                        <a:rPr lang="en-US" sz="1600" i="1" dirty="0" err="1">
                          <a:solidFill>
                            <a:schemeClr val="bg1"/>
                          </a:solidFill>
                        </a:rPr>
                        <a:t>P</a:t>
                      </a:r>
                      <a:r>
                        <a:rPr lang="en-US" sz="1600" i="1" baseline="-25000" dirty="0" err="1">
                          <a:solidFill>
                            <a:schemeClr val="bg1"/>
                          </a:solidFill>
                        </a:rPr>
                        <a:t>k</a:t>
                      </a:r>
                      <a:r>
                        <a:rPr lang="en-US" sz="1600" baseline="0" dirty="0">
                          <a:solidFill>
                            <a:schemeClr val="bg1"/>
                          </a:solidFill>
                        </a:rPr>
                        <a:t> = $2, </a:t>
                      </a:r>
                      <a:r>
                        <a:rPr lang="en-US" sz="1600" i="1" baseline="0" dirty="0">
                          <a:solidFill>
                            <a:schemeClr val="bg1"/>
                          </a:solidFill>
                        </a:rPr>
                        <a:t>P</a:t>
                      </a:r>
                      <a:r>
                        <a:rPr lang="en-US" sz="1600" i="1" baseline="-25000" dirty="0">
                          <a:solidFill>
                            <a:schemeClr val="bg1"/>
                          </a:solidFill>
                        </a:rPr>
                        <a:t>L</a:t>
                      </a:r>
                      <a:r>
                        <a:rPr lang="en-US" sz="1600" baseline="0" dirty="0">
                          <a:solidFill>
                            <a:schemeClr val="bg1"/>
                          </a:solidFill>
                        </a:rPr>
                        <a:t> = $1,</a:t>
                      </a:r>
                    </a:p>
                    <a:p>
                      <a:pPr algn="ctr"/>
                      <a:r>
                        <a:rPr lang="en-US" sz="1600" i="1" baseline="0" dirty="0">
                          <a:solidFill>
                            <a:schemeClr val="bg1"/>
                          </a:solidFill>
                        </a:rPr>
                        <a:t>TVC</a:t>
                      </a:r>
                      <a:r>
                        <a:rPr lang="en-US" sz="1600" baseline="0" dirty="0">
                          <a:solidFill>
                            <a:schemeClr val="bg1"/>
                          </a:solidFill>
                        </a:rPr>
                        <a:t> = (</a:t>
                      </a:r>
                      <a:r>
                        <a:rPr lang="en-US" sz="1600" i="1" baseline="0" dirty="0">
                          <a:solidFill>
                            <a:schemeClr val="bg1"/>
                          </a:solidFill>
                        </a:rPr>
                        <a:t>K</a:t>
                      </a:r>
                      <a:r>
                        <a:rPr lang="en-US" sz="1600" baseline="0" dirty="0">
                          <a:solidFill>
                            <a:schemeClr val="bg1"/>
                          </a:solidFill>
                        </a:rPr>
                        <a:t> × </a:t>
                      </a:r>
                      <a:r>
                        <a:rPr lang="en-US" sz="1600" i="1" baseline="0" dirty="0">
                          <a:solidFill>
                            <a:schemeClr val="bg1"/>
                          </a:solidFill>
                        </a:rPr>
                        <a:t>P</a:t>
                      </a:r>
                      <a:r>
                        <a:rPr lang="en-US" sz="1600" i="1" baseline="-25000" dirty="0">
                          <a:solidFill>
                            <a:schemeClr val="bg1"/>
                          </a:solidFill>
                        </a:rPr>
                        <a:t>K</a:t>
                      </a:r>
                      <a:r>
                        <a:rPr lang="en-US" sz="1600" baseline="0" dirty="0">
                          <a:solidFill>
                            <a:schemeClr val="bg1"/>
                          </a:solidFill>
                        </a:rPr>
                        <a:t>) + (</a:t>
                      </a:r>
                      <a:r>
                        <a:rPr lang="en-US" sz="1600" i="1" baseline="0" dirty="0">
                          <a:solidFill>
                            <a:schemeClr val="bg1"/>
                          </a:solidFill>
                        </a:rPr>
                        <a:t>L</a:t>
                      </a:r>
                      <a:r>
                        <a:rPr lang="en-US" sz="1600" baseline="0" dirty="0">
                          <a:solidFill>
                            <a:schemeClr val="bg1"/>
                          </a:solidFill>
                        </a:rPr>
                        <a:t> × </a:t>
                      </a:r>
                      <a:r>
                        <a:rPr lang="en-US" sz="1600" i="1" baseline="0" dirty="0">
                          <a:solidFill>
                            <a:schemeClr val="bg1"/>
                          </a:solidFill>
                        </a:rPr>
                        <a:t>P</a:t>
                      </a:r>
                      <a:r>
                        <a:rPr lang="en-US" sz="1600" i="1" baseline="-25000" dirty="0">
                          <a:solidFill>
                            <a:schemeClr val="bg1"/>
                          </a:solidFill>
                        </a:rPr>
                        <a:t>L</a:t>
                      </a:r>
                      <a:r>
                        <a:rPr lang="en-US" sz="1600" baseline="0" dirty="0">
                          <a:solidFill>
                            <a:schemeClr val="bg1"/>
                          </a:solidFill>
                        </a:rPr>
                        <a:t>)</a:t>
                      </a:r>
                      <a:endParaRPr lang="en-US" sz="1600" dirty="0">
                        <a:solidFill>
                          <a:schemeClr val="bg1"/>
                        </a:solidFill>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487680">
                <a:tc>
                  <a:txBody>
                    <a:bodyPr/>
                    <a:lstStyle/>
                    <a:p>
                      <a:pPr algn="ctr"/>
                      <a:r>
                        <a:rPr lang="en-US" sz="1600" dirty="0"/>
                        <a:t>1 unit of output</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i="1" dirty="0"/>
                        <a:t>A</a:t>
                      </a:r>
                    </a:p>
                    <a:p>
                      <a:pPr algn="ctr"/>
                      <a:r>
                        <a:rPr lang="en-US" sz="1600" i="1" dirty="0"/>
                        <a:t>B</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10</a:t>
                      </a:r>
                    </a:p>
                    <a:p>
                      <a:pPr algn="ctr"/>
                      <a:r>
                        <a:rPr lang="en-US" sz="1600" dirty="0"/>
                        <a:t>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7</a:t>
                      </a:r>
                    </a:p>
                    <a:p>
                      <a:pPr algn="ctr"/>
                      <a:r>
                        <a:rPr lang="en-US" sz="1600" dirty="0"/>
                        <a:t>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b="0" dirty="0"/>
                        <a:t>(10 × $2) + (7 × $1) = $27</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(6 × $2) + (8 × $1) = </a:t>
                      </a:r>
                      <a:r>
                        <a:rPr lang="en-US" sz="1600" b="1" dirty="0"/>
                        <a:t>$20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4379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2 units of output</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i="1" dirty="0"/>
                        <a:t>A</a:t>
                      </a:r>
                    </a:p>
                    <a:p>
                      <a:pPr algn="ctr"/>
                      <a:r>
                        <a:rPr lang="en-US" sz="1600" i="1" dirty="0"/>
                        <a:t>B</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16</a:t>
                      </a:r>
                    </a:p>
                    <a:p>
                      <a:pPr algn="ctr"/>
                      <a:r>
                        <a:rPr lang="en-US" sz="1600" dirty="0"/>
                        <a:t>11</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8</a:t>
                      </a:r>
                    </a:p>
                    <a:p>
                      <a:pPr algn="ctr"/>
                      <a:r>
                        <a:rPr lang="en-US" sz="1600" dirty="0"/>
                        <a:t>16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(16 × $2) + (8 × $1) = $40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(11 × $2) + (8 × $1) = </a:t>
                      </a:r>
                      <a:r>
                        <a:rPr lang="en-US" sz="1600" b="1" dirty="0"/>
                        <a:t>$38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7186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3 units of output</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i="1" dirty="0"/>
                        <a:t>A</a:t>
                      </a:r>
                    </a:p>
                    <a:p>
                      <a:pPr algn="ctr"/>
                      <a:r>
                        <a:rPr lang="en-US" sz="1600" i="1" dirty="0"/>
                        <a:t>B</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19</a:t>
                      </a:r>
                    </a:p>
                    <a:p>
                      <a:pPr algn="ctr"/>
                      <a:r>
                        <a:rPr lang="en-US" sz="1600" dirty="0"/>
                        <a:t>18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t>15</a:t>
                      </a:r>
                    </a:p>
                    <a:p>
                      <a:pPr algn="ctr"/>
                      <a:r>
                        <a:rPr lang="en-US" sz="1600" dirty="0"/>
                        <a:t>22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(19 × $2) + (15 × $1) = </a:t>
                      </a:r>
                      <a:r>
                        <a:rPr lang="en-US" sz="1600" b="1" dirty="0"/>
                        <a:t>$53</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(18 × $2) + (22 × $1) = $58</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bl>
          </a:graphicData>
        </a:graphic>
      </p:graphicFrame>
      <p:sp>
        <p:nvSpPr>
          <p:cNvPr id="3" name="Content Placeholder 2"/>
          <p:cNvSpPr>
            <a:spLocks noGrp="1"/>
          </p:cNvSpPr>
          <p:nvPr>
            <p:ph idx="1"/>
          </p:nvPr>
        </p:nvSpPr>
        <p:spPr>
          <a:xfrm>
            <a:off x="457200" y="5204936"/>
            <a:ext cx="8229600" cy="738664"/>
          </a:xfrm>
        </p:spPr>
        <p:txBody>
          <a:bodyPr>
            <a:spAutoFit/>
          </a:bodyPr>
          <a:lstStyle/>
          <a:p>
            <a:pPr marL="0" indent="0">
              <a:buNone/>
            </a:pPr>
            <a:r>
              <a:rPr lang="en-US" sz="2400" dirty="0"/>
              <a:t>In this table, total variable cost is derived from production requirements and input prices.</a:t>
            </a:r>
          </a:p>
        </p:txBody>
      </p:sp>
    </p:spTree>
    <p:extLst>
      <p:ext uri="{BB962C8B-B14F-4D97-AF65-F5344CB8AC3E}">
        <p14:creationId xmlns:p14="http://schemas.microsoft.com/office/powerpoint/2010/main" val="2395771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79579"/>
            <a:ext cx="8229600" cy="523220"/>
          </a:xfrm>
        </p:spPr>
        <p:txBody>
          <a:bodyPr>
            <a:spAutoFit/>
          </a:bodyPr>
          <a:lstStyle/>
          <a:p>
            <a:r>
              <a:rPr lang="en-IN" altLang="en-US" dirty="0">
                <a:latin typeface="+mj-lt"/>
              </a:rPr>
              <a:t>Figure 8.3 Total Variable Cost Curve</a:t>
            </a:r>
            <a:endParaRPr lang="en-US" dirty="0">
              <a:latin typeface="+mj-lt"/>
            </a:endParaRPr>
          </a:p>
        </p:txBody>
      </p:sp>
      <p:pic>
        <p:nvPicPr>
          <p:cNvPr id="66562" name="Picture 2" descr="The graph shows the following data:&#10;Y-axis: Total variable cost in dollars&#10;X-axis: Units of output&#10;The TVC curve is drawn through points (1, 20), (2, 38), and (3, 53).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562" y="1430729"/>
            <a:ext cx="4788876" cy="483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354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Variable Costs </a:t>
            </a:r>
            <a:r>
              <a:rPr lang="en-IN" altLang="en-US" sz="2800" dirty="0">
                <a:latin typeface="+mj-lt"/>
              </a:rPr>
              <a:t>(2 of 6)</a:t>
            </a:r>
            <a:endParaRPr lang="en-US" sz="2800" dirty="0">
              <a:latin typeface="+mj-lt"/>
            </a:endParaRPr>
          </a:p>
        </p:txBody>
      </p:sp>
      <p:sp>
        <p:nvSpPr>
          <p:cNvPr id="3" name="Content Placeholder 2"/>
          <p:cNvSpPr>
            <a:spLocks noGrp="1"/>
          </p:cNvSpPr>
          <p:nvPr>
            <p:ph idx="1"/>
          </p:nvPr>
        </p:nvSpPr>
        <p:spPr>
          <a:xfrm>
            <a:off x="457200" y="1595981"/>
            <a:ext cx="8229600" cy="1669688"/>
          </a:xfrm>
        </p:spPr>
        <p:txBody>
          <a:bodyPr>
            <a:spAutoFit/>
          </a:bodyPr>
          <a:lstStyle/>
          <a:p>
            <a:pPr marL="0" indent="0">
              <a:buNone/>
            </a:pPr>
            <a:r>
              <a:rPr lang="en-US" sz="2400" b="1" dirty="0"/>
              <a:t>Marginal Cost (</a:t>
            </a:r>
            <a:r>
              <a:rPr lang="en-US" sz="2400" b="1" i="1" dirty="0"/>
              <a:t>MC</a:t>
            </a:r>
            <a:r>
              <a:rPr lang="en-US" sz="2400" b="1" dirty="0"/>
              <a:t>)</a:t>
            </a:r>
            <a:r>
              <a:rPr lang="en-US" sz="2400" b="1" dirty="0">
                <a:solidFill>
                  <a:srgbClr val="006668"/>
                </a:solidFill>
              </a:rPr>
              <a:t>  </a:t>
            </a:r>
          </a:p>
          <a:p>
            <a:r>
              <a:rPr lang="en-US" sz="2400" b="1" dirty="0"/>
              <a:t>marginal cost (</a:t>
            </a:r>
            <a:r>
              <a:rPr lang="en-US" sz="2400" b="1" i="1" dirty="0"/>
              <a:t>MC</a:t>
            </a:r>
            <a:r>
              <a:rPr lang="en-US" sz="2400" b="1" dirty="0"/>
              <a:t>)</a:t>
            </a:r>
            <a:r>
              <a:rPr lang="en-US" sz="2400" b="1" dirty="0">
                <a:solidFill>
                  <a:srgbClr val="006668"/>
                </a:solidFill>
              </a:rPr>
              <a:t> </a:t>
            </a:r>
            <a:r>
              <a:rPr lang="en-US" sz="2400" dirty="0"/>
              <a:t>The increase in total cost that results from producing 1 more unit of output. Marginal costs reflect changes in variable costs.</a:t>
            </a:r>
          </a:p>
        </p:txBody>
      </p:sp>
    </p:spTree>
    <p:extLst>
      <p:ext uri="{BB962C8B-B14F-4D97-AF65-F5344CB8AC3E}">
        <p14:creationId xmlns:p14="http://schemas.microsoft.com/office/powerpoint/2010/main" val="1680609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56359"/>
            <a:ext cx="8229600" cy="1046440"/>
          </a:xfrm>
        </p:spPr>
        <p:txBody>
          <a:bodyPr>
            <a:spAutoFit/>
          </a:bodyPr>
          <a:lstStyle/>
          <a:p>
            <a:r>
              <a:rPr lang="en-IN" altLang="en-US" dirty="0">
                <a:latin typeface="+mj-lt"/>
              </a:rPr>
              <a:t>Table 8.3 Derivation of Marginal Cost from Total Variable Cost</a:t>
            </a:r>
            <a:endParaRPr lang="en-US" dirty="0">
              <a:latin typeface="+mj-lt"/>
            </a:endParaRPr>
          </a:p>
        </p:txBody>
      </p:sp>
      <p:pic>
        <p:nvPicPr>
          <p:cNvPr id="67586" name="Picture 2" descr="A table shows marginal cost is derived from total variable cost.&#10;The table shows the following data:&#10;• Units of output: 0&#10;• Total variable costs (in dollars): 0&#10;• Marginal costs (in dollars): blank&#10;• A line &#10;• Units of output: 1&#10;• Total variable costs (in dollars): 20&#10;• Marginal costs (in dollars): 20 (indicated by 2 lines connecting the current and previous variable costs)&#10;• Units of output: 2&#10;• Total variable costs (in dollars): 38&#10;• Marginal costs (in dollars): 18 (indicated by 2 lines connecting the current and previous variable costs)&#10;• Units of output: 3&#10;• Total variable costs (in dollars): 53&#10;• Marginal costs (in dollars): 15 (indicated by 2 lines connecting the current and previous variable co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95" y="2493469"/>
            <a:ext cx="7860610" cy="187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00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Variable Costs </a:t>
            </a:r>
            <a:r>
              <a:rPr lang="en-IN" altLang="en-US" sz="2800" dirty="0">
                <a:latin typeface="+mj-lt"/>
              </a:rPr>
              <a:t>(3 of 6)</a:t>
            </a:r>
            <a:endParaRPr lang="en-US" sz="2800" dirty="0">
              <a:latin typeface="+mj-lt"/>
            </a:endParaRPr>
          </a:p>
        </p:txBody>
      </p:sp>
      <p:sp>
        <p:nvSpPr>
          <p:cNvPr id="3" name="Content Placeholder 2"/>
          <p:cNvSpPr>
            <a:spLocks noGrp="1"/>
          </p:cNvSpPr>
          <p:nvPr>
            <p:ph idx="1"/>
          </p:nvPr>
        </p:nvSpPr>
        <p:spPr>
          <a:xfrm>
            <a:off x="457200" y="1595981"/>
            <a:ext cx="8205788" cy="3901068"/>
          </a:xfrm>
        </p:spPr>
        <p:txBody>
          <a:bodyPr wrap="square">
            <a:spAutoFit/>
          </a:bodyPr>
          <a:lstStyle/>
          <a:p>
            <a:pPr marL="0" indent="0">
              <a:buNone/>
            </a:pPr>
            <a:r>
              <a:rPr lang="en-US" sz="2400" b="1" dirty="0"/>
              <a:t>The Shape of the Marginal Cost Curve in the Short Run</a:t>
            </a:r>
          </a:p>
          <a:p>
            <a:r>
              <a:rPr lang="en-US" sz="2400" dirty="0"/>
              <a:t>In the short run, every firm is constrained by some fixed input that (1) leads to diminishing returns to variable inputs and (2) limits its capacity to produce.</a:t>
            </a:r>
          </a:p>
          <a:p>
            <a:r>
              <a:rPr lang="en-US" sz="2400" dirty="0"/>
              <a:t>As a firm approaches that capacity, it becomes increasingly costly to produce successively higher levels of output. </a:t>
            </a:r>
          </a:p>
          <a:p>
            <a:r>
              <a:rPr lang="en-US" sz="2400" dirty="0"/>
              <a:t>Marginal costs ultimately increase with output in the short run.</a:t>
            </a:r>
          </a:p>
        </p:txBody>
      </p:sp>
    </p:spTree>
    <p:extLst>
      <p:ext uri="{BB962C8B-B14F-4D97-AF65-F5344CB8AC3E}">
        <p14:creationId xmlns:p14="http://schemas.microsoft.com/office/powerpoint/2010/main" val="11473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44882"/>
            <a:ext cx="8229600" cy="800219"/>
          </a:xfrm>
        </p:spPr>
        <p:txBody>
          <a:bodyPr>
            <a:spAutoFit/>
          </a:bodyPr>
          <a:lstStyle/>
          <a:p>
            <a:r>
              <a:rPr lang="en-IN" altLang="en-US" sz="2600" dirty="0">
                <a:latin typeface="+mj-lt"/>
              </a:rPr>
              <a:t>Figure 8.4  Declining Marginal Product Implies That Marginal Cost Will Eventually Rise with Output</a:t>
            </a:r>
            <a:endParaRPr lang="en-US" sz="2600" dirty="0">
              <a:latin typeface="+mj-lt"/>
            </a:endParaRPr>
          </a:p>
        </p:txBody>
      </p:sp>
      <p:pic>
        <p:nvPicPr>
          <p:cNvPr id="68610" name="Picture 2" descr="The first graph shows the following data:&#10;Y-axis: Marginal product (q)&#10;X-axis: Units of labor&#10;The MP curve is shown beginning near the y-axis curving up then curving down and flattening out.&#10;An arrow points along the downslope of the curve from left to right.&#10;No numerical values are given on the graph.&#10;The second graph shows the following data:&#10;Y-axis: Marginal cost in dollars &#10;X-axis: Units of output&#10;The MC curve is shown beginning near the y-axis curving down then curving up and straightening out and more vertical than horizontal.&#10;An arrow points along the upslope of the curve from left to right.&#10;No numerical values are given on the graph.&#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30" y="1392094"/>
            <a:ext cx="8021540" cy="36356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653669"/>
            <a:ext cx="8229600" cy="738664"/>
          </a:xfrm>
        </p:spPr>
        <p:txBody>
          <a:bodyPr>
            <a:spAutoFit/>
          </a:bodyPr>
          <a:lstStyle/>
          <a:p>
            <a:pPr marL="0" indent="0">
              <a:buNone/>
            </a:pPr>
            <a:r>
              <a:rPr lang="en-US" dirty="0"/>
              <a:t>In the short run, every firm is constrained by some fixed factor of </a:t>
            </a:r>
            <a:r>
              <a:rPr lang="en-US"/>
              <a:t>production. </a:t>
            </a:r>
            <a:r>
              <a:rPr lang="en-US" dirty="0"/>
              <a:t>A fixed factor implies diminishing returns (declining marginal product) and a limited capacity to produce. As that limit is approached, marginal costs rise.</a:t>
            </a:r>
          </a:p>
        </p:txBody>
      </p:sp>
    </p:spTree>
    <p:extLst>
      <p:ext uri="{BB962C8B-B14F-4D97-AF65-F5344CB8AC3E}">
        <p14:creationId xmlns:p14="http://schemas.microsoft.com/office/powerpoint/2010/main" val="2198486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Variable Costs </a:t>
            </a:r>
            <a:r>
              <a:rPr lang="en-IN" altLang="en-US" sz="2800" dirty="0">
                <a:latin typeface="+mj-lt"/>
              </a:rPr>
              <a:t>(4 of 6)</a:t>
            </a:r>
            <a:endParaRPr lang="en-US" sz="2800" dirty="0">
              <a:latin typeface="+mj-lt"/>
            </a:endParaRPr>
          </a:p>
        </p:txBody>
      </p:sp>
      <p:sp>
        <p:nvSpPr>
          <p:cNvPr id="3" name="Content Placeholder 2"/>
          <p:cNvSpPr>
            <a:spLocks noGrp="1"/>
          </p:cNvSpPr>
          <p:nvPr>
            <p:ph idx="1"/>
          </p:nvPr>
        </p:nvSpPr>
        <p:spPr>
          <a:xfrm>
            <a:off x="457200" y="1595981"/>
            <a:ext cx="8229600" cy="2489143"/>
          </a:xfrm>
        </p:spPr>
        <p:txBody>
          <a:bodyPr>
            <a:spAutoFit/>
          </a:bodyPr>
          <a:lstStyle/>
          <a:p>
            <a:pPr marL="0" indent="0">
              <a:lnSpc>
                <a:spcPct val="105000"/>
              </a:lnSpc>
              <a:buNone/>
            </a:pPr>
            <a:r>
              <a:rPr lang="en-US" sz="2400" b="1" dirty="0"/>
              <a:t>Graphing Total Variable Costs and Marginal Costs</a:t>
            </a:r>
          </a:p>
          <a:p>
            <a:pPr>
              <a:lnSpc>
                <a:spcPct val="105000"/>
              </a:lnSpc>
            </a:pPr>
            <a:r>
              <a:rPr lang="en-US" sz="2400" dirty="0"/>
              <a:t>Total variable costs always increase with output.</a:t>
            </a:r>
          </a:p>
          <a:p>
            <a:pPr>
              <a:lnSpc>
                <a:spcPct val="105000"/>
              </a:lnSpc>
            </a:pPr>
            <a:r>
              <a:rPr lang="en-US" sz="2400" dirty="0"/>
              <a:t>Marginal cost is the cost of producing each additional unit. </a:t>
            </a:r>
          </a:p>
          <a:p>
            <a:pPr>
              <a:lnSpc>
                <a:spcPct val="105000"/>
              </a:lnSpc>
            </a:pPr>
            <a:r>
              <a:rPr lang="en-US" sz="2400" dirty="0"/>
              <a:t>Thus, the marginal cost curve shows how total variable cost changes with single-unit increases in total output.</a:t>
            </a:r>
          </a:p>
        </p:txBody>
      </p:sp>
      <p:graphicFrame>
        <p:nvGraphicFramePr>
          <p:cNvPr id="4" name="Object 3" descr="slope of TVC = the fraction delta TVC over delta q equals the fraction delta TVC over 1 equals delta TVC equals MC"/>
          <p:cNvGraphicFramePr>
            <a:graphicFrameLocks noChangeAspect="1"/>
          </p:cNvGraphicFramePr>
          <p:nvPr>
            <p:extLst>
              <p:ext uri="{D42A27DB-BD31-4B8C-83A1-F6EECF244321}">
                <p14:modId xmlns:p14="http://schemas.microsoft.com/office/powerpoint/2010/main" val="2055216676"/>
              </p:ext>
            </p:extLst>
          </p:nvPr>
        </p:nvGraphicFramePr>
        <p:xfrm>
          <a:off x="2061368" y="4572000"/>
          <a:ext cx="5021263" cy="876300"/>
        </p:xfrm>
        <a:graphic>
          <a:graphicData uri="http://schemas.openxmlformats.org/presentationml/2006/ole">
            <mc:AlternateContent xmlns:mc="http://schemas.openxmlformats.org/markup-compatibility/2006">
              <mc:Choice xmlns:v="urn:schemas-microsoft-com:vml" Requires="v">
                <p:oleObj spid="_x0000_s69767" name="Equation" r:id="rId4" imgW="3288960" imgH="419040" progId="Equation.DSMT4">
                  <p:embed/>
                </p:oleObj>
              </mc:Choice>
              <mc:Fallback>
                <p:oleObj name="Equation" r:id="rId4" imgW="3288960" imgH="419040" progId="Equation.DSMT4">
                  <p:embed/>
                  <p:pic>
                    <p:nvPicPr>
                      <p:cNvPr id="0" name="Object 3" descr="slope of TVC = the fraction delta TVC over delta q equals the fraction delta TVC over 1 equals delta TVC equals MC"/>
                      <p:cNvPicPr>
                        <a:picLocks noChangeAspect="1" noChangeArrowheads="1"/>
                      </p:cNvPicPr>
                      <p:nvPr/>
                    </p:nvPicPr>
                    <p:blipFill>
                      <a:blip r:embed="rId5"/>
                      <a:srcRect/>
                      <a:stretch>
                        <a:fillRect/>
                      </a:stretch>
                    </p:blipFill>
                    <p:spPr bwMode="auto">
                      <a:xfrm>
                        <a:off x="2061368" y="4572000"/>
                        <a:ext cx="502126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3533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44882"/>
            <a:ext cx="8229600" cy="800219"/>
          </a:xfrm>
        </p:spPr>
        <p:txBody>
          <a:bodyPr>
            <a:spAutoFit/>
          </a:bodyPr>
          <a:lstStyle/>
          <a:p>
            <a:r>
              <a:rPr lang="en-IN" altLang="en-US" sz="2600" dirty="0">
                <a:latin typeface="+mj-lt"/>
              </a:rPr>
              <a:t>Figure 8.5 Total Variable Cost and Marginal Cost for a Typical Firm</a:t>
            </a:r>
            <a:endParaRPr lang="en-US" sz="2600" dirty="0">
              <a:latin typeface="+mj-lt"/>
            </a:endParaRPr>
          </a:p>
        </p:txBody>
      </p:sp>
      <p:pic>
        <p:nvPicPr>
          <p:cNvPr id="70658" name="Picture 2" descr="The first graph shows the following data:&#10;Y-axis: Total variable cost in dollars&#10;X-axis: Units of output&#10;The TVC curve begins at the origin close to vertical and then curves to flatten out to about 30 degree and then curving back up to close to vertical.&#10;A point is shown on the curve where it flattens out some. This point is labeled q on the x-axis.&#10;No numerical values are given on the graph.&#10;&#10;The second graph shows the following data:&#10;Y-axis: Marginal cost in dollars&#10;X-axis: Units of output&#10;The MC curve begins near the y-axis angling downward then curving up and flattening out to about 45 degrees.&#10;A dotted line drawn up from the x-axis at point q intersects the curve at its lowest point.&#10;Point q is the same for both graphs&#10;No numerical values are given on the graph.&#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42" y="1244405"/>
            <a:ext cx="3235679" cy="51444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0" y="1219200"/>
            <a:ext cx="4114800" cy="3785652"/>
          </a:xfrm>
        </p:spPr>
        <p:txBody>
          <a:bodyPr wrap="square">
            <a:spAutoFit/>
          </a:bodyPr>
          <a:lstStyle/>
          <a:p>
            <a:pPr marL="0" indent="0">
              <a:spcBef>
                <a:spcPts val="1800"/>
              </a:spcBef>
              <a:buNone/>
            </a:pPr>
            <a:r>
              <a:rPr lang="en-US" sz="2400" dirty="0"/>
              <a:t>Total variable costs always increase with output. </a:t>
            </a:r>
          </a:p>
          <a:p>
            <a:pPr marL="0" indent="0">
              <a:spcBef>
                <a:spcPts val="1800"/>
              </a:spcBef>
              <a:buNone/>
            </a:pPr>
            <a:r>
              <a:rPr lang="en-US" sz="2400" dirty="0"/>
              <a:t>Marginal cost is the cost of producing each additional unit. </a:t>
            </a:r>
          </a:p>
          <a:p>
            <a:pPr marL="0" indent="0">
              <a:spcBef>
                <a:spcPts val="1800"/>
              </a:spcBef>
              <a:buNone/>
            </a:pPr>
            <a:r>
              <a:rPr lang="en-US" sz="2400" dirty="0"/>
              <a:t>Thus, the marginal cost curve shows how total variable cost changes with single-unit increases in total output.</a:t>
            </a:r>
          </a:p>
        </p:txBody>
      </p:sp>
    </p:spTree>
    <p:extLst>
      <p:ext uri="{BB962C8B-B14F-4D97-AF65-F5344CB8AC3E}">
        <p14:creationId xmlns:p14="http://schemas.microsoft.com/office/powerpoint/2010/main" val="274659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Variable Costs </a:t>
            </a:r>
            <a:r>
              <a:rPr lang="en-IN" altLang="en-US" sz="2800" dirty="0">
                <a:latin typeface="+mj-lt"/>
              </a:rPr>
              <a:t>(5 of 6)</a:t>
            </a:r>
            <a:endParaRPr lang="en-US" sz="2800" dirty="0">
              <a:latin typeface="+mj-lt"/>
            </a:endParaRPr>
          </a:p>
        </p:txBody>
      </p:sp>
      <p:sp>
        <p:nvSpPr>
          <p:cNvPr id="3" name="Content Placeholder 2"/>
          <p:cNvSpPr>
            <a:spLocks noGrp="1"/>
          </p:cNvSpPr>
          <p:nvPr>
            <p:ph idx="1"/>
          </p:nvPr>
        </p:nvSpPr>
        <p:spPr>
          <a:xfrm>
            <a:off x="457200" y="1595981"/>
            <a:ext cx="8229600" cy="1669688"/>
          </a:xfrm>
        </p:spPr>
        <p:txBody>
          <a:bodyPr>
            <a:spAutoFit/>
          </a:bodyPr>
          <a:lstStyle/>
          <a:p>
            <a:pPr marL="0" indent="0">
              <a:buNone/>
            </a:pPr>
            <a:r>
              <a:rPr lang="en-US" sz="2400" b="1" dirty="0"/>
              <a:t>Average Variable Cost (AVC) </a:t>
            </a:r>
          </a:p>
          <a:p>
            <a:r>
              <a:rPr lang="en-US" sz="2400" b="1" dirty="0"/>
              <a:t>average variable cost (</a:t>
            </a:r>
            <a:r>
              <a:rPr lang="en-US" sz="2400" b="1" i="1" dirty="0"/>
              <a:t>AVC</a:t>
            </a:r>
            <a:r>
              <a:rPr lang="en-US" sz="2400" b="1" dirty="0"/>
              <a:t>)  </a:t>
            </a:r>
            <a:r>
              <a:rPr lang="en-US" sz="2400" dirty="0"/>
              <a:t>Total variable cost divided by the number of units of output; a per-unit measure of variable costs.</a:t>
            </a:r>
          </a:p>
        </p:txBody>
      </p:sp>
      <p:graphicFrame>
        <p:nvGraphicFramePr>
          <p:cNvPr id="5" name="Object 4" descr="AVC equals TVC over q"/>
          <p:cNvGraphicFramePr>
            <a:graphicFrameLocks noChangeAspect="1"/>
          </p:cNvGraphicFramePr>
          <p:nvPr>
            <p:extLst>
              <p:ext uri="{D42A27DB-BD31-4B8C-83A1-F6EECF244321}">
                <p14:modId xmlns:p14="http://schemas.microsoft.com/office/powerpoint/2010/main" val="767827252"/>
              </p:ext>
            </p:extLst>
          </p:nvPr>
        </p:nvGraphicFramePr>
        <p:xfrm>
          <a:off x="3505200" y="3581400"/>
          <a:ext cx="2057400" cy="876300"/>
        </p:xfrm>
        <a:graphic>
          <a:graphicData uri="http://schemas.openxmlformats.org/presentationml/2006/ole">
            <mc:AlternateContent xmlns:mc="http://schemas.openxmlformats.org/markup-compatibility/2006">
              <mc:Choice xmlns:v="urn:schemas-microsoft-com:vml" Requires="v">
                <p:oleObj spid="_x0000_s71812" name="Equation" r:id="rId4" imgW="812520" imgH="419040" progId="Equation.DSMT4">
                  <p:embed/>
                </p:oleObj>
              </mc:Choice>
              <mc:Fallback>
                <p:oleObj name="Equation" r:id="rId4" imgW="812520" imgH="419040" progId="Equation.DSMT4">
                  <p:embed/>
                  <p:pic>
                    <p:nvPicPr>
                      <p:cNvPr id="0" name="Object 3" descr="AVC equals TVC over 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581400"/>
                        <a:ext cx="2057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30757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78"/>
            <a:ext cx="8229600" cy="1107996"/>
          </a:xfrm>
        </p:spPr>
        <p:txBody>
          <a:bodyPr>
            <a:spAutoFit/>
          </a:bodyPr>
          <a:lstStyle/>
          <a:p>
            <a:r>
              <a:rPr lang="en-IN" altLang="en-US" sz="3600" dirty="0">
                <a:latin typeface="+mj-lt"/>
              </a:rPr>
              <a:t>Table 8.4 Short-Run Costs of a Hypothetical Firm</a:t>
            </a:r>
            <a:endParaRPr lang="en-US" sz="3600" dirty="0">
              <a:latin typeface="+mj-lt"/>
            </a:endParaRPr>
          </a:p>
        </p:txBody>
      </p:sp>
      <p:graphicFrame>
        <p:nvGraphicFramePr>
          <p:cNvPr id="6" name="Table 1"/>
          <p:cNvGraphicFramePr>
            <a:graphicFrameLocks/>
          </p:cNvGraphicFramePr>
          <p:nvPr>
            <p:extLst>
              <p:ext uri="{D42A27DB-BD31-4B8C-83A1-F6EECF244321}">
                <p14:modId xmlns:p14="http://schemas.microsoft.com/office/powerpoint/2010/main" val="437037626"/>
              </p:ext>
            </p:extLst>
          </p:nvPr>
        </p:nvGraphicFramePr>
        <p:xfrm>
          <a:off x="521971" y="1475939"/>
          <a:ext cx="8088631" cy="4851409"/>
        </p:xfrm>
        <a:graphic>
          <a:graphicData uri="http://schemas.openxmlformats.org/drawingml/2006/table">
            <a:tbl>
              <a:tblPr firstRow="1">
                <a:tableStyleId>{0E3FDE45-AF77-4B5C-9715-49D594BDF05E}</a:tableStyleId>
              </a:tblPr>
              <a:tblGrid>
                <a:gridCol w="643831">
                  <a:extLst>
                    <a:ext uri="{9D8B030D-6E8A-4147-A177-3AD203B41FA5}">
                      <a16:colId xmlns:a16="http://schemas.microsoft.com/office/drawing/2014/main" val="20000"/>
                    </a:ext>
                  </a:extLst>
                </a:gridCol>
                <a:gridCol w="777457">
                  <a:extLst>
                    <a:ext uri="{9D8B030D-6E8A-4147-A177-3AD203B41FA5}">
                      <a16:colId xmlns:a16="http://schemas.microsoft.com/office/drawing/2014/main" val="20001"/>
                    </a:ext>
                  </a:extLst>
                </a:gridCol>
                <a:gridCol w="971820">
                  <a:extLst>
                    <a:ext uri="{9D8B030D-6E8A-4147-A177-3AD203B41FA5}">
                      <a16:colId xmlns:a16="http://schemas.microsoft.com/office/drawing/2014/main" val="20002"/>
                    </a:ext>
                  </a:extLst>
                </a:gridCol>
                <a:gridCol w="1020411">
                  <a:extLst>
                    <a:ext uri="{9D8B030D-6E8A-4147-A177-3AD203B41FA5}">
                      <a16:colId xmlns:a16="http://schemas.microsoft.com/office/drawing/2014/main" val="20003"/>
                    </a:ext>
                  </a:extLst>
                </a:gridCol>
                <a:gridCol w="1168778">
                  <a:extLst>
                    <a:ext uri="{9D8B030D-6E8A-4147-A177-3AD203B41FA5}">
                      <a16:colId xmlns:a16="http://schemas.microsoft.com/office/drawing/2014/main" val="20004"/>
                    </a:ext>
                  </a:extLst>
                </a:gridCol>
                <a:gridCol w="1168778">
                  <a:extLst>
                    <a:ext uri="{9D8B030D-6E8A-4147-A177-3AD203B41FA5}">
                      <a16:colId xmlns:a16="http://schemas.microsoft.com/office/drawing/2014/main" val="20005"/>
                    </a:ext>
                  </a:extLst>
                </a:gridCol>
                <a:gridCol w="1168778">
                  <a:extLst>
                    <a:ext uri="{9D8B030D-6E8A-4147-A177-3AD203B41FA5}">
                      <a16:colId xmlns:a16="http://schemas.microsoft.com/office/drawing/2014/main" val="20006"/>
                    </a:ext>
                  </a:extLst>
                </a:gridCol>
                <a:gridCol w="1168778">
                  <a:extLst>
                    <a:ext uri="{9D8B030D-6E8A-4147-A177-3AD203B41FA5}">
                      <a16:colId xmlns:a16="http://schemas.microsoft.com/office/drawing/2014/main" val="20007"/>
                    </a:ext>
                  </a:extLst>
                </a:gridCol>
              </a:tblGrid>
              <a:tr h="973885">
                <a:tc>
                  <a:txBody>
                    <a:bodyPr/>
                    <a:lstStyle/>
                    <a:p>
                      <a:pPr marL="0" marR="0" algn="ctr" fontAlgn="base">
                        <a:spcBef>
                          <a:spcPts val="170"/>
                        </a:spcBef>
                        <a:spcAft>
                          <a:spcPts val="170"/>
                        </a:spcAft>
                      </a:pPr>
                      <a:r>
                        <a:rPr lang="en-US" sz="1400" b="1" kern="1200" dirty="0">
                          <a:solidFill>
                            <a:schemeClr val="bg1"/>
                          </a:solidFill>
                          <a:effectLst/>
                          <a:latin typeface="Arial"/>
                          <a:ea typeface="Times New Roman"/>
                        </a:rPr>
                        <a:t>(1)</a:t>
                      </a:r>
                      <a:br>
                        <a:rPr lang="en-US" sz="1400" b="1" kern="1200" dirty="0">
                          <a:solidFill>
                            <a:schemeClr val="bg1"/>
                          </a:solidFill>
                          <a:effectLst/>
                          <a:latin typeface="Arial"/>
                          <a:ea typeface="Times New Roman"/>
                        </a:rPr>
                      </a:br>
                      <a:r>
                        <a:rPr lang="en-US" sz="1400" b="1" i="1" kern="1200" dirty="0">
                          <a:solidFill>
                            <a:schemeClr val="bg1"/>
                          </a:solidFill>
                          <a:effectLst/>
                          <a:latin typeface="Arial"/>
                          <a:ea typeface="Times New Roman"/>
                        </a:rPr>
                        <a:t>q</a:t>
                      </a:r>
                      <a:endParaRPr lang="en-US" sz="1000" dirty="0">
                        <a:solidFill>
                          <a:schemeClr val="bg1"/>
                        </a:solidFill>
                        <a:effectLst/>
                        <a:latin typeface="Times New Roman"/>
                        <a:ea typeface="Times New Roman"/>
                      </a:endParaRP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fontAlgn="base">
                        <a:spcBef>
                          <a:spcPts val="170"/>
                        </a:spcBef>
                        <a:spcAft>
                          <a:spcPts val="170"/>
                        </a:spcAft>
                      </a:pPr>
                      <a:r>
                        <a:rPr lang="en-US" sz="1400" b="1" kern="1200" dirty="0">
                          <a:solidFill>
                            <a:schemeClr val="bg1"/>
                          </a:solidFill>
                          <a:effectLst/>
                          <a:latin typeface="Arial"/>
                          <a:ea typeface="Times New Roman"/>
                        </a:rPr>
                        <a:t>(2)</a:t>
                      </a:r>
                      <a:br>
                        <a:rPr lang="en-US" sz="1400" b="1" kern="1200" dirty="0">
                          <a:solidFill>
                            <a:schemeClr val="bg1"/>
                          </a:solidFill>
                          <a:effectLst/>
                          <a:latin typeface="Arial"/>
                          <a:ea typeface="Times New Roman"/>
                        </a:rPr>
                      </a:br>
                      <a:r>
                        <a:rPr lang="en-US" sz="1400" b="1" i="1" kern="1200" dirty="0">
                          <a:solidFill>
                            <a:schemeClr val="bg1"/>
                          </a:solidFill>
                          <a:effectLst/>
                          <a:latin typeface="Arial"/>
                          <a:ea typeface="Times New Roman"/>
                        </a:rPr>
                        <a:t>TVC</a:t>
                      </a:r>
                      <a:endParaRPr lang="en-US" sz="1000" dirty="0">
                        <a:solidFill>
                          <a:schemeClr val="bg1"/>
                        </a:solidFill>
                        <a:effectLst/>
                        <a:latin typeface="Times New Roman"/>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fontAlgn="base">
                        <a:spcBef>
                          <a:spcPts val="170"/>
                        </a:spcBef>
                        <a:spcAft>
                          <a:spcPts val="170"/>
                        </a:spcAft>
                      </a:pPr>
                      <a:r>
                        <a:rPr lang="en-US" sz="1400" b="1" kern="1200" dirty="0">
                          <a:solidFill>
                            <a:schemeClr val="bg1"/>
                          </a:solidFill>
                          <a:effectLst/>
                          <a:latin typeface="Arial"/>
                          <a:ea typeface="Times New Roman"/>
                        </a:rPr>
                        <a:t>(3)</a:t>
                      </a:r>
                      <a:br>
                        <a:rPr lang="en-US" sz="1400" b="1" kern="1200" dirty="0">
                          <a:solidFill>
                            <a:schemeClr val="bg1"/>
                          </a:solidFill>
                          <a:effectLst/>
                          <a:latin typeface="Arial"/>
                          <a:ea typeface="Times New Roman"/>
                        </a:rPr>
                      </a:br>
                      <a:r>
                        <a:rPr lang="en-US" sz="1400" b="1" i="1" kern="1200" dirty="0">
                          <a:solidFill>
                            <a:schemeClr val="bg1"/>
                          </a:solidFill>
                          <a:effectLst/>
                          <a:latin typeface="Arial"/>
                          <a:ea typeface="Times New Roman"/>
                        </a:rPr>
                        <a:t>MC</a:t>
                      </a:r>
                      <a:br>
                        <a:rPr lang="en-US" sz="1400" b="1" kern="1200" dirty="0">
                          <a:solidFill>
                            <a:schemeClr val="bg1"/>
                          </a:solidFill>
                          <a:effectLst/>
                          <a:latin typeface="Arial"/>
                          <a:ea typeface="Times New Roman"/>
                        </a:rPr>
                      </a:br>
                      <a:r>
                        <a:rPr lang="en-US" sz="1400" b="1" kern="1200" dirty="0">
                          <a:solidFill>
                            <a:schemeClr val="bg1"/>
                          </a:solidFill>
                          <a:effectLst/>
                          <a:latin typeface="Arial"/>
                          <a:ea typeface="Times New Roman"/>
                        </a:rPr>
                        <a:t>(</a:t>
                      </a:r>
                      <a:r>
                        <a:rPr lang="el-GR" sz="1600" b="1" kern="1200" dirty="0">
                          <a:solidFill>
                            <a:schemeClr val="bg1"/>
                          </a:solidFill>
                          <a:effectLst/>
                          <a:latin typeface="Calibri"/>
                          <a:ea typeface="Times New Roman"/>
                          <a:cs typeface="Arial"/>
                        </a:rPr>
                        <a:t>Δ</a:t>
                      </a:r>
                      <a:r>
                        <a:rPr lang="el-GR" sz="1400" b="1" kern="1200" dirty="0">
                          <a:solidFill>
                            <a:schemeClr val="bg1"/>
                          </a:solidFill>
                          <a:effectLst/>
                          <a:latin typeface="Arial"/>
                          <a:ea typeface="Times New Roman"/>
                        </a:rPr>
                        <a:t> </a:t>
                      </a:r>
                      <a:r>
                        <a:rPr lang="en-US" sz="1400" b="1" i="1" kern="1200" dirty="0">
                          <a:solidFill>
                            <a:schemeClr val="bg1"/>
                          </a:solidFill>
                          <a:effectLst/>
                          <a:latin typeface="Arial"/>
                          <a:ea typeface="Times New Roman"/>
                        </a:rPr>
                        <a:t>TVC</a:t>
                      </a:r>
                      <a:r>
                        <a:rPr lang="en-US" sz="1400" b="1" kern="1200" dirty="0">
                          <a:solidFill>
                            <a:schemeClr val="bg1"/>
                          </a:solidFill>
                          <a:effectLst/>
                          <a:latin typeface="Arial"/>
                          <a:ea typeface="Times New Roman"/>
                        </a:rPr>
                        <a:t>)</a:t>
                      </a:r>
                      <a:endParaRPr lang="en-US" sz="1000" dirty="0">
                        <a:solidFill>
                          <a:schemeClr val="bg1"/>
                        </a:solidFill>
                        <a:effectLst/>
                        <a:latin typeface="Times New Roman"/>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fontAlgn="base">
                        <a:spcBef>
                          <a:spcPts val="170"/>
                        </a:spcBef>
                        <a:spcAft>
                          <a:spcPts val="170"/>
                        </a:spcAft>
                      </a:pPr>
                      <a:r>
                        <a:rPr lang="en-US" sz="1400" b="1" kern="1200" dirty="0">
                          <a:solidFill>
                            <a:schemeClr val="bg1"/>
                          </a:solidFill>
                          <a:effectLst/>
                          <a:latin typeface="Arial"/>
                          <a:ea typeface="Times New Roman"/>
                        </a:rPr>
                        <a:t>(4)</a:t>
                      </a:r>
                      <a:br>
                        <a:rPr lang="en-US" sz="1400" b="1" kern="1200" dirty="0">
                          <a:solidFill>
                            <a:schemeClr val="bg1"/>
                          </a:solidFill>
                          <a:effectLst/>
                          <a:latin typeface="Arial"/>
                          <a:ea typeface="Times New Roman"/>
                        </a:rPr>
                      </a:br>
                      <a:r>
                        <a:rPr lang="en-US" sz="1400" b="1" i="1" kern="1200" dirty="0">
                          <a:solidFill>
                            <a:schemeClr val="bg1"/>
                          </a:solidFill>
                          <a:effectLst/>
                          <a:latin typeface="Arial"/>
                          <a:ea typeface="Times New Roman"/>
                        </a:rPr>
                        <a:t>AVC</a:t>
                      </a:r>
                      <a:br>
                        <a:rPr lang="en-US" sz="1400" b="1" i="1" kern="1200" dirty="0">
                          <a:solidFill>
                            <a:schemeClr val="bg1"/>
                          </a:solidFill>
                          <a:effectLst/>
                          <a:latin typeface="Arial"/>
                          <a:ea typeface="Times New Roman"/>
                        </a:rPr>
                      </a:br>
                      <a:r>
                        <a:rPr lang="en-US" sz="1400" b="1" kern="1200" dirty="0">
                          <a:solidFill>
                            <a:schemeClr val="bg1"/>
                          </a:solidFill>
                          <a:effectLst/>
                          <a:latin typeface="Arial"/>
                          <a:ea typeface="Times New Roman"/>
                        </a:rPr>
                        <a:t>(</a:t>
                      </a:r>
                      <a:r>
                        <a:rPr lang="en-US" sz="1400" b="1" i="1" kern="1200" dirty="0">
                          <a:solidFill>
                            <a:schemeClr val="bg1"/>
                          </a:solidFill>
                          <a:effectLst/>
                          <a:latin typeface="Arial"/>
                          <a:ea typeface="Times New Roman"/>
                        </a:rPr>
                        <a:t>TVC/q</a:t>
                      </a:r>
                      <a:r>
                        <a:rPr lang="en-US" sz="1400" b="1" kern="1200" dirty="0">
                          <a:solidFill>
                            <a:schemeClr val="bg1"/>
                          </a:solidFill>
                          <a:effectLst/>
                          <a:latin typeface="Arial"/>
                          <a:ea typeface="Times New Roman"/>
                        </a:rPr>
                        <a:t>)</a:t>
                      </a:r>
                      <a:endParaRPr lang="en-US" sz="1000" dirty="0">
                        <a:solidFill>
                          <a:schemeClr val="bg1"/>
                        </a:solidFill>
                        <a:effectLst/>
                        <a:latin typeface="Times New Roman"/>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fontAlgn="base">
                        <a:spcBef>
                          <a:spcPts val="170"/>
                        </a:spcBef>
                        <a:spcAft>
                          <a:spcPts val="170"/>
                        </a:spcAft>
                      </a:pPr>
                      <a:r>
                        <a:rPr lang="en-US" sz="1400" b="1" kern="1200" dirty="0">
                          <a:solidFill>
                            <a:schemeClr val="bg1"/>
                          </a:solidFill>
                          <a:effectLst/>
                          <a:latin typeface="Arial"/>
                          <a:ea typeface="Times New Roman"/>
                        </a:rPr>
                        <a:t>(5)</a:t>
                      </a:r>
                      <a:br>
                        <a:rPr lang="en-US" sz="1400" b="1" kern="1200" dirty="0">
                          <a:solidFill>
                            <a:schemeClr val="bg1"/>
                          </a:solidFill>
                          <a:effectLst/>
                          <a:latin typeface="Arial"/>
                          <a:ea typeface="Times New Roman"/>
                        </a:rPr>
                      </a:br>
                      <a:r>
                        <a:rPr lang="en-US" sz="1400" b="1" i="1" kern="1200" dirty="0">
                          <a:solidFill>
                            <a:schemeClr val="bg1"/>
                          </a:solidFill>
                          <a:effectLst/>
                          <a:latin typeface="Arial"/>
                          <a:ea typeface="Times New Roman"/>
                        </a:rPr>
                        <a:t>TFC</a:t>
                      </a:r>
                      <a:endParaRPr lang="en-US" sz="1000" dirty="0">
                        <a:solidFill>
                          <a:schemeClr val="bg1"/>
                        </a:solidFill>
                        <a:effectLst/>
                        <a:latin typeface="Times New Roman"/>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fontAlgn="base">
                        <a:spcBef>
                          <a:spcPts val="170"/>
                        </a:spcBef>
                        <a:spcAft>
                          <a:spcPts val="170"/>
                        </a:spcAft>
                      </a:pPr>
                      <a:r>
                        <a:rPr lang="en-US" sz="1400" b="1" kern="1200">
                          <a:solidFill>
                            <a:schemeClr val="bg1"/>
                          </a:solidFill>
                          <a:effectLst/>
                          <a:latin typeface="Arial"/>
                          <a:ea typeface="Times New Roman"/>
                        </a:rPr>
                        <a:t>(6)</a:t>
                      </a:r>
                      <a:br>
                        <a:rPr lang="en-US" sz="1400" b="1" kern="1200">
                          <a:solidFill>
                            <a:schemeClr val="bg1"/>
                          </a:solidFill>
                          <a:effectLst/>
                          <a:latin typeface="Arial"/>
                          <a:ea typeface="Times New Roman"/>
                        </a:rPr>
                      </a:br>
                      <a:r>
                        <a:rPr lang="en-US" sz="1400" b="1" i="1" kern="1200">
                          <a:solidFill>
                            <a:schemeClr val="bg1"/>
                          </a:solidFill>
                          <a:effectLst/>
                          <a:latin typeface="Arial"/>
                          <a:ea typeface="Times New Roman"/>
                        </a:rPr>
                        <a:t>TC</a:t>
                      </a:r>
                      <a:br>
                        <a:rPr lang="en-US" sz="1400" b="1" i="1" kern="1200">
                          <a:solidFill>
                            <a:schemeClr val="bg1"/>
                          </a:solidFill>
                          <a:effectLst/>
                          <a:latin typeface="Arial"/>
                          <a:ea typeface="Times New Roman"/>
                        </a:rPr>
                      </a:br>
                      <a:r>
                        <a:rPr lang="en-US" sz="1400" b="1" kern="1200">
                          <a:solidFill>
                            <a:schemeClr val="bg1"/>
                          </a:solidFill>
                          <a:effectLst/>
                          <a:latin typeface="Arial"/>
                          <a:ea typeface="Times New Roman"/>
                        </a:rPr>
                        <a:t>(</a:t>
                      </a:r>
                      <a:r>
                        <a:rPr lang="en-US" sz="1400" b="1" i="1" kern="1200">
                          <a:solidFill>
                            <a:schemeClr val="bg1"/>
                          </a:solidFill>
                          <a:effectLst/>
                          <a:latin typeface="Arial"/>
                          <a:ea typeface="Times New Roman"/>
                        </a:rPr>
                        <a:t>TVC</a:t>
                      </a:r>
                      <a:r>
                        <a:rPr lang="en-US" sz="1400" b="1" kern="1200">
                          <a:solidFill>
                            <a:schemeClr val="bg1"/>
                          </a:solidFill>
                          <a:effectLst/>
                          <a:latin typeface="Arial"/>
                          <a:ea typeface="Times New Roman"/>
                        </a:rPr>
                        <a:t> + </a:t>
                      </a:r>
                      <a:r>
                        <a:rPr lang="en-US" sz="1400" b="1" i="1" kern="1200">
                          <a:solidFill>
                            <a:schemeClr val="bg1"/>
                          </a:solidFill>
                          <a:effectLst/>
                          <a:latin typeface="Arial"/>
                          <a:ea typeface="Times New Roman"/>
                        </a:rPr>
                        <a:t>TFC</a:t>
                      </a:r>
                      <a:r>
                        <a:rPr lang="en-US" sz="1400" b="1" kern="1200">
                          <a:solidFill>
                            <a:schemeClr val="bg1"/>
                          </a:solidFill>
                          <a:effectLst/>
                          <a:latin typeface="Arial"/>
                          <a:ea typeface="Times New Roman"/>
                        </a:rPr>
                        <a:t>)</a:t>
                      </a:r>
                      <a:endParaRPr lang="en-US" sz="1000">
                        <a:solidFill>
                          <a:schemeClr val="bg1"/>
                        </a:solidFill>
                        <a:effectLst/>
                        <a:latin typeface="Times New Roman"/>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fontAlgn="base">
                        <a:spcBef>
                          <a:spcPts val="170"/>
                        </a:spcBef>
                        <a:spcAft>
                          <a:spcPts val="170"/>
                        </a:spcAft>
                      </a:pPr>
                      <a:r>
                        <a:rPr lang="en-US" sz="1400" b="1" kern="1200">
                          <a:solidFill>
                            <a:schemeClr val="bg1"/>
                          </a:solidFill>
                          <a:effectLst/>
                          <a:latin typeface="Arial"/>
                          <a:ea typeface="Times New Roman"/>
                        </a:rPr>
                        <a:t>(7)</a:t>
                      </a:r>
                      <a:br>
                        <a:rPr lang="en-US" sz="1400" b="1" kern="1200">
                          <a:solidFill>
                            <a:schemeClr val="bg1"/>
                          </a:solidFill>
                          <a:effectLst/>
                          <a:latin typeface="Arial"/>
                          <a:ea typeface="Times New Roman"/>
                        </a:rPr>
                      </a:br>
                      <a:r>
                        <a:rPr lang="en-US" sz="1400" b="1" i="1" kern="1200">
                          <a:solidFill>
                            <a:schemeClr val="bg1"/>
                          </a:solidFill>
                          <a:effectLst/>
                          <a:latin typeface="Arial"/>
                          <a:ea typeface="Times New Roman"/>
                        </a:rPr>
                        <a:t>AFC</a:t>
                      </a:r>
                      <a:br>
                        <a:rPr lang="en-US" sz="1400" b="1" kern="1200">
                          <a:solidFill>
                            <a:schemeClr val="bg1"/>
                          </a:solidFill>
                          <a:effectLst/>
                          <a:latin typeface="Arial"/>
                          <a:ea typeface="Times New Roman"/>
                        </a:rPr>
                      </a:br>
                      <a:r>
                        <a:rPr lang="en-US" sz="1400" b="1" kern="1200">
                          <a:solidFill>
                            <a:schemeClr val="bg1"/>
                          </a:solidFill>
                          <a:effectLst/>
                          <a:latin typeface="Arial"/>
                          <a:ea typeface="Times New Roman"/>
                        </a:rPr>
                        <a:t>(</a:t>
                      </a:r>
                      <a:r>
                        <a:rPr lang="en-US" sz="1400" b="1" i="1" kern="1200">
                          <a:solidFill>
                            <a:schemeClr val="bg1"/>
                          </a:solidFill>
                          <a:effectLst/>
                          <a:latin typeface="Arial"/>
                          <a:ea typeface="Times New Roman"/>
                        </a:rPr>
                        <a:t>TFC/q</a:t>
                      </a:r>
                      <a:r>
                        <a:rPr lang="en-US" sz="1400" b="1" kern="1200">
                          <a:solidFill>
                            <a:schemeClr val="bg1"/>
                          </a:solidFill>
                          <a:effectLst/>
                          <a:latin typeface="Arial"/>
                          <a:ea typeface="Times New Roman"/>
                        </a:rPr>
                        <a:t>)</a:t>
                      </a:r>
                      <a:endParaRPr lang="en-US" sz="1000">
                        <a:solidFill>
                          <a:schemeClr val="bg1"/>
                        </a:solidFill>
                        <a:effectLst/>
                        <a:latin typeface="Times New Roman"/>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fontAlgn="base">
                        <a:spcBef>
                          <a:spcPts val="170"/>
                        </a:spcBef>
                        <a:spcAft>
                          <a:spcPts val="170"/>
                        </a:spcAft>
                      </a:pPr>
                      <a:r>
                        <a:rPr lang="en-US" sz="1400" b="1" kern="1200" dirty="0">
                          <a:solidFill>
                            <a:schemeClr val="bg1"/>
                          </a:solidFill>
                          <a:effectLst/>
                          <a:latin typeface="Arial"/>
                          <a:ea typeface="Times New Roman"/>
                        </a:rPr>
                        <a:t>(8)</a:t>
                      </a:r>
                      <a:br>
                        <a:rPr lang="en-US" sz="1400" b="1" kern="1200" dirty="0">
                          <a:solidFill>
                            <a:schemeClr val="bg1"/>
                          </a:solidFill>
                          <a:effectLst/>
                          <a:latin typeface="Arial"/>
                          <a:ea typeface="Times New Roman"/>
                        </a:rPr>
                      </a:br>
                      <a:r>
                        <a:rPr lang="en-US" sz="1400" b="1" i="1" kern="1200" dirty="0">
                          <a:solidFill>
                            <a:schemeClr val="bg1"/>
                          </a:solidFill>
                          <a:effectLst/>
                          <a:latin typeface="Arial"/>
                          <a:ea typeface="Times New Roman"/>
                        </a:rPr>
                        <a:t>ATC </a:t>
                      </a:r>
                      <a:endParaRPr lang="en-US" sz="1000" dirty="0">
                        <a:solidFill>
                          <a:schemeClr val="bg1"/>
                        </a:solidFill>
                        <a:effectLst/>
                        <a:latin typeface="Times New Roman"/>
                        <a:ea typeface="Times New Roman"/>
                      </a:endParaRPr>
                    </a:p>
                    <a:p>
                      <a:pPr marL="0" marR="0" algn="ctr" fontAlgn="base">
                        <a:spcBef>
                          <a:spcPts val="170"/>
                        </a:spcBef>
                        <a:spcAft>
                          <a:spcPts val="170"/>
                        </a:spcAft>
                      </a:pPr>
                      <a:r>
                        <a:rPr lang="en-US" sz="1400" b="1" kern="1200" dirty="0">
                          <a:solidFill>
                            <a:schemeClr val="bg1"/>
                          </a:solidFill>
                          <a:effectLst/>
                          <a:latin typeface="Arial"/>
                          <a:ea typeface="Times New Roman"/>
                        </a:rPr>
                        <a:t>(</a:t>
                      </a:r>
                      <a:r>
                        <a:rPr lang="en-US" sz="1400" b="1" i="1" kern="1200" dirty="0">
                          <a:solidFill>
                            <a:schemeClr val="bg1"/>
                          </a:solidFill>
                          <a:effectLst/>
                          <a:latin typeface="Arial"/>
                          <a:ea typeface="Times New Roman"/>
                        </a:rPr>
                        <a:t>TC/q </a:t>
                      </a:r>
                      <a:r>
                        <a:rPr lang="en-US" sz="1400" b="1" kern="1200" dirty="0">
                          <a:solidFill>
                            <a:schemeClr val="bg1"/>
                          </a:solidFill>
                          <a:effectLst/>
                          <a:latin typeface="Arial"/>
                          <a:ea typeface="Times New Roman"/>
                        </a:rPr>
                        <a:t>or </a:t>
                      </a:r>
                      <a:r>
                        <a:rPr lang="en-US" sz="1400" b="1" i="1" kern="1200" dirty="0">
                          <a:solidFill>
                            <a:schemeClr val="bg1"/>
                          </a:solidFill>
                          <a:effectLst/>
                          <a:latin typeface="Arial"/>
                          <a:ea typeface="Times New Roman"/>
                        </a:rPr>
                        <a:t>AFC + AVC</a:t>
                      </a:r>
                      <a:r>
                        <a:rPr lang="en-US" sz="1400" b="1" kern="1200" dirty="0">
                          <a:solidFill>
                            <a:schemeClr val="bg1"/>
                          </a:solidFill>
                          <a:effectLst/>
                          <a:latin typeface="Arial"/>
                          <a:ea typeface="Times New Roman"/>
                        </a:rPr>
                        <a:t>)</a:t>
                      </a:r>
                      <a:endParaRPr lang="en-US" sz="1000" dirty="0">
                        <a:solidFill>
                          <a:schemeClr val="bg1"/>
                        </a:solidFill>
                        <a:effectLst/>
                        <a:latin typeface="Times New Roman"/>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27453">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2286000" algn="l"/>
                          <a:tab pos="2971800" algn="l"/>
                          <a:tab pos="4686300" algn="l"/>
                        </a:tabLst>
                        <a:defRPr/>
                      </a:pPr>
                      <a:r>
                        <a:rPr lang="en-US" sz="1100" dirty="0">
                          <a:effectLst/>
                          <a:latin typeface="+mn-lt"/>
                          <a:ea typeface="Times New Roman"/>
                        </a:rPr>
                        <a:t>0</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573088" algn="l"/>
                          <a:tab pos="2286000" algn="l"/>
                          <a:tab pos="2971800" algn="l"/>
                          <a:tab pos="4686300" algn="l"/>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 </a:t>
                      </a:r>
                      <a:r>
                        <a:rPr lang="en-US" sz="1100" dirty="0">
                          <a:effectLst/>
                          <a:latin typeface="+mn-lt"/>
                          <a:ea typeface="Times New Roman"/>
                        </a:rPr>
                        <a:t>0.00 </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 </a:t>
                      </a:r>
                      <a:r>
                        <a:rPr kumimoji="0" lang="en-US" sz="1100" b="0" i="0" u="none" strike="noStrike" kern="1200" cap="none" spc="0" normalizeH="0" baseline="0" noProof="0" dirty="0">
                          <a:ln>
                            <a:noFill/>
                          </a:ln>
                          <a:solidFill>
                            <a:prstClr val="black"/>
                          </a:solidFill>
                          <a:effectLst/>
                          <a:uLnTx/>
                          <a:uFillTx/>
                          <a:latin typeface="+mn-lt"/>
                          <a:ea typeface="+mn-ea"/>
                          <a:cs typeface="Arial" panose="020B0604020202020204" pitchFamily="34" charset="0"/>
                          <a:sym typeface="Wingdings 3" panose="05040102010807070707" pitchFamily="18" charset="2"/>
                        </a:rPr>
                        <a:t>—</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 </a:t>
                      </a:r>
                      <a:r>
                        <a:rPr kumimoji="0" lang="en-US" sz="1100" b="0" i="0" u="none" strike="noStrike" kern="1200" cap="none" spc="0" normalizeH="0" baseline="0" noProof="0" dirty="0">
                          <a:ln>
                            <a:noFill/>
                          </a:ln>
                          <a:solidFill>
                            <a:prstClr val="black"/>
                          </a:solidFill>
                          <a:effectLst/>
                          <a:uLnTx/>
                          <a:uFillTx/>
                          <a:latin typeface="+mn-lt"/>
                          <a:ea typeface="+mn-ea"/>
                          <a:cs typeface="Arial" panose="020B0604020202020204" pitchFamily="34" charset="0"/>
                          <a:sym typeface="Wingdings 3" panose="05040102010807070707" pitchFamily="18" charset="2"/>
                        </a:rPr>
                        <a:t>—</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latin typeface="+mn-lt"/>
                        </a:rPr>
                        <a:t>$</a:t>
                      </a:r>
                      <a:r>
                        <a:rPr lang="en-US" sz="1100" dirty="0">
                          <a:effectLst/>
                          <a:latin typeface="+mn-lt"/>
                          <a:ea typeface="Times New Roman"/>
                        </a:rPr>
                        <a:t>100.00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latin typeface="+mn-lt"/>
                        </a:rPr>
                        <a:t>$</a:t>
                      </a:r>
                      <a:r>
                        <a:rPr lang="en-US" sz="1100" dirty="0">
                          <a:effectLst/>
                          <a:latin typeface="+mn-lt"/>
                          <a:ea typeface="Times New Roman"/>
                        </a:rPr>
                        <a:t>100.00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 </a:t>
                      </a:r>
                      <a:r>
                        <a:rPr kumimoji="0" lang="en-US" sz="1100" b="0" i="0" u="none" strike="noStrike" cap="none" normalizeH="0" baseline="0" dirty="0">
                          <a:ln>
                            <a:noFill/>
                          </a:ln>
                          <a:solidFill>
                            <a:schemeClr val="tx1"/>
                          </a:solidFill>
                          <a:effectLst/>
                          <a:latin typeface="+mn-lt"/>
                          <a:cs typeface="Arial" panose="020B0604020202020204" pitchFamily="34" charset="0"/>
                          <a:sym typeface="Wingdings 3" panose="05040102010807070707" pitchFamily="18" charset="2"/>
                        </a:rPr>
                        <a:t>—</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 </a:t>
                      </a:r>
                      <a:r>
                        <a:rPr kumimoji="0" lang="en-US" sz="1100" b="0" i="0" u="none" strike="noStrike" kern="1200" cap="none" spc="0" normalizeH="0" baseline="0" noProof="0" dirty="0">
                          <a:ln>
                            <a:noFill/>
                          </a:ln>
                          <a:solidFill>
                            <a:prstClr val="black"/>
                          </a:solidFill>
                          <a:effectLst/>
                          <a:uLnTx/>
                          <a:uFillTx/>
                          <a:latin typeface="+mn-lt"/>
                          <a:ea typeface="+mn-ea"/>
                          <a:cs typeface="Arial" panose="020B0604020202020204" pitchFamily="34" charset="0"/>
                          <a:sym typeface="Wingdings 3" panose="05040102010807070707" pitchFamily="18" charset="2"/>
                        </a:rPr>
                        <a:t>—</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27453">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20.00</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20.00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   20.00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120.00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ctr" fontAlgn="base">
                        <a:spcBef>
                          <a:spcPts val="170"/>
                        </a:spcBef>
                        <a:spcAft>
                          <a:spcPts val="170"/>
                        </a:spcAft>
                      </a:pPr>
                      <a:r>
                        <a:rPr lang="en-US" sz="1100" kern="1200" dirty="0">
                          <a:solidFill>
                            <a:srgbClr val="000000"/>
                          </a:solidFill>
                          <a:effectLst/>
                          <a:latin typeface="+mn-lt"/>
                          <a:ea typeface="Times New Roman"/>
                        </a:rPr>
                        <a:t>120.00</a:t>
                      </a:r>
                      <a:endParaRPr lang="en-US" sz="1100" dirty="0">
                        <a:effectLst/>
                        <a:latin typeface="+mn-lt"/>
                        <a:ea typeface="Times New Roman"/>
                      </a:endParaRPr>
                    </a:p>
                  </a:txBody>
                  <a:tcPr marL="45720"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55647">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2</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38.00</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18.00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19.00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138.00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50.00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fontAlgn="base">
                        <a:spcBef>
                          <a:spcPts val="170"/>
                        </a:spcBef>
                        <a:spcAft>
                          <a:spcPts val="170"/>
                        </a:spcAft>
                      </a:pPr>
                      <a:r>
                        <a:rPr lang="en-US" sz="1100" kern="1200" dirty="0">
                          <a:solidFill>
                            <a:srgbClr val="000000"/>
                          </a:solidFill>
                          <a:effectLst/>
                          <a:latin typeface="+mn-lt"/>
                          <a:ea typeface="Times New Roman"/>
                        </a:rPr>
                        <a:t>     69.00</a:t>
                      </a:r>
                      <a:endParaRPr lang="en-US" sz="1100" dirty="0">
                        <a:effectLst/>
                        <a:latin typeface="+mn-lt"/>
                        <a:ea typeface="Times New Roman"/>
                      </a:endParaRPr>
                    </a:p>
                  </a:txBody>
                  <a:tcPr marL="9525" marR="21018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55647">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3</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53.00</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15.00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17.66</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153.00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33.33</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fontAlgn="base">
                        <a:spcBef>
                          <a:spcPts val="170"/>
                        </a:spcBef>
                        <a:spcAft>
                          <a:spcPts val="170"/>
                        </a:spcAft>
                      </a:pPr>
                      <a:r>
                        <a:rPr lang="en-US" sz="1100" kern="1200" dirty="0">
                          <a:solidFill>
                            <a:srgbClr val="000000"/>
                          </a:solidFill>
                          <a:effectLst/>
                          <a:latin typeface="+mn-lt"/>
                          <a:ea typeface="Times New Roman"/>
                        </a:rPr>
                        <a:t>     51.00</a:t>
                      </a:r>
                      <a:endParaRPr lang="en-US" sz="1100" dirty="0">
                        <a:effectLst/>
                        <a:latin typeface="+mn-lt"/>
                        <a:ea typeface="Times New Roman"/>
                      </a:endParaRPr>
                    </a:p>
                  </a:txBody>
                  <a:tcPr marL="9525" marR="21018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55647">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4</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65.00</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12.00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16.25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165.00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25.00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fontAlgn="base">
                        <a:spcBef>
                          <a:spcPts val="170"/>
                        </a:spcBef>
                        <a:spcAft>
                          <a:spcPts val="170"/>
                        </a:spcAft>
                      </a:pPr>
                      <a:r>
                        <a:rPr lang="en-US" sz="1100" kern="1200" dirty="0">
                          <a:solidFill>
                            <a:srgbClr val="000000"/>
                          </a:solidFill>
                          <a:effectLst/>
                          <a:latin typeface="+mn-lt"/>
                          <a:ea typeface="Times New Roman"/>
                        </a:rPr>
                        <a:t>     41.25</a:t>
                      </a:r>
                      <a:endParaRPr lang="en-US" sz="1100" dirty="0">
                        <a:effectLst/>
                        <a:latin typeface="+mn-lt"/>
                        <a:ea typeface="Times New Roman"/>
                      </a:endParaRPr>
                    </a:p>
                  </a:txBody>
                  <a:tcPr marL="9525" marR="21018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55647">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5</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75.00</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 15.00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175.00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20.00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fontAlgn="base">
                        <a:spcBef>
                          <a:spcPts val="170"/>
                        </a:spcBef>
                        <a:spcAft>
                          <a:spcPts val="170"/>
                        </a:spcAft>
                      </a:pPr>
                      <a:r>
                        <a:rPr lang="en-US" sz="1100" kern="1200" dirty="0">
                          <a:solidFill>
                            <a:srgbClr val="000000"/>
                          </a:solidFill>
                          <a:effectLst/>
                          <a:latin typeface="+mn-lt"/>
                          <a:ea typeface="Times New Roman"/>
                        </a:rPr>
                        <a:t>         35.00</a:t>
                      </a:r>
                      <a:endParaRPr lang="en-US" sz="1100" dirty="0">
                        <a:effectLst/>
                        <a:latin typeface="+mn-lt"/>
                        <a:ea typeface="Times New Roman"/>
                      </a:endParaRPr>
                    </a:p>
                  </a:txBody>
                  <a:tcPr marL="9525" marR="3657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55647">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6</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83.00</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8.00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13.83</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183.50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16.67</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fontAlgn="base">
                        <a:spcBef>
                          <a:spcPts val="170"/>
                        </a:spcBef>
                        <a:spcAft>
                          <a:spcPts val="170"/>
                        </a:spcAft>
                      </a:pPr>
                      <a:r>
                        <a:rPr lang="en-US" sz="1100" kern="1200" dirty="0">
                          <a:solidFill>
                            <a:srgbClr val="000000"/>
                          </a:solidFill>
                          <a:effectLst/>
                          <a:latin typeface="+mn-lt"/>
                          <a:ea typeface="Times New Roman"/>
                        </a:rPr>
                        <a:t>         30.50</a:t>
                      </a:r>
                      <a:endParaRPr lang="en-US" sz="1100" dirty="0">
                        <a:effectLst/>
                        <a:latin typeface="+mn-lt"/>
                        <a:ea typeface="Times New Roman"/>
                      </a:endParaRPr>
                    </a:p>
                  </a:txBody>
                  <a:tcPr marL="9525" marR="3657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355647">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7</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94.50</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11.50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13.50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194.50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14.28</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fontAlgn="base">
                        <a:spcBef>
                          <a:spcPts val="170"/>
                        </a:spcBef>
                        <a:spcAft>
                          <a:spcPts val="170"/>
                        </a:spcAft>
                      </a:pPr>
                      <a:r>
                        <a:rPr lang="en-US" sz="1100" kern="1200" dirty="0">
                          <a:solidFill>
                            <a:srgbClr val="000000"/>
                          </a:solidFill>
                          <a:effectLst/>
                          <a:latin typeface="+mn-lt"/>
                          <a:ea typeface="Times New Roman"/>
                        </a:rPr>
                        <a:t>        27.78</a:t>
                      </a:r>
                      <a:endParaRPr lang="en-US" sz="1100" dirty="0">
                        <a:effectLst/>
                        <a:latin typeface="+mn-lt"/>
                        <a:ea typeface="Times New Roman"/>
                      </a:endParaRPr>
                    </a:p>
                  </a:txBody>
                  <a:tcPr marL="9525" marR="3657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355647">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8</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108.00</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13.50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13.50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208.00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12.50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fontAlgn="base">
                        <a:spcBef>
                          <a:spcPts val="170"/>
                        </a:spcBef>
                        <a:spcAft>
                          <a:spcPts val="170"/>
                        </a:spcAft>
                      </a:pPr>
                      <a:r>
                        <a:rPr lang="en-US" sz="1100" kern="1200" dirty="0">
                          <a:solidFill>
                            <a:srgbClr val="000000"/>
                          </a:solidFill>
                          <a:effectLst/>
                          <a:latin typeface="+mn-lt"/>
                          <a:ea typeface="Times New Roman"/>
                        </a:rPr>
                        <a:t>        26.00</a:t>
                      </a:r>
                      <a:endParaRPr lang="en-US" sz="1100" dirty="0">
                        <a:effectLst/>
                        <a:latin typeface="+mn-lt"/>
                        <a:ea typeface="Times New Roman"/>
                      </a:endParaRPr>
                    </a:p>
                  </a:txBody>
                  <a:tcPr marL="9525" marR="3657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r h="355647">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9</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128.50</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20.50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a:effectLst/>
                          <a:latin typeface="+mn-lt"/>
                          <a:ea typeface="Times New Roman"/>
                        </a:rPr>
                        <a:t>14.28</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228.50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11.11</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fontAlgn="base">
                        <a:spcBef>
                          <a:spcPts val="170"/>
                        </a:spcBef>
                        <a:spcAft>
                          <a:spcPts val="170"/>
                        </a:spcAft>
                      </a:pPr>
                      <a:r>
                        <a:rPr lang="en-US" sz="1100" kern="1200" dirty="0">
                          <a:solidFill>
                            <a:srgbClr val="000000"/>
                          </a:solidFill>
                          <a:effectLst/>
                          <a:latin typeface="+mn-lt"/>
                          <a:ea typeface="Times New Roman"/>
                        </a:rPr>
                        <a:t>        25.39</a:t>
                      </a:r>
                      <a:endParaRPr lang="en-US" sz="1100" dirty="0">
                        <a:effectLst/>
                        <a:latin typeface="+mn-lt"/>
                        <a:ea typeface="Times New Roman"/>
                      </a:endParaRPr>
                    </a:p>
                  </a:txBody>
                  <a:tcPr marL="9525" marR="3657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r h="355647">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a:t>
                      </a:r>
                    </a:p>
                  </a:txBody>
                  <a:tcPr marL="9525" marR="182880">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168.50</a:t>
                      </a:r>
                    </a:p>
                  </a:txBody>
                  <a:tcPr marL="9525" marT="9144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40.00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   16.85</a:t>
                      </a:r>
                    </a:p>
                  </a:txBody>
                  <a:tcPr marL="9525" marR="18288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268.50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tabLst>
                          <a:tab pos="2286000" algn="l"/>
                          <a:tab pos="2971800" algn="l"/>
                          <a:tab pos="4686300" algn="l"/>
                        </a:tabLst>
                      </a:pPr>
                      <a:r>
                        <a:rPr lang="en-US" sz="1100" dirty="0">
                          <a:effectLst/>
                          <a:latin typeface="+mn-lt"/>
                          <a:ea typeface="Times New Roman"/>
                        </a:rPr>
                        <a:t>10.00</a:t>
                      </a: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fontAlgn="base">
                        <a:spcBef>
                          <a:spcPts val="170"/>
                        </a:spcBef>
                        <a:spcAft>
                          <a:spcPts val="170"/>
                        </a:spcAft>
                      </a:pPr>
                      <a:r>
                        <a:rPr lang="en-US" sz="1100" kern="1200" dirty="0">
                          <a:solidFill>
                            <a:srgbClr val="000000"/>
                          </a:solidFill>
                          <a:effectLst/>
                          <a:latin typeface="+mn-lt"/>
                          <a:ea typeface="Times New Roman"/>
                        </a:rPr>
                        <a:t>       26.85</a:t>
                      </a:r>
                      <a:endParaRPr lang="en-US" sz="1100" dirty="0">
                        <a:effectLst/>
                        <a:latin typeface="+mn-lt"/>
                        <a:ea typeface="Times New Roman"/>
                      </a:endParaRPr>
                    </a:p>
                  </a:txBody>
                  <a:tcPr marL="9525" marR="36576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7323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381000" y="308065"/>
            <a:ext cx="8229600" cy="1097279"/>
          </a:xfrm>
        </p:spPr>
        <p:txBody>
          <a:bodyPr>
            <a:spAutoFit/>
          </a:bodyPr>
          <a:lstStyle/>
          <a:p>
            <a:r>
              <a:rPr lang="en-US" dirty="0"/>
              <a:t>Chapter Outline and Learning Objectives</a:t>
            </a:r>
          </a:p>
        </p:txBody>
      </p:sp>
      <p:sp>
        <p:nvSpPr>
          <p:cNvPr id="13" name="Content Placeholder 12"/>
          <p:cNvSpPr>
            <a:spLocks noGrp="1"/>
          </p:cNvSpPr>
          <p:nvPr>
            <p:ph sz="quarter" idx="13"/>
          </p:nvPr>
        </p:nvSpPr>
        <p:spPr>
          <a:xfrm>
            <a:off x="457200" y="1600200"/>
            <a:ext cx="8232775" cy="1338828"/>
          </a:xfrm>
        </p:spPr>
        <p:txBody>
          <a:bodyPr>
            <a:spAutoFit/>
          </a:bodyPr>
          <a:lstStyle/>
          <a:p>
            <a:pPr marL="0" indent="0">
              <a:buSzPct val="100000"/>
              <a:buNone/>
            </a:pPr>
            <a:r>
              <a:rPr lang="en-IN" b="1" dirty="0"/>
              <a:t>8.1</a:t>
            </a:r>
            <a:r>
              <a:rPr lang="en-IN" b="1" dirty="0">
                <a:solidFill>
                  <a:schemeClr val="bg2"/>
                </a:solidFill>
              </a:rPr>
              <a:t> </a:t>
            </a:r>
            <a:r>
              <a:rPr lang="en-IN" b="1" dirty="0"/>
              <a:t>Costs in the Short Run</a:t>
            </a:r>
          </a:p>
          <a:p>
            <a:pPr marL="285750" indent="-285750">
              <a:spcBef>
                <a:spcPts val="1800"/>
              </a:spcBef>
            </a:pPr>
            <a:r>
              <a:rPr lang="en-IN" dirty="0">
                <a:cs typeface="Arial" pitchFamily="34" charset="0"/>
              </a:rPr>
              <a:t>Be able to describe and graph the major components of firm cost.</a:t>
            </a:r>
          </a:p>
        </p:txBody>
      </p:sp>
      <p:sp>
        <p:nvSpPr>
          <p:cNvPr id="14" name="Content Placeholder 13"/>
          <p:cNvSpPr>
            <a:spLocks noGrp="1"/>
          </p:cNvSpPr>
          <p:nvPr>
            <p:ph sz="quarter" idx="14"/>
          </p:nvPr>
        </p:nvSpPr>
        <p:spPr>
          <a:xfrm>
            <a:off x="457200" y="3244840"/>
            <a:ext cx="8229600" cy="1708160"/>
          </a:xfrm>
        </p:spPr>
        <p:txBody>
          <a:bodyPr>
            <a:spAutoFit/>
          </a:bodyPr>
          <a:lstStyle/>
          <a:p>
            <a:pPr marL="0" indent="0">
              <a:buNone/>
            </a:pPr>
            <a:r>
              <a:rPr lang="en-IN" b="1" dirty="0"/>
              <a:t>8.2</a:t>
            </a:r>
            <a:r>
              <a:rPr lang="en-IN" b="1" dirty="0">
                <a:solidFill>
                  <a:srgbClr val="007FA3"/>
                </a:solidFill>
              </a:rPr>
              <a:t> </a:t>
            </a:r>
            <a:r>
              <a:rPr lang="en-IN" b="1" dirty="0"/>
              <a:t>Output Decisions: Revenues, Costs, and Profit Maximization</a:t>
            </a:r>
          </a:p>
          <a:p>
            <a:pPr marL="285750" indent="-285750">
              <a:spcBef>
                <a:spcPts val="1800"/>
              </a:spcBef>
              <a:buSzPct val="100000"/>
            </a:pPr>
            <a:r>
              <a:rPr lang="en-IN" dirty="0">
                <a:cs typeface="Arial" pitchFamily="34" charset="0"/>
              </a:rPr>
              <a:t>Discuss how revenues and costs affect the profit-maximizing levels of output in perfectly competitive firms.</a:t>
            </a:r>
          </a:p>
        </p:txBody>
      </p:sp>
      <p:sp>
        <p:nvSpPr>
          <p:cNvPr id="2" name="Content Placeholder 1"/>
          <p:cNvSpPr>
            <a:spLocks noGrp="1"/>
          </p:cNvSpPr>
          <p:nvPr>
            <p:ph sz="quarter" idx="15"/>
          </p:nvPr>
        </p:nvSpPr>
        <p:spPr>
          <a:xfrm>
            <a:off x="466725" y="5159744"/>
            <a:ext cx="8223250" cy="479056"/>
          </a:xfrm>
        </p:spPr>
        <p:txBody>
          <a:bodyPr anchor="ctr"/>
          <a:lstStyle/>
          <a:p>
            <a:pPr marL="101600" indent="0">
              <a:buNone/>
            </a:pPr>
            <a:r>
              <a:rPr lang="en-IN" b="1" kern="1200" dirty="0">
                <a:latin typeface="+mn-lt"/>
                <a:ea typeface="+mn-ea"/>
                <a:cs typeface="+mn-cs"/>
              </a:rPr>
              <a:t>Looking Ahead</a:t>
            </a:r>
          </a:p>
        </p:txBody>
      </p:sp>
    </p:spTree>
    <p:extLst>
      <p:ext uri="{BB962C8B-B14F-4D97-AF65-F5344CB8AC3E}">
        <p14:creationId xmlns:p14="http://schemas.microsoft.com/office/powerpoint/2010/main" val="350353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Variable Costs </a:t>
            </a:r>
            <a:r>
              <a:rPr lang="en-IN" altLang="en-US" sz="2800" dirty="0">
                <a:latin typeface="+mj-lt"/>
              </a:rPr>
              <a:t>(6 of 6)</a:t>
            </a:r>
            <a:endParaRPr lang="en-US" sz="2800" dirty="0">
              <a:latin typeface="+mj-lt"/>
            </a:endParaRPr>
          </a:p>
        </p:txBody>
      </p:sp>
      <p:sp>
        <p:nvSpPr>
          <p:cNvPr id="3" name="Content Placeholder 2"/>
          <p:cNvSpPr>
            <a:spLocks noGrp="1"/>
          </p:cNvSpPr>
          <p:nvPr>
            <p:ph idx="1"/>
          </p:nvPr>
        </p:nvSpPr>
        <p:spPr>
          <a:xfrm>
            <a:off x="457200" y="1595981"/>
            <a:ext cx="8229600" cy="3264740"/>
          </a:xfrm>
        </p:spPr>
        <p:txBody>
          <a:bodyPr>
            <a:spAutoFit/>
          </a:bodyPr>
          <a:lstStyle/>
          <a:p>
            <a:pPr marL="0" indent="0">
              <a:lnSpc>
                <a:spcPct val="105000"/>
              </a:lnSpc>
              <a:buNone/>
            </a:pPr>
            <a:r>
              <a:rPr lang="en-US" sz="2400" b="1" dirty="0"/>
              <a:t>Graphing Average Variable Costs and Marginal Costs</a:t>
            </a:r>
          </a:p>
          <a:p>
            <a:pPr>
              <a:lnSpc>
                <a:spcPct val="105000"/>
              </a:lnSpc>
            </a:pPr>
            <a:r>
              <a:rPr lang="en-US" sz="2400" dirty="0"/>
              <a:t>When marginal cost is</a:t>
            </a:r>
            <a:r>
              <a:rPr lang="en-US" sz="2400" i="1" dirty="0"/>
              <a:t> below </a:t>
            </a:r>
            <a:r>
              <a:rPr lang="en-US" sz="2400" dirty="0"/>
              <a:t>average cost, average cost is declining. </a:t>
            </a:r>
          </a:p>
          <a:p>
            <a:pPr>
              <a:lnSpc>
                <a:spcPct val="105000"/>
              </a:lnSpc>
            </a:pPr>
            <a:r>
              <a:rPr lang="en-US" sz="2400" dirty="0"/>
              <a:t>When marginal cost is </a:t>
            </a:r>
            <a:r>
              <a:rPr lang="en-US" sz="2400" i="1" dirty="0"/>
              <a:t>above</a:t>
            </a:r>
            <a:r>
              <a:rPr lang="en-US" sz="2400" dirty="0"/>
              <a:t> average cost, average cost is increasing.</a:t>
            </a:r>
          </a:p>
          <a:p>
            <a:pPr>
              <a:lnSpc>
                <a:spcPct val="105000"/>
              </a:lnSpc>
            </a:pPr>
            <a:r>
              <a:rPr lang="en-US" sz="2400" dirty="0"/>
              <a:t>Rising marginal cost intersects average variable cost at the minimum point of </a:t>
            </a:r>
            <a:r>
              <a:rPr lang="en-US" sz="2400" i="1" dirty="0"/>
              <a:t>AVC</a:t>
            </a:r>
            <a:r>
              <a:rPr lang="en-US" sz="2400" dirty="0"/>
              <a:t>. </a:t>
            </a:r>
          </a:p>
        </p:txBody>
      </p:sp>
    </p:spTree>
    <p:extLst>
      <p:ext uri="{BB962C8B-B14F-4D97-AF65-F5344CB8AC3E}">
        <p14:creationId xmlns:p14="http://schemas.microsoft.com/office/powerpoint/2010/main" val="399405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3028"/>
            <a:ext cx="8229600" cy="553998"/>
          </a:xfrm>
        </p:spPr>
        <p:txBody>
          <a:bodyPr>
            <a:spAutoFit/>
          </a:bodyPr>
          <a:lstStyle/>
          <a:p>
            <a:r>
              <a:rPr lang="en-IN" altLang="en-US" sz="3600" dirty="0">
                <a:latin typeface="+mj-lt"/>
              </a:rPr>
              <a:t>Figure 8.6 More Short-Run Costs</a:t>
            </a:r>
            <a:endParaRPr lang="en-US" sz="3600" dirty="0">
              <a:latin typeface="+mj-lt"/>
            </a:endParaRPr>
          </a:p>
        </p:txBody>
      </p:sp>
      <p:pic>
        <p:nvPicPr>
          <p:cNvPr id="72706" name="Picture 2" descr="The graph shows the following data:&#10;Y-axis: Cost per unit in dollars&#10;X-axis: Units of output&#10;The AVC curve angles downward through point (6, 13.83) where it begins to flatten out then through point (8, 13.50) at its lowest point, then curves up again.&#10;The MC curve angles down at a sharper angle than the AVC curve through point (6, 8) just before it reaches its lowest point then back up through point (8, 13.50) angling upward at a steeper angle than the AVC curve and going higher.&#10;Point (8, 13.50) is labeled &quot;Minimum point of AVC.&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148" y="1447503"/>
            <a:ext cx="6191704" cy="491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619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254"/>
            <a:ext cx="8229600" cy="553998"/>
          </a:xfrm>
        </p:spPr>
        <p:txBody>
          <a:bodyPr>
            <a:spAutoFit/>
          </a:bodyPr>
          <a:lstStyle/>
          <a:p>
            <a:r>
              <a:rPr lang="en-IN" altLang="en-US" sz="3600" dirty="0">
                <a:latin typeface="+mj-lt"/>
              </a:rPr>
              <a:t>Economics In Practice</a:t>
            </a:r>
            <a:endParaRPr lang="en-US" sz="2800" dirty="0">
              <a:latin typeface="+mj-lt"/>
            </a:endParaRPr>
          </a:p>
        </p:txBody>
      </p:sp>
      <p:sp>
        <p:nvSpPr>
          <p:cNvPr id="4" name="Content Placeholder 3"/>
          <p:cNvSpPr>
            <a:spLocks noGrp="1"/>
          </p:cNvSpPr>
          <p:nvPr>
            <p:ph sz="quarter" idx="14"/>
          </p:nvPr>
        </p:nvSpPr>
        <p:spPr>
          <a:xfrm>
            <a:off x="457200" y="862042"/>
            <a:ext cx="8205788" cy="861774"/>
          </a:xfrm>
        </p:spPr>
        <p:txBody>
          <a:bodyPr>
            <a:spAutoFit/>
          </a:bodyPr>
          <a:lstStyle/>
          <a:p>
            <a:pPr marL="0" indent="0">
              <a:buNone/>
            </a:pPr>
            <a:r>
              <a:rPr lang="en-IN" sz="2800" b="1" dirty="0">
                <a:solidFill>
                  <a:schemeClr val="bg2"/>
                </a:solidFill>
              </a:rPr>
              <a:t>The Cost Structure of a Rock Concert: Welcome to New York</a:t>
            </a:r>
          </a:p>
        </p:txBody>
      </p:sp>
      <p:sp>
        <p:nvSpPr>
          <p:cNvPr id="3" name="Content Placeholder 2"/>
          <p:cNvSpPr>
            <a:spLocks noGrp="1"/>
          </p:cNvSpPr>
          <p:nvPr>
            <p:ph idx="1"/>
          </p:nvPr>
        </p:nvSpPr>
        <p:spPr>
          <a:xfrm>
            <a:off x="457200" y="1905001"/>
            <a:ext cx="4038600" cy="3154710"/>
          </a:xfrm>
        </p:spPr>
        <p:txBody>
          <a:bodyPr wrap="square">
            <a:spAutoFit/>
          </a:bodyPr>
          <a:lstStyle/>
          <a:p>
            <a:pPr marL="0" indent="0">
              <a:buNone/>
            </a:pPr>
            <a:r>
              <a:rPr lang="en-US" sz="2000" dirty="0"/>
              <a:t>For a rock concert, the output is the number of seats.</a:t>
            </a:r>
          </a:p>
          <a:p>
            <a:pPr marL="0" indent="0">
              <a:buNone/>
            </a:pPr>
            <a:r>
              <a:rPr lang="en-US" sz="2000" dirty="0"/>
              <a:t>The fixed costs are considerable: the cost of publicity, booking a stadium, instruments on stage, etc.</a:t>
            </a:r>
          </a:p>
          <a:p>
            <a:pPr marL="0" indent="0">
              <a:buNone/>
            </a:pPr>
            <a:r>
              <a:rPr lang="en-US" sz="2000" dirty="0"/>
              <a:t>The variable costs are not zero, but they are low relative to fixed costs: additional tickets sold, and increased security, etc.</a:t>
            </a:r>
          </a:p>
        </p:txBody>
      </p:sp>
      <p:pic>
        <p:nvPicPr>
          <p:cNvPr id="73730" name="Picture 2" descr="A photo shows Taylor Swift singing at a rock concer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832" y="1943008"/>
            <a:ext cx="4023711" cy="261479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278562"/>
            <a:ext cx="8205788" cy="1115690"/>
          </a:xfrm>
        </p:spPr>
        <p:txBody>
          <a:bodyPr>
            <a:spAutoFit/>
          </a:bodyPr>
          <a:lstStyle/>
          <a:p>
            <a:pPr marL="0" indent="0">
              <a:buNone/>
            </a:pPr>
            <a:r>
              <a:rPr lang="en-IN" sz="2000" dirty="0"/>
              <a:t>CRITICAL THINKING</a:t>
            </a:r>
          </a:p>
          <a:p>
            <a:pPr marL="457200" indent="-457200">
              <a:buFont typeface="+mj-lt"/>
              <a:buAutoNum type="arabicPeriod"/>
            </a:pPr>
            <a:r>
              <a:rPr lang="en-IN" sz="2000" dirty="0"/>
              <a:t>Can you think of other products or services that have low marginal costs and high fixed costs and conversely?</a:t>
            </a:r>
          </a:p>
        </p:txBody>
      </p:sp>
    </p:spTree>
    <p:extLst>
      <p:ext uri="{BB962C8B-B14F-4D97-AF65-F5344CB8AC3E}">
        <p14:creationId xmlns:p14="http://schemas.microsoft.com/office/powerpoint/2010/main" val="125742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Total Costs </a:t>
            </a:r>
            <a:r>
              <a:rPr lang="en-IN" altLang="en-US" sz="2800" dirty="0">
                <a:latin typeface="+mj-lt"/>
              </a:rPr>
              <a:t>(1 of 4)</a:t>
            </a:r>
            <a:endParaRPr lang="en-US" sz="2800" dirty="0">
              <a:latin typeface="+mj-lt"/>
            </a:endParaRPr>
          </a:p>
        </p:txBody>
      </p:sp>
      <p:sp>
        <p:nvSpPr>
          <p:cNvPr id="3" name="Content Placeholder 2"/>
          <p:cNvSpPr>
            <a:spLocks noGrp="1"/>
          </p:cNvSpPr>
          <p:nvPr>
            <p:ph idx="1"/>
          </p:nvPr>
        </p:nvSpPr>
        <p:spPr>
          <a:xfrm>
            <a:off x="457200" y="1600200"/>
            <a:ext cx="8229600" cy="738664"/>
          </a:xfrm>
        </p:spPr>
        <p:txBody>
          <a:bodyPr>
            <a:spAutoFit/>
          </a:bodyPr>
          <a:lstStyle/>
          <a:p>
            <a:pPr marL="0" indent="0">
              <a:buNone/>
            </a:pPr>
            <a:r>
              <a:rPr lang="en-IN" sz="2400" b="1" dirty="0"/>
              <a:t>Figure 8.7  Total Cost = Total Fixed Cost + Total Variable Cost</a:t>
            </a:r>
          </a:p>
        </p:txBody>
      </p:sp>
      <p:pic>
        <p:nvPicPr>
          <p:cNvPr id="74754" name="Picture 2" descr="The graph shows the following data:&#10;Y-axis: Costs in dollars&#10;X-axis: Units of output&#10;TFC is drawn horizontally across the graph from point 100.00 on the y-axis.&#10;The TVC curve begins at the origin curving up, flattening out, then curving back up again.&#10;The TC curve begins at point 100.00 on the y-axis then follows the TVC curve 100.00 vertical units higher at all points.&#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12" y="2435191"/>
            <a:ext cx="5292850" cy="395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71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Total Costs </a:t>
            </a:r>
            <a:r>
              <a:rPr lang="en-IN" altLang="en-US" sz="2800" dirty="0">
                <a:latin typeface="+mj-lt"/>
              </a:rPr>
              <a:t>(2 of 4)</a:t>
            </a:r>
            <a:endParaRPr lang="en-US" sz="2800" dirty="0">
              <a:latin typeface="+mj-lt"/>
            </a:endParaRPr>
          </a:p>
        </p:txBody>
      </p:sp>
      <p:sp>
        <p:nvSpPr>
          <p:cNvPr id="3" name="Content Placeholder 2"/>
          <p:cNvSpPr>
            <a:spLocks noGrp="1"/>
          </p:cNvSpPr>
          <p:nvPr>
            <p:ph idx="1"/>
          </p:nvPr>
        </p:nvSpPr>
        <p:spPr>
          <a:xfrm>
            <a:off x="457200" y="1600200"/>
            <a:ext cx="8229600" cy="2131353"/>
          </a:xfrm>
        </p:spPr>
        <p:txBody>
          <a:bodyPr>
            <a:spAutoFit/>
          </a:bodyPr>
          <a:lstStyle/>
          <a:p>
            <a:pPr>
              <a:lnSpc>
                <a:spcPct val="105000"/>
              </a:lnSpc>
            </a:pPr>
            <a:r>
              <a:rPr lang="en-US" sz="2400" dirty="0"/>
              <a:t>Adding </a:t>
            </a:r>
            <a:r>
              <a:rPr lang="en-US" sz="2400" i="1" dirty="0"/>
              <a:t>TFC</a:t>
            </a:r>
            <a:r>
              <a:rPr lang="en-US" sz="2400" dirty="0"/>
              <a:t> to </a:t>
            </a:r>
            <a:r>
              <a:rPr lang="en-US" sz="2400" i="1" dirty="0"/>
              <a:t>TVC</a:t>
            </a:r>
            <a:r>
              <a:rPr lang="en-US" sz="2400" dirty="0"/>
              <a:t> means adding the same amount of total fixed cost to every level of total variable cost.</a:t>
            </a:r>
          </a:p>
          <a:p>
            <a:pPr>
              <a:lnSpc>
                <a:spcPct val="105000"/>
              </a:lnSpc>
            </a:pPr>
            <a:r>
              <a:rPr lang="en-US" sz="2400" dirty="0"/>
              <a:t>Thus, the total cost curve has the same shape as the total variable cost curve; it is simply higher by an amount equal to </a:t>
            </a:r>
            <a:r>
              <a:rPr lang="en-US" sz="2400" i="1" dirty="0"/>
              <a:t>TFC</a:t>
            </a:r>
            <a:r>
              <a:rPr lang="en-US" sz="2400" dirty="0"/>
              <a:t>. </a:t>
            </a:r>
          </a:p>
        </p:txBody>
      </p:sp>
    </p:spTree>
    <p:extLst>
      <p:ext uri="{BB962C8B-B14F-4D97-AF65-F5344CB8AC3E}">
        <p14:creationId xmlns:p14="http://schemas.microsoft.com/office/powerpoint/2010/main" val="700494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Total Costs </a:t>
            </a:r>
            <a:r>
              <a:rPr lang="en-IN" altLang="en-US" sz="2800" dirty="0">
                <a:latin typeface="+mj-lt"/>
              </a:rPr>
              <a:t>(3 of 4)</a:t>
            </a:r>
            <a:endParaRPr lang="en-US" sz="2800" dirty="0">
              <a:latin typeface="+mj-lt"/>
            </a:endParaRPr>
          </a:p>
        </p:txBody>
      </p:sp>
      <p:sp>
        <p:nvSpPr>
          <p:cNvPr id="3" name="Content Placeholder 2"/>
          <p:cNvSpPr>
            <a:spLocks noGrp="1"/>
          </p:cNvSpPr>
          <p:nvPr>
            <p:ph idx="1"/>
          </p:nvPr>
        </p:nvSpPr>
        <p:spPr>
          <a:xfrm>
            <a:off x="457200" y="1600200"/>
            <a:ext cx="8229600" cy="1669688"/>
          </a:xfrm>
        </p:spPr>
        <p:txBody>
          <a:bodyPr>
            <a:spAutoFit/>
          </a:bodyPr>
          <a:lstStyle/>
          <a:p>
            <a:pPr marL="0" indent="0">
              <a:buNone/>
            </a:pPr>
            <a:r>
              <a:rPr lang="en-US" sz="2400" b="1" dirty="0"/>
              <a:t>Average Total Cost (</a:t>
            </a:r>
            <a:r>
              <a:rPr lang="en-US" sz="2400" b="1" i="1" dirty="0"/>
              <a:t>ATC</a:t>
            </a:r>
            <a:r>
              <a:rPr lang="en-US" sz="2400" b="1" dirty="0"/>
              <a:t>)</a:t>
            </a:r>
            <a:r>
              <a:rPr lang="en-US" sz="2400" b="1" dirty="0">
                <a:solidFill>
                  <a:srgbClr val="006668"/>
                </a:solidFill>
              </a:rPr>
              <a:t>  </a:t>
            </a:r>
          </a:p>
          <a:p>
            <a:r>
              <a:rPr lang="en-US" sz="2400" b="1" dirty="0"/>
              <a:t>average total cost (</a:t>
            </a:r>
            <a:r>
              <a:rPr lang="en-US" sz="2400" b="1" i="1" dirty="0"/>
              <a:t>ATC</a:t>
            </a:r>
            <a:r>
              <a:rPr lang="en-US" sz="2400" b="1" dirty="0"/>
              <a:t>)</a:t>
            </a:r>
            <a:r>
              <a:rPr lang="en-US" sz="2400" b="1" dirty="0">
                <a:solidFill>
                  <a:srgbClr val="006668"/>
                </a:solidFill>
              </a:rPr>
              <a:t>  </a:t>
            </a:r>
            <a:r>
              <a:rPr lang="en-US" sz="2400" dirty="0"/>
              <a:t>Total cost divided by the number of units of output; a per-unit measure of total costs.</a:t>
            </a:r>
          </a:p>
        </p:txBody>
      </p:sp>
      <p:graphicFrame>
        <p:nvGraphicFramePr>
          <p:cNvPr id="4" name="Object 3" descr="A times T times C equals numerator T times C over denominator q"/>
          <p:cNvGraphicFramePr>
            <a:graphicFrameLocks noChangeAspect="1"/>
          </p:cNvGraphicFramePr>
          <p:nvPr>
            <p:extLst>
              <p:ext uri="{D42A27DB-BD31-4B8C-83A1-F6EECF244321}">
                <p14:modId xmlns:p14="http://schemas.microsoft.com/office/powerpoint/2010/main" val="4284084766"/>
              </p:ext>
            </p:extLst>
          </p:nvPr>
        </p:nvGraphicFramePr>
        <p:xfrm>
          <a:off x="3695700" y="3581400"/>
          <a:ext cx="1600200" cy="876300"/>
        </p:xfrm>
        <a:graphic>
          <a:graphicData uri="http://schemas.openxmlformats.org/presentationml/2006/ole">
            <mc:AlternateContent xmlns:mc="http://schemas.openxmlformats.org/markup-compatibility/2006">
              <mc:Choice xmlns:v="urn:schemas-microsoft-com:vml" Requires="v">
                <p:oleObj spid="_x0000_s75903" name="Equation" r:id="rId4" imgW="711000" imgH="419040" progId="Equation.DSMT4">
                  <p:embed/>
                </p:oleObj>
              </mc:Choice>
              <mc:Fallback>
                <p:oleObj name="Equation" r:id="rId4" imgW="711000" imgH="419040" progId="Equation.DSMT4">
                  <p:embed/>
                  <p:pic>
                    <p:nvPicPr>
                      <p:cNvPr id="0" name="Object 4" descr="AVC equals TVC over q"/>
                      <p:cNvPicPr>
                        <a:picLocks noChangeAspect="1" noChangeArrowheads="1"/>
                      </p:cNvPicPr>
                      <p:nvPr/>
                    </p:nvPicPr>
                    <p:blipFill>
                      <a:blip r:embed="rId5"/>
                      <a:srcRect/>
                      <a:stretch>
                        <a:fillRect/>
                      </a:stretch>
                    </p:blipFill>
                    <p:spPr bwMode="auto">
                      <a:xfrm>
                        <a:off x="3695700" y="3581400"/>
                        <a:ext cx="1600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4854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44882"/>
            <a:ext cx="8229600" cy="800219"/>
          </a:xfrm>
        </p:spPr>
        <p:txBody>
          <a:bodyPr>
            <a:spAutoFit/>
          </a:bodyPr>
          <a:lstStyle/>
          <a:p>
            <a:r>
              <a:rPr lang="en-IN" altLang="en-US" sz="2600" dirty="0">
                <a:latin typeface="+mj-lt"/>
              </a:rPr>
              <a:t>Figure 8.8 Average Total Cost = Average Variable Cost + Average Fixed Cost </a:t>
            </a:r>
            <a:endParaRPr lang="en-US" sz="2600" dirty="0">
              <a:latin typeface="+mj-lt"/>
            </a:endParaRPr>
          </a:p>
        </p:txBody>
      </p:sp>
      <p:pic>
        <p:nvPicPr>
          <p:cNvPr id="76802" name="Picture 2" descr="The top graph shows the following data: &#10;Y-axis: Costs per unit in dollars&#10;X-axis: Units of output&#10;Minimum point of AVC (8, 13.50)&#10;Minimum point of ATC (9, 25.39)&#10;The MC curve begins near the y-axis just below 25.39. It angles downward then begins to curve flat to point (6, 8) which is approximately its lowest point. From here it curves back up through point (8, 13.50) then straightens and continues to angle upward through point (9, 25.39) and beyond to end above the other curves.&#10;The AVC curve begins at approximately the same place but angles downward at a lesser angle to point (8, 13.50) which is its lowest point, then curves back upward to end lower than the other curves.&#10;The ATC curve begins well above the beginning point of the other two curves. It angles downward then begins to curve flat to point (9, 25.39) which is its lowest point. From here it angles slightly upward again.&#10;At 10 units on the x-axis, the ATC curve is $10 above the AVC curve.&#10;&#10;The bottom graph shows the following data:&#10;Y-axis: Costs per unit in dollars&#10;X-axis: Units of output&#10;The AFC curve angles downward and curves to become almost flat.&#10;At 10 units on the x-axis, the AFC is at $10 (y-axi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01" y="1265873"/>
            <a:ext cx="3810811" cy="51247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0" y="1219200"/>
            <a:ext cx="4114800" cy="4893647"/>
          </a:xfrm>
        </p:spPr>
        <p:txBody>
          <a:bodyPr wrap="square">
            <a:spAutoFit/>
          </a:bodyPr>
          <a:lstStyle/>
          <a:p>
            <a:pPr marL="285750" indent="-285750">
              <a:spcBef>
                <a:spcPts val="1800"/>
              </a:spcBef>
            </a:pPr>
            <a:r>
              <a:rPr lang="en-US" sz="2400" dirty="0"/>
              <a:t>To get </a:t>
            </a:r>
            <a:r>
              <a:rPr lang="en-US" sz="2400" i="1" dirty="0"/>
              <a:t>ATC</a:t>
            </a:r>
            <a:r>
              <a:rPr lang="en-US" sz="2400" dirty="0"/>
              <a:t>, we add average fixed and average variable costs at all levels of output.</a:t>
            </a:r>
          </a:p>
          <a:p>
            <a:pPr marL="285750" indent="-285750">
              <a:spcBef>
                <a:spcPts val="1800"/>
              </a:spcBef>
            </a:pPr>
            <a:r>
              <a:rPr lang="en-US" sz="2400" dirty="0"/>
              <a:t>Because average fixed cost falls with output, an ever-declining amount is added to </a:t>
            </a:r>
            <a:r>
              <a:rPr lang="en-US" sz="2400" i="1" dirty="0"/>
              <a:t>AVC</a:t>
            </a:r>
            <a:r>
              <a:rPr lang="en-US" sz="2400" dirty="0"/>
              <a:t>. </a:t>
            </a:r>
          </a:p>
          <a:p>
            <a:pPr marL="285750" indent="-285750">
              <a:spcBef>
                <a:spcPts val="1800"/>
              </a:spcBef>
            </a:pPr>
            <a:r>
              <a:rPr lang="en-US" sz="2400" dirty="0"/>
              <a:t>Thus, </a:t>
            </a:r>
            <a:r>
              <a:rPr lang="en-US" sz="2400" i="1" dirty="0"/>
              <a:t>AVC</a:t>
            </a:r>
            <a:r>
              <a:rPr lang="en-US" sz="2400" dirty="0"/>
              <a:t> and </a:t>
            </a:r>
            <a:r>
              <a:rPr lang="en-US" sz="2400" i="1" dirty="0"/>
              <a:t>ATC</a:t>
            </a:r>
            <a:r>
              <a:rPr lang="en-US" sz="2400" dirty="0"/>
              <a:t> get closer together as output increases, but the two lines never meet.</a:t>
            </a:r>
          </a:p>
        </p:txBody>
      </p:sp>
    </p:spTree>
    <p:extLst>
      <p:ext uri="{BB962C8B-B14F-4D97-AF65-F5344CB8AC3E}">
        <p14:creationId xmlns:p14="http://schemas.microsoft.com/office/powerpoint/2010/main" val="3481786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Total Costs </a:t>
            </a:r>
            <a:r>
              <a:rPr lang="en-IN" altLang="en-US" sz="2800" dirty="0">
                <a:latin typeface="+mj-lt"/>
              </a:rPr>
              <a:t>(4 of 4)</a:t>
            </a:r>
            <a:endParaRPr lang="en-US" sz="2800" dirty="0">
              <a:latin typeface="+mj-lt"/>
            </a:endParaRPr>
          </a:p>
        </p:txBody>
      </p:sp>
      <p:sp>
        <p:nvSpPr>
          <p:cNvPr id="3" name="Content Placeholder 2"/>
          <p:cNvSpPr>
            <a:spLocks noGrp="1"/>
          </p:cNvSpPr>
          <p:nvPr>
            <p:ph idx="1"/>
          </p:nvPr>
        </p:nvSpPr>
        <p:spPr>
          <a:xfrm>
            <a:off x="457200" y="1600200"/>
            <a:ext cx="8229600" cy="4093428"/>
          </a:xfrm>
        </p:spPr>
        <p:txBody>
          <a:bodyPr>
            <a:spAutoFit/>
          </a:bodyPr>
          <a:lstStyle/>
          <a:p>
            <a:pPr marL="0" indent="0">
              <a:buNone/>
            </a:pPr>
            <a:r>
              <a:rPr lang="en-US" sz="2400" b="1" dirty="0"/>
              <a:t>The Relationship between Average Total Cost and Marginal Cost</a:t>
            </a:r>
          </a:p>
          <a:p>
            <a:r>
              <a:rPr lang="en-US" sz="2400" dirty="0"/>
              <a:t>This relationship is the same as the relationship between </a:t>
            </a:r>
            <a:r>
              <a:rPr lang="en-US" sz="2400" i="1" dirty="0"/>
              <a:t>AVC</a:t>
            </a:r>
            <a:r>
              <a:rPr lang="en-US" sz="2400" dirty="0"/>
              <a:t> and </a:t>
            </a:r>
            <a:r>
              <a:rPr lang="en-US" sz="2400" i="1" dirty="0"/>
              <a:t>MC</a:t>
            </a:r>
            <a:r>
              <a:rPr lang="en-US" sz="2400" dirty="0"/>
              <a:t>.</a:t>
            </a:r>
          </a:p>
          <a:p>
            <a:r>
              <a:rPr lang="en-US" sz="2400" dirty="0"/>
              <a:t>If </a:t>
            </a:r>
            <a:r>
              <a:rPr lang="en-US" sz="2400" i="1" dirty="0"/>
              <a:t>MC</a:t>
            </a:r>
            <a:r>
              <a:rPr lang="en-US" sz="2400" dirty="0"/>
              <a:t> is </a:t>
            </a:r>
            <a:r>
              <a:rPr lang="en-US" sz="2400" i="1" dirty="0"/>
              <a:t>below</a:t>
            </a:r>
            <a:r>
              <a:rPr lang="en-US" sz="2400" dirty="0"/>
              <a:t> </a:t>
            </a:r>
            <a:r>
              <a:rPr lang="en-US" sz="2400" i="1" dirty="0"/>
              <a:t>ATC</a:t>
            </a:r>
            <a:r>
              <a:rPr lang="en-US" sz="2400" dirty="0"/>
              <a:t>, </a:t>
            </a:r>
            <a:r>
              <a:rPr lang="en-US" sz="2400" i="1" dirty="0"/>
              <a:t>ATC</a:t>
            </a:r>
            <a:r>
              <a:rPr lang="en-US" sz="2400" dirty="0"/>
              <a:t> will </a:t>
            </a:r>
            <a:r>
              <a:rPr lang="en-US" sz="2400" i="1" dirty="0"/>
              <a:t>decline</a:t>
            </a:r>
            <a:r>
              <a:rPr lang="en-US" sz="2400" dirty="0"/>
              <a:t> toward </a:t>
            </a:r>
            <a:r>
              <a:rPr lang="en-US" sz="2400" i="1" dirty="0"/>
              <a:t>MC</a:t>
            </a:r>
            <a:r>
              <a:rPr lang="en-US" sz="2400" dirty="0"/>
              <a:t>. </a:t>
            </a:r>
          </a:p>
          <a:p>
            <a:r>
              <a:rPr lang="en-US" sz="2400" dirty="0"/>
              <a:t>If </a:t>
            </a:r>
            <a:r>
              <a:rPr lang="en-US" sz="2400" i="1" dirty="0"/>
              <a:t>MC</a:t>
            </a:r>
            <a:r>
              <a:rPr lang="en-US" sz="2400" dirty="0"/>
              <a:t> is </a:t>
            </a:r>
            <a:r>
              <a:rPr lang="en-US" sz="2400" i="1" dirty="0"/>
              <a:t>above</a:t>
            </a:r>
            <a:r>
              <a:rPr lang="en-US" sz="2400" dirty="0"/>
              <a:t> </a:t>
            </a:r>
            <a:r>
              <a:rPr lang="en-US" sz="2400" i="1" dirty="0"/>
              <a:t>ATC</a:t>
            </a:r>
            <a:r>
              <a:rPr lang="en-US" sz="2400" dirty="0"/>
              <a:t>, </a:t>
            </a:r>
            <a:r>
              <a:rPr lang="en-US" sz="2400" i="1" dirty="0"/>
              <a:t>ATC </a:t>
            </a:r>
            <a:r>
              <a:rPr lang="en-US" sz="2400" dirty="0"/>
              <a:t>will </a:t>
            </a:r>
            <a:r>
              <a:rPr lang="en-US" sz="2400" i="1" dirty="0"/>
              <a:t>increase</a:t>
            </a:r>
            <a:r>
              <a:rPr lang="en-US" sz="2400" dirty="0"/>
              <a:t>. </a:t>
            </a:r>
          </a:p>
          <a:p>
            <a:r>
              <a:rPr lang="en-US" sz="2400" dirty="0"/>
              <a:t>As a result, </a:t>
            </a:r>
            <a:r>
              <a:rPr lang="en-US" sz="2400" i="1" dirty="0"/>
              <a:t>MC</a:t>
            </a:r>
            <a:r>
              <a:rPr lang="en-US" sz="2400" dirty="0"/>
              <a:t> intersects </a:t>
            </a:r>
            <a:r>
              <a:rPr lang="en-US" sz="2400" i="1" dirty="0"/>
              <a:t>ATC</a:t>
            </a:r>
            <a:r>
              <a:rPr lang="en-US" sz="2400" dirty="0"/>
              <a:t> at </a:t>
            </a:r>
            <a:r>
              <a:rPr lang="en-US" sz="2400" i="1" dirty="0"/>
              <a:t>ATC</a:t>
            </a:r>
            <a:r>
              <a:rPr lang="en-US" sz="2400" dirty="0"/>
              <a:t>’s minimum point for the same reason that it intersects the </a:t>
            </a:r>
            <a:r>
              <a:rPr lang="en-US" sz="2400" i="1" dirty="0"/>
              <a:t>AVC</a:t>
            </a:r>
            <a:r>
              <a:rPr lang="en-US" sz="2400" dirty="0"/>
              <a:t> curve at its minimum point.</a:t>
            </a:r>
          </a:p>
        </p:txBody>
      </p:sp>
    </p:spTree>
    <p:extLst>
      <p:ext uri="{BB962C8B-B14F-4D97-AF65-F5344CB8AC3E}">
        <p14:creationId xmlns:p14="http://schemas.microsoft.com/office/powerpoint/2010/main" val="2985581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2272"/>
            <a:ext cx="8229600" cy="553998"/>
          </a:xfrm>
        </p:spPr>
        <p:txBody>
          <a:bodyPr>
            <a:spAutoFit/>
          </a:bodyPr>
          <a:lstStyle/>
          <a:p>
            <a:r>
              <a:rPr lang="en-US" sz="3600" dirty="0">
                <a:latin typeface="+mj-lt"/>
              </a:rPr>
              <a:t>Short-Run Costs: A Review</a:t>
            </a:r>
          </a:p>
        </p:txBody>
      </p:sp>
      <p:sp>
        <p:nvSpPr>
          <p:cNvPr id="3" name="Content Placeholder 2"/>
          <p:cNvSpPr>
            <a:spLocks noGrp="1"/>
          </p:cNvSpPr>
          <p:nvPr>
            <p:ph idx="1"/>
          </p:nvPr>
        </p:nvSpPr>
        <p:spPr>
          <a:xfrm>
            <a:off x="457200" y="870856"/>
            <a:ext cx="8229600" cy="379753"/>
          </a:xfrm>
        </p:spPr>
        <p:txBody>
          <a:bodyPr/>
          <a:lstStyle/>
          <a:p>
            <a:pPr marL="0" lvl="0" indent="0">
              <a:buNone/>
            </a:pPr>
            <a:r>
              <a:rPr lang="en-US" sz="2400" b="1" dirty="0">
                <a:latin typeface="Arial" charset="0"/>
                <a:cs typeface="Arial" charset="0"/>
              </a:rPr>
              <a:t>Table 8.5  </a:t>
            </a:r>
            <a:r>
              <a:rPr lang="en-US" sz="2400" b="1" dirty="0">
                <a:latin typeface="Arial" charset="0"/>
              </a:rPr>
              <a:t>A Summary of Cost Concepts</a:t>
            </a:r>
          </a:p>
        </p:txBody>
      </p:sp>
      <p:graphicFrame>
        <p:nvGraphicFramePr>
          <p:cNvPr id="6" name="Table 1"/>
          <p:cNvGraphicFramePr>
            <a:graphicFrameLocks/>
          </p:cNvGraphicFramePr>
          <p:nvPr>
            <p:extLst>
              <p:ext uri="{D42A27DB-BD31-4B8C-83A1-F6EECF244321}">
                <p14:modId xmlns:p14="http://schemas.microsoft.com/office/powerpoint/2010/main" val="3086525997"/>
              </p:ext>
            </p:extLst>
          </p:nvPr>
        </p:nvGraphicFramePr>
        <p:xfrm>
          <a:off x="533400" y="1356360"/>
          <a:ext cx="8153400" cy="4968240"/>
        </p:xfrm>
        <a:graphic>
          <a:graphicData uri="http://schemas.openxmlformats.org/drawingml/2006/table">
            <a:tbl>
              <a:tblPr firstRow="1">
                <a:tableStyleId>{0E3FDE45-AF77-4B5C-9715-49D594BDF05E}</a:tableStyleId>
              </a:tblPr>
              <a:tblGrid>
                <a:gridCol w="17526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228600">
                <a:tc>
                  <a:txBody>
                    <a:bodyPr/>
                    <a:lstStyle/>
                    <a:p>
                      <a:pPr marL="0" marR="0" algn="ctr">
                        <a:spcBef>
                          <a:spcPts val="0"/>
                        </a:spcBef>
                        <a:spcAft>
                          <a:spcPts val="0"/>
                        </a:spcAft>
                      </a:pPr>
                      <a:r>
                        <a:rPr lang="en-US" sz="1400" b="1" dirty="0">
                          <a:solidFill>
                            <a:schemeClr val="bg1"/>
                          </a:solidFill>
                          <a:effectLst/>
                          <a:latin typeface="+mj-lt"/>
                          <a:ea typeface="Times New Roman"/>
                        </a:rPr>
                        <a:t>Term</a:t>
                      </a:r>
                      <a:endParaRPr lang="en-US" sz="1400" dirty="0">
                        <a:solidFill>
                          <a:schemeClr val="bg1"/>
                        </a:solidFill>
                        <a:effectLst/>
                        <a:latin typeface="+mj-lt"/>
                        <a:ea typeface="Times New Roman"/>
                      </a:endParaRP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a:spcBef>
                          <a:spcPts val="0"/>
                        </a:spcBef>
                        <a:spcAft>
                          <a:spcPts val="0"/>
                        </a:spcAft>
                      </a:pPr>
                      <a:r>
                        <a:rPr lang="en-US" sz="1400" b="1" dirty="0">
                          <a:solidFill>
                            <a:schemeClr val="bg1"/>
                          </a:solidFill>
                          <a:effectLst/>
                          <a:latin typeface="+mj-lt"/>
                          <a:ea typeface="Times New Roman"/>
                        </a:rPr>
                        <a:t>Definition</a:t>
                      </a:r>
                      <a:endParaRPr lang="en-US" sz="1400" dirty="0">
                        <a:solidFill>
                          <a:schemeClr val="bg1"/>
                        </a:solidFill>
                        <a:effectLst/>
                        <a:latin typeface="+mj-lt"/>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a:spcBef>
                          <a:spcPts val="0"/>
                        </a:spcBef>
                        <a:spcAft>
                          <a:spcPts val="0"/>
                        </a:spcAft>
                      </a:pPr>
                      <a:r>
                        <a:rPr lang="en-US" sz="1400" b="1" dirty="0">
                          <a:solidFill>
                            <a:schemeClr val="bg1"/>
                          </a:solidFill>
                          <a:effectLst/>
                          <a:latin typeface="+mj-lt"/>
                          <a:ea typeface="Times New Roman"/>
                        </a:rPr>
                        <a:t>Equation</a:t>
                      </a:r>
                      <a:endParaRPr lang="en-US" sz="1400" dirty="0">
                        <a:solidFill>
                          <a:schemeClr val="bg1"/>
                        </a:solidFill>
                        <a:effectLst/>
                        <a:latin typeface="+mj-lt"/>
                        <a:ea typeface="Times New Roman"/>
                      </a:endParaRP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434340">
                <a:tc>
                  <a:txBody>
                    <a:bodyPr/>
                    <a:lstStyle/>
                    <a:p>
                      <a:pPr marL="0" marR="0" algn="l">
                        <a:spcBef>
                          <a:spcPts val="0"/>
                        </a:spcBef>
                        <a:spcAft>
                          <a:spcPts val="0"/>
                        </a:spcAft>
                      </a:pPr>
                      <a:r>
                        <a:rPr lang="en-US" sz="1400" dirty="0">
                          <a:effectLst/>
                          <a:latin typeface="+mj-lt"/>
                          <a:ea typeface="Times New Roman"/>
                        </a:rPr>
                        <a:t>Accounting costs</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marR="0" algn="l">
                        <a:spcBef>
                          <a:spcPts val="0"/>
                        </a:spcBef>
                        <a:spcAft>
                          <a:spcPts val="0"/>
                        </a:spcAft>
                      </a:pPr>
                      <a:r>
                        <a:rPr lang="en-US" sz="1400" dirty="0">
                          <a:effectLst/>
                          <a:latin typeface="+mj-lt"/>
                          <a:ea typeface="Times New Roman"/>
                        </a:rPr>
                        <a:t>Out-of-pocket costs, or costs as an accountant would  define them. Sometimes referred to as </a:t>
                      </a:r>
                      <a:r>
                        <a:rPr lang="en-US" sz="1400" i="1" dirty="0">
                          <a:effectLst/>
                          <a:latin typeface="+mj-lt"/>
                          <a:ea typeface="Times New Roman"/>
                        </a:rPr>
                        <a:t>explicit costs</a:t>
                      </a:r>
                      <a:r>
                        <a:rPr lang="en-US" sz="1400" dirty="0">
                          <a:effectLst/>
                          <a:latin typeface="+mj-lt"/>
                          <a:ea typeface="Times New Roman"/>
                        </a:rPr>
                        <a:t>.</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400" i="1" dirty="0">
                          <a:effectLst/>
                          <a:latin typeface="+mj-lt"/>
                          <a:ea typeface="Times New Roman"/>
                        </a:rPr>
                        <a:t>—</a:t>
                      </a:r>
                      <a:endParaRPr lang="en-US" sz="1400" dirty="0">
                        <a:effectLst/>
                        <a:latin typeface="+mj-lt"/>
                        <a:ea typeface="Times New Roman"/>
                      </a:endParaRPr>
                    </a:p>
                  </a:txBody>
                  <a:tcPr marL="9525" marR="4572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434340">
                <a:tc>
                  <a:txBody>
                    <a:bodyPr/>
                    <a:lstStyle/>
                    <a:p>
                      <a:pPr marL="0" marR="0" algn="l">
                        <a:spcBef>
                          <a:spcPts val="0"/>
                        </a:spcBef>
                        <a:spcAft>
                          <a:spcPts val="0"/>
                        </a:spcAft>
                      </a:pPr>
                      <a:r>
                        <a:rPr lang="en-US" sz="1400" dirty="0">
                          <a:effectLst/>
                          <a:latin typeface="+mj-lt"/>
                          <a:ea typeface="Times New Roman"/>
                        </a:rPr>
                        <a:t>Economic costs</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marR="0" algn="l">
                        <a:spcBef>
                          <a:spcPts val="0"/>
                        </a:spcBef>
                        <a:spcAft>
                          <a:spcPts val="0"/>
                        </a:spcAft>
                      </a:pPr>
                      <a:r>
                        <a:rPr lang="en-US" sz="1400" dirty="0">
                          <a:effectLst/>
                          <a:latin typeface="+mj-lt"/>
                          <a:ea typeface="Times New Roman"/>
                        </a:rPr>
                        <a:t>Costs that include the full opportunity costs of all inputs. These include what are often called </a:t>
                      </a:r>
                      <a:r>
                        <a:rPr lang="en-US" sz="1400" i="1" dirty="0">
                          <a:effectLst/>
                          <a:latin typeface="+mj-lt"/>
                          <a:ea typeface="Times New Roman"/>
                        </a:rPr>
                        <a:t>implicit costs</a:t>
                      </a:r>
                      <a:r>
                        <a:rPr lang="en-US" sz="1400" dirty="0">
                          <a:effectLst/>
                          <a:latin typeface="+mj-lt"/>
                          <a:ea typeface="Times New Roman"/>
                        </a:rPr>
                        <a:t>.</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400" i="1" dirty="0">
                          <a:effectLst/>
                          <a:latin typeface="+mj-lt"/>
                          <a:ea typeface="Times New Roman"/>
                        </a:rPr>
                        <a:t>—</a:t>
                      </a:r>
                      <a:endParaRPr lang="en-US" sz="1400" dirty="0">
                        <a:effectLst/>
                        <a:latin typeface="+mj-lt"/>
                        <a:ea typeface="Times New Roman"/>
                      </a:endParaRPr>
                    </a:p>
                  </a:txBody>
                  <a:tcPr marL="9525" marR="4572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434340">
                <a:tc>
                  <a:txBody>
                    <a:bodyPr/>
                    <a:lstStyle/>
                    <a:p>
                      <a:pPr marL="0" marR="0" algn="l">
                        <a:spcBef>
                          <a:spcPts val="0"/>
                        </a:spcBef>
                        <a:spcAft>
                          <a:spcPts val="0"/>
                        </a:spcAft>
                      </a:pPr>
                      <a:r>
                        <a:rPr lang="en-US" sz="1400" dirty="0">
                          <a:effectLst/>
                          <a:latin typeface="+mj-lt"/>
                          <a:ea typeface="Times New Roman"/>
                        </a:rPr>
                        <a:t>Total fixed costs (</a:t>
                      </a:r>
                      <a:r>
                        <a:rPr lang="en-US" sz="1400" i="1" dirty="0">
                          <a:effectLst/>
                          <a:latin typeface="+mj-lt"/>
                          <a:ea typeface="Times New Roman"/>
                        </a:rPr>
                        <a:t>TFC</a:t>
                      </a:r>
                      <a:r>
                        <a:rPr lang="en-US" sz="1400" dirty="0">
                          <a:effectLst/>
                          <a:latin typeface="+mj-lt"/>
                          <a:ea typeface="Times New Roman"/>
                        </a:rPr>
                        <a:t>)</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marR="0" algn="l">
                        <a:spcBef>
                          <a:spcPts val="0"/>
                        </a:spcBef>
                        <a:spcAft>
                          <a:spcPts val="0"/>
                        </a:spcAft>
                      </a:pPr>
                      <a:r>
                        <a:rPr lang="en-US" sz="1400" dirty="0">
                          <a:effectLst/>
                          <a:latin typeface="+mj-lt"/>
                          <a:ea typeface="Times New Roman"/>
                        </a:rPr>
                        <a:t>Costs that do not depend on the quantity of output produced. These must be paid even if output is zero.</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400" i="1" dirty="0">
                          <a:effectLst/>
                          <a:latin typeface="+mj-lt"/>
                          <a:ea typeface="Times New Roman"/>
                        </a:rPr>
                        <a:t>—</a:t>
                      </a:r>
                      <a:endParaRPr lang="en-US" sz="1400" dirty="0">
                        <a:effectLst/>
                        <a:latin typeface="+mj-lt"/>
                        <a:ea typeface="Times New Roman"/>
                      </a:endParaRPr>
                    </a:p>
                  </a:txBody>
                  <a:tcPr marL="9525" marR="4572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434340">
                <a:tc>
                  <a:txBody>
                    <a:bodyPr/>
                    <a:lstStyle/>
                    <a:p>
                      <a:pPr marL="0" marR="0" algn="l">
                        <a:spcBef>
                          <a:spcPts val="0"/>
                        </a:spcBef>
                        <a:spcAft>
                          <a:spcPts val="0"/>
                        </a:spcAft>
                      </a:pPr>
                      <a:r>
                        <a:rPr lang="en-US" sz="1400" dirty="0">
                          <a:effectLst/>
                          <a:latin typeface="+mj-lt"/>
                          <a:ea typeface="Times New Roman"/>
                        </a:rPr>
                        <a:t>Total variable costs (</a:t>
                      </a:r>
                      <a:r>
                        <a:rPr lang="en-US" sz="1400" i="1" dirty="0">
                          <a:effectLst/>
                          <a:latin typeface="+mj-lt"/>
                          <a:ea typeface="Times New Roman"/>
                        </a:rPr>
                        <a:t>TVC</a:t>
                      </a:r>
                      <a:r>
                        <a:rPr lang="en-US" sz="1400" dirty="0">
                          <a:effectLst/>
                          <a:latin typeface="+mj-lt"/>
                          <a:ea typeface="Times New Roman"/>
                        </a:rPr>
                        <a:t>)</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marR="0" algn="l">
                        <a:spcBef>
                          <a:spcPts val="0"/>
                        </a:spcBef>
                        <a:spcAft>
                          <a:spcPts val="0"/>
                        </a:spcAft>
                      </a:pPr>
                      <a:r>
                        <a:rPr lang="en-US" sz="1400" dirty="0">
                          <a:effectLst/>
                          <a:latin typeface="+mj-lt"/>
                          <a:ea typeface="Times New Roman"/>
                        </a:rPr>
                        <a:t>Costs that vary with the level of output.</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400" i="1" dirty="0">
                          <a:effectLst/>
                          <a:latin typeface="+mj-lt"/>
                          <a:ea typeface="Times New Roman"/>
                        </a:rPr>
                        <a:t>—</a:t>
                      </a:r>
                      <a:endParaRPr lang="en-US" sz="1400" dirty="0">
                        <a:effectLst/>
                        <a:latin typeface="+mj-lt"/>
                        <a:ea typeface="Times New Roman"/>
                      </a:endParaRPr>
                    </a:p>
                  </a:txBody>
                  <a:tcPr marL="9525" marR="45720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434340">
                <a:tc>
                  <a:txBody>
                    <a:bodyPr/>
                    <a:lstStyle/>
                    <a:p>
                      <a:pPr marL="0" marR="0" algn="l">
                        <a:spcBef>
                          <a:spcPts val="0"/>
                        </a:spcBef>
                        <a:spcAft>
                          <a:spcPts val="0"/>
                        </a:spcAft>
                      </a:pPr>
                      <a:r>
                        <a:rPr lang="en-US" sz="1400" dirty="0">
                          <a:effectLst/>
                          <a:latin typeface="+mj-lt"/>
                          <a:ea typeface="Times New Roman"/>
                        </a:rPr>
                        <a:t>Total cost (</a:t>
                      </a:r>
                      <a:r>
                        <a:rPr lang="en-US" sz="1400" i="1" dirty="0">
                          <a:effectLst/>
                          <a:latin typeface="+mj-lt"/>
                          <a:ea typeface="Times New Roman"/>
                        </a:rPr>
                        <a:t>TC</a:t>
                      </a:r>
                      <a:r>
                        <a:rPr lang="en-US" sz="1400" dirty="0">
                          <a:effectLst/>
                          <a:latin typeface="+mj-lt"/>
                          <a:ea typeface="Times New Roman"/>
                        </a:rPr>
                        <a:t>)</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marR="0" algn="l">
                        <a:spcBef>
                          <a:spcPts val="0"/>
                        </a:spcBef>
                        <a:spcAft>
                          <a:spcPts val="0"/>
                        </a:spcAft>
                      </a:pPr>
                      <a:r>
                        <a:rPr lang="en-US" sz="1400" dirty="0">
                          <a:effectLst/>
                          <a:latin typeface="+mj-lt"/>
                          <a:ea typeface="Times New Roman"/>
                        </a:rPr>
                        <a:t>The total economic cost of  all the inputs used by a firm in production.</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400" dirty="0">
                          <a:effectLst/>
                          <a:latin typeface="+mj-lt"/>
                          <a:ea typeface="Times New Roman"/>
                        </a:rPr>
                        <a:t>  </a:t>
                      </a:r>
                      <a:r>
                        <a:rPr lang="en-US" sz="1400" i="1" dirty="0">
                          <a:effectLst/>
                          <a:latin typeface="+mj-lt"/>
                          <a:ea typeface="Times New Roman"/>
                        </a:rPr>
                        <a:t>TC</a:t>
                      </a:r>
                      <a:r>
                        <a:rPr lang="en-US" sz="1400" dirty="0">
                          <a:effectLst/>
                          <a:latin typeface="+mj-lt"/>
                          <a:ea typeface="Times New Roman"/>
                        </a:rPr>
                        <a:t> = </a:t>
                      </a:r>
                      <a:r>
                        <a:rPr lang="en-US" sz="1400" i="1" dirty="0">
                          <a:effectLst/>
                          <a:latin typeface="+mj-lt"/>
                          <a:ea typeface="Times New Roman"/>
                        </a:rPr>
                        <a:t>TFC</a:t>
                      </a:r>
                      <a:r>
                        <a:rPr lang="en-US" sz="1400" dirty="0">
                          <a:effectLst/>
                          <a:latin typeface="+mj-lt"/>
                          <a:ea typeface="Times New Roman"/>
                        </a:rPr>
                        <a:t> + </a:t>
                      </a:r>
                      <a:r>
                        <a:rPr lang="en-US" sz="1400" i="1" dirty="0">
                          <a:effectLst/>
                          <a:latin typeface="+mj-lt"/>
                          <a:ea typeface="Times New Roman"/>
                        </a:rPr>
                        <a:t>TVC</a:t>
                      </a:r>
                      <a:endParaRPr lang="en-US" sz="1400" dirty="0">
                        <a:effectLst/>
                        <a:latin typeface="+mj-lt"/>
                        <a:ea typeface="Times New Roman"/>
                      </a:endParaRP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434340">
                <a:tc>
                  <a:txBody>
                    <a:bodyPr/>
                    <a:lstStyle/>
                    <a:p>
                      <a:pPr marL="0" marR="0" algn="l">
                        <a:spcBef>
                          <a:spcPts val="0"/>
                        </a:spcBef>
                        <a:spcAft>
                          <a:spcPts val="0"/>
                        </a:spcAft>
                      </a:pPr>
                      <a:r>
                        <a:rPr lang="en-US" sz="1400" dirty="0">
                          <a:effectLst/>
                          <a:latin typeface="+mj-lt"/>
                          <a:ea typeface="Times New Roman"/>
                        </a:rPr>
                        <a:t>Average fixed costs (</a:t>
                      </a:r>
                      <a:r>
                        <a:rPr lang="en-US" sz="1400" i="1" dirty="0">
                          <a:effectLst/>
                          <a:latin typeface="+mj-lt"/>
                          <a:ea typeface="Times New Roman"/>
                        </a:rPr>
                        <a:t>AFC</a:t>
                      </a:r>
                      <a:r>
                        <a:rPr lang="en-US" sz="1400" dirty="0">
                          <a:effectLst/>
                          <a:latin typeface="+mj-lt"/>
                          <a:ea typeface="Times New Roman"/>
                        </a:rPr>
                        <a:t>)</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marR="0" algn="l">
                        <a:spcBef>
                          <a:spcPts val="0"/>
                        </a:spcBef>
                        <a:spcAft>
                          <a:spcPts val="0"/>
                        </a:spcAft>
                      </a:pPr>
                      <a:r>
                        <a:rPr lang="en-US" sz="1400" dirty="0">
                          <a:effectLst/>
                          <a:latin typeface="+mj-lt"/>
                          <a:ea typeface="Times New Roman"/>
                        </a:rPr>
                        <a:t>Fixed costs per unit of output.</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400" i="1" dirty="0">
                          <a:effectLst/>
                          <a:latin typeface="+mj-lt"/>
                          <a:ea typeface="Times New Roman"/>
                        </a:rPr>
                        <a:t>AFC = TFC / q</a:t>
                      </a:r>
                      <a:endParaRPr lang="en-US" sz="1400" dirty="0">
                        <a:effectLst/>
                        <a:latin typeface="+mj-lt"/>
                        <a:ea typeface="Times New Roman"/>
                      </a:endParaRP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259080">
                <a:tc>
                  <a:txBody>
                    <a:bodyPr/>
                    <a:lstStyle/>
                    <a:p>
                      <a:pPr marL="0" marR="0" algn="l">
                        <a:spcBef>
                          <a:spcPts val="0"/>
                        </a:spcBef>
                        <a:spcAft>
                          <a:spcPts val="0"/>
                        </a:spcAft>
                      </a:pPr>
                      <a:r>
                        <a:rPr lang="en-US" sz="1400" dirty="0">
                          <a:effectLst/>
                          <a:latin typeface="+mj-lt"/>
                          <a:ea typeface="Times New Roman"/>
                        </a:rPr>
                        <a:t>Average variable costs (</a:t>
                      </a:r>
                      <a:r>
                        <a:rPr lang="en-US" sz="1400" i="1" dirty="0">
                          <a:effectLst/>
                          <a:latin typeface="+mj-lt"/>
                          <a:ea typeface="Times New Roman"/>
                        </a:rPr>
                        <a:t>AVC</a:t>
                      </a:r>
                      <a:r>
                        <a:rPr lang="en-US" sz="1400" dirty="0">
                          <a:effectLst/>
                          <a:latin typeface="+mj-lt"/>
                          <a:ea typeface="Times New Roman"/>
                        </a:rPr>
                        <a:t>)</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marR="0" algn="l">
                        <a:spcBef>
                          <a:spcPts val="0"/>
                        </a:spcBef>
                        <a:spcAft>
                          <a:spcPts val="0"/>
                        </a:spcAft>
                      </a:pPr>
                      <a:r>
                        <a:rPr lang="en-US" sz="1400" dirty="0">
                          <a:effectLst/>
                          <a:latin typeface="+mj-lt"/>
                          <a:ea typeface="Times New Roman"/>
                        </a:rPr>
                        <a:t>Variable costs per unit of output.</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400" i="1" dirty="0">
                          <a:effectLst/>
                          <a:latin typeface="+mj-lt"/>
                          <a:ea typeface="Times New Roman"/>
                        </a:rPr>
                        <a:t>AVC = TVC / q</a:t>
                      </a:r>
                      <a:endParaRPr lang="en-US" sz="1400" dirty="0">
                        <a:effectLst/>
                        <a:latin typeface="+mj-lt"/>
                        <a:ea typeface="Times New Roman"/>
                      </a:endParaRP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259080">
                <a:tc>
                  <a:txBody>
                    <a:bodyPr/>
                    <a:lstStyle/>
                    <a:p>
                      <a:pPr marL="0" marR="0" algn="l">
                        <a:spcBef>
                          <a:spcPts val="0"/>
                        </a:spcBef>
                        <a:spcAft>
                          <a:spcPts val="0"/>
                        </a:spcAft>
                      </a:pPr>
                      <a:r>
                        <a:rPr lang="en-US" sz="1400" dirty="0">
                          <a:effectLst/>
                          <a:latin typeface="+mj-lt"/>
                          <a:ea typeface="Times New Roman"/>
                        </a:rPr>
                        <a:t>Average total costs (</a:t>
                      </a:r>
                      <a:r>
                        <a:rPr lang="en-US" sz="1400" i="1" dirty="0">
                          <a:effectLst/>
                          <a:latin typeface="+mj-lt"/>
                          <a:ea typeface="Times New Roman"/>
                        </a:rPr>
                        <a:t>ATC</a:t>
                      </a:r>
                      <a:r>
                        <a:rPr lang="en-US" sz="1400" dirty="0">
                          <a:effectLst/>
                          <a:latin typeface="+mj-lt"/>
                          <a:ea typeface="Times New Roman"/>
                        </a:rPr>
                        <a:t>)</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marR="0" algn="l">
                        <a:spcBef>
                          <a:spcPts val="0"/>
                        </a:spcBef>
                        <a:spcAft>
                          <a:spcPts val="0"/>
                        </a:spcAft>
                      </a:pPr>
                      <a:r>
                        <a:rPr lang="en-US" sz="1400" dirty="0">
                          <a:effectLst/>
                          <a:latin typeface="+mj-lt"/>
                          <a:ea typeface="Times New Roman"/>
                        </a:rPr>
                        <a:t>Total costs per unit of output.</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400" i="1" dirty="0">
                          <a:effectLst/>
                          <a:latin typeface="+mj-lt"/>
                          <a:ea typeface="Times New Roman"/>
                        </a:rPr>
                        <a:t>ATC = TC / q  </a:t>
                      </a:r>
                    </a:p>
                    <a:p>
                      <a:pPr marL="0" marR="0" algn="ctr">
                        <a:spcBef>
                          <a:spcPts val="0"/>
                        </a:spcBef>
                        <a:spcAft>
                          <a:spcPts val="0"/>
                        </a:spcAft>
                      </a:pPr>
                      <a:r>
                        <a:rPr lang="en-US" sz="1400" i="1" dirty="0">
                          <a:effectLst/>
                          <a:latin typeface="+mj-lt"/>
                          <a:ea typeface="Times New Roman"/>
                        </a:rPr>
                        <a:t>ATC = AFC + AVC</a:t>
                      </a:r>
                      <a:endParaRPr lang="en-US" sz="1400" dirty="0">
                        <a:effectLst/>
                        <a:latin typeface="+mj-lt"/>
                        <a:ea typeface="Times New Roman"/>
                      </a:endParaRP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0">
                <a:tc>
                  <a:txBody>
                    <a:bodyPr/>
                    <a:lstStyle/>
                    <a:p>
                      <a:pPr marL="0" marR="0" algn="l">
                        <a:spcBef>
                          <a:spcPts val="0"/>
                        </a:spcBef>
                        <a:spcAft>
                          <a:spcPts val="0"/>
                        </a:spcAft>
                      </a:pPr>
                      <a:r>
                        <a:rPr lang="en-US" sz="1400" dirty="0">
                          <a:effectLst/>
                          <a:latin typeface="+mj-lt"/>
                          <a:ea typeface="Times New Roman"/>
                        </a:rPr>
                        <a:t>Marginal costs (</a:t>
                      </a:r>
                      <a:r>
                        <a:rPr lang="en-US" sz="1400" i="1" dirty="0">
                          <a:effectLst/>
                          <a:latin typeface="+mj-lt"/>
                          <a:ea typeface="Times New Roman"/>
                        </a:rPr>
                        <a:t>MC</a:t>
                      </a:r>
                      <a:r>
                        <a:rPr lang="en-US" sz="1400" dirty="0">
                          <a:effectLst/>
                          <a:latin typeface="+mj-lt"/>
                          <a:ea typeface="Times New Roman"/>
                        </a:rPr>
                        <a:t>)</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72000" marR="0" algn="l">
                        <a:spcBef>
                          <a:spcPts val="0"/>
                        </a:spcBef>
                        <a:spcAft>
                          <a:spcPts val="0"/>
                        </a:spcAft>
                      </a:pPr>
                      <a:r>
                        <a:rPr lang="en-US" sz="1400" dirty="0">
                          <a:effectLst/>
                          <a:latin typeface="+mj-lt"/>
                          <a:ea typeface="Times New Roman"/>
                        </a:rPr>
                        <a:t>The increase in total cost that results from producing one additional unit of output.</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400" i="1" dirty="0">
                          <a:effectLst/>
                          <a:latin typeface="+mj-lt"/>
                          <a:ea typeface="Times New Roman"/>
                        </a:rPr>
                        <a:t>MC = </a:t>
                      </a:r>
                      <a:r>
                        <a:rPr lang="en-US" sz="1400" i="1" dirty="0">
                          <a:effectLst/>
                          <a:latin typeface="+mj-lt"/>
                          <a:ea typeface="Times New Roman"/>
                          <a:sym typeface="Symbol" panose="05050102010706020507" pitchFamily="18" charset="2"/>
                        </a:rPr>
                        <a:t></a:t>
                      </a:r>
                      <a:r>
                        <a:rPr lang="en-US" sz="1400" i="1" dirty="0">
                          <a:effectLst/>
                          <a:latin typeface="+mj-lt"/>
                          <a:ea typeface="Times New Roman"/>
                        </a:rPr>
                        <a:t>TC</a:t>
                      </a:r>
                      <a:r>
                        <a:rPr lang="en-US" sz="1400" i="1" baseline="0" dirty="0">
                          <a:effectLst/>
                          <a:latin typeface="+mj-lt"/>
                          <a:ea typeface="Times New Roman"/>
                        </a:rPr>
                        <a:t> / </a:t>
                      </a:r>
                      <a:r>
                        <a:rPr lang="en-US" sz="1400" i="1" baseline="0" dirty="0">
                          <a:effectLst/>
                          <a:latin typeface="+mj-lt"/>
                          <a:ea typeface="Times New Roman"/>
                          <a:sym typeface="Symbol" panose="05050102010706020507" pitchFamily="18" charset="2"/>
                        </a:rPr>
                        <a:t></a:t>
                      </a:r>
                      <a:r>
                        <a:rPr lang="en-US" sz="1400" i="1" dirty="0">
                          <a:effectLst/>
                          <a:latin typeface="+mj-lt"/>
                          <a:ea typeface="Times New Roman"/>
                        </a:rPr>
                        <a:t>q</a:t>
                      </a:r>
                      <a:endParaRPr lang="en-US" sz="1400" dirty="0">
                        <a:effectLst/>
                        <a:latin typeface="+mj-lt"/>
                        <a:ea typeface="Times New Roman"/>
                      </a:endParaRPr>
                    </a:p>
                  </a:txBody>
                  <a:tcPr marL="9525" marR="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24383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Output Decisions: Revenues, Costs, and Profit Maximization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200"/>
            <a:ext cx="8229600" cy="4093428"/>
          </a:xfrm>
        </p:spPr>
        <p:txBody>
          <a:bodyPr>
            <a:spAutoFit/>
          </a:bodyPr>
          <a:lstStyle/>
          <a:p>
            <a:pPr marL="0" indent="0">
              <a:buNone/>
            </a:pPr>
            <a:r>
              <a:rPr lang="en-US" sz="2400" b="1" kern="0" dirty="0"/>
              <a:t>Perfect Competition</a:t>
            </a:r>
          </a:p>
          <a:p>
            <a:r>
              <a:rPr lang="en-US" sz="2400" b="1" dirty="0"/>
              <a:t>perfect competition</a:t>
            </a:r>
            <a:r>
              <a:rPr lang="en-US" sz="2400" b="1" dirty="0">
                <a:solidFill>
                  <a:srgbClr val="006668"/>
                </a:solidFill>
              </a:rPr>
              <a:t>  </a:t>
            </a:r>
            <a:r>
              <a:rPr lang="en-US" sz="2400" dirty="0"/>
              <a:t>An industry structure in which there are many firms, each small relative to the industry, producing identical products and in which no firm is large enough to have any control over prices. In perfectly competitive industries, new competitors can freely enter the market, and old firms can exit.</a:t>
            </a:r>
          </a:p>
          <a:p>
            <a:r>
              <a:rPr lang="en-US" sz="2400" b="1" dirty="0"/>
              <a:t>homogeneous products</a:t>
            </a:r>
            <a:r>
              <a:rPr lang="en-US" sz="2400" b="1" dirty="0">
                <a:solidFill>
                  <a:srgbClr val="006668"/>
                </a:solidFill>
              </a:rPr>
              <a:t>  </a:t>
            </a:r>
            <a:r>
              <a:rPr lang="en-US" sz="2400" dirty="0"/>
              <a:t>Undifferentiated products; products that are identical to, or indistinguishable from, one another.</a:t>
            </a:r>
          </a:p>
        </p:txBody>
      </p:sp>
    </p:spTree>
    <p:extLst>
      <p:ext uri="{BB962C8B-B14F-4D97-AF65-F5344CB8AC3E}">
        <p14:creationId xmlns:p14="http://schemas.microsoft.com/office/powerpoint/2010/main" val="404845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4911"/>
            <a:ext cx="8229600" cy="1107996"/>
          </a:xfrm>
        </p:spPr>
        <p:txBody>
          <a:bodyPr>
            <a:spAutoFit/>
          </a:bodyPr>
          <a:lstStyle/>
          <a:p>
            <a:r>
              <a:rPr lang="en-IN" altLang="en-US" sz="3600" dirty="0">
                <a:latin typeface="+mj-lt"/>
              </a:rPr>
              <a:t>Chapter 8 Short-Run Costs and Output Decisions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595981"/>
            <a:ext cx="8229600" cy="1823576"/>
          </a:xfrm>
        </p:spPr>
        <p:txBody>
          <a:bodyPr>
            <a:spAutoFit/>
          </a:bodyPr>
          <a:lstStyle/>
          <a:p>
            <a:r>
              <a:rPr lang="en-US" sz="2400" dirty="0"/>
              <a:t>This chapter focuses on the costs of production.</a:t>
            </a:r>
          </a:p>
          <a:p>
            <a:r>
              <a:rPr lang="en-US" sz="2400" dirty="0"/>
              <a:t>To calculate costs, a firm must know:</a:t>
            </a:r>
          </a:p>
          <a:p>
            <a:pPr lvl="1"/>
            <a:r>
              <a:rPr lang="en-US" sz="2400" dirty="0"/>
              <a:t>The quantity of inputs needed</a:t>
            </a:r>
          </a:p>
          <a:p>
            <a:pPr lvl="1"/>
            <a:r>
              <a:rPr lang="en-US" sz="2400" dirty="0"/>
              <a:t>How much those inputs cost</a:t>
            </a:r>
          </a:p>
        </p:txBody>
      </p:sp>
    </p:spTree>
    <p:extLst>
      <p:ext uri="{BB962C8B-B14F-4D97-AF65-F5344CB8AC3E}">
        <p14:creationId xmlns:p14="http://schemas.microsoft.com/office/powerpoint/2010/main" val="2442590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Output Decisions: Revenues, Costs, and Profit Maximization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0"/>
            <a:ext cx="8153400" cy="1669688"/>
          </a:xfrm>
        </p:spPr>
        <p:txBody>
          <a:bodyPr wrap="square">
            <a:spAutoFit/>
          </a:bodyPr>
          <a:lstStyle/>
          <a:p>
            <a:pPr marL="0" indent="0">
              <a:buNone/>
            </a:pPr>
            <a:r>
              <a:rPr lang="en-US" sz="2400" b="1" kern="0" dirty="0"/>
              <a:t>Total Revenue and Marginal Revenue</a:t>
            </a:r>
          </a:p>
          <a:p>
            <a:r>
              <a:rPr lang="en-US" sz="2400" b="1" dirty="0"/>
              <a:t>total revenue (</a:t>
            </a:r>
            <a:r>
              <a:rPr lang="en-US" sz="2400" b="1" i="1" dirty="0"/>
              <a:t>TR</a:t>
            </a:r>
            <a:r>
              <a:rPr lang="en-US" sz="2400" b="1" dirty="0"/>
              <a:t>)</a:t>
            </a:r>
            <a:r>
              <a:rPr lang="en-US" sz="2400" b="1" dirty="0">
                <a:solidFill>
                  <a:srgbClr val="006668"/>
                </a:solidFill>
              </a:rPr>
              <a:t> </a:t>
            </a:r>
            <a:r>
              <a:rPr lang="en-US" sz="2400" dirty="0"/>
              <a:t>The total amount that a firm takes in from the sale of its product: the price per unit times the quantity of output the firm decides to produce (</a:t>
            </a:r>
            <a:r>
              <a:rPr lang="en-US" sz="2400" i="1" dirty="0"/>
              <a:t>P </a:t>
            </a:r>
            <a:r>
              <a:rPr lang="en-US" sz="2400" dirty="0"/>
              <a:t>× </a:t>
            </a:r>
            <a:r>
              <a:rPr lang="en-US" sz="2400" i="1" dirty="0"/>
              <a:t>q</a:t>
            </a:r>
            <a:r>
              <a:rPr lang="en-US" sz="2400" dirty="0"/>
              <a:t>). </a:t>
            </a:r>
          </a:p>
        </p:txBody>
      </p:sp>
      <p:graphicFrame>
        <p:nvGraphicFramePr>
          <p:cNvPr id="4" name="Object 3" descr="T R (Total revenue) equals price multiplied by quantity"/>
          <p:cNvGraphicFramePr>
            <a:graphicFrameLocks noChangeAspect="1"/>
          </p:cNvGraphicFramePr>
          <p:nvPr>
            <p:extLst>
              <p:ext uri="{D42A27DB-BD31-4B8C-83A1-F6EECF244321}">
                <p14:modId xmlns:p14="http://schemas.microsoft.com/office/powerpoint/2010/main" val="2478994651"/>
              </p:ext>
            </p:extLst>
          </p:nvPr>
        </p:nvGraphicFramePr>
        <p:xfrm>
          <a:off x="2478088" y="3962400"/>
          <a:ext cx="4208462" cy="457200"/>
        </p:xfrm>
        <a:graphic>
          <a:graphicData uri="http://schemas.openxmlformats.org/presentationml/2006/ole">
            <mc:AlternateContent xmlns:mc="http://schemas.openxmlformats.org/markup-compatibility/2006">
              <mc:Choice xmlns:v="urn:schemas-microsoft-com:vml" Requires="v">
                <p:oleObj spid="_x0000_s78066" name="Equation" r:id="rId4" imgW="1879560" imgH="203040" progId="Equation.DSMT4">
                  <p:embed/>
                </p:oleObj>
              </mc:Choice>
              <mc:Fallback>
                <p:oleObj name="Equation" r:id="rId4" imgW="1879560" imgH="203040" progId="Equation.DSMT4">
                  <p:embed/>
                  <p:pic>
                    <p:nvPicPr>
                      <p:cNvPr id="0" name="Object 4" descr="total revenue equals price times quality&#10;"/>
                      <p:cNvPicPr>
                        <a:picLocks noChangeAspect="1" noChangeArrowheads="1"/>
                      </p:cNvPicPr>
                      <p:nvPr/>
                    </p:nvPicPr>
                    <p:blipFill>
                      <a:blip r:embed="rId5"/>
                      <a:srcRect/>
                      <a:stretch>
                        <a:fillRect/>
                      </a:stretch>
                    </p:blipFill>
                    <p:spPr bwMode="auto">
                      <a:xfrm>
                        <a:off x="2478088" y="3962400"/>
                        <a:ext cx="4208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TR equals P times q"/>
          <p:cNvGraphicFramePr>
            <a:graphicFrameLocks noChangeAspect="1"/>
          </p:cNvGraphicFramePr>
          <p:nvPr>
            <p:extLst>
              <p:ext uri="{D42A27DB-BD31-4B8C-83A1-F6EECF244321}">
                <p14:modId xmlns:p14="http://schemas.microsoft.com/office/powerpoint/2010/main" val="159726443"/>
              </p:ext>
            </p:extLst>
          </p:nvPr>
        </p:nvGraphicFramePr>
        <p:xfrm>
          <a:off x="3657600" y="4724400"/>
          <a:ext cx="1905000" cy="457200"/>
        </p:xfrm>
        <a:graphic>
          <a:graphicData uri="http://schemas.openxmlformats.org/presentationml/2006/ole">
            <mc:AlternateContent xmlns:mc="http://schemas.openxmlformats.org/markup-compatibility/2006">
              <mc:Choice xmlns:v="urn:schemas-microsoft-com:vml" Requires="v">
                <p:oleObj spid="_x0000_s78067" name="Equation" r:id="rId6" imgW="761760" imgH="203040" progId="Equation.DSMT4">
                  <p:embed/>
                </p:oleObj>
              </mc:Choice>
              <mc:Fallback>
                <p:oleObj name="Equation" r:id="rId6" imgW="761760" imgH="203040" progId="Equation.DSMT4">
                  <p:embed/>
                  <p:pic>
                    <p:nvPicPr>
                      <p:cNvPr id="0" name="Object 3" descr="TR equals P times 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4724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460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152400"/>
            <a:ext cx="8229600" cy="800219"/>
          </a:xfrm>
        </p:spPr>
        <p:txBody>
          <a:bodyPr>
            <a:spAutoFit/>
          </a:bodyPr>
          <a:lstStyle/>
          <a:p>
            <a:r>
              <a:rPr lang="en-IN" altLang="en-US" sz="2600" dirty="0">
                <a:latin typeface="+mj-lt"/>
              </a:rPr>
              <a:t>Figure 8.9 Demand Facing a Single Firm in a Perfectly Competitive Market</a:t>
            </a:r>
            <a:endParaRPr lang="en-US" sz="2600" dirty="0">
              <a:latin typeface="+mj-lt"/>
            </a:endParaRPr>
          </a:p>
        </p:txBody>
      </p:sp>
      <p:pic>
        <p:nvPicPr>
          <p:cNvPr id="78850" name="Picture 2" descr="The graph shows the data for “The market,” as follows: &#10;Y-axis: Price per bushel in dollars&#10;X-axis: Bushels of corn per year&#10;A point is plotted in the middle of the graph at $5.00 on the y-axis, but at an undetermined point on the x-axis.&#10;Arc S curves up and through this point.&#10;Arc D curves down and through this point intersecting arc S.&#10;"/>
          <p:cNvPicPr>
            <a:picLocks noChangeAspect="1" noChangeArrowheads="1"/>
          </p:cNvPicPr>
          <p:nvPr/>
        </p:nvPicPr>
        <p:blipFill rotWithShape="1">
          <a:blip r:embed="rId3">
            <a:extLst>
              <a:ext uri="{28A0092B-C50C-407E-A947-70E740481C1C}">
                <a14:useLocalDpi xmlns:a14="http://schemas.microsoft.com/office/drawing/2010/main" val="0"/>
              </a:ext>
            </a:extLst>
          </a:blip>
          <a:srcRect r="53061"/>
          <a:stretch/>
        </p:blipFill>
        <p:spPr bwMode="auto">
          <a:xfrm>
            <a:off x="526993" y="1129937"/>
            <a:ext cx="3797357" cy="41290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he graph shows the data for a representative perfectly competitive firm, as follows:&#10;Y-axis: Price per bushel in dollars&#10;X-axis: Bushels of corn per year&#10;Line d is drawn horizontally at $5.00 on the y-axis.&#10;"/>
          <p:cNvPicPr>
            <a:picLocks noChangeAspect="1" noChangeArrowheads="1"/>
          </p:cNvPicPr>
          <p:nvPr/>
        </p:nvPicPr>
        <p:blipFill rotWithShape="1">
          <a:blip r:embed="rId3">
            <a:extLst>
              <a:ext uri="{28A0092B-C50C-407E-A947-70E740481C1C}">
                <a14:useLocalDpi xmlns:a14="http://schemas.microsoft.com/office/drawing/2010/main" val="0"/>
              </a:ext>
            </a:extLst>
          </a:blip>
          <a:srcRect l="48116"/>
          <a:stretch/>
        </p:blipFill>
        <p:spPr bwMode="auto">
          <a:xfrm>
            <a:off x="4572000" y="1143000"/>
            <a:ext cx="4197408" cy="41290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360126"/>
            <a:ext cx="8229600" cy="969496"/>
          </a:xfrm>
        </p:spPr>
        <p:txBody>
          <a:bodyPr wrap="square">
            <a:spAutoFit/>
          </a:bodyPr>
          <a:lstStyle/>
          <a:p>
            <a:pPr marL="0" indent="0">
              <a:spcBef>
                <a:spcPts val="1800"/>
              </a:spcBef>
              <a:buNone/>
            </a:pPr>
            <a:r>
              <a:rPr lang="en-US" dirty="0"/>
              <a:t>If a representative firm in a perfectly competitive market raises the price of its output above $5.00, the quantity demanded of </a:t>
            </a:r>
            <a:r>
              <a:rPr lang="en-US" i="1" dirty="0"/>
              <a:t>that firm’s </a:t>
            </a:r>
            <a:r>
              <a:rPr lang="en-US" dirty="0"/>
              <a:t>output will drop to zero.</a:t>
            </a:r>
          </a:p>
          <a:p>
            <a:pPr marL="0" indent="0">
              <a:spcBef>
                <a:spcPts val="1800"/>
              </a:spcBef>
              <a:buNone/>
            </a:pPr>
            <a:r>
              <a:rPr lang="en-US" dirty="0"/>
              <a:t>Each firm faces a perfectly elastic demand curve, </a:t>
            </a:r>
            <a:r>
              <a:rPr lang="en-US" i="1" dirty="0"/>
              <a:t>d</a:t>
            </a:r>
            <a:r>
              <a:rPr lang="en-US" dirty="0"/>
              <a:t>.</a:t>
            </a:r>
          </a:p>
        </p:txBody>
      </p:sp>
    </p:spTree>
    <p:extLst>
      <p:ext uri="{BB962C8B-B14F-4D97-AF65-F5344CB8AC3E}">
        <p14:creationId xmlns:p14="http://schemas.microsoft.com/office/powerpoint/2010/main" val="635327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53028"/>
            <a:ext cx="8229600" cy="553998"/>
          </a:xfrm>
        </p:spPr>
        <p:txBody>
          <a:bodyPr>
            <a:spAutoFit/>
          </a:bodyPr>
          <a:lstStyle/>
          <a:p>
            <a:r>
              <a:rPr lang="en-IN" altLang="en-US" sz="3600" dirty="0">
                <a:latin typeface="+mj-lt"/>
              </a:rPr>
              <a:t>Total Revenue and Marginal Revenue</a:t>
            </a:r>
            <a:endParaRPr lang="en-US" sz="3600" dirty="0">
              <a:latin typeface="+mj-lt"/>
            </a:endParaRPr>
          </a:p>
        </p:txBody>
      </p:sp>
      <p:sp>
        <p:nvSpPr>
          <p:cNvPr id="3" name="Content Placeholder 2"/>
          <p:cNvSpPr>
            <a:spLocks noGrp="1"/>
          </p:cNvSpPr>
          <p:nvPr>
            <p:ph idx="1"/>
          </p:nvPr>
        </p:nvSpPr>
        <p:spPr>
          <a:xfrm>
            <a:off x="457200" y="1600200"/>
            <a:ext cx="8229600" cy="3708708"/>
          </a:xfrm>
        </p:spPr>
        <p:txBody>
          <a:bodyPr wrap="square">
            <a:spAutoFit/>
          </a:bodyPr>
          <a:lstStyle/>
          <a:p>
            <a:r>
              <a:rPr lang="en-US" sz="2400" b="1" dirty="0"/>
              <a:t>marginal revenue (</a:t>
            </a:r>
            <a:r>
              <a:rPr lang="en-US" sz="2400" b="1" i="1" dirty="0"/>
              <a:t>MR</a:t>
            </a:r>
            <a:r>
              <a:rPr lang="en-US" sz="2400" b="1" dirty="0"/>
              <a:t>)</a:t>
            </a:r>
            <a:r>
              <a:rPr lang="en-US" sz="2400" b="1" dirty="0">
                <a:solidFill>
                  <a:srgbClr val="006668"/>
                </a:solidFill>
              </a:rPr>
              <a:t>  </a:t>
            </a:r>
            <a:r>
              <a:rPr lang="en-US" sz="2400" dirty="0"/>
              <a:t>The additional revenue that a firm takes in when it increases output by one additional unit. In perfect competition, the marginal revenue is equal to the price.</a:t>
            </a:r>
          </a:p>
          <a:p>
            <a:r>
              <a:rPr lang="en-US" sz="2400" dirty="0"/>
              <a:t>The </a:t>
            </a:r>
            <a:r>
              <a:rPr lang="en-US" sz="2400" i="1" dirty="0"/>
              <a:t>marginal revenue curve and the demand curve facing a competitive firm are identical</a:t>
            </a:r>
            <a:r>
              <a:rPr lang="en-US" sz="2400" dirty="0"/>
              <a:t>.</a:t>
            </a:r>
          </a:p>
          <a:p>
            <a:r>
              <a:rPr lang="en-US" sz="2400" dirty="0"/>
              <a:t>The horizontal line in Figure 8.9(b) can be thought of as both the demand curve facing the firm and its marginal revenue curve:</a:t>
            </a:r>
          </a:p>
        </p:txBody>
      </p:sp>
      <p:graphicFrame>
        <p:nvGraphicFramePr>
          <p:cNvPr id="4" name="Object 3" descr="P star equals d equals MR"/>
          <p:cNvGraphicFramePr>
            <a:graphicFrameLocks noChangeAspect="1"/>
          </p:cNvGraphicFramePr>
          <p:nvPr>
            <p:extLst>
              <p:ext uri="{D42A27DB-BD31-4B8C-83A1-F6EECF244321}">
                <p14:modId xmlns:p14="http://schemas.microsoft.com/office/powerpoint/2010/main" val="1147384767"/>
              </p:ext>
            </p:extLst>
          </p:nvPr>
        </p:nvGraphicFramePr>
        <p:xfrm>
          <a:off x="3270250" y="5638800"/>
          <a:ext cx="2597150" cy="474663"/>
        </p:xfrm>
        <a:graphic>
          <a:graphicData uri="http://schemas.openxmlformats.org/presentationml/2006/ole">
            <mc:AlternateContent xmlns:mc="http://schemas.openxmlformats.org/markup-compatibility/2006">
              <mc:Choice xmlns:v="urn:schemas-microsoft-com:vml" Requires="v">
                <p:oleObj spid="_x0000_s79992" name="Equation" r:id="rId4" imgW="927000" imgH="203040" progId="Equation.DSMT4">
                  <p:embed/>
                </p:oleObj>
              </mc:Choice>
              <mc:Fallback>
                <p:oleObj name="Equation" r:id="rId4" imgW="927000" imgH="203040" progId="Equation.DSMT4">
                  <p:embed/>
                  <p:pic>
                    <p:nvPicPr>
                      <p:cNvPr id="0" name="Object 4" descr="P star equals d equals M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0250" y="5638800"/>
                        <a:ext cx="25971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5610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8080"/>
            <a:ext cx="8229600" cy="1107996"/>
          </a:xfrm>
        </p:spPr>
        <p:txBody>
          <a:bodyPr>
            <a:spAutoFit/>
          </a:bodyPr>
          <a:lstStyle/>
          <a:p>
            <a:r>
              <a:rPr lang="en-IN" altLang="en-US" sz="3600" dirty="0">
                <a:latin typeface="+mj-lt"/>
              </a:rPr>
              <a:t>Comparing Costs and Revenues to Maximize Profit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19250"/>
            <a:ext cx="8229600" cy="3962623"/>
          </a:xfrm>
        </p:spPr>
        <p:txBody>
          <a:bodyPr wrap="square">
            <a:spAutoFit/>
          </a:bodyPr>
          <a:lstStyle/>
          <a:p>
            <a:pPr marL="0" indent="0">
              <a:buNone/>
            </a:pPr>
            <a:r>
              <a:rPr lang="en-US" sz="2200" b="1" dirty="0"/>
              <a:t>The Profit-Maximizing Level of Output</a:t>
            </a:r>
          </a:p>
          <a:p>
            <a:r>
              <a:rPr lang="en-US" sz="2200" dirty="0"/>
              <a:t>As long as marginal revenue is greater than marginal cost, even though the difference between the two is getting smaller, added output means added profit. </a:t>
            </a:r>
          </a:p>
          <a:p>
            <a:r>
              <a:rPr lang="en-US" sz="2200" dirty="0"/>
              <a:t>Whenever marginal revenue exceeds marginal cost, the revenue gained by increasing output by 1 unit per period exceeds the cost incurred by doing so. </a:t>
            </a:r>
          </a:p>
          <a:p>
            <a:r>
              <a:rPr lang="en-US" sz="2200" dirty="0"/>
              <a:t>The profit-maximizing perfectly competitive firm will produce up to the point where the price of its output is just equal to short-run marginal cost—the level of output at which</a:t>
            </a:r>
          </a:p>
        </p:txBody>
      </p:sp>
      <p:graphicFrame>
        <p:nvGraphicFramePr>
          <p:cNvPr id="5" name="Object 4" descr="P star equals MC."/>
          <p:cNvGraphicFramePr>
            <a:graphicFrameLocks noChangeAspect="1"/>
          </p:cNvGraphicFramePr>
          <p:nvPr>
            <p:extLst>
              <p:ext uri="{D42A27DB-BD31-4B8C-83A1-F6EECF244321}">
                <p14:modId xmlns:p14="http://schemas.microsoft.com/office/powerpoint/2010/main" val="1222545160"/>
              </p:ext>
            </p:extLst>
          </p:nvPr>
        </p:nvGraphicFramePr>
        <p:xfrm>
          <a:off x="3716337" y="5734050"/>
          <a:ext cx="1711325" cy="406400"/>
        </p:xfrm>
        <a:graphic>
          <a:graphicData uri="http://schemas.openxmlformats.org/presentationml/2006/ole">
            <mc:AlternateContent xmlns:mc="http://schemas.openxmlformats.org/markup-compatibility/2006">
              <mc:Choice xmlns:v="urn:schemas-microsoft-com:vml" Requires="v">
                <p:oleObj spid="_x0000_s81016" name="Equation" r:id="rId4" imgW="622080" imgH="177480" progId="Equation.DSMT4">
                  <p:embed/>
                </p:oleObj>
              </mc:Choice>
              <mc:Fallback>
                <p:oleObj name="Equation" r:id="rId4" imgW="622080" imgH="177480" progId="Equation.DSMT4">
                  <p:embed/>
                  <p:pic>
                    <p:nvPicPr>
                      <p:cNvPr id="0" name="Object 3" descr="P star equals 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6337" y="5734050"/>
                        <a:ext cx="17113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1618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Comparing Costs and Revenues to Maximize Profit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1"/>
            <a:ext cx="8205788" cy="1300356"/>
          </a:xfrm>
        </p:spPr>
        <p:txBody>
          <a:bodyPr wrap="square">
            <a:spAutoFit/>
          </a:bodyPr>
          <a:lstStyle/>
          <a:p>
            <a:pPr marL="0" indent="0">
              <a:buNone/>
            </a:pPr>
            <a:r>
              <a:rPr lang="en-US" sz="2400" b="1" dirty="0"/>
              <a:t>The Profit-Maximizing Level of Output</a:t>
            </a:r>
          </a:p>
          <a:p>
            <a:r>
              <a:rPr lang="en-US" sz="2400" dirty="0"/>
              <a:t>The profit-maximizing output level for </a:t>
            </a:r>
            <a:r>
              <a:rPr lang="en-US" sz="2400" i="1" dirty="0"/>
              <a:t>all</a:t>
            </a:r>
            <a:r>
              <a:rPr lang="en-US" sz="2400" dirty="0"/>
              <a:t> firms is the output level where              .</a:t>
            </a:r>
          </a:p>
        </p:txBody>
      </p:sp>
      <p:graphicFrame>
        <p:nvGraphicFramePr>
          <p:cNvPr id="7" name="Object 6" descr="MR equals MC"/>
          <p:cNvGraphicFramePr>
            <a:graphicFrameLocks noChangeAspect="1"/>
          </p:cNvGraphicFramePr>
          <p:nvPr>
            <p:extLst>
              <p:ext uri="{D42A27DB-BD31-4B8C-83A1-F6EECF244321}">
                <p14:modId xmlns:p14="http://schemas.microsoft.com/office/powerpoint/2010/main" val="1340290438"/>
              </p:ext>
            </p:extLst>
          </p:nvPr>
        </p:nvGraphicFramePr>
        <p:xfrm>
          <a:off x="2295525" y="2552700"/>
          <a:ext cx="1190625" cy="381000"/>
        </p:xfrm>
        <a:graphic>
          <a:graphicData uri="http://schemas.openxmlformats.org/presentationml/2006/ole">
            <mc:AlternateContent xmlns:mc="http://schemas.openxmlformats.org/markup-compatibility/2006">
              <mc:Choice xmlns:v="urn:schemas-microsoft-com:vml" Requires="v">
                <p:oleObj spid="_x0000_s86067" name="Equation" r:id="rId4" imgW="634680" imgH="203040" progId="Equation.DSMT4">
                  <p:embed/>
                </p:oleObj>
              </mc:Choice>
              <mc:Fallback>
                <p:oleObj name="Equation" r:id="rId4" imgW="63468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5525" y="255270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p:cNvSpPr>
            <a:spLocks noGrp="1"/>
          </p:cNvSpPr>
          <p:nvPr>
            <p:ph sz="quarter" idx="13"/>
          </p:nvPr>
        </p:nvSpPr>
        <p:spPr>
          <a:xfrm>
            <a:off x="457200" y="3038475"/>
            <a:ext cx="8205788" cy="369332"/>
          </a:xfrm>
        </p:spPr>
        <p:txBody>
          <a:bodyPr>
            <a:spAutoFit/>
          </a:bodyPr>
          <a:lstStyle/>
          <a:p>
            <a:r>
              <a:rPr lang="en-US" sz="2400" dirty="0"/>
              <a:t>In perfect competition, however,</a:t>
            </a:r>
            <a:endParaRPr lang="en-IN" sz="2400" dirty="0"/>
          </a:p>
        </p:txBody>
      </p:sp>
      <p:graphicFrame>
        <p:nvGraphicFramePr>
          <p:cNvPr id="13" name="Object 12" descr="M R equals P"/>
          <p:cNvGraphicFramePr>
            <a:graphicFrameLocks/>
          </p:cNvGraphicFramePr>
          <p:nvPr>
            <p:extLst>
              <p:ext uri="{D42A27DB-BD31-4B8C-83A1-F6EECF244321}">
                <p14:modId xmlns:p14="http://schemas.microsoft.com/office/powerpoint/2010/main" val="4050651044"/>
              </p:ext>
            </p:extLst>
          </p:nvPr>
        </p:nvGraphicFramePr>
        <p:xfrm>
          <a:off x="5016137" y="3050903"/>
          <a:ext cx="1143000" cy="406400"/>
        </p:xfrm>
        <a:graphic>
          <a:graphicData uri="http://schemas.openxmlformats.org/presentationml/2006/ole">
            <mc:AlternateContent xmlns:mc="http://schemas.openxmlformats.org/markup-compatibility/2006">
              <mc:Choice xmlns:v="urn:schemas-microsoft-com:vml" Requires="v">
                <p:oleObj spid="_x0000_s86068" name="Equation" r:id="rId6" imgW="571320" imgH="203040" progId="Equation.DSMT4">
                  <p:embed/>
                </p:oleObj>
              </mc:Choice>
              <mc:Fallback>
                <p:oleObj name="Equation" r:id="rId6" imgW="571320" imgH="203040" progId="Equation.DSMT4">
                  <p:embed/>
                  <p:pic>
                    <p:nvPicPr>
                      <p:cNvPr id="0" name=""/>
                      <p:cNvPicPr>
                        <a:picLocks noChangeArrowheads="1"/>
                      </p:cNvPicPr>
                      <p:nvPr/>
                    </p:nvPicPr>
                    <p:blipFill>
                      <a:blip r:embed="rId7"/>
                      <a:srcRect/>
                      <a:stretch>
                        <a:fillRect/>
                      </a:stretch>
                    </p:blipFill>
                    <p:spPr bwMode="auto">
                      <a:xfrm>
                        <a:off x="5016137" y="3050903"/>
                        <a:ext cx="1143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8"/>
          <p:cNvSpPr>
            <a:spLocks noGrp="1"/>
          </p:cNvSpPr>
          <p:nvPr>
            <p:ph sz="quarter" idx="14"/>
          </p:nvPr>
        </p:nvSpPr>
        <p:spPr>
          <a:xfrm>
            <a:off x="719984" y="3070724"/>
            <a:ext cx="7814416" cy="1107996"/>
          </a:xfrm>
        </p:spPr>
        <p:txBody>
          <a:bodyPr wrap="square">
            <a:spAutoFit/>
          </a:bodyPr>
          <a:lstStyle/>
          <a:p>
            <a:pPr marL="0" indent="0">
              <a:buNone/>
            </a:pPr>
            <a:r>
              <a:rPr lang="en-US" sz="2400" dirty="0"/>
              <a:t>                                                                 as shown earlier.                                                        Hence, for perfectly competitive firms, we can rewrite our profit-maximizing condition as</a:t>
            </a:r>
            <a:endParaRPr lang="en-IN" sz="2400" dirty="0"/>
          </a:p>
        </p:txBody>
      </p:sp>
      <p:graphicFrame>
        <p:nvGraphicFramePr>
          <p:cNvPr id="4" name="Object 3" descr="P equals MC"/>
          <p:cNvGraphicFramePr>
            <a:graphicFrameLocks/>
          </p:cNvGraphicFramePr>
          <p:nvPr>
            <p:extLst>
              <p:ext uri="{D42A27DB-BD31-4B8C-83A1-F6EECF244321}">
                <p14:modId xmlns:p14="http://schemas.microsoft.com/office/powerpoint/2010/main" val="637529835"/>
              </p:ext>
            </p:extLst>
          </p:nvPr>
        </p:nvGraphicFramePr>
        <p:xfrm>
          <a:off x="4783190" y="3835400"/>
          <a:ext cx="1143000" cy="355600"/>
        </p:xfrm>
        <a:graphic>
          <a:graphicData uri="http://schemas.openxmlformats.org/presentationml/2006/ole">
            <mc:AlternateContent xmlns:mc="http://schemas.openxmlformats.org/markup-compatibility/2006">
              <mc:Choice xmlns:v="urn:schemas-microsoft-com:vml" Requires="v">
                <p:oleObj spid="_x0000_s86069" name="Equation" r:id="rId8" imgW="571320" imgH="177480" progId="Equation.DSMT4">
                  <p:embed/>
                </p:oleObj>
              </mc:Choice>
              <mc:Fallback>
                <p:oleObj name="Equation" r:id="rId8" imgW="571320" imgH="177480"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3190" y="3835400"/>
                        <a:ext cx="1143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Content Placeholder 9"/>
          <p:cNvSpPr>
            <a:spLocks noGrp="1"/>
          </p:cNvSpPr>
          <p:nvPr>
            <p:ph sz="quarter" idx="15"/>
          </p:nvPr>
        </p:nvSpPr>
        <p:spPr>
          <a:xfrm>
            <a:off x="457200" y="4343400"/>
            <a:ext cx="8205788" cy="738664"/>
          </a:xfrm>
        </p:spPr>
        <p:txBody>
          <a:bodyPr>
            <a:spAutoFit/>
          </a:bodyPr>
          <a:lstStyle/>
          <a:p>
            <a:r>
              <a:rPr lang="en-US" sz="2400" i="1" dirty="0"/>
              <a:t>Important note: The key idea here is that firms will produce as long as marginal revenue exceeds marginal cost.</a:t>
            </a:r>
          </a:p>
        </p:txBody>
      </p:sp>
    </p:spTree>
    <p:extLst>
      <p:ext uri="{BB962C8B-B14F-4D97-AF65-F5344CB8AC3E}">
        <p14:creationId xmlns:p14="http://schemas.microsoft.com/office/powerpoint/2010/main" val="1601489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44882"/>
            <a:ext cx="8229600" cy="800219"/>
          </a:xfrm>
        </p:spPr>
        <p:txBody>
          <a:bodyPr>
            <a:spAutoFit/>
          </a:bodyPr>
          <a:lstStyle/>
          <a:p>
            <a:r>
              <a:rPr lang="en-IN" altLang="en-US" sz="2600" dirty="0">
                <a:latin typeface="+mj-lt"/>
              </a:rPr>
              <a:t>Figure 8.10 The Profit-Maximizing Level of Output for a Perfectly Competitive Firm</a:t>
            </a:r>
            <a:endParaRPr lang="en-US" sz="2600" dirty="0">
              <a:latin typeface="+mj-lt"/>
            </a:endParaRPr>
          </a:p>
        </p:txBody>
      </p:sp>
      <p:pic>
        <p:nvPicPr>
          <p:cNvPr id="82947" name="Picture 3" descr="The graph shows the data for “The industry,” as follows:&#10;Y-axis: Price per unit in dollars&#10;X-axis: Units of output&#10;A point is plotted at (300000, p star = 5.00).&#10;Line S angles up and through this point.&#10;Line D angles down and through this point intersecting line S.&#10;"/>
          <p:cNvPicPr>
            <a:picLocks noChangeAspect="1" noChangeArrowheads="1"/>
          </p:cNvPicPr>
          <p:nvPr/>
        </p:nvPicPr>
        <p:blipFill rotWithShape="1">
          <a:blip r:embed="rId3">
            <a:extLst>
              <a:ext uri="{28A0092B-C50C-407E-A947-70E740481C1C}">
                <a14:useLocalDpi xmlns:a14="http://schemas.microsoft.com/office/drawing/2010/main" val="0"/>
              </a:ext>
            </a:extLst>
          </a:blip>
          <a:srcRect r="47213"/>
          <a:stretch/>
        </p:blipFill>
        <p:spPr bwMode="auto">
          <a:xfrm>
            <a:off x="983806" y="1264420"/>
            <a:ext cx="3788219" cy="35401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The graph shows the data for a representative firm, as follows:&#10;Y-axis: Price per unit in dollars&#10;X-axis: Units of output&#10;Line p starred = MR = $5 is drawn horizontally at p star = 5.00 on the y-axis.&#10;The MC curve begins just above 2.50 angling downward then curves to flatten out to point (100, 2.50) which is its lowest point. It then curves upward through point (250, 4.00) where it straightens but continues angling upward through point (300, p star = 5.00) then through point (340, 5.70) and upward.&#10;The ATC curve begins just below 5.70 angling downward then curves to flatten out in point (250, 4.00) which is its lowest point. It then curves upward again.&#10;On the x-axis the label q star is shown just below the 300 mark. Arrows point toward q star from the left and the right.&#10;"/>
          <p:cNvPicPr>
            <a:picLocks noChangeAspect="1" noChangeArrowheads="1"/>
          </p:cNvPicPr>
          <p:nvPr/>
        </p:nvPicPr>
        <p:blipFill rotWithShape="1">
          <a:blip r:embed="rId3">
            <a:extLst>
              <a:ext uri="{28A0092B-C50C-407E-A947-70E740481C1C}">
                <a14:useLocalDpi xmlns:a14="http://schemas.microsoft.com/office/drawing/2010/main" val="0"/>
              </a:ext>
            </a:extLst>
          </a:blip>
          <a:srcRect l="52655"/>
          <a:stretch/>
        </p:blipFill>
        <p:spPr bwMode="auto">
          <a:xfrm>
            <a:off x="4914900" y="1264420"/>
            <a:ext cx="3397695" cy="35401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909661"/>
            <a:ext cx="8229600" cy="1477328"/>
          </a:xfrm>
        </p:spPr>
        <p:txBody>
          <a:bodyPr wrap="square">
            <a:spAutoFit/>
          </a:bodyPr>
          <a:lstStyle/>
          <a:p>
            <a:pPr marL="0" indent="0">
              <a:buNone/>
            </a:pPr>
            <a:r>
              <a:rPr lang="en-US" dirty="0"/>
              <a:t>If price is above marginal cost, as it is at every quantity less than 300 units of output, profits can be increased by raising output; each additional unit increases revenues by more than it costs to produce the additional output because </a:t>
            </a:r>
            <a:r>
              <a:rPr lang="en-US" i="1" dirty="0"/>
              <a:t>P</a:t>
            </a:r>
            <a:r>
              <a:rPr lang="en-US" dirty="0"/>
              <a:t> &gt; </a:t>
            </a:r>
            <a:r>
              <a:rPr lang="en-US" i="1" dirty="0"/>
              <a:t>MC</a:t>
            </a:r>
            <a:r>
              <a:rPr lang="en-US" dirty="0"/>
              <a:t>. Beyond </a:t>
            </a:r>
            <a:r>
              <a:rPr lang="en-US" i="1" dirty="0"/>
              <a:t>q</a:t>
            </a:r>
            <a:r>
              <a:rPr lang="en-US" dirty="0"/>
              <a:t>* = 300, however, added output will reduce profits. At 340 units of output, an additional unit of output costs more to produce than it will bring in revenue when sold on the market. Profit-maximizing output is thus </a:t>
            </a:r>
            <a:r>
              <a:rPr lang="en-US" i="1" dirty="0"/>
              <a:t>q</a:t>
            </a:r>
            <a:r>
              <a:rPr lang="en-US" dirty="0"/>
              <a:t>*, the point at which </a:t>
            </a:r>
            <a:r>
              <a:rPr lang="en-US" i="1" dirty="0"/>
              <a:t>P</a:t>
            </a:r>
            <a:r>
              <a:rPr lang="en-US" dirty="0"/>
              <a:t> = </a:t>
            </a:r>
            <a:r>
              <a:rPr lang="en-US" i="1" dirty="0"/>
              <a:t>MC</a:t>
            </a:r>
            <a:r>
              <a:rPr lang="en-US" dirty="0"/>
              <a:t>.</a:t>
            </a:r>
          </a:p>
        </p:txBody>
      </p:sp>
    </p:spTree>
    <p:extLst>
      <p:ext uri="{BB962C8B-B14F-4D97-AF65-F5344CB8AC3E}">
        <p14:creationId xmlns:p14="http://schemas.microsoft.com/office/powerpoint/2010/main" val="4209851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0452"/>
            <a:ext cx="8229600" cy="553998"/>
          </a:xfrm>
        </p:spPr>
        <p:txBody>
          <a:bodyPr>
            <a:spAutoFit/>
          </a:bodyPr>
          <a:lstStyle/>
          <a:p>
            <a:r>
              <a:rPr lang="en-IN" altLang="en-US" sz="3600" dirty="0">
                <a:latin typeface="+mj-lt"/>
              </a:rPr>
              <a:t>A Numerical Example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515722"/>
            <a:ext cx="8229600" cy="379753"/>
          </a:xfrm>
        </p:spPr>
        <p:txBody>
          <a:bodyPr/>
          <a:lstStyle/>
          <a:p>
            <a:pPr marL="0" indent="0">
              <a:buNone/>
            </a:pPr>
            <a:r>
              <a:rPr lang="en-US" sz="2400" b="1" dirty="0"/>
              <a:t>Table 8.6   Profit Analysis for a Simple Firm</a:t>
            </a:r>
            <a:endParaRPr lang="en-US" sz="2400" dirty="0"/>
          </a:p>
        </p:txBody>
      </p:sp>
      <p:graphicFrame>
        <p:nvGraphicFramePr>
          <p:cNvPr id="5" name="Table 1"/>
          <p:cNvGraphicFramePr>
            <a:graphicFrameLocks/>
          </p:cNvGraphicFramePr>
          <p:nvPr>
            <p:extLst>
              <p:ext uri="{D42A27DB-BD31-4B8C-83A1-F6EECF244321}">
                <p14:modId xmlns:p14="http://schemas.microsoft.com/office/powerpoint/2010/main" val="1654449560"/>
              </p:ext>
            </p:extLst>
          </p:nvPr>
        </p:nvGraphicFramePr>
        <p:xfrm>
          <a:off x="521971" y="2237939"/>
          <a:ext cx="8088631" cy="3515595"/>
        </p:xfrm>
        <a:graphic>
          <a:graphicData uri="http://schemas.openxmlformats.org/drawingml/2006/table">
            <a:tbl>
              <a:tblPr firstRow="1">
                <a:tableStyleId>{0E3FDE45-AF77-4B5C-9715-49D594BDF05E}</a:tableStyleId>
              </a:tblPr>
              <a:tblGrid>
                <a:gridCol w="643831">
                  <a:extLst>
                    <a:ext uri="{9D8B030D-6E8A-4147-A177-3AD203B41FA5}">
                      <a16:colId xmlns:a16="http://schemas.microsoft.com/office/drawing/2014/main" val="20000"/>
                    </a:ext>
                  </a:extLst>
                </a:gridCol>
                <a:gridCol w="777457">
                  <a:extLst>
                    <a:ext uri="{9D8B030D-6E8A-4147-A177-3AD203B41FA5}">
                      <a16:colId xmlns:a16="http://schemas.microsoft.com/office/drawing/2014/main" val="20001"/>
                    </a:ext>
                  </a:extLst>
                </a:gridCol>
                <a:gridCol w="971820">
                  <a:extLst>
                    <a:ext uri="{9D8B030D-6E8A-4147-A177-3AD203B41FA5}">
                      <a16:colId xmlns:a16="http://schemas.microsoft.com/office/drawing/2014/main" val="20002"/>
                    </a:ext>
                  </a:extLst>
                </a:gridCol>
                <a:gridCol w="1020411">
                  <a:extLst>
                    <a:ext uri="{9D8B030D-6E8A-4147-A177-3AD203B41FA5}">
                      <a16:colId xmlns:a16="http://schemas.microsoft.com/office/drawing/2014/main" val="20003"/>
                    </a:ext>
                  </a:extLst>
                </a:gridCol>
                <a:gridCol w="1168778">
                  <a:extLst>
                    <a:ext uri="{9D8B030D-6E8A-4147-A177-3AD203B41FA5}">
                      <a16:colId xmlns:a16="http://schemas.microsoft.com/office/drawing/2014/main" val="20004"/>
                    </a:ext>
                  </a:extLst>
                </a:gridCol>
                <a:gridCol w="1168778">
                  <a:extLst>
                    <a:ext uri="{9D8B030D-6E8A-4147-A177-3AD203B41FA5}">
                      <a16:colId xmlns:a16="http://schemas.microsoft.com/office/drawing/2014/main" val="20005"/>
                    </a:ext>
                  </a:extLst>
                </a:gridCol>
                <a:gridCol w="1168778">
                  <a:extLst>
                    <a:ext uri="{9D8B030D-6E8A-4147-A177-3AD203B41FA5}">
                      <a16:colId xmlns:a16="http://schemas.microsoft.com/office/drawing/2014/main" val="20006"/>
                    </a:ext>
                  </a:extLst>
                </a:gridCol>
                <a:gridCol w="1168778">
                  <a:extLst>
                    <a:ext uri="{9D8B030D-6E8A-4147-A177-3AD203B41FA5}">
                      <a16:colId xmlns:a16="http://schemas.microsoft.com/office/drawing/2014/main" val="20007"/>
                    </a:ext>
                  </a:extLst>
                </a:gridCol>
              </a:tblGrid>
              <a:tr h="973885">
                <a:tc>
                  <a:txBody>
                    <a:bodyPr/>
                    <a:lstStyle/>
                    <a:p>
                      <a:pPr marL="0" marR="0" algn="ctr">
                        <a:spcBef>
                          <a:spcPts val="0"/>
                        </a:spcBef>
                        <a:spcAft>
                          <a:spcPts val="0"/>
                        </a:spcAft>
                      </a:pPr>
                      <a:r>
                        <a:rPr lang="en-US" sz="1600" b="1" dirty="0">
                          <a:solidFill>
                            <a:schemeClr val="bg1"/>
                          </a:solidFill>
                          <a:effectLst/>
                          <a:latin typeface="+mj-lt"/>
                          <a:ea typeface="Times New Roman"/>
                        </a:rPr>
                        <a:t>(1)</a:t>
                      </a:r>
                      <a:br>
                        <a:rPr lang="en-US" sz="1600" b="1" dirty="0">
                          <a:solidFill>
                            <a:schemeClr val="bg1"/>
                          </a:solidFill>
                          <a:effectLst/>
                          <a:latin typeface="+mj-lt"/>
                          <a:ea typeface="Times New Roman"/>
                        </a:rPr>
                      </a:br>
                      <a:br>
                        <a:rPr lang="en-US" sz="1600" b="1" dirty="0">
                          <a:solidFill>
                            <a:schemeClr val="bg1"/>
                          </a:solidFill>
                          <a:effectLst/>
                          <a:latin typeface="+mj-lt"/>
                          <a:ea typeface="Times New Roman"/>
                        </a:rPr>
                      </a:br>
                      <a:r>
                        <a:rPr lang="en-US" sz="1600" i="1" dirty="0">
                          <a:solidFill>
                            <a:schemeClr val="bg1"/>
                          </a:solidFill>
                          <a:effectLst/>
                          <a:latin typeface="+mj-lt"/>
                          <a:ea typeface="Times New Roman"/>
                        </a:rPr>
                        <a:t>q</a:t>
                      </a:r>
                      <a:endParaRPr lang="en-US" sz="1600" dirty="0">
                        <a:solidFill>
                          <a:schemeClr val="bg1"/>
                        </a:solidFill>
                        <a:effectLst/>
                        <a:latin typeface="+mj-lt"/>
                        <a:ea typeface="Times New Roman"/>
                      </a:endParaRP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a:spcBef>
                          <a:spcPts val="0"/>
                        </a:spcBef>
                        <a:spcAft>
                          <a:spcPts val="0"/>
                        </a:spcAft>
                      </a:pPr>
                      <a:r>
                        <a:rPr lang="en-US" sz="1600" b="1" dirty="0">
                          <a:solidFill>
                            <a:schemeClr val="bg1"/>
                          </a:solidFill>
                          <a:effectLst/>
                          <a:latin typeface="+mj-lt"/>
                          <a:ea typeface="Times New Roman"/>
                        </a:rPr>
                        <a:t>(2)</a:t>
                      </a:r>
                      <a:br>
                        <a:rPr lang="en-US" sz="1600" b="1" dirty="0">
                          <a:solidFill>
                            <a:schemeClr val="bg1"/>
                          </a:solidFill>
                          <a:effectLst/>
                          <a:latin typeface="+mj-lt"/>
                          <a:ea typeface="Times New Roman"/>
                        </a:rPr>
                      </a:br>
                      <a:br>
                        <a:rPr lang="en-US" sz="1600" b="1" dirty="0">
                          <a:solidFill>
                            <a:schemeClr val="bg1"/>
                          </a:solidFill>
                          <a:effectLst/>
                          <a:latin typeface="+mj-lt"/>
                          <a:ea typeface="Times New Roman"/>
                        </a:rPr>
                      </a:br>
                      <a:r>
                        <a:rPr lang="en-US" sz="1600" i="1" dirty="0">
                          <a:solidFill>
                            <a:schemeClr val="bg1"/>
                          </a:solidFill>
                          <a:effectLst/>
                          <a:latin typeface="+mj-lt"/>
                          <a:ea typeface="Times New Roman"/>
                        </a:rPr>
                        <a:t>TFC</a:t>
                      </a:r>
                      <a:endParaRPr lang="en-US" sz="1600" dirty="0">
                        <a:solidFill>
                          <a:schemeClr val="bg1"/>
                        </a:solidFill>
                        <a:effectLst/>
                        <a:latin typeface="+mj-lt"/>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a:spcBef>
                          <a:spcPts val="0"/>
                        </a:spcBef>
                        <a:spcAft>
                          <a:spcPts val="0"/>
                        </a:spcAft>
                      </a:pPr>
                      <a:r>
                        <a:rPr lang="en-US" sz="1600" b="1">
                          <a:solidFill>
                            <a:schemeClr val="bg1"/>
                          </a:solidFill>
                          <a:effectLst/>
                          <a:latin typeface="+mj-lt"/>
                          <a:ea typeface="Times New Roman"/>
                        </a:rPr>
                        <a:t>(3)</a:t>
                      </a:r>
                      <a:br>
                        <a:rPr lang="en-US" sz="1600" b="1">
                          <a:solidFill>
                            <a:schemeClr val="bg1"/>
                          </a:solidFill>
                          <a:effectLst/>
                          <a:latin typeface="+mj-lt"/>
                          <a:ea typeface="Times New Roman"/>
                        </a:rPr>
                      </a:br>
                      <a:br>
                        <a:rPr lang="en-US" sz="1600" b="1">
                          <a:solidFill>
                            <a:schemeClr val="bg1"/>
                          </a:solidFill>
                          <a:effectLst/>
                          <a:latin typeface="+mj-lt"/>
                          <a:ea typeface="Times New Roman"/>
                        </a:rPr>
                      </a:br>
                      <a:r>
                        <a:rPr lang="en-US" sz="1600" i="1">
                          <a:solidFill>
                            <a:schemeClr val="bg1"/>
                          </a:solidFill>
                          <a:effectLst/>
                          <a:latin typeface="+mj-lt"/>
                          <a:ea typeface="Times New Roman"/>
                        </a:rPr>
                        <a:t>TVC</a:t>
                      </a:r>
                      <a:endParaRPr lang="en-US" sz="1600">
                        <a:solidFill>
                          <a:schemeClr val="bg1"/>
                        </a:solidFill>
                        <a:effectLst/>
                        <a:latin typeface="+mj-lt"/>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a:spcBef>
                          <a:spcPts val="0"/>
                        </a:spcBef>
                        <a:spcAft>
                          <a:spcPts val="0"/>
                        </a:spcAft>
                      </a:pPr>
                      <a:r>
                        <a:rPr lang="en-US" sz="1600" b="1">
                          <a:solidFill>
                            <a:schemeClr val="bg1"/>
                          </a:solidFill>
                          <a:effectLst/>
                          <a:latin typeface="+mj-lt"/>
                          <a:ea typeface="Times New Roman"/>
                        </a:rPr>
                        <a:t>(4)</a:t>
                      </a:r>
                      <a:br>
                        <a:rPr lang="en-US" sz="1600" b="1">
                          <a:solidFill>
                            <a:schemeClr val="bg1"/>
                          </a:solidFill>
                          <a:effectLst/>
                          <a:latin typeface="+mj-lt"/>
                          <a:ea typeface="Times New Roman"/>
                        </a:rPr>
                      </a:br>
                      <a:br>
                        <a:rPr lang="en-US" sz="1600" b="1">
                          <a:solidFill>
                            <a:schemeClr val="bg1"/>
                          </a:solidFill>
                          <a:effectLst/>
                          <a:latin typeface="+mj-lt"/>
                          <a:ea typeface="Times New Roman"/>
                        </a:rPr>
                      </a:br>
                      <a:r>
                        <a:rPr lang="en-US" sz="1600" i="1">
                          <a:solidFill>
                            <a:schemeClr val="bg1"/>
                          </a:solidFill>
                          <a:effectLst/>
                          <a:latin typeface="+mj-lt"/>
                          <a:ea typeface="Times New Roman"/>
                        </a:rPr>
                        <a:t>MC</a:t>
                      </a:r>
                      <a:endParaRPr lang="en-US" sz="1600">
                        <a:solidFill>
                          <a:schemeClr val="bg1"/>
                        </a:solidFill>
                        <a:effectLst/>
                        <a:latin typeface="+mj-lt"/>
                        <a:ea typeface="Times New Roman"/>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a:spcBef>
                          <a:spcPts val="0"/>
                        </a:spcBef>
                        <a:spcAft>
                          <a:spcPts val="0"/>
                        </a:spcAft>
                      </a:pPr>
                      <a:r>
                        <a:rPr lang="en-US" sz="1600" b="1" dirty="0">
                          <a:solidFill>
                            <a:schemeClr val="bg1"/>
                          </a:solidFill>
                          <a:effectLst/>
                          <a:latin typeface="+mj-lt"/>
                          <a:ea typeface="Times New Roman"/>
                        </a:rPr>
                        <a:t>(5)</a:t>
                      </a:r>
                      <a:br>
                        <a:rPr lang="en-US" sz="1600" b="1" dirty="0">
                          <a:solidFill>
                            <a:schemeClr val="bg1"/>
                          </a:solidFill>
                          <a:effectLst/>
                          <a:latin typeface="+mj-lt"/>
                          <a:ea typeface="Times New Roman"/>
                        </a:rPr>
                      </a:br>
                      <a:br>
                        <a:rPr lang="en-US" sz="1600" b="1" dirty="0">
                          <a:solidFill>
                            <a:schemeClr val="bg1"/>
                          </a:solidFill>
                          <a:effectLst/>
                          <a:latin typeface="+mj-lt"/>
                          <a:ea typeface="Times New Roman"/>
                        </a:rPr>
                      </a:br>
                      <a:r>
                        <a:rPr lang="en-US" sz="1600" b="0" i="1" dirty="0">
                          <a:solidFill>
                            <a:schemeClr val="bg1"/>
                          </a:solidFill>
                          <a:effectLst/>
                          <a:latin typeface="+mj-lt"/>
                          <a:ea typeface="Times New Roman"/>
                        </a:rPr>
                        <a:t>P</a:t>
                      </a:r>
                      <a:r>
                        <a:rPr lang="en-US" sz="1600" b="0" dirty="0">
                          <a:solidFill>
                            <a:schemeClr val="bg1"/>
                          </a:solidFill>
                          <a:effectLst/>
                          <a:latin typeface="+mj-lt"/>
                          <a:ea typeface="Times New Roman"/>
                        </a:rPr>
                        <a:t> = </a:t>
                      </a:r>
                      <a:r>
                        <a:rPr lang="en-US" sz="1600" b="0" i="1" dirty="0">
                          <a:solidFill>
                            <a:schemeClr val="bg1"/>
                          </a:solidFill>
                          <a:effectLst/>
                          <a:latin typeface="+mj-lt"/>
                          <a:ea typeface="Times New Roman"/>
                        </a:rPr>
                        <a:t>MR</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a:spcBef>
                          <a:spcPts val="0"/>
                        </a:spcBef>
                        <a:spcAft>
                          <a:spcPts val="0"/>
                        </a:spcAft>
                      </a:pPr>
                      <a:r>
                        <a:rPr lang="en-US" sz="1600" b="1" dirty="0">
                          <a:solidFill>
                            <a:schemeClr val="bg1"/>
                          </a:solidFill>
                          <a:effectLst/>
                          <a:latin typeface="+mj-lt"/>
                          <a:ea typeface="Times New Roman"/>
                        </a:rPr>
                        <a:t>(6)</a:t>
                      </a:r>
                      <a:br>
                        <a:rPr lang="en-US" sz="1600" b="1" dirty="0">
                          <a:solidFill>
                            <a:schemeClr val="bg1"/>
                          </a:solidFill>
                          <a:effectLst/>
                          <a:latin typeface="+mj-lt"/>
                          <a:ea typeface="Times New Roman"/>
                        </a:rPr>
                      </a:br>
                      <a:r>
                        <a:rPr lang="en-US" sz="1600" i="1" dirty="0">
                          <a:solidFill>
                            <a:schemeClr val="bg1"/>
                          </a:solidFill>
                          <a:effectLst/>
                          <a:latin typeface="+mj-lt"/>
                          <a:ea typeface="Times New Roman"/>
                        </a:rPr>
                        <a:t>TR</a:t>
                      </a:r>
                      <a:br>
                        <a:rPr lang="en-US" sz="1600" i="1" dirty="0">
                          <a:solidFill>
                            <a:schemeClr val="bg1"/>
                          </a:solidFill>
                          <a:effectLst/>
                          <a:latin typeface="+mj-lt"/>
                          <a:ea typeface="Times New Roman"/>
                        </a:rPr>
                      </a:br>
                      <a:r>
                        <a:rPr lang="en-US" sz="1600" dirty="0">
                          <a:solidFill>
                            <a:schemeClr val="bg1"/>
                          </a:solidFill>
                          <a:effectLst/>
                          <a:latin typeface="+mj-lt"/>
                          <a:ea typeface="Times New Roman"/>
                        </a:rPr>
                        <a:t>(</a:t>
                      </a:r>
                      <a:r>
                        <a:rPr lang="en-US" sz="1600" i="1" dirty="0">
                          <a:solidFill>
                            <a:schemeClr val="bg1"/>
                          </a:solidFill>
                          <a:effectLst/>
                          <a:latin typeface="+mj-lt"/>
                          <a:ea typeface="Times New Roman"/>
                        </a:rPr>
                        <a:t>P</a:t>
                      </a:r>
                      <a:r>
                        <a:rPr lang="en-US" sz="1600" dirty="0">
                          <a:solidFill>
                            <a:schemeClr val="bg1"/>
                          </a:solidFill>
                          <a:effectLst/>
                          <a:latin typeface="+mj-lt"/>
                          <a:ea typeface="Times New Roman"/>
                        </a:rPr>
                        <a:t> × </a:t>
                      </a:r>
                      <a:r>
                        <a:rPr lang="en-US" sz="1600" i="1" dirty="0">
                          <a:solidFill>
                            <a:schemeClr val="bg1"/>
                          </a:solidFill>
                          <a:effectLst/>
                          <a:latin typeface="+mj-lt"/>
                          <a:ea typeface="Times New Roman"/>
                        </a:rPr>
                        <a:t>q</a:t>
                      </a:r>
                      <a:r>
                        <a:rPr lang="en-US" sz="1600" dirty="0">
                          <a:solidFill>
                            <a:schemeClr val="bg1"/>
                          </a:solidFill>
                          <a:effectLst/>
                          <a:latin typeface="+mj-lt"/>
                          <a:ea typeface="Times New Roman"/>
                        </a:rPr>
                        <a:t>)</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a:spcBef>
                          <a:spcPts val="0"/>
                        </a:spcBef>
                        <a:spcAft>
                          <a:spcPts val="0"/>
                        </a:spcAft>
                      </a:pPr>
                      <a:r>
                        <a:rPr lang="en-US" sz="1600" b="1">
                          <a:solidFill>
                            <a:schemeClr val="bg1"/>
                          </a:solidFill>
                          <a:effectLst/>
                          <a:latin typeface="+mj-lt"/>
                          <a:ea typeface="Times New Roman"/>
                        </a:rPr>
                        <a:t>(7)</a:t>
                      </a:r>
                      <a:br>
                        <a:rPr lang="en-US" sz="1600" b="1">
                          <a:solidFill>
                            <a:schemeClr val="bg1"/>
                          </a:solidFill>
                          <a:effectLst/>
                          <a:latin typeface="+mj-lt"/>
                          <a:ea typeface="Times New Roman"/>
                        </a:rPr>
                      </a:br>
                      <a:r>
                        <a:rPr lang="en-US" sz="1600" i="1">
                          <a:solidFill>
                            <a:schemeClr val="bg1"/>
                          </a:solidFill>
                          <a:effectLst/>
                          <a:latin typeface="+mj-lt"/>
                          <a:ea typeface="Times New Roman"/>
                        </a:rPr>
                        <a:t>TC</a:t>
                      </a:r>
                      <a:br>
                        <a:rPr lang="en-US" sz="1600">
                          <a:solidFill>
                            <a:schemeClr val="bg1"/>
                          </a:solidFill>
                          <a:effectLst/>
                          <a:latin typeface="+mj-lt"/>
                          <a:ea typeface="Times New Roman"/>
                        </a:rPr>
                      </a:br>
                      <a:r>
                        <a:rPr lang="en-US" sz="1600">
                          <a:solidFill>
                            <a:schemeClr val="bg1"/>
                          </a:solidFill>
                          <a:effectLst/>
                          <a:latin typeface="+mj-lt"/>
                          <a:ea typeface="Times New Roman"/>
                        </a:rPr>
                        <a:t>(</a:t>
                      </a:r>
                      <a:r>
                        <a:rPr lang="en-US" sz="1600" i="1">
                          <a:solidFill>
                            <a:schemeClr val="bg1"/>
                          </a:solidFill>
                          <a:effectLst/>
                          <a:latin typeface="+mj-lt"/>
                          <a:ea typeface="Times New Roman"/>
                        </a:rPr>
                        <a:t>TFC </a:t>
                      </a:r>
                      <a:r>
                        <a:rPr lang="en-US" sz="1600">
                          <a:solidFill>
                            <a:schemeClr val="bg1"/>
                          </a:solidFill>
                          <a:effectLst/>
                          <a:latin typeface="+mj-lt"/>
                          <a:ea typeface="Times New Roman"/>
                        </a:rPr>
                        <a:t>+</a:t>
                      </a:r>
                      <a:r>
                        <a:rPr lang="en-US" sz="1600" i="1">
                          <a:solidFill>
                            <a:schemeClr val="bg1"/>
                          </a:solidFill>
                          <a:effectLst/>
                          <a:latin typeface="+mj-lt"/>
                          <a:ea typeface="Times New Roman"/>
                        </a:rPr>
                        <a:t> TVC</a:t>
                      </a:r>
                      <a:r>
                        <a:rPr lang="en-US" sz="1600">
                          <a:solidFill>
                            <a:schemeClr val="bg1"/>
                          </a:solidFill>
                          <a:effectLst/>
                          <a:latin typeface="+mj-lt"/>
                          <a:ea typeface="Times New Roman"/>
                        </a:rPr>
                        <a:t>)</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algn="ctr">
                        <a:spcBef>
                          <a:spcPts val="0"/>
                        </a:spcBef>
                        <a:spcAft>
                          <a:spcPts val="0"/>
                        </a:spcAft>
                      </a:pPr>
                      <a:r>
                        <a:rPr lang="en-US" sz="1600" b="1" dirty="0">
                          <a:solidFill>
                            <a:schemeClr val="bg1"/>
                          </a:solidFill>
                          <a:effectLst/>
                          <a:latin typeface="+mj-lt"/>
                          <a:ea typeface="Times New Roman"/>
                        </a:rPr>
                        <a:t>(8)</a:t>
                      </a:r>
                      <a:br>
                        <a:rPr lang="en-US" sz="1600" b="1" dirty="0">
                          <a:solidFill>
                            <a:schemeClr val="bg1"/>
                          </a:solidFill>
                          <a:effectLst/>
                          <a:latin typeface="+mj-lt"/>
                          <a:ea typeface="Times New Roman"/>
                        </a:rPr>
                      </a:br>
                      <a:r>
                        <a:rPr lang="en-US" sz="1600" dirty="0">
                          <a:solidFill>
                            <a:schemeClr val="bg1"/>
                          </a:solidFill>
                          <a:effectLst/>
                          <a:latin typeface="+mj-lt"/>
                          <a:ea typeface="Times New Roman"/>
                        </a:rPr>
                        <a:t>Profit</a:t>
                      </a:r>
                      <a:br>
                        <a:rPr lang="en-US" sz="1600" i="1" dirty="0">
                          <a:solidFill>
                            <a:schemeClr val="bg1"/>
                          </a:solidFill>
                          <a:effectLst/>
                          <a:latin typeface="+mj-lt"/>
                          <a:ea typeface="Times New Roman"/>
                        </a:rPr>
                      </a:br>
                      <a:r>
                        <a:rPr lang="en-US" sz="1600" dirty="0">
                          <a:solidFill>
                            <a:schemeClr val="bg1"/>
                          </a:solidFill>
                          <a:effectLst/>
                          <a:latin typeface="+mj-lt"/>
                          <a:ea typeface="Times New Roman"/>
                        </a:rPr>
                        <a:t>(</a:t>
                      </a:r>
                      <a:r>
                        <a:rPr lang="en-US" sz="1600" i="1" dirty="0">
                          <a:solidFill>
                            <a:schemeClr val="bg1"/>
                          </a:solidFill>
                          <a:effectLst/>
                          <a:latin typeface="+mj-lt"/>
                          <a:ea typeface="Times New Roman"/>
                        </a:rPr>
                        <a:t>TR </a:t>
                      </a:r>
                      <a:r>
                        <a:rPr lang="en-US" sz="1600" dirty="0">
                          <a:solidFill>
                            <a:schemeClr val="bg1"/>
                          </a:solidFill>
                          <a:effectLst/>
                          <a:latin typeface="+mj-lt"/>
                          <a:ea typeface="Times New Roman"/>
                        </a:rPr>
                        <a:t>−</a:t>
                      </a:r>
                      <a:r>
                        <a:rPr lang="en-US" sz="1600" i="1" dirty="0">
                          <a:solidFill>
                            <a:schemeClr val="bg1"/>
                          </a:solidFill>
                          <a:effectLst/>
                          <a:latin typeface="+mj-lt"/>
                          <a:ea typeface="Times New Roman"/>
                        </a:rPr>
                        <a:t> TC</a:t>
                      </a:r>
                      <a:r>
                        <a:rPr lang="en-US" sz="1600" dirty="0">
                          <a:solidFill>
                            <a:schemeClr val="bg1"/>
                          </a:solidFill>
                          <a:effectLst/>
                          <a:latin typeface="+mj-lt"/>
                          <a:ea typeface="Times New Roman"/>
                        </a:rPr>
                        <a:t>)</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27453">
                <a:tc>
                  <a:txBody>
                    <a:bodyPr/>
                    <a:lstStyle/>
                    <a:p>
                      <a:pPr marL="0" marR="0" algn="ctr">
                        <a:spcBef>
                          <a:spcPts val="0"/>
                        </a:spcBef>
                        <a:spcAft>
                          <a:spcPts val="0"/>
                        </a:spcAft>
                      </a:pPr>
                      <a:r>
                        <a:rPr lang="en-US" sz="1600" dirty="0">
                          <a:effectLst/>
                          <a:latin typeface="+mj-lt"/>
                          <a:ea typeface="Times New Roman"/>
                        </a:rPr>
                        <a:t>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latin typeface="+mj-lt"/>
                        </a:rPr>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latin typeface="+mj-lt"/>
                        </a:rPr>
                        <a:t>$0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j-lt"/>
                        </a:rPr>
                        <a:t>$</a:t>
                      </a:r>
                      <a:r>
                        <a:rPr kumimoji="0" lang="en-US" sz="1600" b="0" i="0" u="none" strike="noStrike" cap="none" normalizeH="0" baseline="0" dirty="0">
                          <a:ln>
                            <a:noFill/>
                          </a:ln>
                          <a:solidFill>
                            <a:schemeClr val="tx1"/>
                          </a:solidFill>
                          <a:effectLst/>
                          <a:latin typeface="+mj-lt"/>
                          <a:cs typeface="Arial" panose="020B0604020202020204" pitchFamily="34" charset="0"/>
                        </a:rPr>
                        <a:t>—</a:t>
                      </a:r>
                      <a:endParaRPr kumimoji="0" lang="en-US" sz="1600" b="0" i="0" u="none" strike="noStrike" cap="none" normalizeH="0" baseline="0" dirty="0">
                        <a:ln>
                          <a:noFill/>
                        </a:ln>
                        <a:solidFill>
                          <a:schemeClr val="tx1"/>
                        </a:solidFill>
                        <a:effectLst/>
                        <a:latin typeface="+mj-lt"/>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latin typeface="+mj-lt"/>
                        </a:rPr>
                        <a:t>$15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latin typeface="+mj-lt"/>
                        </a:rPr>
                        <a:t>$0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latin typeface="+mj-lt"/>
                        </a:rPr>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US" sz="1600" dirty="0">
                          <a:latin typeface="+mj-lt"/>
                        </a:rPr>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27453">
                <a:tc>
                  <a:txBody>
                    <a:bodyPr/>
                    <a:lstStyle/>
                    <a:p>
                      <a:pPr marL="0" marR="0" algn="ctr">
                        <a:spcBef>
                          <a:spcPts val="0"/>
                        </a:spcBef>
                        <a:spcAft>
                          <a:spcPts val="0"/>
                        </a:spcAft>
                      </a:pPr>
                      <a:r>
                        <a:rPr lang="en-US" sz="1600" dirty="0">
                          <a:effectLst/>
                          <a:latin typeface="+mj-lt"/>
                          <a:ea typeface="Times New Roman"/>
                        </a:rPr>
                        <a:t>1</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20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sym typeface="Symbol"/>
                        </a:rPr>
                        <a:t>−</a:t>
                      </a:r>
                      <a:r>
                        <a:rPr lang="en-US" sz="1600" dirty="0">
                          <a:effectLst/>
                          <a:latin typeface="+mj-lt"/>
                          <a:ea typeface="Times New Roman"/>
                        </a:rPr>
                        <a:t>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55647">
                <a:tc>
                  <a:txBody>
                    <a:bodyPr/>
                    <a:lstStyle/>
                    <a:p>
                      <a:pPr marL="0" marR="0" algn="ctr">
                        <a:spcBef>
                          <a:spcPts val="0"/>
                        </a:spcBef>
                        <a:spcAft>
                          <a:spcPts val="0"/>
                        </a:spcAft>
                      </a:pPr>
                      <a:r>
                        <a:rPr lang="en-US" sz="1600">
                          <a:effectLst/>
                          <a:latin typeface="+mj-lt"/>
                          <a:ea typeface="Times New Roman"/>
                        </a:rPr>
                        <a:t>2</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a:effectLst/>
                          <a:latin typeface="+mj-lt"/>
                          <a:ea typeface="Times New Roman"/>
                        </a:rPr>
                        <a:t>30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25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a:effectLst/>
                          <a:latin typeface="+mj-lt"/>
                          <a:ea typeface="Times New Roman"/>
                        </a:rPr>
                        <a:t>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55647">
                <a:tc>
                  <a:txBody>
                    <a:bodyPr/>
                    <a:lstStyle/>
                    <a:p>
                      <a:pPr marL="0" marR="0" algn="ctr">
                        <a:spcBef>
                          <a:spcPts val="0"/>
                        </a:spcBef>
                        <a:spcAft>
                          <a:spcPts val="0"/>
                        </a:spcAft>
                      </a:pPr>
                      <a:r>
                        <a:rPr lang="en-US" sz="1600">
                          <a:effectLst/>
                          <a:latin typeface="+mj-lt"/>
                          <a:ea typeface="Times New Roman"/>
                        </a:rPr>
                        <a:t>3</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20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a:effectLst/>
                          <a:latin typeface="+mj-lt"/>
                          <a:ea typeface="Times New Roman"/>
                        </a:rPr>
                        <a:t>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45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30.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a:effectLst/>
                          <a:latin typeface="+mj-lt"/>
                          <a:ea typeface="Times New Roman"/>
                        </a:rPr>
                        <a:t>15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55647">
                <a:tc>
                  <a:txBody>
                    <a:bodyPr/>
                    <a:lstStyle/>
                    <a:p>
                      <a:pPr marL="0" marR="0" algn="ctr">
                        <a:spcBef>
                          <a:spcPts val="0"/>
                        </a:spcBef>
                        <a:spcAft>
                          <a:spcPts val="0"/>
                        </a:spcAft>
                      </a:pPr>
                      <a:r>
                        <a:rPr lang="en-US" sz="1600">
                          <a:effectLst/>
                          <a:latin typeface="+mj-lt"/>
                          <a:ea typeface="Times New Roman"/>
                        </a:rPr>
                        <a:t>4</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30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a:effectLst/>
                          <a:latin typeface="+mj-lt"/>
                          <a:ea typeface="Times New Roman"/>
                        </a:rPr>
                        <a:t>10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a:effectLst/>
                          <a:latin typeface="+mj-lt"/>
                          <a:ea typeface="Times New Roman"/>
                        </a:rPr>
                        <a:t>15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60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40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a:effectLst/>
                          <a:latin typeface="+mj-lt"/>
                          <a:ea typeface="Times New Roman"/>
                        </a:rPr>
                        <a:t>20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55647">
                <a:tc>
                  <a:txBody>
                    <a:bodyPr/>
                    <a:lstStyle/>
                    <a:p>
                      <a:pPr marL="0" marR="0" algn="ctr">
                        <a:spcBef>
                          <a:spcPts val="0"/>
                        </a:spcBef>
                        <a:spcAft>
                          <a:spcPts val="0"/>
                        </a:spcAft>
                      </a:pPr>
                      <a:r>
                        <a:rPr lang="en-US" sz="1600">
                          <a:effectLst/>
                          <a:latin typeface="+mj-lt"/>
                          <a:ea typeface="Times New Roman"/>
                        </a:rPr>
                        <a:t>5</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50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a:effectLst/>
                          <a:latin typeface="+mj-lt"/>
                          <a:ea typeface="Times New Roman"/>
                        </a:rPr>
                        <a:t>20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a:effectLst/>
                          <a:latin typeface="+mj-lt"/>
                          <a:ea typeface="Times New Roman"/>
                        </a:rPr>
                        <a:t>15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a:effectLst/>
                          <a:latin typeface="+mj-lt"/>
                          <a:ea typeface="Times New Roman"/>
                        </a:rPr>
                        <a:t>75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60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55647">
                <a:tc>
                  <a:txBody>
                    <a:bodyPr/>
                    <a:lstStyle/>
                    <a:p>
                      <a:pPr marL="0" marR="0" algn="ctr">
                        <a:spcBef>
                          <a:spcPts val="0"/>
                        </a:spcBef>
                        <a:spcAft>
                          <a:spcPts val="0"/>
                        </a:spcAft>
                      </a:pPr>
                      <a:r>
                        <a:rPr lang="en-US" sz="1600" dirty="0">
                          <a:effectLst/>
                          <a:latin typeface="+mj-lt"/>
                          <a:ea typeface="Times New Roman"/>
                        </a:rPr>
                        <a:t>6</a:t>
                      </a:r>
                    </a:p>
                  </a:txBody>
                  <a:tcPr marL="9525">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80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30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15</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90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90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algn="ctr">
                        <a:spcBef>
                          <a:spcPts val="0"/>
                        </a:spcBef>
                        <a:spcAft>
                          <a:spcPts val="0"/>
                        </a:spcAft>
                      </a:pPr>
                      <a:r>
                        <a:rPr lang="en-US" sz="1600" dirty="0">
                          <a:effectLst/>
                          <a:latin typeface="+mj-lt"/>
                          <a:ea typeface="Times New Roman"/>
                        </a:rPr>
                        <a:t>0</a:t>
                      </a:r>
                    </a:p>
                  </a:txBody>
                  <a:tcPr marL="9525">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76577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0452"/>
            <a:ext cx="8229600" cy="553998"/>
          </a:xfrm>
        </p:spPr>
        <p:txBody>
          <a:bodyPr>
            <a:spAutoFit/>
          </a:bodyPr>
          <a:lstStyle/>
          <a:p>
            <a:r>
              <a:rPr lang="en-IN" altLang="en-US" sz="3600" dirty="0">
                <a:latin typeface="+mj-lt"/>
              </a:rPr>
              <a:t>A Numerical Example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1447"/>
            <a:ext cx="8229600" cy="2600712"/>
          </a:xfrm>
        </p:spPr>
        <p:txBody>
          <a:bodyPr>
            <a:spAutoFit/>
          </a:bodyPr>
          <a:lstStyle/>
          <a:p>
            <a:r>
              <a:rPr lang="en-US" sz="2400" dirty="0"/>
              <a:t>If firms can produce fractional units, it is optimal to produce between 4 and 5 units. </a:t>
            </a:r>
          </a:p>
          <a:p>
            <a:r>
              <a:rPr lang="en-US" sz="2400" dirty="0"/>
              <a:t>The profit-maximizing level of output is thus between 4 and 5 units. </a:t>
            </a:r>
          </a:p>
          <a:p>
            <a:r>
              <a:rPr lang="en-US" sz="2400" dirty="0"/>
              <a:t>The firm continues to increase output as long as price (marginal revenue) is greater than marginal cost.</a:t>
            </a:r>
          </a:p>
        </p:txBody>
      </p:sp>
    </p:spTree>
    <p:extLst>
      <p:ext uri="{BB962C8B-B14F-4D97-AF65-F5344CB8AC3E}">
        <p14:creationId xmlns:p14="http://schemas.microsoft.com/office/powerpoint/2010/main" val="1713063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0452"/>
            <a:ext cx="8229600" cy="553998"/>
          </a:xfrm>
        </p:spPr>
        <p:txBody>
          <a:bodyPr>
            <a:spAutoFit/>
          </a:bodyPr>
          <a:lstStyle/>
          <a:p>
            <a:r>
              <a:rPr lang="en-IN" altLang="en-US" sz="3600" dirty="0">
                <a:latin typeface="+mj-lt"/>
              </a:rPr>
              <a:t>The Short-Run Supply Curve</a:t>
            </a:r>
            <a:endParaRPr lang="en-US" sz="2800" dirty="0">
              <a:latin typeface="+mj-lt"/>
            </a:endParaRPr>
          </a:p>
        </p:txBody>
      </p:sp>
      <p:sp>
        <p:nvSpPr>
          <p:cNvPr id="3" name="Content Placeholder 2"/>
          <p:cNvSpPr>
            <a:spLocks noGrp="1"/>
          </p:cNvSpPr>
          <p:nvPr>
            <p:ph idx="1"/>
          </p:nvPr>
        </p:nvSpPr>
        <p:spPr>
          <a:xfrm>
            <a:off x="457200" y="1601447"/>
            <a:ext cx="8229600" cy="2711512"/>
          </a:xfrm>
        </p:spPr>
        <p:txBody>
          <a:bodyPr>
            <a:spAutoFit/>
          </a:bodyPr>
          <a:lstStyle/>
          <a:p>
            <a:pPr>
              <a:lnSpc>
                <a:spcPct val="105000"/>
              </a:lnSpc>
            </a:pPr>
            <a:r>
              <a:rPr lang="en-US" sz="2400" dirty="0"/>
              <a:t>At any market price, the marginal cost curve shows the output level that maximizes profit.</a:t>
            </a:r>
          </a:p>
          <a:p>
            <a:pPr>
              <a:lnSpc>
                <a:spcPct val="105000"/>
              </a:lnSpc>
            </a:pPr>
            <a:r>
              <a:rPr lang="en-US" sz="2400" dirty="0"/>
              <a:t>Thus, the marginal cost curve of a perfectly competitive profit-maximizing firm is the firm’s short-run supply curve. </a:t>
            </a:r>
          </a:p>
          <a:p>
            <a:pPr>
              <a:lnSpc>
                <a:spcPct val="105000"/>
              </a:lnSpc>
            </a:pPr>
            <a:r>
              <a:rPr lang="en-US" sz="2400" dirty="0"/>
              <a:t>This is true except when price is so low that it pays a firm to shut down—a point that will be discussed in Chapter 9.</a:t>
            </a:r>
          </a:p>
        </p:txBody>
      </p:sp>
    </p:spTree>
    <p:extLst>
      <p:ext uri="{BB962C8B-B14F-4D97-AF65-F5344CB8AC3E}">
        <p14:creationId xmlns:p14="http://schemas.microsoft.com/office/powerpoint/2010/main" val="288019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74516"/>
            <a:ext cx="8229600" cy="984885"/>
          </a:xfrm>
        </p:spPr>
        <p:txBody>
          <a:bodyPr>
            <a:spAutoFit/>
          </a:bodyPr>
          <a:lstStyle/>
          <a:p>
            <a:r>
              <a:rPr lang="en-IN" altLang="en-US" sz="3200" dirty="0">
                <a:latin typeface="+mj-lt"/>
              </a:rPr>
              <a:t>Figure 8.11 Marginal Cost Is the Supply Curve of a Perfectly Competitive Firm</a:t>
            </a:r>
            <a:endParaRPr lang="en-US" sz="3200" dirty="0">
              <a:latin typeface="+mj-lt"/>
            </a:endParaRPr>
          </a:p>
        </p:txBody>
      </p:sp>
      <p:pic>
        <p:nvPicPr>
          <p:cNvPr id="83970" name="Picture 2" descr="The first graph shows the data for “The industry,” as follows:&#10;Arc D0 angles downward through point (300000, 5.00)&#10;Arc D1 angles downward through point (350000, 6.00)&#10;Arc D2 angles downward through point (400000, 7.00)&#10;Arc S curves upward through points (300000, 5.00), (350000, 6.00), and (400000, 7.00) intersecting the other three arcs.&#10;An arrow points to the right from arc D0 to arc D1&#10;An arrow points to the right from arc D1 to arc D2.&#10;&#10;The second graph shows the data for “A representative firm,” as follows:&#10;The MC curve begins below 5.00 angling downward then curving up and straightening out through points (300, 5.00), (350, 6.00), and then (400, 7.00). &#10;The ATC curve begins between 6.00 and 7.00 angling downward where it curves to intersect the MC curve near its lowest point, and then curves upward again.&#10;A horizontal dotted line labeled d0 = MR0 is drawn from point 5.00&#10;A horizontal dotted line labeled d1 = MR1 is drawn from point 6.00&#10;A horizontal dotted line labeled d2 = MR2 is drawn from point 7.0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3" y="1527429"/>
            <a:ext cx="7627794" cy="424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61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 y="215372"/>
            <a:ext cx="8229600" cy="1097280"/>
          </a:xfrm>
        </p:spPr>
        <p:txBody>
          <a:bodyPr>
            <a:spAutoFit/>
          </a:bodyPr>
          <a:lstStyle/>
          <a:p>
            <a:r>
              <a:rPr lang="en-IN" altLang="en-US" sz="3600" dirty="0">
                <a:latin typeface="+mj-lt"/>
              </a:rPr>
              <a:t>Chapter 8 Short-Run Costs and Output Decisions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200"/>
            <a:ext cx="8229600" cy="738664"/>
          </a:xfrm>
        </p:spPr>
        <p:txBody>
          <a:bodyPr>
            <a:spAutoFit/>
          </a:bodyPr>
          <a:lstStyle/>
          <a:p>
            <a:pPr marL="0" indent="0">
              <a:buNone/>
            </a:pPr>
            <a:r>
              <a:rPr lang="en-US" sz="2400" dirty="0"/>
              <a:t>In their quest for profits, firms make three specific decisions involving their production.</a:t>
            </a:r>
          </a:p>
        </p:txBody>
      </p:sp>
      <p:sp>
        <p:nvSpPr>
          <p:cNvPr id="4" name="Content Placeholder 3"/>
          <p:cNvSpPr>
            <a:spLocks noGrp="1"/>
          </p:cNvSpPr>
          <p:nvPr>
            <p:ph idx="13"/>
          </p:nvPr>
        </p:nvSpPr>
        <p:spPr>
          <a:xfrm>
            <a:off x="457200" y="2590800"/>
            <a:ext cx="8229600" cy="353792"/>
          </a:xfrm>
        </p:spPr>
        <p:txBody>
          <a:bodyPr/>
          <a:lstStyle/>
          <a:p>
            <a:pPr marL="0" indent="0">
              <a:buNone/>
            </a:pPr>
            <a:r>
              <a:rPr lang="en-US" sz="2400" b="1" dirty="0"/>
              <a:t>Figure 8.1  Decisions Facing Firms</a:t>
            </a:r>
          </a:p>
        </p:txBody>
      </p:sp>
      <p:pic>
        <p:nvPicPr>
          <p:cNvPr id="63490" name="Picture 2" descr="The diagram shows the following information:&#10;DECISIONS are based on INFORMATION &#10;DECISIONS &#10;1. The quantity of output to supply &#10;2. How to produce that output (which technique to use) &#10;3. The quantity of each input to demand &#10;INFORMATION&#10;1. The price of output &#10;2. Techniques of production available (asterisk)&#10;3. The price of inputs (asterisk)&#10;Note: Asterisk stands for “Determines production cost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714" y="3062264"/>
            <a:ext cx="7470573" cy="3248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456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0452"/>
            <a:ext cx="8229600" cy="553998"/>
          </a:xfrm>
        </p:spPr>
        <p:txBody>
          <a:bodyPr>
            <a:spAutoFit/>
          </a:bodyPr>
          <a:lstStyle/>
          <a:p>
            <a:r>
              <a:rPr lang="en-IN" altLang="en-US" sz="3600" dirty="0">
                <a:latin typeface="+mj-lt"/>
              </a:rPr>
              <a:t>Looking Ahead</a:t>
            </a:r>
            <a:endParaRPr lang="en-US" sz="2800" dirty="0">
              <a:latin typeface="+mj-lt"/>
            </a:endParaRPr>
          </a:p>
        </p:txBody>
      </p:sp>
      <p:sp>
        <p:nvSpPr>
          <p:cNvPr id="3" name="Content Placeholder 2"/>
          <p:cNvSpPr>
            <a:spLocks noGrp="1"/>
          </p:cNvSpPr>
          <p:nvPr>
            <p:ph idx="1"/>
          </p:nvPr>
        </p:nvSpPr>
        <p:spPr>
          <a:xfrm>
            <a:off x="457200" y="1601447"/>
            <a:ext cx="8229600" cy="2711512"/>
          </a:xfrm>
        </p:spPr>
        <p:txBody>
          <a:bodyPr>
            <a:spAutoFit/>
          </a:bodyPr>
          <a:lstStyle/>
          <a:p>
            <a:pPr>
              <a:lnSpc>
                <a:spcPct val="105000"/>
              </a:lnSpc>
            </a:pPr>
            <a:r>
              <a:rPr lang="en-US" sz="2400" dirty="0"/>
              <a:t>Keep in mind that the marginal cost curve carries information about both </a:t>
            </a:r>
            <a:r>
              <a:rPr lang="en-US" sz="2400" i="1" dirty="0"/>
              <a:t>input prices </a:t>
            </a:r>
            <a:r>
              <a:rPr lang="en-US" sz="2400" dirty="0"/>
              <a:t>and </a:t>
            </a:r>
            <a:r>
              <a:rPr lang="en-US" sz="2400" i="1" dirty="0"/>
              <a:t>technology</a:t>
            </a:r>
            <a:r>
              <a:rPr lang="en-US" sz="2400" dirty="0"/>
              <a:t>.</a:t>
            </a:r>
          </a:p>
          <a:p>
            <a:pPr>
              <a:lnSpc>
                <a:spcPct val="105000"/>
              </a:lnSpc>
            </a:pPr>
            <a:r>
              <a:rPr lang="en-US" sz="2400" dirty="0"/>
              <a:t>With one important exception we will examine in the next chapter, the marginal cost curve is the perfectly competitive firm’s supply curve in the short run.</a:t>
            </a:r>
          </a:p>
          <a:p>
            <a:pPr>
              <a:lnSpc>
                <a:spcPct val="105000"/>
              </a:lnSpc>
            </a:pPr>
            <a:r>
              <a:rPr lang="en-US" sz="2400" dirty="0"/>
              <a:t>In the next chapter, we turn to the long run.</a:t>
            </a:r>
          </a:p>
        </p:txBody>
      </p:sp>
    </p:spTree>
    <p:extLst>
      <p:ext uri="{BB962C8B-B14F-4D97-AF65-F5344CB8AC3E}">
        <p14:creationId xmlns:p14="http://schemas.microsoft.com/office/powerpoint/2010/main" val="2874611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Review Terms and Concepts</a:t>
            </a:r>
            <a:endParaRPr lang="en-US" sz="2800" dirty="0">
              <a:latin typeface="+mj-lt"/>
            </a:endParaRPr>
          </a:p>
        </p:txBody>
      </p:sp>
      <p:sp>
        <p:nvSpPr>
          <p:cNvPr id="3" name="Content Placeholder 2"/>
          <p:cNvSpPr>
            <a:spLocks noGrp="1"/>
          </p:cNvSpPr>
          <p:nvPr>
            <p:ph idx="1"/>
          </p:nvPr>
        </p:nvSpPr>
        <p:spPr>
          <a:xfrm>
            <a:off x="457200" y="1600201"/>
            <a:ext cx="4038600" cy="4542782"/>
          </a:xfrm>
        </p:spPr>
        <p:txBody>
          <a:bodyPr wrap="square">
            <a:spAutoFit/>
          </a:bodyPr>
          <a:lstStyle/>
          <a:p>
            <a:pPr marL="285750" indent="-285750">
              <a:spcBef>
                <a:spcPct val="40000"/>
              </a:spcBef>
            </a:pPr>
            <a:r>
              <a:rPr lang="en-US" sz="1800" dirty="0"/>
              <a:t>average fixed cost (</a:t>
            </a:r>
            <a:r>
              <a:rPr lang="en-US" sz="1800" i="1" dirty="0"/>
              <a:t>AFC</a:t>
            </a:r>
            <a:r>
              <a:rPr lang="en-US" sz="1800" dirty="0"/>
              <a:t>)</a:t>
            </a:r>
          </a:p>
          <a:p>
            <a:pPr marL="285750" indent="-285750">
              <a:spcBef>
                <a:spcPct val="40000"/>
              </a:spcBef>
            </a:pPr>
            <a:r>
              <a:rPr lang="en-US" sz="1800" dirty="0"/>
              <a:t>average total cost (</a:t>
            </a:r>
            <a:r>
              <a:rPr lang="en-US" sz="1800" i="1" dirty="0"/>
              <a:t>ATC</a:t>
            </a:r>
            <a:r>
              <a:rPr lang="en-US" sz="1800" dirty="0"/>
              <a:t>) </a:t>
            </a:r>
          </a:p>
          <a:p>
            <a:pPr marL="285750" indent="-285750">
              <a:spcBef>
                <a:spcPct val="40000"/>
              </a:spcBef>
            </a:pPr>
            <a:r>
              <a:rPr lang="en-US" sz="1800" dirty="0"/>
              <a:t>average variable cost (</a:t>
            </a:r>
            <a:r>
              <a:rPr lang="en-US" sz="1800" i="1" dirty="0"/>
              <a:t>AVC</a:t>
            </a:r>
            <a:r>
              <a:rPr lang="en-US" sz="1800" dirty="0"/>
              <a:t>)</a:t>
            </a:r>
          </a:p>
          <a:p>
            <a:pPr marL="285750" indent="-285750">
              <a:spcBef>
                <a:spcPct val="40000"/>
              </a:spcBef>
            </a:pPr>
            <a:r>
              <a:rPr lang="en-US" sz="1800" dirty="0"/>
              <a:t>fixed cost</a:t>
            </a:r>
          </a:p>
          <a:p>
            <a:pPr marL="285750" indent="-285750">
              <a:spcBef>
                <a:spcPct val="40000"/>
              </a:spcBef>
            </a:pPr>
            <a:r>
              <a:rPr lang="en-US" sz="1800" dirty="0"/>
              <a:t>homogeneous products</a:t>
            </a:r>
          </a:p>
          <a:p>
            <a:pPr marL="285750" indent="-285750">
              <a:spcBef>
                <a:spcPct val="40000"/>
              </a:spcBef>
            </a:pPr>
            <a:r>
              <a:rPr lang="en-US" sz="1800" dirty="0"/>
              <a:t>marginal cost (</a:t>
            </a:r>
            <a:r>
              <a:rPr lang="en-US" sz="1800" i="1" dirty="0"/>
              <a:t>MC</a:t>
            </a:r>
            <a:r>
              <a:rPr lang="en-US" sz="1800" dirty="0"/>
              <a:t>)</a:t>
            </a:r>
          </a:p>
          <a:p>
            <a:pPr marL="285750" indent="-285750">
              <a:spcBef>
                <a:spcPct val="40000"/>
              </a:spcBef>
            </a:pPr>
            <a:r>
              <a:rPr lang="en-US" sz="1800" dirty="0"/>
              <a:t>marginal revenue (</a:t>
            </a:r>
            <a:r>
              <a:rPr lang="en-US" sz="1800" i="1" dirty="0"/>
              <a:t>MR</a:t>
            </a:r>
            <a:r>
              <a:rPr lang="en-US" sz="1800" dirty="0"/>
              <a:t>)</a:t>
            </a:r>
          </a:p>
          <a:p>
            <a:pPr marL="285750" indent="-285750">
              <a:spcBef>
                <a:spcPct val="40000"/>
              </a:spcBef>
            </a:pPr>
            <a:r>
              <a:rPr lang="en-US" sz="1800" dirty="0"/>
              <a:t>perfect competition</a:t>
            </a:r>
          </a:p>
          <a:p>
            <a:pPr marL="285750" indent="-285750">
              <a:spcBef>
                <a:spcPct val="40000"/>
              </a:spcBef>
            </a:pPr>
            <a:r>
              <a:rPr lang="en-US" sz="1800" dirty="0"/>
              <a:t>spreading overhead</a:t>
            </a:r>
          </a:p>
          <a:p>
            <a:pPr marL="285750" indent="-285750">
              <a:spcBef>
                <a:spcPct val="40000"/>
              </a:spcBef>
            </a:pPr>
            <a:r>
              <a:rPr lang="en-US" sz="1800" dirty="0"/>
              <a:t>total cost (</a:t>
            </a:r>
            <a:r>
              <a:rPr lang="en-US" sz="1800" i="1" dirty="0"/>
              <a:t>TC</a:t>
            </a:r>
            <a:r>
              <a:rPr lang="en-US" sz="1800" dirty="0"/>
              <a:t>)</a:t>
            </a:r>
          </a:p>
          <a:p>
            <a:pPr marL="285750" indent="-285750">
              <a:spcBef>
                <a:spcPct val="40000"/>
              </a:spcBef>
            </a:pPr>
            <a:r>
              <a:rPr lang="en-US" sz="1800" dirty="0"/>
              <a:t>total fixed costs (</a:t>
            </a:r>
            <a:r>
              <a:rPr lang="en-US" sz="1800" i="1" dirty="0"/>
              <a:t>TFC</a:t>
            </a:r>
            <a:r>
              <a:rPr lang="en-US" sz="1800" dirty="0"/>
              <a:t>) </a:t>
            </a:r>
            <a:r>
              <a:rPr lang="en-US" sz="1800" i="1" dirty="0"/>
              <a:t>or</a:t>
            </a:r>
            <a:r>
              <a:rPr lang="en-US" sz="1800" dirty="0"/>
              <a:t> overhead</a:t>
            </a:r>
          </a:p>
          <a:p>
            <a:pPr marL="285750" indent="-285750">
              <a:spcBef>
                <a:spcPct val="40000"/>
              </a:spcBef>
            </a:pPr>
            <a:r>
              <a:rPr lang="en-US" sz="1800" dirty="0"/>
              <a:t>total revenue (TR)</a:t>
            </a:r>
          </a:p>
        </p:txBody>
      </p:sp>
      <p:sp>
        <p:nvSpPr>
          <p:cNvPr id="4" name="Content Placeholder 3"/>
          <p:cNvSpPr>
            <a:spLocks noGrp="1"/>
          </p:cNvSpPr>
          <p:nvPr>
            <p:ph sz="quarter" idx="13"/>
          </p:nvPr>
        </p:nvSpPr>
        <p:spPr>
          <a:xfrm>
            <a:off x="4648200" y="1600200"/>
            <a:ext cx="4014788" cy="1440394"/>
          </a:xfrm>
        </p:spPr>
        <p:txBody>
          <a:bodyPr>
            <a:spAutoFit/>
          </a:bodyPr>
          <a:lstStyle/>
          <a:p>
            <a:pPr marL="285750" indent="-285750">
              <a:spcBef>
                <a:spcPct val="40000"/>
              </a:spcBef>
            </a:pPr>
            <a:r>
              <a:rPr lang="en-US" sz="1800" dirty="0"/>
              <a:t>total variable cost (</a:t>
            </a:r>
            <a:r>
              <a:rPr lang="en-US" sz="1800" i="1" dirty="0"/>
              <a:t>TVC</a:t>
            </a:r>
            <a:r>
              <a:rPr lang="en-US" sz="1800" dirty="0"/>
              <a:t>)</a:t>
            </a:r>
          </a:p>
          <a:p>
            <a:pPr marL="285750" indent="-285750">
              <a:spcBef>
                <a:spcPct val="40000"/>
              </a:spcBef>
            </a:pPr>
            <a:r>
              <a:rPr lang="en-US" sz="1800" dirty="0"/>
              <a:t>total variable cost curve</a:t>
            </a:r>
          </a:p>
          <a:p>
            <a:pPr marL="285750" indent="-285750">
              <a:spcBef>
                <a:spcPct val="40000"/>
              </a:spcBef>
            </a:pPr>
            <a:r>
              <a:rPr lang="en-US" sz="1800" dirty="0"/>
              <a:t>variable cost</a:t>
            </a:r>
          </a:p>
          <a:p>
            <a:pPr marL="285750" indent="-285750">
              <a:spcBef>
                <a:spcPct val="40000"/>
              </a:spcBef>
            </a:pPr>
            <a:r>
              <a:rPr lang="en-US" sz="1800" dirty="0"/>
              <a:t>Equations:</a:t>
            </a:r>
          </a:p>
        </p:txBody>
      </p:sp>
      <p:graphicFrame>
        <p:nvGraphicFramePr>
          <p:cNvPr id="7" name="Object 6" descr="TC equals TFC plus TVC"/>
          <p:cNvGraphicFramePr>
            <a:graphicFrameLocks noChangeAspect="1"/>
          </p:cNvGraphicFramePr>
          <p:nvPr>
            <p:extLst>
              <p:ext uri="{D42A27DB-BD31-4B8C-83A1-F6EECF244321}">
                <p14:modId xmlns:p14="http://schemas.microsoft.com/office/powerpoint/2010/main" val="236700854"/>
              </p:ext>
            </p:extLst>
          </p:nvPr>
        </p:nvGraphicFramePr>
        <p:xfrm>
          <a:off x="4943475" y="3124200"/>
          <a:ext cx="1282700" cy="177800"/>
        </p:xfrm>
        <a:graphic>
          <a:graphicData uri="http://schemas.openxmlformats.org/presentationml/2006/ole">
            <mc:AlternateContent xmlns:mc="http://schemas.openxmlformats.org/markup-compatibility/2006">
              <mc:Choice xmlns:v="urn:schemas-microsoft-com:vml" Requires="v">
                <p:oleObj spid="_x0000_s85869" name="Equation" r:id="rId4" imgW="1282680" imgH="177480" progId="Equation.DSMT4">
                  <p:embed/>
                </p:oleObj>
              </mc:Choice>
              <mc:Fallback>
                <p:oleObj name="Equation" r:id="rId4" imgW="1282680" imgH="177480" progId="Equation.DSMT4">
                  <p:embed/>
                  <p:pic>
                    <p:nvPicPr>
                      <p:cNvPr id="0" name="Object 7" descr="TC equals TFC plus TV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475" y="3124200"/>
                        <a:ext cx="12827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descr="AFC equals TFC over q"/>
          <p:cNvGraphicFramePr>
            <a:graphicFrameLocks noChangeAspect="1"/>
          </p:cNvGraphicFramePr>
          <p:nvPr>
            <p:extLst>
              <p:ext uri="{D42A27DB-BD31-4B8C-83A1-F6EECF244321}">
                <p14:modId xmlns:p14="http://schemas.microsoft.com/office/powerpoint/2010/main" val="1030403051"/>
              </p:ext>
            </p:extLst>
          </p:nvPr>
        </p:nvGraphicFramePr>
        <p:xfrm>
          <a:off x="4924425" y="3429000"/>
          <a:ext cx="1054100" cy="203200"/>
        </p:xfrm>
        <a:graphic>
          <a:graphicData uri="http://schemas.openxmlformats.org/presentationml/2006/ole">
            <mc:AlternateContent xmlns:mc="http://schemas.openxmlformats.org/markup-compatibility/2006">
              <mc:Choice xmlns:v="urn:schemas-microsoft-com:vml" Requires="v">
                <p:oleObj spid="_x0000_s85870" name="Equation" r:id="rId6" imgW="1054080" imgH="203040" progId="Equation.DSMT4">
                  <p:embed/>
                </p:oleObj>
              </mc:Choice>
              <mc:Fallback>
                <p:oleObj name="Equation" r:id="rId6" imgW="1054080" imgH="203040" progId="Equation.DSMT4">
                  <p:embed/>
                  <p:pic>
                    <p:nvPicPr>
                      <p:cNvPr id="0" name="Object 8" descr="AFC equals TFC over 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4425" y="3429000"/>
                        <a:ext cx="10541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descr="Slope of TVC equals MC"/>
          <p:cNvGraphicFramePr>
            <a:graphicFrameLocks noChangeAspect="1"/>
          </p:cNvGraphicFramePr>
          <p:nvPr>
            <p:extLst>
              <p:ext uri="{D42A27DB-BD31-4B8C-83A1-F6EECF244321}">
                <p14:modId xmlns:p14="http://schemas.microsoft.com/office/powerpoint/2010/main" val="638438693"/>
              </p:ext>
            </p:extLst>
          </p:nvPr>
        </p:nvGraphicFramePr>
        <p:xfrm>
          <a:off x="4918075" y="3733800"/>
          <a:ext cx="1397000" cy="203200"/>
        </p:xfrm>
        <a:graphic>
          <a:graphicData uri="http://schemas.openxmlformats.org/presentationml/2006/ole">
            <mc:AlternateContent xmlns:mc="http://schemas.openxmlformats.org/markup-compatibility/2006">
              <mc:Choice xmlns:v="urn:schemas-microsoft-com:vml" Requires="v">
                <p:oleObj spid="_x0000_s85871" name="Equation" r:id="rId8" imgW="1396800" imgH="203040" progId="Equation.DSMT4">
                  <p:embed/>
                </p:oleObj>
              </mc:Choice>
              <mc:Fallback>
                <p:oleObj name="Equation" r:id="rId8" imgW="1396800" imgH="203040" progId="Equation.DSMT4">
                  <p:embed/>
                  <p:pic>
                    <p:nvPicPr>
                      <p:cNvPr id="0" name="Object 9" descr="Slope of TVC equals MC"/>
                      <p:cNvPicPr>
                        <a:picLocks noChangeAspect="1" noChangeArrowheads="1"/>
                      </p:cNvPicPr>
                      <p:nvPr/>
                    </p:nvPicPr>
                    <p:blipFill>
                      <a:blip r:embed="rId9"/>
                      <a:srcRect/>
                      <a:stretch>
                        <a:fillRect/>
                      </a:stretch>
                    </p:blipFill>
                    <p:spPr bwMode="auto">
                      <a:xfrm>
                        <a:off x="4918075" y="3733800"/>
                        <a:ext cx="1397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descr="AVC equals TVC over q"/>
          <p:cNvGraphicFramePr>
            <a:graphicFrameLocks noChangeAspect="1"/>
          </p:cNvGraphicFramePr>
          <p:nvPr>
            <p:extLst>
              <p:ext uri="{D42A27DB-BD31-4B8C-83A1-F6EECF244321}">
                <p14:modId xmlns:p14="http://schemas.microsoft.com/office/powerpoint/2010/main" val="4133015667"/>
              </p:ext>
            </p:extLst>
          </p:nvPr>
        </p:nvGraphicFramePr>
        <p:xfrm>
          <a:off x="4924425" y="4038600"/>
          <a:ext cx="1054100" cy="203200"/>
        </p:xfrm>
        <a:graphic>
          <a:graphicData uri="http://schemas.openxmlformats.org/presentationml/2006/ole">
            <mc:AlternateContent xmlns:mc="http://schemas.openxmlformats.org/markup-compatibility/2006">
              <mc:Choice xmlns:v="urn:schemas-microsoft-com:vml" Requires="v">
                <p:oleObj spid="_x0000_s85872" name="Equation" r:id="rId10" imgW="1054080" imgH="203040" progId="Equation.DSMT4">
                  <p:embed/>
                </p:oleObj>
              </mc:Choice>
              <mc:Fallback>
                <p:oleObj name="Equation" r:id="rId10" imgW="1054080" imgH="203040" progId="Equation.DSMT4">
                  <p:embed/>
                  <p:pic>
                    <p:nvPicPr>
                      <p:cNvPr id="0" name="Object 6" descr="AVC equals TVC over q"/>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4425" y="4038600"/>
                        <a:ext cx="10541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descr="ATC equals TC over q equals AFC plus AVC"/>
          <p:cNvGraphicFramePr>
            <a:graphicFrameLocks noChangeAspect="1"/>
          </p:cNvGraphicFramePr>
          <p:nvPr>
            <p:extLst>
              <p:ext uri="{D42A27DB-BD31-4B8C-83A1-F6EECF244321}">
                <p14:modId xmlns:p14="http://schemas.microsoft.com/office/powerpoint/2010/main" val="2097607043"/>
              </p:ext>
            </p:extLst>
          </p:nvPr>
        </p:nvGraphicFramePr>
        <p:xfrm>
          <a:off x="4924425" y="4343400"/>
          <a:ext cx="1968500" cy="203200"/>
        </p:xfrm>
        <a:graphic>
          <a:graphicData uri="http://schemas.openxmlformats.org/presentationml/2006/ole">
            <mc:AlternateContent xmlns:mc="http://schemas.openxmlformats.org/markup-compatibility/2006">
              <mc:Choice xmlns:v="urn:schemas-microsoft-com:vml" Requires="v">
                <p:oleObj spid="_x0000_s85873" name="Equation" r:id="rId12" imgW="1968480" imgH="203040" progId="Equation.DSMT4">
                  <p:embed/>
                </p:oleObj>
              </mc:Choice>
              <mc:Fallback>
                <p:oleObj name="Equation" r:id="rId12" imgW="1968480" imgH="203040" progId="Equation.DSMT4">
                  <p:embed/>
                  <p:pic>
                    <p:nvPicPr>
                      <p:cNvPr id="0" name="Object 10" descr="ATC equals TC over q equals AFC plus AV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4425" y="4343400"/>
                        <a:ext cx="19685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descr="TR equals P times q"/>
          <p:cNvGraphicFramePr>
            <a:graphicFrameLocks noChangeAspect="1"/>
          </p:cNvGraphicFramePr>
          <p:nvPr>
            <p:extLst>
              <p:ext uri="{D42A27DB-BD31-4B8C-83A1-F6EECF244321}">
                <p14:modId xmlns:p14="http://schemas.microsoft.com/office/powerpoint/2010/main" val="618905864"/>
              </p:ext>
            </p:extLst>
          </p:nvPr>
        </p:nvGraphicFramePr>
        <p:xfrm>
          <a:off x="4943475" y="4648200"/>
          <a:ext cx="850900" cy="203200"/>
        </p:xfrm>
        <a:graphic>
          <a:graphicData uri="http://schemas.openxmlformats.org/presentationml/2006/ole">
            <mc:AlternateContent xmlns:mc="http://schemas.openxmlformats.org/markup-compatibility/2006">
              <mc:Choice xmlns:v="urn:schemas-microsoft-com:vml" Requires="v">
                <p:oleObj spid="_x0000_s85874" name="Equation" r:id="rId14" imgW="850680" imgH="203040" progId="Equation.DSMT4">
                  <p:embed/>
                </p:oleObj>
              </mc:Choice>
              <mc:Fallback>
                <p:oleObj name="Equation" r:id="rId14" imgW="850680" imgH="203040" progId="Equation.DSMT4">
                  <p:embed/>
                  <p:pic>
                    <p:nvPicPr>
                      <p:cNvPr id="0" name="Object 11" descr="TR equals P times q"/>
                      <p:cNvPicPr>
                        <a:picLocks noChangeAspect="1" noChangeArrowheads="1"/>
                      </p:cNvPicPr>
                      <p:nvPr/>
                    </p:nvPicPr>
                    <p:blipFill>
                      <a:blip r:embed="rId15"/>
                      <a:srcRect/>
                      <a:stretch>
                        <a:fillRect/>
                      </a:stretch>
                    </p:blipFill>
                    <p:spPr bwMode="auto">
                      <a:xfrm>
                        <a:off x="4943475" y="4648200"/>
                        <a:ext cx="8509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p:cNvSpPr>
            <a:spLocks noGrp="1"/>
          </p:cNvSpPr>
          <p:nvPr>
            <p:ph sz="quarter" idx="14"/>
          </p:nvPr>
        </p:nvSpPr>
        <p:spPr>
          <a:xfrm>
            <a:off x="4648200" y="4953000"/>
            <a:ext cx="4014788" cy="553998"/>
          </a:xfrm>
        </p:spPr>
        <p:txBody>
          <a:bodyPr>
            <a:spAutoFit/>
          </a:bodyPr>
          <a:lstStyle/>
          <a:p>
            <a:r>
              <a:rPr lang="en-US" sz="1800" dirty="0"/>
              <a:t>profit-maximizing level of output for all firms:</a:t>
            </a:r>
            <a:endParaRPr lang="en-US" sz="1800" i="1" dirty="0">
              <a:latin typeface="Times New Roman" panose="02020603050405020304" pitchFamily="18" charset="0"/>
              <a:cs typeface="Times New Roman" panose="02020603050405020304" pitchFamily="18" charset="0"/>
            </a:endParaRPr>
          </a:p>
        </p:txBody>
      </p:sp>
      <p:graphicFrame>
        <p:nvGraphicFramePr>
          <p:cNvPr id="13" name="Object 12" descr="M R equals M C"/>
          <p:cNvGraphicFramePr>
            <a:graphicFrameLocks/>
          </p:cNvGraphicFramePr>
          <p:nvPr>
            <p:extLst>
              <p:ext uri="{D42A27DB-BD31-4B8C-83A1-F6EECF244321}">
                <p14:modId xmlns:p14="http://schemas.microsoft.com/office/powerpoint/2010/main" val="2007984022"/>
              </p:ext>
            </p:extLst>
          </p:nvPr>
        </p:nvGraphicFramePr>
        <p:xfrm>
          <a:off x="5791200" y="5257800"/>
          <a:ext cx="919473" cy="242880"/>
        </p:xfrm>
        <a:graphic>
          <a:graphicData uri="http://schemas.openxmlformats.org/presentationml/2006/ole">
            <mc:AlternateContent xmlns:mc="http://schemas.openxmlformats.org/markup-compatibility/2006">
              <mc:Choice xmlns:v="urn:schemas-microsoft-com:vml" Requires="v">
                <p:oleObj spid="_x0000_s85875" name="Equation" r:id="rId16" imgW="672840" imgH="177480" progId="Equation.DSMT4">
                  <p:embed/>
                </p:oleObj>
              </mc:Choice>
              <mc:Fallback>
                <p:oleObj name="Equation" r:id="rId16" imgW="672840" imgH="177480" progId="Equation.DSMT4">
                  <p:embed/>
                  <p:pic>
                    <p:nvPicPr>
                      <p:cNvPr id="0" name="Object 3" descr="P equals MC"/>
                      <p:cNvPicPr>
                        <a:picLocks noChangeArrowheads="1"/>
                      </p:cNvPicPr>
                      <p:nvPr/>
                    </p:nvPicPr>
                    <p:blipFill>
                      <a:blip r:embed="rId17"/>
                      <a:srcRect/>
                      <a:stretch>
                        <a:fillRect/>
                      </a:stretch>
                    </p:blipFill>
                    <p:spPr bwMode="auto">
                      <a:xfrm>
                        <a:off x="5791200" y="5257800"/>
                        <a:ext cx="919473" cy="24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Content Placeholder 5"/>
          <p:cNvSpPr>
            <a:spLocks noGrp="1"/>
          </p:cNvSpPr>
          <p:nvPr>
            <p:ph sz="quarter" idx="15"/>
          </p:nvPr>
        </p:nvSpPr>
        <p:spPr>
          <a:xfrm>
            <a:off x="4648200" y="5606044"/>
            <a:ext cx="4014788" cy="553998"/>
          </a:xfrm>
        </p:spPr>
        <p:txBody>
          <a:bodyPr>
            <a:spAutoFit/>
          </a:bodyPr>
          <a:lstStyle/>
          <a:p>
            <a:r>
              <a:rPr lang="en-US" sz="1800" dirty="0"/>
              <a:t>profit-maximizing level of output for perfectly competitive firms:</a:t>
            </a:r>
            <a:endParaRPr lang="en-US" sz="1800" i="1" dirty="0">
              <a:latin typeface="Times New Roman" panose="02020603050405020304" pitchFamily="18" charset="0"/>
              <a:cs typeface="Times New Roman" panose="02020603050405020304" pitchFamily="18" charset="0"/>
            </a:endParaRPr>
          </a:p>
        </p:txBody>
      </p:sp>
      <p:graphicFrame>
        <p:nvGraphicFramePr>
          <p:cNvPr id="14" name="Object 13" descr="P equals M C"/>
          <p:cNvGraphicFramePr>
            <a:graphicFrameLocks/>
          </p:cNvGraphicFramePr>
          <p:nvPr>
            <p:extLst>
              <p:ext uri="{D42A27DB-BD31-4B8C-83A1-F6EECF244321}">
                <p14:modId xmlns:p14="http://schemas.microsoft.com/office/powerpoint/2010/main" val="73655825"/>
              </p:ext>
            </p:extLst>
          </p:nvPr>
        </p:nvGraphicFramePr>
        <p:xfrm>
          <a:off x="7678209" y="5901266"/>
          <a:ext cx="746125" cy="242888"/>
        </p:xfrm>
        <a:graphic>
          <a:graphicData uri="http://schemas.openxmlformats.org/presentationml/2006/ole">
            <mc:AlternateContent xmlns:mc="http://schemas.openxmlformats.org/markup-compatibility/2006">
              <mc:Choice xmlns:v="urn:schemas-microsoft-com:vml" Requires="v">
                <p:oleObj spid="_x0000_s85876" name="Equation" r:id="rId18" imgW="545760" imgH="177480" progId="Equation.DSMT4">
                  <p:embed/>
                </p:oleObj>
              </mc:Choice>
              <mc:Fallback>
                <p:oleObj name="Equation" r:id="rId18" imgW="545760" imgH="177480" progId="Equation.DSMT4">
                  <p:embed/>
                  <p:pic>
                    <p:nvPicPr>
                      <p:cNvPr id="0" name=""/>
                      <p:cNvPicPr>
                        <a:picLocks noChangeArrowheads="1"/>
                      </p:cNvPicPr>
                      <p:nvPr/>
                    </p:nvPicPr>
                    <p:blipFill>
                      <a:blip r:embed="rId19"/>
                      <a:srcRect/>
                      <a:stretch>
                        <a:fillRect/>
                      </a:stretch>
                    </p:blipFill>
                    <p:spPr bwMode="auto">
                      <a:xfrm>
                        <a:off x="7678209" y="5901266"/>
                        <a:ext cx="74612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9055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752302"/>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6581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Costs in the Short Run</a:t>
            </a:r>
            <a:endParaRPr lang="en-US" sz="2800" dirty="0">
              <a:latin typeface="+mj-lt"/>
            </a:endParaRPr>
          </a:p>
        </p:txBody>
      </p:sp>
      <p:sp>
        <p:nvSpPr>
          <p:cNvPr id="3" name="Content Placeholder 2"/>
          <p:cNvSpPr>
            <a:spLocks noGrp="1"/>
          </p:cNvSpPr>
          <p:nvPr>
            <p:ph idx="1"/>
          </p:nvPr>
        </p:nvSpPr>
        <p:spPr>
          <a:xfrm>
            <a:off x="457200" y="1595981"/>
            <a:ext cx="8229600" cy="2600712"/>
          </a:xfrm>
        </p:spPr>
        <p:txBody>
          <a:bodyPr>
            <a:spAutoFit/>
          </a:bodyPr>
          <a:lstStyle/>
          <a:p>
            <a:r>
              <a:rPr lang="en-US" sz="2400" b="1" dirty="0"/>
              <a:t>fixed cost</a:t>
            </a:r>
            <a:r>
              <a:rPr lang="en-US" sz="2400" b="1" dirty="0">
                <a:solidFill>
                  <a:srgbClr val="006668"/>
                </a:solidFill>
              </a:rPr>
              <a:t> </a:t>
            </a:r>
            <a:r>
              <a:rPr lang="en-US" sz="2400" b="1" dirty="0"/>
              <a:t>  </a:t>
            </a:r>
            <a:r>
              <a:rPr lang="en-US" sz="2400" dirty="0"/>
              <a:t>Any cost that does not depend on the firm’s level of output. These costs are incurred even if the firm is producing nothing. There are no fixed costs in the long run.</a:t>
            </a:r>
          </a:p>
          <a:p>
            <a:r>
              <a:rPr lang="en-US" sz="2400" b="1" dirty="0"/>
              <a:t>variable cost</a:t>
            </a:r>
            <a:r>
              <a:rPr lang="en-US" sz="2400" b="1" dirty="0">
                <a:solidFill>
                  <a:srgbClr val="006668"/>
                </a:solidFill>
              </a:rPr>
              <a:t>  </a:t>
            </a:r>
            <a:r>
              <a:rPr lang="en-US" sz="2400" dirty="0"/>
              <a:t>A cost that depends on the level of production chosen.</a:t>
            </a:r>
          </a:p>
          <a:p>
            <a:r>
              <a:rPr lang="en-US" sz="2400" b="1" dirty="0"/>
              <a:t>total cost (</a:t>
            </a:r>
            <a:r>
              <a:rPr lang="en-US" sz="2400" b="1" i="1" dirty="0"/>
              <a:t>TC</a:t>
            </a:r>
            <a:r>
              <a:rPr lang="en-US" sz="2400" b="1" dirty="0"/>
              <a:t>)</a:t>
            </a:r>
            <a:r>
              <a:rPr lang="en-US" sz="2400" b="1" dirty="0">
                <a:solidFill>
                  <a:srgbClr val="006668"/>
                </a:solidFill>
              </a:rPr>
              <a:t>  </a:t>
            </a:r>
            <a:r>
              <a:rPr lang="en-US" sz="2400" dirty="0"/>
              <a:t>Total fixed costs plus total variable costs.</a:t>
            </a:r>
          </a:p>
        </p:txBody>
      </p:sp>
      <p:graphicFrame>
        <p:nvGraphicFramePr>
          <p:cNvPr id="4" name="Object 3" descr="TC equals TFC plus TVC"/>
          <p:cNvGraphicFramePr>
            <a:graphicFrameLocks noChangeAspect="1"/>
          </p:cNvGraphicFramePr>
          <p:nvPr>
            <p:extLst>
              <p:ext uri="{D42A27DB-BD31-4B8C-83A1-F6EECF244321}">
                <p14:modId xmlns:p14="http://schemas.microsoft.com/office/powerpoint/2010/main" val="3598076435"/>
              </p:ext>
            </p:extLst>
          </p:nvPr>
        </p:nvGraphicFramePr>
        <p:xfrm>
          <a:off x="2909888" y="4572000"/>
          <a:ext cx="3324225" cy="479425"/>
        </p:xfrm>
        <a:graphic>
          <a:graphicData uri="http://schemas.openxmlformats.org/presentationml/2006/ole">
            <mc:AlternateContent xmlns:mc="http://schemas.openxmlformats.org/markup-compatibility/2006">
              <mc:Choice xmlns:v="urn:schemas-microsoft-com:vml" Requires="v">
                <p:oleObj spid="_x0000_s64653" name="Equation" r:id="rId4" imgW="1231560" imgH="177480" progId="Equation.DSMT4">
                  <p:embed/>
                </p:oleObj>
              </mc:Choice>
              <mc:Fallback>
                <p:oleObj name="Equation" r:id="rId4" imgW="1231560" imgH="177480" progId="Equation.DSMT4">
                  <p:embed/>
                  <p:pic>
                    <p:nvPicPr>
                      <p:cNvPr id="0" name="Object 3" descr="TC equals TFC plus TVC"/>
                      <p:cNvPicPr>
                        <a:picLocks noChangeAspect="1" noChangeArrowheads="1"/>
                      </p:cNvPicPr>
                      <p:nvPr/>
                    </p:nvPicPr>
                    <p:blipFill>
                      <a:blip r:embed="rId5"/>
                      <a:srcRect/>
                      <a:stretch>
                        <a:fillRect/>
                      </a:stretch>
                    </p:blipFill>
                    <p:spPr bwMode="auto">
                      <a:xfrm>
                        <a:off x="2909888" y="4572000"/>
                        <a:ext cx="33242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950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Fixed Costs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390650"/>
            <a:ext cx="8229600" cy="1300356"/>
          </a:xfrm>
        </p:spPr>
        <p:txBody>
          <a:bodyPr>
            <a:spAutoFit/>
          </a:bodyPr>
          <a:lstStyle/>
          <a:p>
            <a:pPr marL="0" indent="0">
              <a:buNone/>
            </a:pPr>
            <a:r>
              <a:rPr lang="en-US" sz="2400" b="1" dirty="0"/>
              <a:t>Total Fixed Cost (</a:t>
            </a:r>
            <a:r>
              <a:rPr lang="en-US" sz="2400" b="1" i="1" dirty="0"/>
              <a:t>TFC</a:t>
            </a:r>
            <a:r>
              <a:rPr lang="en-US" sz="2400" b="1" dirty="0"/>
              <a:t>)</a:t>
            </a:r>
          </a:p>
          <a:p>
            <a:pPr marL="0" indent="0">
              <a:buNone/>
            </a:pPr>
            <a:r>
              <a:rPr lang="en-US" sz="2400" b="1" dirty="0"/>
              <a:t>total fixed costs (</a:t>
            </a:r>
            <a:r>
              <a:rPr lang="en-US" sz="2400" b="1" i="1" dirty="0"/>
              <a:t>TFC</a:t>
            </a:r>
            <a:r>
              <a:rPr lang="en-US" sz="2400" b="1" dirty="0"/>
              <a:t>) </a:t>
            </a:r>
            <a:r>
              <a:rPr lang="en-US" sz="2400" dirty="0"/>
              <a:t>or</a:t>
            </a:r>
            <a:r>
              <a:rPr lang="en-US" sz="2400" b="1" dirty="0"/>
              <a:t> overhead</a:t>
            </a:r>
            <a:r>
              <a:rPr lang="en-US" sz="2400" b="1" dirty="0">
                <a:solidFill>
                  <a:srgbClr val="006668"/>
                </a:solidFill>
              </a:rPr>
              <a:t>  </a:t>
            </a:r>
            <a:r>
              <a:rPr lang="en-US" sz="2400" dirty="0"/>
              <a:t>The total of all costs that do not change with output even if output is zero.</a:t>
            </a:r>
          </a:p>
        </p:txBody>
      </p:sp>
      <p:sp>
        <p:nvSpPr>
          <p:cNvPr id="4" name="Content Placeholder 3"/>
          <p:cNvSpPr>
            <a:spLocks noGrp="1"/>
          </p:cNvSpPr>
          <p:nvPr>
            <p:ph idx="13"/>
          </p:nvPr>
        </p:nvSpPr>
        <p:spPr>
          <a:xfrm>
            <a:off x="457200" y="2798078"/>
            <a:ext cx="8229600" cy="758386"/>
          </a:xfrm>
        </p:spPr>
        <p:txBody>
          <a:bodyPr/>
          <a:lstStyle/>
          <a:p>
            <a:pPr lvl="0"/>
            <a:r>
              <a:rPr lang="en-US" sz="2400" b="1" dirty="0">
                <a:latin typeface="Arial" charset="0"/>
                <a:cs typeface="Arial" charset="0"/>
              </a:rPr>
              <a:t>Table 8.1  </a:t>
            </a:r>
            <a:r>
              <a:rPr lang="en-US" sz="2400" b="1" dirty="0">
                <a:latin typeface="Arial" charset="0"/>
              </a:rPr>
              <a:t>Short-Run Fixed Cost (Total and Average) of a Hypothetical Firm</a:t>
            </a:r>
          </a:p>
        </p:txBody>
      </p:sp>
      <p:graphicFrame>
        <p:nvGraphicFramePr>
          <p:cNvPr id="6" name="Table 1"/>
          <p:cNvGraphicFramePr>
            <a:graphicFrameLocks/>
          </p:cNvGraphicFramePr>
          <p:nvPr>
            <p:extLst>
              <p:ext uri="{D42A27DB-BD31-4B8C-83A1-F6EECF244321}">
                <p14:modId xmlns:p14="http://schemas.microsoft.com/office/powerpoint/2010/main" val="2562856559"/>
              </p:ext>
            </p:extLst>
          </p:nvPr>
        </p:nvGraphicFramePr>
        <p:xfrm>
          <a:off x="590550" y="3657600"/>
          <a:ext cx="7981950" cy="2639540"/>
        </p:xfrm>
        <a:graphic>
          <a:graphicData uri="http://schemas.openxmlformats.org/drawingml/2006/table">
            <a:tbl>
              <a:tblPr firstRow="1">
                <a:tableStyleId>{0E3FDE45-AF77-4B5C-9715-49D594BDF05E}</a:tableStyleId>
              </a:tblPr>
              <a:tblGrid>
                <a:gridCol w="2648914">
                  <a:extLst>
                    <a:ext uri="{9D8B030D-6E8A-4147-A177-3AD203B41FA5}">
                      <a16:colId xmlns:a16="http://schemas.microsoft.com/office/drawing/2014/main" val="20000"/>
                    </a:ext>
                  </a:extLst>
                </a:gridCol>
                <a:gridCol w="2666518">
                  <a:extLst>
                    <a:ext uri="{9D8B030D-6E8A-4147-A177-3AD203B41FA5}">
                      <a16:colId xmlns:a16="http://schemas.microsoft.com/office/drawing/2014/main" val="20001"/>
                    </a:ext>
                  </a:extLst>
                </a:gridCol>
                <a:gridCol w="2666518">
                  <a:extLst>
                    <a:ext uri="{9D8B030D-6E8A-4147-A177-3AD203B41FA5}">
                      <a16:colId xmlns:a16="http://schemas.microsoft.com/office/drawing/2014/main" val="20002"/>
                    </a:ext>
                  </a:extLst>
                </a:gridCol>
              </a:tblGrid>
              <a:tr h="598164">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j-lt"/>
                        </a:rPr>
                        <a:t>(1)</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dirty="0">
                          <a:ln>
                            <a:noFill/>
                          </a:ln>
                          <a:solidFill>
                            <a:schemeClr val="bg1"/>
                          </a:solidFill>
                          <a:effectLst/>
                          <a:latin typeface="+mj-lt"/>
                        </a:rPr>
                        <a:t>q</a:t>
                      </a:r>
                    </a:p>
                  </a:txBody>
                  <a:tcPr marR="0" marT="45718" marB="45718"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j-lt"/>
                        </a:rPr>
                        <a:t>(2)</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dirty="0">
                          <a:ln>
                            <a:noFill/>
                          </a:ln>
                          <a:solidFill>
                            <a:schemeClr val="bg1"/>
                          </a:solidFill>
                          <a:effectLst/>
                          <a:latin typeface="+mj-lt"/>
                        </a:rPr>
                        <a:t>TFC</a:t>
                      </a:r>
                    </a:p>
                  </a:txBody>
                  <a:tcPr marR="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j-lt"/>
                        </a:rPr>
                        <a:t>(3)</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dirty="0">
                          <a:ln>
                            <a:noFill/>
                          </a:ln>
                          <a:solidFill>
                            <a:schemeClr val="bg1"/>
                          </a:solidFill>
                          <a:effectLst/>
                          <a:latin typeface="+mj-lt"/>
                        </a:rPr>
                        <a:t>AFC (TFC / q)</a:t>
                      </a:r>
                      <a:endParaRPr kumimoji="0" lang="en-US" sz="1600" b="0" i="1" u="none" strike="noStrike" cap="none" normalizeH="0" baseline="0" dirty="0">
                        <a:ln>
                          <a:noFill/>
                        </a:ln>
                        <a:solidFill>
                          <a:schemeClr val="bg1"/>
                        </a:solidFill>
                        <a:effectLst/>
                        <a:latin typeface="+mj-lt"/>
                      </a:endParaRPr>
                    </a:p>
                  </a:txBody>
                  <a:tcPr marR="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19406">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u="none" strike="noStrike" cap="none" normalizeH="0" baseline="0" dirty="0">
                          <a:ln>
                            <a:noFill/>
                          </a:ln>
                          <a:effectLst/>
                          <a:latin typeface="+mj-lt"/>
                        </a:rPr>
                        <a:t>0</a:t>
                      </a:r>
                    </a:p>
                  </a:txBody>
                  <a:tcPr marR="274320" marT="45718" marB="45718"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$100</a:t>
                      </a:r>
                      <a:endParaRPr kumimoji="0" lang="en-US" sz="1600" u="none" strike="noStrike" cap="none" normalizeH="0" baseline="0" dirty="0">
                        <a:ln>
                          <a:noFill/>
                        </a:ln>
                        <a:effectLst/>
                        <a:latin typeface="+mj-lt"/>
                      </a:endParaRP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pt-BR" sz="1600" b="0" i="0" u="none" strike="noStrike" cap="none" normalizeH="0" baseline="0" dirty="0">
                          <a:ln>
                            <a:noFill/>
                          </a:ln>
                          <a:solidFill>
                            <a:schemeClr val="tx1"/>
                          </a:solidFill>
                          <a:effectLst/>
                          <a:latin typeface="+mj-lt"/>
                          <a:cs typeface="Arial" panose="020B0604020202020204" pitchFamily="34" charset="0"/>
                        </a:rPr>
                        <a:t>$—</a:t>
                      </a:r>
                      <a:endParaRPr kumimoji="0" lang="en-US" sz="1600" u="none" strike="noStrike" cap="none" normalizeH="0" baseline="0" dirty="0">
                        <a:ln>
                          <a:noFill/>
                        </a:ln>
                        <a:effectLst/>
                        <a:latin typeface="+mj-lt"/>
                      </a:endParaRP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19406">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1</a:t>
                      </a:r>
                    </a:p>
                  </a:txBody>
                  <a:tcPr marR="274320" marT="45718" marB="45718"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 100</a:t>
                      </a: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100</a:t>
                      </a: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19406">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2</a:t>
                      </a:r>
                    </a:p>
                  </a:txBody>
                  <a:tcPr marR="274320" marT="45718" marB="45718"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 100</a:t>
                      </a: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  50</a:t>
                      </a: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19406">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3</a:t>
                      </a:r>
                    </a:p>
                  </a:txBody>
                  <a:tcPr marR="274320" marT="45718" marB="45718"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 100</a:t>
                      </a: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  33</a:t>
                      </a: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19406">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4</a:t>
                      </a:r>
                    </a:p>
                  </a:txBody>
                  <a:tcPr marR="274320" marT="45718" marB="45718"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 100</a:t>
                      </a: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  25</a:t>
                      </a: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19406">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5</a:t>
                      </a:r>
                    </a:p>
                  </a:txBody>
                  <a:tcPr marR="274320" marT="45718" marB="45718"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 100</a:t>
                      </a: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  20</a:t>
                      </a:r>
                    </a:p>
                  </a:txBody>
                  <a:tcPr marR="274320" marT="45718" marB="45718"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5530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281" y="768909"/>
            <a:ext cx="8229600" cy="553998"/>
          </a:xfrm>
        </p:spPr>
        <p:txBody>
          <a:bodyPr>
            <a:spAutoFit/>
          </a:bodyPr>
          <a:lstStyle/>
          <a:p>
            <a:r>
              <a:rPr lang="en-IN" altLang="en-US" sz="3600" dirty="0">
                <a:latin typeface="+mj-lt"/>
              </a:rPr>
              <a:t>Fixed Costs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595981"/>
            <a:ext cx="8229600" cy="4354269"/>
          </a:xfrm>
        </p:spPr>
        <p:txBody>
          <a:bodyPr>
            <a:spAutoFit/>
          </a:bodyPr>
          <a:lstStyle/>
          <a:p>
            <a:pPr marL="0" indent="0">
              <a:buNone/>
            </a:pPr>
            <a:r>
              <a:rPr lang="en-US" sz="2400" b="1" dirty="0"/>
              <a:t>Average Fixed Cost (</a:t>
            </a:r>
            <a:r>
              <a:rPr lang="en-US" sz="2400" b="1" i="1" dirty="0"/>
              <a:t>AFC</a:t>
            </a:r>
            <a:r>
              <a:rPr lang="en-US" sz="2400" b="1" dirty="0"/>
              <a:t>)</a:t>
            </a:r>
          </a:p>
          <a:p>
            <a:r>
              <a:rPr lang="en-US" sz="2400" b="1" dirty="0"/>
              <a:t>average fixed cost (</a:t>
            </a:r>
            <a:r>
              <a:rPr lang="en-US" sz="2400" b="1" i="1" dirty="0"/>
              <a:t>AFC</a:t>
            </a:r>
            <a:r>
              <a:rPr lang="en-US" sz="2400" b="1" dirty="0"/>
              <a:t>) </a:t>
            </a:r>
            <a:r>
              <a:rPr lang="en-US" sz="2400" dirty="0"/>
              <a:t>Total fixed cost divided by the number of units of output; a per-unit measure of fixed costs.</a:t>
            </a:r>
          </a:p>
          <a:p>
            <a:pPr>
              <a:lnSpc>
                <a:spcPct val="105000"/>
              </a:lnSpc>
            </a:pPr>
            <a:r>
              <a:rPr lang="en-US" sz="2400" dirty="0"/>
              <a:t>As output increases, average fixed cost declines because we are dividing a fixed number ($1,000) by a larger and larger quantity.</a:t>
            </a:r>
          </a:p>
          <a:p>
            <a:pPr>
              <a:lnSpc>
                <a:spcPct val="105000"/>
              </a:lnSpc>
            </a:pPr>
            <a:r>
              <a:rPr lang="en-US" sz="2400" b="1" dirty="0"/>
              <a:t>spreading overhead</a:t>
            </a:r>
            <a:r>
              <a:rPr lang="en-US" sz="2400" b="1" dirty="0">
                <a:solidFill>
                  <a:srgbClr val="006668"/>
                </a:solidFill>
              </a:rPr>
              <a:t>  </a:t>
            </a:r>
            <a:r>
              <a:rPr lang="en-US" sz="2400" dirty="0"/>
              <a:t>The process of dividing total fixed costs by more units of output. Average fixed cost declines as quantity rises.</a:t>
            </a:r>
          </a:p>
        </p:txBody>
      </p:sp>
    </p:spTree>
    <p:extLst>
      <p:ext uri="{BB962C8B-B14F-4D97-AF65-F5344CB8AC3E}">
        <p14:creationId xmlns:p14="http://schemas.microsoft.com/office/powerpoint/2010/main" val="15255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47892"/>
            <a:ext cx="8229600" cy="1046440"/>
          </a:xfrm>
        </p:spPr>
        <p:txBody>
          <a:bodyPr>
            <a:spAutoFit/>
          </a:bodyPr>
          <a:lstStyle/>
          <a:p>
            <a:r>
              <a:rPr lang="en-IN" altLang="en-US" dirty="0">
                <a:latin typeface="+mj-lt"/>
              </a:rPr>
              <a:t>Figure 8.2 Short-Run Fixed Cost (Total and Average) of a Hypothetical Firm</a:t>
            </a:r>
            <a:endParaRPr lang="en-US" dirty="0">
              <a:latin typeface="+mj-lt"/>
            </a:endParaRPr>
          </a:p>
        </p:txBody>
      </p:sp>
      <p:pic>
        <p:nvPicPr>
          <p:cNvPr id="65538" name="Picture 2" descr="In the graph for total fixed cost, &#10;Y-axis: Total fixed cost in dollars&#10;X-axis: Units of output&#10;Line TFC is drawn through points (1, 100), (2, 100), (3, 100), (4, 100), and (5, 100). &#10;"/>
          <p:cNvPicPr>
            <a:picLocks noChangeAspect="1" noChangeArrowheads="1"/>
          </p:cNvPicPr>
          <p:nvPr/>
        </p:nvPicPr>
        <p:blipFill rotWithShape="1">
          <a:blip r:embed="rId4">
            <a:extLst>
              <a:ext uri="{28A0092B-C50C-407E-A947-70E740481C1C}">
                <a14:useLocalDpi xmlns:a14="http://schemas.microsoft.com/office/drawing/2010/main" val="0"/>
              </a:ext>
            </a:extLst>
          </a:blip>
          <a:srcRect r="53280"/>
          <a:stretch/>
        </p:blipFill>
        <p:spPr bwMode="auto">
          <a:xfrm>
            <a:off x="596984" y="1902446"/>
            <a:ext cx="3708316" cy="29578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n the graph for average fixed cost, &#10;Y-axis: Average fixed cost in dollars&#10;X-axis: Units of output&#10;Arc AFC is drawn through points (1, 100), (2, 50), (3, 33), (4, 25), and (5, 20). &#10;"/>
          <p:cNvPicPr>
            <a:picLocks noChangeAspect="1" noChangeArrowheads="1"/>
          </p:cNvPicPr>
          <p:nvPr/>
        </p:nvPicPr>
        <p:blipFill rotWithShape="1">
          <a:blip r:embed="rId4">
            <a:extLst>
              <a:ext uri="{28A0092B-C50C-407E-A947-70E740481C1C}">
                <a14:useLocalDpi xmlns:a14="http://schemas.microsoft.com/office/drawing/2010/main" val="0"/>
              </a:ext>
            </a:extLst>
          </a:blip>
          <a:srcRect l="53200"/>
          <a:stretch/>
        </p:blipFill>
        <p:spPr bwMode="auto">
          <a:xfrm>
            <a:off x="4800600" y="1902446"/>
            <a:ext cx="3714666" cy="29578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descr="AFC equals TFC over q"/>
          <p:cNvGraphicFramePr>
            <a:graphicFrameLocks noChangeAspect="1"/>
          </p:cNvGraphicFramePr>
          <p:nvPr>
            <p:extLst>
              <p:ext uri="{D42A27DB-BD31-4B8C-83A1-F6EECF244321}">
                <p14:modId xmlns:p14="http://schemas.microsoft.com/office/powerpoint/2010/main" val="1129436705"/>
              </p:ext>
            </p:extLst>
          </p:nvPr>
        </p:nvGraphicFramePr>
        <p:xfrm>
          <a:off x="3848100" y="5181600"/>
          <a:ext cx="1471613" cy="784225"/>
        </p:xfrm>
        <a:graphic>
          <a:graphicData uri="http://schemas.openxmlformats.org/presentationml/2006/ole">
            <mc:AlternateContent xmlns:mc="http://schemas.openxmlformats.org/markup-compatibility/2006">
              <mc:Choice xmlns:v="urn:schemas-microsoft-com:vml" Requires="v">
                <p:oleObj spid="_x0000_s65675" name="Equation" r:id="rId5" imgW="787320" imgH="419040" progId="Equation.DSMT4">
                  <p:embed/>
                </p:oleObj>
              </mc:Choice>
              <mc:Fallback>
                <p:oleObj name="Equation" r:id="rId5" imgW="787320" imgH="419040" progId="Equation.DSMT4">
                  <p:embed/>
                  <p:pic>
                    <p:nvPicPr>
                      <p:cNvPr id="0" name="Object 2" descr="AFC equals TFC over 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8100" y="5181600"/>
                        <a:ext cx="14716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8050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768909"/>
            <a:ext cx="8229600" cy="553998"/>
          </a:xfrm>
        </p:spPr>
        <p:txBody>
          <a:bodyPr>
            <a:spAutoFit/>
          </a:bodyPr>
          <a:lstStyle/>
          <a:p>
            <a:r>
              <a:rPr lang="en-IN" altLang="en-US" sz="3600" dirty="0">
                <a:latin typeface="+mj-lt"/>
              </a:rPr>
              <a:t>Variable Costs </a:t>
            </a:r>
            <a:r>
              <a:rPr lang="en-IN" altLang="en-US" sz="2800" dirty="0">
                <a:latin typeface="+mj-lt"/>
              </a:rPr>
              <a:t>(1 of 6)</a:t>
            </a:r>
            <a:endParaRPr lang="en-US" sz="2800" dirty="0">
              <a:latin typeface="+mj-lt"/>
            </a:endParaRPr>
          </a:p>
        </p:txBody>
      </p:sp>
      <p:sp>
        <p:nvSpPr>
          <p:cNvPr id="3" name="Content Placeholder 2"/>
          <p:cNvSpPr>
            <a:spLocks noGrp="1"/>
          </p:cNvSpPr>
          <p:nvPr>
            <p:ph idx="1"/>
          </p:nvPr>
        </p:nvSpPr>
        <p:spPr>
          <a:xfrm>
            <a:off x="457200" y="1595981"/>
            <a:ext cx="8229600" cy="3531736"/>
          </a:xfrm>
        </p:spPr>
        <p:txBody>
          <a:bodyPr>
            <a:spAutoFit/>
          </a:bodyPr>
          <a:lstStyle/>
          <a:p>
            <a:pPr marL="0" indent="0">
              <a:buNone/>
            </a:pPr>
            <a:r>
              <a:rPr lang="en-US" sz="2400" b="1" dirty="0"/>
              <a:t>Total Variable Cost (</a:t>
            </a:r>
            <a:r>
              <a:rPr lang="en-US" sz="2400" b="1" i="1" dirty="0"/>
              <a:t>TVC</a:t>
            </a:r>
            <a:r>
              <a:rPr lang="en-US" sz="2400" b="1" dirty="0"/>
              <a:t>)</a:t>
            </a:r>
          </a:p>
          <a:p>
            <a:r>
              <a:rPr lang="en-US" sz="2400" b="1" dirty="0"/>
              <a:t>total variable cost (</a:t>
            </a:r>
            <a:r>
              <a:rPr lang="en-US" sz="2400" b="1" i="1" dirty="0"/>
              <a:t>TVC</a:t>
            </a:r>
            <a:r>
              <a:rPr lang="en-US" sz="2400" b="1" dirty="0"/>
              <a:t>)</a:t>
            </a:r>
            <a:r>
              <a:rPr lang="en-US" sz="2400" dirty="0">
                <a:solidFill>
                  <a:srgbClr val="006668"/>
                </a:solidFill>
              </a:rPr>
              <a:t>  </a:t>
            </a:r>
            <a:r>
              <a:rPr lang="en-US" sz="2400" dirty="0"/>
              <a:t>The total of all costs that vary with output in the short run.</a:t>
            </a:r>
          </a:p>
          <a:p>
            <a:r>
              <a:rPr lang="en-US" sz="2400" b="1" dirty="0"/>
              <a:t>total variable cost curve</a:t>
            </a:r>
            <a:r>
              <a:rPr lang="en-US" sz="2400" b="1" dirty="0">
                <a:solidFill>
                  <a:srgbClr val="006668"/>
                </a:solidFill>
              </a:rPr>
              <a:t>  </a:t>
            </a:r>
            <a:r>
              <a:rPr lang="en-US" sz="2400" dirty="0"/>
              <a:t>A graph that shows the relationship between total variable cost and the level of a firm’s output.</a:t>
            </a:r>
          </a:p>
          <a:p>
            <a:r>
              <a:rPr lang="en-US" sz="2400" dirty="0"/>
              <a:t>A total variable cost curve expresses the relationship between </a:t>
            </a:r>
            <a:r>
              <a:rPr lang="en-US" sz="2400" i="1" dirty="0"/>
              <a:t>TVC</a:t>
            </a:r>
            <a:r>
              <a:rPr lang="en-US" sz="2400" dirty="0"/>
              <a:t> and total output.</a:t>
            </a:r>
          </a:p>
        </p:txBody>
      </p:sp>
    </p:spTree>
    <p:extLst>
      <p:ext uri="{BB962C8B-B14F-4D97-AF65-F5344CB8AC3E}">
        <p14:creationId xmlns:p14="http://schemas.microsoft.com/office/powerpoint/2010/main" val="357821784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2533</TotalTime>
  <Words>2961</Words>
  <Application>Microsoft Office PowerPoint</Application>
  <PresentationFormat>On-screen Show (4:3)</PresentationFormat>
  <Paragraphs>462</Paragraphs>
  <Slides>42</Slides>
  <Notes>42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9" baseType="lpstr">
      <vt:lpstr>Arial</vt:lpstr>
      <vt:lpstr>Calibri</vt:lpstr>
      <vt:lpstr>Times New Roman</vt:lpstr>
      <vt:lpstr>Verdana</vt:lpstr>
      <vt:lpstr>Wingdings</vt:lpstr>
      <vt:lpstr>508 Lecture</vt:lpstr>
      <vt:lpstr>Equation</vt:lpstr>
      <vt:lpstr>Principles of Economics</vt:lpstr>
      <vt:lpstr>Chapter Outline and Learning Objectives</vt:lpstr>
      <vt:lpstr>Chapter 8 Short-Run Costs and Output Decisions (1 of 2)</vt:lpstr>
      <vt:lpstr>Chapter 8 Short-Run Costs and Output Decisions (2 of 2)</vt:lpstr>
      <vt:lpstr>Costs in the Short Run</vt:lpstr>
      <vt:lpstr>Fixed Costs (1 of 2)</vt:lpstr>
      <vt:lpstr>Fixed Costs (2 of 2)</vt:lpstr>
      <vt:lpstr>Figure 8.2 Short-Run Fixed Cost (Total and Average) of a Hypothetical Firm</vt:lpstr>
      <vt:lpstr>Variable Costs (1 of 6)</vt:lpstr>
      <vt:lpstr>Table 8.2 Derivation of Total Variable Cost Schedule from Technology and Factor Prices</vt:lpstr>
      <vt:lpstr>Figure 8.3 Total Variable Cost Curve</vt:lpstr>
      <vt:lpstr>Variable Costs (2 of 6)</vt:lpstr>
      <vt:lpstr>Table 8.3 Derivation of Marginal Cost from Total Variable Cost</vt:lpstr>
      <vt:lpstr>Variable Costs (3 of 6)</vt:lpstr>
      <vt:lpstr>Figure 8.4  Declining Marginal Product Implies That Marginal Cost Will Eventually Rise with Output</vt:lpstr>
      <vt:lpstr>Variable Costs (4 of 6)</vt:lpstr>
      <vt:lpstr>Figure 8.5 Total Variable Cost and Marginal Cost for a Typical Firm</vt:lpstr>
      <vt:lpstr>Variable Costs (5 of 6)</vt:lpstr>
      <vt:lpstr>Table 8.4 Short-Run Costs of a Hypothetical Firm</vt:lpstr>
      <vt:lpstr>Variable Costs (6 of 6)</vt:lpstr>
      <vt:lpstr>Figure 8.6 More Short-Run Costs</vt:lpstr>
      <vt:lpstr>Economics In Practice</vt:lpstr>
      <vt:lpstr>Total Costs (1 of 4)</vt:lpstr>
      <vt:lpstr>Total Costs (2 of 4)</vt:lpstr>
      <vt:lpstr>Total Costs (3 of 4)</vt:lpstr>
      <vt:lpstr>Figure 8.8 Average Total Cost = Average Variable Cost + Average Fixed Cost </vt:lpstr>
      <vt:lpstr>Total Costs (4 of 4)</vt:lpstr>
      <vt:lpstr>Short-Run Costs: A Review</vt:lpstr>
      <vt:lpstr>Output Decisions: Revenues, Costs, and Profit Maximization (1 of 2)</vt:lpstr>
      <vt:lpstr>Output Decisions: Revenues, Costs, and Profit Maximization (2 of 2)</vt:lpstr>
      <vt:lpstr>Figure 8.9 Demand Facing a Single Firm in a Perfectly Competitive Market</vt:lpstr>
      <vt:lpstr>Total Revenue and Marginal Revenue</vt:lpstr>
      <vt:lpstr>Comparing Costs and Revenues to Maximize Profit (1 of 2)</vt:lpstr>
      <vt:lpstr>Comparing Costs and Revenues to Maximize Profit (2 of 2)</vt:lpstr>
      <vt:lpstr>Figure 8.10 The Profit-Maximizing Level of Output for a Perfectly Competitive Firm</vt:lpstr>
      <vt:lpstr>A Numerical Example (1 of 2)</vt:lpstr>
      <vt:lpstr>A Numerical Example (2 of 2)</vt:lpstr>
      <vt:lpstr>The Short-Run Supply Curve</vt:lpstr>
      <vt:lpstr>Figure 8.11 Marginal Cost Is the Supply Curve of a Perfectly Competitive Firm</vt:lpstr>
      <vt:lpstr>Looking Ahead</vt:lpstr>
      <vt:lpstr>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678</cp:revision>
  <dcterms:created xsi:type="dcterms:W3CDTF">2014-07-14T20:04:21Z</dcterms:created>
  <dcterms:modified xsi:type="dcterms:W3CDTF">2019-08-23T17:44:29Z</dcterms:modified>
</cp:coreProperties>
</file>