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533" r:id="rId2"/>
    <p:sldId id="534" r:id="rId3"/>
    <p:sldId id="496" r:id="rId4"/>
    <p:sldId id="458" r:id="rId5"/>
    <p:sldId id="497" r:id="rId6"/>
    <p:sldId id="498" r:id="rId7"/>
    <p:sldId id="49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 id="539" r:id="rId31"/>
    <p:sldId id="523" r:id="rId32"/>
    <p:sldId id="524" r:id="rId33"/>
    <p:sldId id="525" r:id="rId34"/>
    <p:sldId id="526" r:id="rId35"/>
    <p:sldId id="540" r:id="rId36"/>
    <p:sldId id="528" r:id="rId37"/>
    <p:sldId id="536" r:id="rId38"/>
    <p:sldId id="529" r:id="rId39"/>
    <p:sldId id="530" r:id="rId40"/>
    <p:sldId id="531" r:id="rId41"/>
    <p:sldId id="532" r:id="rId42"/>
    <p:sldId id="538" r:id="rId43"/>
    <p:sldId id="54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44" userDrawn="1">
          <p15:clr>
            <a:srgbClr val="A4A3A4"/>
          </p15:clr>
        </p15:guide>
        <p15:guide id="4" orient="horz" pos="436" userDrawn="1">
          <p15:clr>
            <a:srgbClr val="A4A3A4"/>
          </p15:clr>
        </p15:guide>
        <p15:guide id="5" orient="horz" pos="768" userDrawn="1">
          <p15:clr>
            <a:srgbClr val="A4A3A4"/>
          </p15:clr>
        </p15:guide>
        <p15:guide id="6" pos="288" userDrawn="1">
          <p15:clr>
            <a:srgbClr val="A4A3A4"/>
          </p15:clr>
        </p15:guide>
        <p15:guide id="8" pos="5457" userDrawn="1">
          <p15:clr>
            <a:srgbClr val="A4A3A4"/>
          </p15:clr>
        </p15:guide>
        <p15:guide id="9" pos="1827" userDrawn="1">
          <p15:clr>
            <a:srgbClr val="A4A3A4"/>
          </p15:clr>
        </p15:guide>
        <p15:guide id="10" orient="horz" pos="4176" userDrawn="1">
          <p15:clr>
            <a:srgbClr val="A4A3A4"/>
          </p15:clr>
        </p15:guide>
        <p15:guide id="11" orient="horz" pos="432">
          <p15:clr>
            <a:srgbClr val="A4A3A4"/>
          </p15:clr>
        </p15:guide>
        <p15:guide id="12" orient="horz" pos="4032">
          <p15:clr>
            <a:srgbClr val="A4A3A4"/>
          </p15:clr>
        </p15:guide>
        <p15:guide id="13" orient="horz" pos="1200">
          <p15:clr>
            <a:srgbClr val="A4A3A4"/>
          </p15:clr>
        </p15:guide>
        <p15:guide id="14" pos="5472">
          <p15:clr>
            <a:srgbClr val="A4A3A4"/>
          </p15:clr>
        </p15:guide>
        <p15:guide id="15" orient="horz" pos="8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86057" autoAdjust="0"/>
  </p:normalViewPr>
  <p:slideViewPr>
    <p:cSldViewPr>
      <p:cViewPr varScale="1">
        <p:scale>
          <a:sx n="114" d="100"/>
          <a:sy n="114" d="100"/>
        </p:scale>
        <p:origin x="1428" y="102"/>
      </p:cViewPr>
      <p:guideLst>
        <p:guide orient="horz" pos="2160"/>
        <p:guide pos="2880"/>
        <p:guide orient="horz" pos="144"/>
        <p:guide orient="horz" pos="436"/>
        <p:guide orient="horz" pos="768"/>
        <p:guide pos="288"/>
        <p:guide pos="5457"/>
        <p:guide pos="1827"/>
        <p:guide orient="horz" pos="4176"/>
        <p:guide orient="horz" pos="432"/>
        <p:guide orient="horz" pos="4032"/>
        <p:guide orient="horz" pos="1200"/>
        <p:guide pos="5472"/>
        <p:guide orient="horz" pos="816"/>
      </p:guideLst>
    </p:cSldViewPr>
  </p:slideViewPr>
  <p:outlineViewPr>
    <p:cViewPr>
      <p:scale>
        <a:sx n="33" d="100"/>
        <a:sy n="33" d="100"/>
      </p:scale>
      <p:origin x="0" y="2097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8/23/2019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8/23/2019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a:t>
            </a:fld>
            <a:endParaRPr lang="en-US" dirty="0"/>
          </a:p>
        </p:txBody>
      </p:sp>
    </p:spTree>
    <p:extLst>
      <p:ext uri="{BB962C8B-B14F-4D97-AF65-F5344CB8AC3E}">
        <p14:creationId xmlns:p14="http://schemas.microsoft.com/office/powerpoint/2010/main" val="25135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solidFill>
                  <a:srgbClr val="008000"/>
                </a:solidFill>
                <a:latin typeface="Arial" panose="020B0604020202020204" pitchFamily="34" charset="0"/>
                <a:ea typeface="ＭＳ Ｐゴシック" panose="020B0600070205080204" pitchFamily="34" charset="-128"/>
              </a:rPr>
              <a:t>This chapter discusses how the international trade system and the economic, political-legal, and cultural environments affect a company’s international marketing decisions. The chapter also describes three key approaches to entering international markets.</a:t>
            </a:r>
          </a:p>
          <a:p>
            <a:endParaRPr lang="en-US" altLang="en-US" dirty="0">
              <a:solidFill>
                <a:srgbClr val="008000"/>
              </a:solidFill>
              <a:latin typeface="Arial" panose="020B0604020202020204" pitchFamily="34" charset="0"/>
              <a:ea typeface="ＭＳ Ｐゴシック" panose="020B0600070205080204" pitchFamily="34" charset="-128"/>
            </a:endParaRPr>
          </a:p>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35</a:t>
            </a:fld>
            <a:endParaRPr lang="en-US" dirty="0"/>
          </a:p>
        </p:txBody>
      </p:sp>
    </p:spTree>
    <p:extLst>
      <p:ext uri="{BB962C8B-B14F-4D97-AF65-F5344CB8AC3E}">
        <p14:creationId xmlns:p14="http://schemas.microsoft.com/office/powerpoint/2010/main" val="4050003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37</a:t>
            </a:fld>
            <a:endParaRPr lang="en-US" dirty="0"/>
          </a:p>
        </p:txBody>
      </p:sp>
    </p:spTree>
    <p:extLst>
      <p:ext uri="{BB962C8B-B14F-4D97-AF65-F5344CB8AC3E}">
        <p14:creationId xmlns:p14="http://schemas.microsoft.com/office/powerpoint/2010/main" val="4108478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42</a:t>
            </a:fld>
            <a:endParaRPr lang="en-US" dirty="0"/>
          </a:p>
        </p:txBody>
      </p:sp>
    </p:spTree>
    <p:extLst>
      <p:ext uri="{BB962C8B-B14F-4D97-AF65-F5344CB8AC3E}">
        <p14:creationId xmlns:p14="http://schemas.microsoft.com/office/powerpoint/2010/main" val="1421591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43</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00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is the process by which companies create value </a:t>
            </a:r>
            <a:r>
              <a:rPr lang="en-US" altLang="en-US" b="1" dirty="0">
                <a:latin typeface="Arial" panose="020B0604020202020204" pitchFamily="34" charset="0"/>
              </a:rPr>
              <a:t>for </a:t>
            </a:r>
            <a:r>
              <a:rPr lang="en-US" altLang="en-US" dirty="0">
                <a:latin typeface="Arial" panose="020B0604020202020204" pitchFamily="34" charset="0"/>
              </a:rPr>
              <a:t>customers and build strong customer relationships in order to capture value </a:t>
            </a:r>
            <a:r>
              <a:rPr lang="en-US" altLang="en-US" b="1" dirty="0">
                <a:latin typeface="Arial" panose="020B0604020202020204" pitchFamily="34" charset="0"/>
              </a:rPr>
              <a:t>from</a:t>
            </a:r>
            <a:r>
              <a:rPr lang="en-US" altLang="en-US" dirty="0">
                <a:latin typeface="Arial" panose="020B0604020202020204" pitchFamily="34" charset="0"/>
              </a:rPr>
              <a:t> customers in return. The dual goal of marketing is to </a:t>
            </a:r>
            <a:r>
              <a:rPr lang="en-US" altLang="en-US" b="1" dirty="0">
                <a:latin typeface="Arial" panose="020B0604020202020204" pitchFamily="34" charset="0"/>
              </a:rPr>
              <a:t>attract</a:t>
            </a:r>
            <a:r>
              <a:rPr lang="en-US" altLang="en-US" dirty="0">
                <a:latin typeface="Arial" panose="020B0604020202020204" pitchFamily="34" charset="0"/>
              </a:rPr>
              <a:t> new customers by promising superior value and to </a:t>
            </a:r>
            <a:r>
              <a:rPr lang="en-US" altLang="en-US" b="1" dirty="0">
                <a:latin typeface="Arial" panose="020B0604020202020204" pitchFamily="34" charset="0"/>
              </a:rPr>
              <a:t>keep </a:t>
            </a:r>
            <a:r>
              <a:rPr lang="en-US" altLang="en-US" dirty="0">
                <a:latin typeface="Arial" panose="020B0604020202020204" pitchFamily="34" charset="0"/>
              </a:rPr>
              <a:t>and </a:t>
            </a:r>
            <a:r>
              <a:rPr lang="en-US" altLang="en-US" b="1" dirty="0">
                <a:latin typeface="Arial" panose="020B0604020202020204" pitchFamily="34" charset="0"/>
              </a:rPr>
              <a:t>grow</a:t>
            </a:r>
            <a:r>
              <a:rPr lang="en-US" altLang="en-US" dirty="0">
                <a:latin typeface="Arial" panose="020B0604020202020204" pitchFamily="34" charset="0"/>
              </a:rPr>
              <a:t> current customers by delivering satisfaction.</a:t>
            </a:r>
          </a:p>
          <a:p>
            <a:endParaRPr lang="en-US" altLang="en-US" dirty="0">
              <a:latin typeface="Arial" panose="020B0604020202020204" pitchFamily="34" charset="0"/>
            </a:endParaRPr>
          </a:p>
          <a:p>
            <a:r>
              <a:rPr lang="en-US" altLang="en-US" dirty="0">
                <a:latin typeface="Arial" panose="020B0604020202020204" pitchFamily="34" charset="0"/>
              </a:rPr>
              <a:t>Sound marketing is critical to the success of every organization.  Marketing is used by large for-profit firms, such as Google, Target, Coca-Cola and Microsoft as well</a:t>
            </a:r>
            <a:r>
              <a:rPr lang="en-US" altLang="en-US" baseline="0" dirty="0">
                <a:latin typeface="Arial" panose="020B0604020202020204" pitchFamily="34" charset="0"/>
              </a:rPr>
              <a:t> as</a:t>
            </a:r>
            <a:r>
              <a:rPr lang="en-US" altLang="en-US" dirty="0">
                <a:latin typeface="Arial" panose="020B0604020202020204" pitchFamily="34" charset="0"/>
              </a:rPr>
              <a:t> not-for-profit organizations, such as colleges, hospitals, museums, symphony orchestras, and even churches.</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699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1"/>
            <a:ext cx="8229600" cy="1219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962400"/>
            <a:ext cx="8229600" cy="144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63153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73979783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360473"/>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2911475"/>
            <a:ext cx="8229600" cy="166052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15"/>
          </p:nvPr>
        </p:nvSpPr>
        <p:spPr>
          <a:xfrm>
            <a:off x="466725" y="5167313"/>
            <a:ext cx="8223250" cy="77152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24838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46242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7"/>
          <p:cNvSpPr>
            <a:spLocks noGrp="1"/>
          </p:cNvSpPr>
          <p:nvPr>
            <p:ph type="body" sz="quarter" idx="16"/>
          </p:nvPr>
        </p:nvSpPr>
        <p:spPr>
          <a:xfrm>
            <a:off x="1752600" y="6529254"/>
            <a:ext cx="5867400" cy="187537"/>
          </a:xfrm>
        </p:spPr>
        <p:txBody>
          <a:bodyPr/>
          <a:lstStyle>
            <a:lvl1pPr marL="0" indent="0">
              <a:buNone/>
              <a:defRPr sz="1200" baseline="0"/>
            </a:lvl1pPr>
          </a:lstStyle>
          <a:p>
            <a:pPr lvl="0"/>
            <a:endParaRPr lang="en-IN" dirty="0"/>
          </a:p>
        </p:txBody>
      </p:sp>
      <p:pic>
        <p:nvPicPr>
          <p:cNvPr id="17" name="Picture 16"/>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85800" y="1703155"/>
            <a:ext cx="3369600" cy="4564800"/>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143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95600"/>
            <a:ext cx="8229600" cy="144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p:cNvSpPr>
            <a:spLocks noGrp="1"/>
          </p:cNvSpPr>
          <p:nvPr>
            <p:ph sz="quarter" idx="14"/>
          </p:nvPr>
        </p:nvSpPr>
        <p:spPr>
          <a:xfrm>
            <a:off x="457200" y="4495800"/>
            <a:ext cx="8229600"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8846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626852"/>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05788"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05788"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038600"/>
            <a:ext cx="8205788"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5"/>
          </p:nvPr>
        </p:nvSpPr>
        <p:spPr>
          <a:xfrm>
            <a:off x="457200" y="5181600"/>
            <a:ext cx="8205788"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705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8/23/2019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0" name="Text Placeholder 1">
            <a:extLst>
              <a:ext uri="{FF2B5EF4-FFF2-40B4-BE49-F238E27FC236}">
                <a16:creationId xmlns:a16="http://schemas.microsoft.com/office/drawing/2014/main" id="{B90BF7CC-C13E-4975-9A72-17609AD86A49}"/>
              </a:ext>
            </a:extLst>
          </p:cNvPr>
          <p:cNvSpPr txBox="1">
            <a:spLocks/>
          </p:cNvSpPr>
          <p:nvPr userDrawn="1"/>
        </p:nvSpPr>
        <p:spPr>
          <a:xfrm>
            <a:off x="2224086" y="6432306"/>
            <a:ext cx="6545037" cy="276999"/>
          </a:xfrm>
          <a:prstGeom prst="rect">
            <a:avLst/>
          </a:prstGeom>
        </p:spPr>
        <p:txBody>
          <a:bodyPr wrap="square">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pPr>
            <a:r>
              <a:rPr lang="en-IN" altLang="en-US" sz="1200" dirty="0">
                <a:latin typeface="Verdana"/>
                <a:ea typeface="Verdana" panose="020B0604030504040204" pitchFamily="34" charset="0"/>
                <a:cs typeface="Verdana" panose="020B0604030504040204" pitchFamily="34" charset="0"/>
              </a:rPr>
              <a:t>Copyright © 2020, 2016, 2011 Pearson Education, Inc. All Rights Reserved</a:t>
            </a:r>
          </a:p>
        </p:txBody>
      </p:sp>
      <p:pic>
        <p:nvPicPr>
          <p:cNvPr id="14" name="Shape 15" descr="Pearson Logo"/>
          <p:cNvPicPr preferRelativeResize="0"/>
          <p:nvPr userDrawn="1"/>
        </p:nvPicPr>
        <p:blipFill rotWithShape="1">
          <a:blip r:embed="rId18">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65" r:id="rId4"/>
    <p:sldLayoutId id="2147483650" r:id="rId5"/>
    <p:sldLayoutId id="2147483662" r:id="rId6"/>
    <p:sldLayoutId id="2147483659" r:id="rId7"/>
    <p:sldLayoutId id="2147483658" r:id="rId8"/>
    <p:sldLayoutId id="2147483660" r:id="rId9"/>
    <p:sldLayoutId id="2147483666" r:id="rId10"/>
    <p:sldLayoutId id="2147483651" r:id="rId11"/>
    <p:sldLayoutId id="2147483654" r:id="rId12"/>
    <p:sldLayoutId id="2147483655" r:id="rId13"/>
    <p:sldLayoutId id="2147483663" r:id="rId14"/>
    <p:sldLayoutId id="2147483664" r:id="rId15"/>
    <p:sldLayoutId id="2147483667"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456" userDrawn="1">
          <p15:clr>
            <a:srgbClr val="F26B43"/>
          </p15:clr>
        </p15:guide>
        <p15:guide id="3"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8.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5" y="237280"/>
            <a:ext cx="8525936" cy="671485"/>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448739" y="1026218"/>
            <a:ext cx="8229600" cy="336324"/>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5029200" y="2707959"/>
            <a:ext cx="2438400" cy="492443"/>
          </a:xfrm>
        </p:spPr>
        <p:txBody>
          <a:bodyPr wrap="square">
            <a:spAutoFit/>
          </a:bodyPr>
          <a:lstStyle/>
          <a:p>
            <a:r>
              <a:rPr lang="en-US" sz="3200" dirty="0"/>
              <a:t>Chapter 9</a:t>
            </a:r>
          </a:p>
        </p:txBody>
      </p:sp>
      <p:sp>
        <p:nvSpPr>
          <p:cNvPr id="5" name="Text Placeholder 4"/>
          <p:cNvSpPr>
            <a:spLocks noGrp="1"/>
          </p:cNvSpPr>
          <p:nvPr>
            <p:ph type="body" sz="quarter" idx="15"/>
          </p:nvPr>
        </p:nvSpPr>
        <p:spPr>
          <a:xfrm>
            <a:off x="5029200" y="3317490"/>
            <a:ext cx="3352800" cy="729577"/>
          </a:xfrm>
        </p:spPr>
        <p:txBody>
          <a:bodyPr>
            <a:noAutofit/>
          </a:bodyPr>
          <a:lstStyle/>
          <a:p>
            <a:r>
              <a:rPr lang="en-IN" sz="2000" dirty="0"/>
              <a:t>Long-Run Costs and Output Decisions</a:t>
            </a:r>
          </a:p>
        </p:txBody>
      </p:sp>
      <p:pic>
        <p:nvPicPr>
          <p:cNvPr id="8" name="Picture 7"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998" y="1504742"/>
            <a:ext cx="3735302" cy="4778255"/>
          </a:xfrm>
          <a:prstGeom prst="rect">
            <a:avLst/>
          </a:prstGeom>
        </p:spPr>
      </p:pic>
      <p:sp>
        <p:nvSpPr>
          <p:cNvPr id="11" name="Text Placeholder 6"/>
          <p:cNvSpPr>
            <a:spLocks noGrp="1"/>
          </p:cNvSpPr>
          <p:nvPr>
            <p:ph type="body" sz="quarter" idx="16"/>
          </p:nvPr>
        </p:nvSpPr>
        <p:spPr>
          <a:xfrm>
            <a:off x="2201636"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4834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Minimizing Losses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0"/>
            <a:ext cx="8229600" cy="2408352"/>
          </a:xfrm>
        </p:spPr>
        <p:txBody>
          <a:bodyPr>
            <a:spAutoFit/>
          </a:bodyPr>
          <a:lstStyle/>
          <a:p>
            <a:pPr marL="0" indent="0">
              <a:buNone/>
            </a:pPr>
            <a:r>
              <a:rPr lang="en-US" sz="2400" b="1" dirty="0"/>
              <a:t>Producing at a Loss to Offset Fixed Costs</a:t>
            </a:r>
          </a:p>
          <a:p>
            <a:r>
              <a:rPr lang="en-US" sz="2400" b="1" dirty="0"/>
              <a:t>shutdown point</a:t>
            </a:r>
            <a:r>
              <a:rPr lang="en-US" sz="2400" b="1" dirty="0">
                <a:solidFill>
                  <a:srgbClr val="006668"/>
                </a:solidFill>
              </a:rPr>
              <a:t>  </a:t>
            </a:r>
            <a:r>
              <a:rPr lang="en-US" sz="2400" dirty="0"/>
              <a:t>The lowest point on the average variable cost curve. When price falls below the minimum point on </a:t>
            </a:r>
            <a:r>
              <a:rPr lang="en-US" sz="2400" i="1" dirty="0"/>
              <a:t>AVC</a:t>
            </a:r>
            <a:r>
              <a:rPr lang="en-US" sz="2400" dirty="0"/>
              <a:t>, total revenue is insufficient to cover variable costs, and the firm will shut down and bear losses equal to fixed costs.</a:t>
            </a:r>
            <a:endParaRPr lang="en-US" sz="2600" dirty="0"/>
          </a:p>
        </p:txBody>
      </p:sp>
    </p:spTree>
    <p:extLst>
      <p:ext uri="{BB962C8B-B14F-4D97-AF65-F5344CB8AC3E}">
        <p14:creationId xmlns:p14="http://schemas.microsoft.com/office/powerpoint/2010/main" val="1063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4911"/>
            <a:ext cx="8229600" cy="1107996"/>
          </a:xfrm>
        </p:spPr>
        <p:txBody>
          <a:bodyPr>
            <a:spAutoFit/>
          </a:bodyPr>
          <a:lstStyle/>
          <a:p>
            <a:r>
              <a:rPr lang="en-IN" altLang="en-US" sz="3600" dirty="0">
                <a:latin typeface="+mj-lt"/>
              </a:rPr>
              <a:t>Figure 9.2 Short-Run Supply Curve of a Perfectly Competitive Firm</a:t>
            </a:r>
            <a:endParaRPr lang="en-US" sz="2800" dirty="0">
              <a:latin typeface="+mj-lt"/>
            </a:endParaRPr>
          </a:p>
        </p:txBody>
      </p:sp>
      <p:pic>
        <p:nvPicPr>
          <p:cNvPr id="88067" name="Picture 3" descr="The graph shows the following data:&#10;Y-axis: Dollars&#10;X-axis: Units of output&#10;The MC curve begins below the Market Price, goes down, and then curves back up to the Market Price line crossing it at the Shut-Down Point. The curve then continues upward as a dotted line labeled &quot;Short-Run Supply Curve&quot; ending above the other curves.&#10;The AVC curve begins above the Market Price, goes down to the Shut-Down Point (its lowest point), the curves back up ending lower than the others.&#10;The ATC curve begins above the others, goes down intersecting the dotted portion of the MC curve, then back up to end between the of other two.&#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029" y="1449961"/>
            <a:ext cx="4217305" cy="36151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166836"/>
            <a:ext cx="8229600" cy="1220206"/>
          </a:xfrm>
        </p:spPr>
        <p:txBody>
          <a:bodyPr>
            <a:spAutoFit/>
          </a:bodyPr>
          <a:lstStyle/>
          <a:p>
            <a:pPr marL="285750" indent="-285750">
              <a:lnSpc>
                <a:spcPct val="105000"/>
              </a:lnSpc>
              <a:spcBef>
                <a:spcPts val="600"/>
              </a:spcBef>
              <a:spcAft>
                <a:spcPct val="0"/>
              </a:spcAft>
            </a:pPr>
            <a:r>
              <a:rPr lang="en-US" sz="1800"/>
              <a:t>At prices below average variable cost, it pays a firm to shut down rather than continue operating.</a:t>
            </a:r>
          </a:p>
          <a:p>
            <a:pPr marL="285750" indent="-285750">
              <a:lnSpc>
                <a:spcPct val="105000"/>
              </a:lnSpc>
              <a:spcBef>
                <a:spcPts val="600"/>
              </a:spcBef>
              <a:spcAft>
                <a:spcPct val="0"/>
              </a:spcAft>
            </a:pPr>
            <a:r>
              <a:rPr lang="en-US" sz="1800" dirty="0"/>
              <a:t>Thus, the short-run supply curve of a competitive firm is the part of its marginal cost curve that lies </a:t>
            </a:r>
            <a:r>
              <a:rPr lang="en-US" sz="1800" i="1" dirty="0"/>
              <a:t>above</a:t>
            </a:r>
            <a:r>
              <a:rPr lang="en-US" sz="1800" dirty="0"/>
              <a:t> its average variable cost curve.</a:t>
            </a:r>
          </a:p>
        </p:txBody>
      </p:sp>
    </p:spTree>
    <p:extLst>
      <p:ext uri="{BB962C8B-B14F-4D97-AF65-F5344CB8AC3E}">
        <p14:creationId xmlns:p14="http://schemas.microsoft.com/office/powerpoint/2010/main" val="44642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The Short-Run Industry Supply Curve</a:t>
            </a:r>
            <a:endParaRPr lang="en-US" sz="2800" dirty="0">
              <a:latin typeface="+mj-lt"/>
            </a:endParaRPr>
          </a:p>
        </p:txBody>
      </p:sp>
      <p:sp>
        <p:nvSpPr>
          <p:cNvPr id="3" name="Content Placeholder 2"/>
          <p:cNvSpPr>
            <a:spLocks noGrp="1"/>
          </p:cNvSpPr>
          <p:nvPr>
            <p:ph idx="1"/>
          </p:nvPr>
        </p:nvSpPr>
        <p:spPr>
          <a:xfrm>
            <a:off x="457200" y="1600200"/>
            <a:ext cx="8229600" cy="1107996"/>
          </a:xfrm>
        </p:spPr>
        <p:txBody>
          <a:bodyPr>
            <a:spAutoFit/>
          </a:bodyPr>
          <a:lstStyle/>
          <a:p>
            <a:r>
              <a:rPr lang="en-US" sz="2400" b="1" dirty="0"/>
              <a:t>short-run industry supply curve</a:t>
            </a:r>
            <a:r>
              <a:rPr lang="en-US" sz="2400" b="1" dirty="0">
                <a:solidFill>
                  <a:srgbClr val="006668"/>
                </a:solidFill>
              </a:rPr>
              <a:t>  </a:t>
            </a:r>
            <a:r>
              <a:rPr lang="en-US" sz="2400" dirty="0"/>
              <a:t>The sum of the marginal cost curves (above </a:t>
            </a:r>
            <a:r>
              <a:rPr lang="en-US" sz="2400" i="1" dirty="0"/>
              <a:t>AVC</a:t>
            </a:r>
            <a:r>
              <a:rPr lang="en-US" sz="2400" dirty="0"/>
              <a:t>) of all the firms in an industry.</a:t>
            </a:r>
          </a:p>
        </p:txBody>
      </p:sp>
    </p:spTree>
    <p:extLst>
      <p:ext uri="{BB962C8B-B14F-4D97-AF65-F5344CB8AC3E}">
        <p14:creationId xmlns:p14="http://schemas.microsoft.com/office/powerpoint/2010/main" val="301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67311"/>
            <a:ext cx="8229600" cy="1107996"/>
          </a:xfrm>
        </p:spPr>
        <p:txBody>
          <a:bodyPr>
            <a:spAutoFit/>
          </a:bodyPr>
          <a:lstStyle/>
          <a:p>
            <a:r>
              <a:rPr lang="en-IN" altLang="en-US" sz="2400" dirty="0">
                <a:latin typeface="+mj-lt"/>
              </a:rPr>
              <a:t>Figure 9.3 The Industry Supply Curve in the Short Run Is the Horizontal Sum of the Marginal Cost Curves (above </a:t>
            </a:r>
            <a:r>
              <a:rPr lang="en-IN" altLang="en-US" sz="2400" i="1" dirty="0">
                <a:latin typeface="+mj-lt"/>
              </a:rPr>
              <a:t>AVC</a:t>
            </a:r>
            <a:r>
              <a:rPr lang="en-IN" altLang="en-US" sz="2400" dirty="0">
                <a:latin typeface="+mj-lt"/>
              </a:rPr>
              <a:t>) of All the Firms in an Industry</a:t>
            </a:r>
            <a:endParaRPr lang="en-US" sz="1800" dirty="0">
              <a:latin typeface="+mj-lt"/>
            </a:endParaRPr>
          </a:p>
        </p:txBody>
      </p:sp>
      <p:pic>
        <p:nvPicPr>
          <p:cNvPr id="89090" name="Picture 2" descr="The graphs show the following data:&#10;Notes:&#10;Industry = Firm 1 plus Firm 2 plus Firm 3&#10;Firms 1, 2, and 3 are identical in this diagram.&quot;&#10;&#10;The first graph shows the data for “Industry,” as follows:&#10;Y-axis: Price per unit in dollars&#10;X-axis: Units of output&#10;Line S begins at a point level with 4.5 on the y-axis, goes through points (360, 5) and (450, 6), then continues up.&#10;&#10;The second graph shows the data for “Firm 1,” as follows:&#10;The MC curve begins below 4.5 angling down then curves up through point (120, 5) then becomes a dotted line and continues up through point (150, 6), then continues up.&#10;The AVC curve begins above 5 angling down then curves intersecting the MC curve below the two points and continues under the two points before curving up again and ending above 5.&#10;&#10;The third graph shows the data for “Firm 2,” as follows:&#10;The MC curve begins below 4.5 angling down then curves up through point (120, 5) then becomes a dotted line and continues up through point (150, 6), then continues up.&#10;The AVC curve begins above 5 angling down then curves intersecting the MC curve below the two points and continues under the two points before curving up again and ending above 5.&#10;&#10;The fourth graph shows the data for “Firm 3,” as follows:&#10;The MC curve begins below 4.5 angling down then curves up through point (120, 5) then becomes a dotted line and continues up through point (150, 6), then continues up.&#10;The AVC curve begins above 5 angling down then curves intersecting the MC curve below the two points and continues under the two points before curving up again and ending above 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21" y="2016412"/>
            <a:ext cx="7874782" cy="25009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730406"/>
            <a:ext cx="8229600" cy="1670394"/>
          </a:xfrm>
        </p:spPr>
        <p:txBody>
          <a:bodyPr>
            <a:spAutoFit/>
          </a:bodyPr>
          <a:lstStyle/>
          <a:p>
            <a:pPr marL="285750" indent="-285750">
              <a:lnSpc>
                <a:spcPct val="105000"/>
              </a:lnSpc>
              <a:spcBef>
                <a:spcPts val="600"/>
              </a:spcBef>
              <a:spcAft>
                <a:spcPct val="0"/>
              </a:spcAft>
            </a:pPr>
            <a:r>
              <a:rPr lang="en-US" sz="2000" dirty="0"/>
              <a:t>If there are only three firms in the industry, the industry supply curve is simply the sum of all the products supplied by the three firms at each price.</a:t>
            </a:r>
          </a:p>
          <a:p>
            <a:pPr marL="285750" indent="-285750">
              <a:lnSpc>
                <a:spcPct val="105000"/>
              </a:lnSpc>
              <a:spcBef>
                <a:spcPts val="600"/>
              </a:spcBef>
              <a:spcAft>
                <a:spcPct val="0"/>
              </a:spcAft>
            </a:pPr>
            <a:r>
              <a:rPr lang="en-US" sz="2000" dirty="0"/>
              <a:t>For example, at $6 each firm supplies 150 units, for a total industry supply of 450.</a:t>
            </a:r>
          </a:p>
        </p:txBody>
      </p:sp>
    </p:spTree>
    <p:extLst>
      <p:ext uri="{BB962C8B-B14F-4D97-AF65-F5344CB8AC3E}">
        <p14:creationId xmlns:p14="http://schemas.microsoft.com/office/powerpoint/2010/main" val="203154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Long-Run Directions: A Review</a:t>
            </a:r>
            <a:endParaRPr lang="en-US" sz="2800" dirty="0">
              <a:latin typeface="+mj-lt"/>
            </a:endParaRPr>
          </a:p>
        </p:txBody>
      </p:sp>
      <p:sp>
        <p:nvSpPr>
          <p:cNvPr id="3" name="Content Placeholder 2"/>
          <p:cNvSpPr>
            <a:spLocks noGrp="1"/>
          </p:cNvSpPr>
          <p:nvPr>
            <p:ph idx="1"/>
          </p:nvPr>
        </p:nvSpPr>
        <p:spPr>
          <a:xfrm>
            <a:off x="457200" y="1600200"/>
            <a:ext cx="8229600" cy="738664"/>
          </a:xfrm>
        </p:spPr>
        <p:txBody>
          <a:bodyPr>
            <a:spAutoFit/>
          </a:bodyPr>
          <a:lstStyle/>
          <a:p>
            <a:pPr marL="0" indent="0" fontAlgn="base">
              <a:spcBef>
                <a:spcPct val="10000"/>
              </a:spcBef>
              <a:spcAft>
                <a:spcPct val="10000"/>
              </a:spcAft>
              <a:buClrTx/>
              <a:buSzTx/>
              <a:buNone/>
              <a:defRPr/>
            </a:pPr>
            <a:r>
              <a:rPr lang="en-US" sz="2400" b="1" dirty="0">
                <a:latin typeface="Arial" charset="0"/>
                <a:cs typeface="Arial" charset="0"/>
              </a:rPr>
              <a:t>Table 9.2  Profits, Losses, and Perfectly Competitive Firm Decisions in the Long and Short Run</a:t>
            </a:r>
            <a:endParaRPr lang="en-US" sz="2400" dirty="0"/>
          </a:p>
        </p:txBody>
      </p:sp>
      <mc:AlternateContent xmlns:mc="http://schemas.openxmlformats.org/markup-compatibility/2006" xmlns:a14="http://schemas.microsoft.com/office/drawing/2010/main">
        <mc:Choice Requires="a14">
          <p:graphicFrame>
            <p:nvGraphicFramePr>
              <p:cNvPr id="5" name="Table 1"/>
              <p:cNvGraphicFramePr>
                <a:graphicFrameLocks/>
              </p:cNvGraphicFramePr>
              <p:nvPr>
                <p:extLst>
                  <p:ext uri="{D42A27DB-BD31-4B8C-83A1-F6EECF244321}">
                    <p14:modId xmlns:p14="http://schemas.microsoft.com/office/powerpoint/2010/main" val="169377682"/>
                  </p:ext>
                </p:extLst>
              </p:nvPr>
            </p:nvGraphicFramePr>
            <p:xfrm>
              <a:off x="590550" y="2590800"/>
              <a:ext cx="7943851" cy="3441186"/>
            </p:xfrm>
            <a:graphic>
              <a:graphicData uri="http://schemas.openxmlformats.org/drawingml/2006/table">
                <a:tbl>
                  <a:tblPr firstRow="1">
                    <a:tableStyleId>{0E3FDE45-AF77-4B5C-9715-49D594BDF05E}</a:tableStyleId>
                  </a:tblPr>
                  <a:tblGrid>
                    <a:gridCol w="108585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506555">
                      <a:extLst>
                        <a:ext uri="{9D8B030D-6E8A-4147-A177-3AD203B41FA5}">
                          <a16:colId xmlns:a16="http://schemas.microsoft.com/office/drawing/2014/main" val="20002"/>
                        </a:ext>
                      </a:extLst>
                    </a:gridCol>
                    <a:gridCol w="1989246">
                      <a:extLst>
                        <a:ext uri="{9D8B030D-6E8A-4147-A177-3AD203B41FA5}">
                          <a16:colId xmlns:a16="http://schemas.microsoft.com/office/drawing/2014/main" val="20003"/>
                        </a:ext>
                      </a:extLst>
                    </a:gridCol>
                  </a:tblGrid>
                  <a:tr h="533400">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2000" b="1" i="0" u="none" strike="noStrike" cap="none" normalizeH="0" baseline="0" dirty="0">
                            <a:ln>
                              <a:noFill/>
                            </a:ln>
                            <a:solidFill>
                              <a:schemeClr val="tx1"/>
                            </a:solidFill>
                            <a:effectLst/>
                            <a:latin typeface="Arial" charset="0"/>
                          </a:endParaRPr>
                        </a:p>
                      </a:txBody>
                      <a:tcPr marL="0" marR="0" marT="45704" marB="45704"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b="1" u="none" strike="noStrike" cap="none" normalizeH="0" baseline="0" dirty="0">
                              <a:ln>
                                <a:noFill/>
                              </a:ln>
                              <a:solidFill>
                                <a:schemeClr val="bg1"/>
                              </a:solidFill>
                              <a:effectLst/>
                            </a:rPr>
                            <a:t>Short-Run Condition</a:t>
                          </a:r>
                          <a:endParaRPr kumimoji="0" lang="en-US" sz="2000" b="1" i="0" u="none" strike="noStrike" cap="none" normalizeH="0" baseline="0" dirty="0">
                            <a:ln>
                              <a:noFill/>
                            </a:ln>
                            <a:solidFill>
                              <a:schemeClr val="bg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b="1" u="none" strike="noStrike" cap="none" normalizeH="0" baseline="0" dirty="0">
                              <a:ln>
                                <a:noFill/>
                              </a:ln>
                              <a:solidFill>
                                <a:schemeClr val="bg1"/>
                              </a:solidFill>
                              <a:effectLst/>
                            </a:rPr>
                            <a:t>Short-Run Decision</a:t>
                          </a:r>
                          <a:endParaRPr kumimoji="0" lang="en-US" sz="2000" b="1" i="0" u="none" strike="noStrike" cap="none" normalizeH="0" baseline="0" dirty="0">
                            <a:ln>
                              <a:noFill/>
                            </a:ln>
                            <a:solidFill>
                              <a:schemeClr val="bg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b="1" u="none" strike="noStrike" cap="none" normalizeH="0" baseline="0" dirty="0">
                              <a:ln>
                                <a:noFill/>
                              </a:ln>
                              <a:solidFill>
                                <a:schemeClr val="bg1"/>
                              </a:solidFill>
                              <a:effectLst/>
                            </a:rPr>
                            <a:t>Long-Run Decision</a:t>
                          </a:r>
                          <a:endParaRPr kumimoji="0" lang="en-US" sz="2000" b="1" i="0" u="none" strike="noStrike" cap="none" normalizeH="0" baseline="0" dirty="0">
                            <a:ln>
                              <a:noFill/>
                            </a:ln>
                            <a:solidFill>
                              <a:schemeClr val="bg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83670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a:ln>
                                <a:noFill/>
                              </a:ln>
                              <a:effectLst/>
                            </a:rPr>
                            <a:t>Profits</a:t>
                          </a:r>
                          <a:endParaRPr kumimoji="0" lang="en-US" sz="2000" b="0" i="0" u="none" strike="noStrike" cap="none" normalizeH="0" baseline="0" dirty="0">
                            <a:ln>
                              <a:noFill/>
                            </a:ln>
                            <a:solidFill>
                              <a:schemeClr val="tx1"/>
                            </a:solidFill>
                            <a:effectLst/>
                            <a:latin typeface="Arial" charset="0"/>
                          </a:endParaRPr>
                        </a:p>
                      </a:txBody>
                      <a:tcPr marR="0" marT="45704" marB="45704"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i="1" u="none" strike="noStrike" cap="none" normalizeH="0" baseline="0" dirty="0">
                              <a:ln>
                                <a:noFill/>
                              </a:ln>
                              <a:effectLst/>
                            </a:rPr>
                            <a:t>TR &gt; TC</a:t>
                          </a:r>
                          <a:endParaRPr kumimoji="0" lang="en-US" sz="2000" b="0" i="1" u="none" strike="noStrike" cap="none" normalizeH="0" baseline="0" dirty="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i="1" u="none" strike="noStrike" cap="none" normalizeH="0" baseline="0" dirty="0">
                              <a:ln>
                                <a:noFill/>
                              </a:ln>
                              <a:effectLst/>
                            </a:rPr>
                            <a:t>P = MC</a:t>
                          </a:r>
                          <a:r>
                            <a:rPr kumimoji="0" lang="en-US" sz="2000" u="none" strike="noStrike" cap="none" normalizeH="0" baseline="0" dirty="0">
                              <a:ln>
                                <a:noFill/>
                              </a:ln>
                              <a:effectLst/>
                            </a:rPr>
                            <a:t>: operate</a:t>
                          </a:r>
                          <a:endParaRPr kumimoji="0" lang="en-US" sz="2000" b="0" i="0" u="none" strike="noStrike" cap="none" normalizeH="0" baseline="0" dirty="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a:ln>
                                <a:noFill/>
                              </a:ln>
                              <a:effectLst/>
                            </a:rPr>
                            <a:t>Expand: new firms enter</a:t>
                          </a:r>
                          <a:endParaRPr kumimoji="0" lang="en-US" sz="2000" b="0" i="0" u="none" strike="noStrike" cap="none" normalizeH="0" baseline="0" dirty="0">
                            <a:ln>
                              <a:noFill/>
                            </a:ln>
                            <a:solidFill>
                              <a:schemeClr val="tx1"/>
                            </a:solidFill>
                            <a:effectLst/>
                            <a:latin typeface="Arial" charset="0"/>
                          </a:endParaRPr>
                        </a:p>
                      </a:txBody>
                      <a:tcPr marL="13716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83670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a:ln>
                                <a:noFill/>
                              </a:ln>
                              <a:effectLst/>
                            </a:rPr>
                            <a:t>Losses</a:t>
                          </a:r>
                          <a:endParaRPr kumimoji="0" lang="en-US" sz="2000" b="0" i="0" u="none" strike="noStrike" cap="none" normalizeH="0" baseline="0" dirty="0">
                            <a:ln>
                              <a:noFill/>
                            </a:ln>
                            <a:solidFill>
                              <a:schemeClr val="tx1"/>
                            </a:solidFill>
                            <a:effectLst/>
                            <a:latin typeface="Arial" charset="0"/>
                          </a:endParaRPr>
                        </a:p>
                      </a:txBody>
                      <a:tcPr marR="0" marT="45704" marB="45704"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a:ln>
                                <a:noFill/>
                              </a:ln>
                              <a:effectLst/>
                            </a:rPr>
                            <a:t>1.  </a:t>
                          </a:r>
                          <a:r>
                            <a:rPr kumimoji="0" lang="en-US" sz="2000" i="1" u="none" strike="noStrike" cap="none" normalizeH="0" baseline="0" dirty="0">
                              <a:ln>
                                <a:noFill/>
                              </a:ln>
                              <a:effectLst/>
                            </a:rPr>
                            <a:t>TR </a:t>
                          </a:r>
                          <a14:m>
                            <m:oMath xmlns:m="http://schemas.openxmlformats.org/officeDocument/2006/math">
                              <m:r>
                                <a:rPr kumimoji="0" lang="en-US" sz="2000" i="1" u="none" strike="noStrike" cap="none" normalizeH="0" baseline="0" smtClean="0">
                                  <a:ln>
                                    <a:noFill/>
                                  </a:ln>
                                  <a:effectLst/>
                                  <a:latin typeface="Cambria Math"/>
                                  <a:ea typeface="Cambria Math"/>
                                </a:rPr>
                                <m:t>≥</m:t>
                              </m:r>
                            </m:oMath>
                          </a14:m>
                          <a:r>
                            <a:rPr kumimoji="0" lang="en-US" sz="2000" i="1" u="none" strike="noStrike" cap="none" normalizeH="0" baseline="0" dirty="0">
                              <a:ln>
                                <a:noFill/>
                              </a:ln>
                              <a:effectLst/>
                              <a:sym typeface="Symbol" pitchFamily="18" charset="2"/>
                            </a:rPr>
                            <a:t> TVC</a:t>
                          </a:r>
                          <a:endParaRPr kumimoji="0" lang="en-US" sz="2000" b="0" i="1" u="none" strike="noStrike" cap="none" normalizeH="0" baseline="0" dirty="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2000" i="1" u="none" strike="noStrike" cap="none" normalizeH="0" baseline="0" dirty="0">
                              <a:ln>
                                <a:noFill/>
                              </a:ln>
                              <a:effectLst/>
                            </a:rPr>
                            <a:t>P = MC</a:t>
                          </a:r>
                          <a:r>
                            <a:rPr kumimoji="0" lang="en-US" sz="2000" u="none" strike="noStrike" cap="none" normalizeH="0" baseline="0" dirty="0">
                              <a:ln>
                                <a:noFill/>
                              </a:ln>
                              <a:effectLst/>
                            </a:rPr>
                            <a:t>: operate</a:t>
                          </a:r>
                        </a:p>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2000" u="none" strike="noStrike" cap="none" normalizeH="0" baseline="0" dirty="0">
                              <a:ln>
                                <a:noFill/>
                              </a:ln>
                              <a:effectLst/>
                            </a:rPr>
                            <a:t>(loss &lt; total fixed cost)</a:t>
                          </a:r>
                          <a:endParaRPr kumimoji="0" lang="en-US" sz="2000" b="0" i="0" u="none" strike="noStrike" cap="none" normalizeH="0" baseline="0" dirty="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a:ln>
                                <a:noFill/>
                              </a:ln>
                              <a:effectLst/>
                            </a:rPr>
                            <a:t>Contract: firms exit</a:t>
                          </a:r>
                          <a:endParaRPr kumimoji="0" lang="en-US" sz="2000" b="0" i="0" u="none" strike="noStrike" cap="none" normalizeH="0" baseline="0" dirty="0">
                            <a:ln>
                              <a:noFill/>
                            </a:ln>
                            <a:solidFill>
                              <a:schemeClr val="tx1"/>
                            </a:solidFill>
                            <a:effectLst/>
                            <a:latin typeface="Arial" charset="0"/>
                          </a:endParaRPr>
                        </a:p>
                      </a:txBody>
                      <a:tcPr marL="13716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83670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R="0" marT="45704" marB="45704"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a:ln>
                                <a:noFill/>
                              </a:ln>
                              <a:effectLst/>
                            </a:rPr>
                            <a:t>2.  </a:t>
                          </a:r>
                          <a:r>
                            <a:rPr kumimoji="0" lang="en-US" sz="2000" i="1" u="none" strike="noStrike" cap="none" normalizeH="0" baseline="0" dirty="0">
                              <a:ln>
                                <a:noFill/>
                              </a:ln>
                              <a:effectLst/>
                            </a:rPr>
                            <a:t>TR &lt; TVC</a:t>
                          </a:r>
                          <a:endParaRPr kumimoji="0" lang="en-US" sz="2000" b="0" i="1" u="none" strike="noStrike" cap="none" normalizeH="0" baseline="0" dirty="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2000" u="none" strike="noStrike" cap="none" normalizeH="0" baseline="0" dirty="0">
                              <a:ln>
                                <a:noFill/>
                              </a:ln>
                              <a:effectLst/>
                            </a:rPr>
                            <a:t>Shut down: </a:t>
                          </a:r>
                        </a:p>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2000" u="none" strike="noStrike" cap="none" normalizeH="0" baseline="0" dirty="0">
                              <a:ln>
                                <a:noFill/>
                              </a:ln>
                              <a:effectLst/>
                            </a:rPr>
                            <a:t>loss = total fixed cost</a:t>
                          </a:r>
                          <a:endParaRPr kumimoji="0" lang="en-US" sz="2000" b="0" i="0" u="none" strike="noStrike" cap="none" normalizeH="0" baseline="0" dirty="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a:ln>
                                <a:noFill/>
                              </a:ln>
                              <a:effectLst/>
                            </a:rPr>
                            <a:t>Contract: firms exit</a:t>
                          </a:r>
                          <a:endParaRPr kumimoji="0" lang="en-US" sz="2000" b="0" i="0" u="none" strike="noStrike" cap="none" normalizeH="0" baseline="0" dirty="0">
                            <a:ln>
                              <a:noFill/>
                            </a:ln>
                            <a:solidFill>
                              <a:schemeClr val="tx1"/>
                            </a:solidFill>
                            <a:effectLst/>
                            <a:latin typeface="Arial" charset="0"/>
                          </a:endParaRPr>
                        </a:p>
                      </a:txBody>
                      <a:tcPr marL="13716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bl>
              </a:graphicData>
            </a:graphic>
          </p:graphicFrame>
        </mc:Choice>
        <mc:Fallback xmlns="">
          <p:graphicFrame>
            <p:nvGraphicFramePr>
              <p:cNvPr id="5" name="Table 1"/>
              <p:cNvGraphicFramePr>
                <a:graphicFrameLocks/>
              </p:cNvGraphicFramePr>
              <p:nvPr>
                <p:extLst>
                  <p:ext uri="{D42A27DB-BD31-4B8C-83A1-F6EECF244321}">
                    <p14:modId xmlns:p14="http://schemas.microsoft.com/office/powerpoint/2010/main" val="169377682"/>
                  </p:ext>
                </p:extLst>
              </p:nvPr>
            </p:nvGraphicFramePr>
            <p:xfrm>
              <a:off x="590550" y="2590800"/>
              <a:ext cx="7943851" cy="3441186"/>
            </p:xfrm>
            <a:graphic>
              <a:graphicData uri="http://schemas.openxmlformats.org/drawingml/2006/table">
                <a:tbl>
                  <a:tblPr firstRow="1">
                    <a:tableStyleId>{0E3FDE45-AF77-4B5C-9715-49D594BDF05E}</a:tableStyleId>
                  </a:tblPr>
                  <a:tblGrid>
                    <a:gridCol w="1085850">
                      <a:extLst>
                        <a:ext uri="{9D8B030D-6E8A-4147-A177-3AD203B41FA5}">
                          <a16:colId xmlns="" xmlns:a16="http://schemas.microsoft.com/office/drawing/2014/main" xmlns:a14="http://schemas.microsoft.com/office/drawing/2010/main" val="20000"/>
                        </a:ext>
                      </a:extLst>
                    </a:gridCol>
                    <a:gridCol w="2362200"/>
                    <a:gridCol w="2506555"/>
                    <a:gridCol w="1989246"/>
                  </a:tblGrid>
                  <a:tr h="7010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2000" b="1" i="0" u="none" strike="noStrike" cap="none" normalizeH="0" baseline="0" dirty="0" smtClean="0">
                            <a:ln>
                              <a:noFill/>
                            </a:ln>
                            <a:solidFill>
                              <a:schemeClr val="tx1"/>
                            </a:solidFill>
                            <a:effectLst/>
                            <a:latin typeface="Arial" charset="0"/>
                          </a:endParaRPr>
                        </a:p>
                      </a:txBody>
                      <a:tcPr marL="0" marR="0" marT="45704" marB="45704"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b="1" u="none" strike="noStrike" cap="none" normalizeH="0" baseline="0" dirty="0" smtClean="0">
                              <a:ln>
                                <a:noFill/>
                              </a:ln>
                              <a:solidFill>
                                <a:schemeClr val="bg1"/>
                              </a:solidFill>
                              <a:effectLst/>
                            </a:rPr>
                            <a:t>Short-Run Condition</a:t>
                          </a:r>
                          <a:endParaRPr kumimoji="0" lang="en-US" sz="2000" b="1" i="0" u="none" strike="noStrike" cap="none" normalizeH="0" baseline="0" dirty="0" smtClean="0">
                            <a:ln>
                              <a:noFill/>
                            </a:ln>
                            <a:solidFill>
                              <a:schemeClr val="bg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b="1" u="none" strike="noStrike" cap="none" normalizeH="0" baseline="0" dirty="0" smtClean="0">
                              <a:ln>
                                <a:noFill/>
                              </a:ln>
                              <a:solidFill>
                                <a:schemeClr val="bg1"/>
                              </a:solidFill>
                              <a:effectLst/>
                            </a:rPr>
                            <a:t>Short-Run Decision</a:t>
                          </a:r>
                          <a:endParaRPr kumimoji="0" lang="en-US" sz="2000" b="1" i="0" u="none" strike="noStrike" cap="none" normalizeH="0" baseline="0" dirty="0" smtClean="0">
                            <a:ln>
                              <a:noFill/>
                            </a:ln>
                            <a:solidFill>
                              <a:schemeClr val="bg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b="1" u="none" strike="noStrike" cap="none" normalizeH="0" baseline="0" dirty="0" smtClean="0">
                              <a:ln>
                                <a:noFill/>
                              </a:ln>
                              <a:solidFill>
                                <a:schemeClr val="bg1"/>
                              </a:solidFill>
                              <a:effectLst/>
                            </a:rPr>
                            <a:t>Long-Run Decision</a:t>
                          </a:r>
                          <a:endParaRPr kumimoji="0" lang="en-US" sz="2000" b="1" i="0" u="none" strike="noStrike" cap="none" normalizeH="0" baseline="0" dirty="0" smtClean="0">
                            <a:ln>
                              <a:noFill/>
                            </a:ln>
                            <a:solidFill>
                              <a:schemeClr val="bg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 xmlns:a16="http://schemas.microsoft.com/office/drawing/2014/main" xmlns:a14="http://schemas.microsoft.com/office/drawing/2010/main" val="10000"/>
                      </a:ext>
                    </a:extLst>
                  </a:tr>
                  <a:tr h="83670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smtClean="0">
                              <a:ln>
                                <a:noFill/>
                              </a:ln>
                              <a:effectLst/>
                            </a:rPr>
                            <a:t>Profits</a:t>
                          </a:r>
                          <a:endParaRPr kumimoji="0" lang="en-US" sz="2000" b="0" i="0" u="none" strike="noStrike" cap="none" normalizeH="0" baseline="0" dirty="0" smtClean="0">
                            <a:ln>
                              <a:noFill/>
                            </a:ln>
                            <a:solidFill>
                              <a:schemeClr val="tx1"/>
                            </a:solidFill>
                            <a:effectLst/>
                            <a:latin typeface="Arial" charset="0"/>
                          </a:endParaRPr>
                        </a:p>
                      </a:txBody>
                      <a:tcPr marR="0" marT="45704" marB="45704"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i="1" u="none" strike="noStrike" cap="none" normalizeH="0" baseline="0" dirty="0" smtClean="0">
                              <a:ln>
                                <a:noFill/>
                              </a:ln>
                              <a:effectLst/>
                            </a:rPr>
                            <a:t>TR &gt; TC</a:t>
                          </a:r>
                          <a:endParaRPr kumimoji="0" lang="en-US" sz="2000" b="0" i="1" u="none" strike="noStrike" cap="none" normalizeH="0" baseline="0" dirty="0" smtClean="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i="1" u="none" strike="noStrike" cap="none" normalizeH="0" baseline="0" dirty="0" smtClean="0">
                              <a:ln>
                                <a:noFill/>
                              </a:ln>
                              <a:effectLst/>
                            </a:rPr>
                            <a:t>P = MC</a:t>
                          </a:r>
                          <a:r>
                            <a:rPr kumimoji="0" lang="en-US" sz="2000" u="none" strike="noStrike" cap="none" normalizeH="0" baseline="0" dirty="0" smtClean="0">
                              <a:ln>
                                <a:noFill/>
                              </a:ln>
                              <a:effectLst/>
                            </a:rPr>
                            <a:t>: operate</a:t>
                          </a:r>
                          <a:endParaRPr kumimoji="0" lang="en-US" sz="2000" b="0" i="0" u="none" strike="noStrike" cap="none" normalizeH="0" baseline="0" dirty="0" smtClean="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smtClean="0">
                              <a:ln>
                                <a:noFill/>
                              </a:ln>
                              <a:effectLst/>
                            </a:rPr>
                            <a:t>Expand: new firms enter</a:t>
                          </a:r>
                          <a:endParaRPr kumimoji="0" lang="en-US" sz="2000" b="0" i="0" u="none" strike="noStrike" cap="none" normalizeH="0" baseline="0" dirty="0" smtClean="0">
                            <a:ln>
                              <a:noFill/>
                            </a:ln>
                            <a:solidFill>
                              <a:schemeClr val="tx1"/>
                            </a:solidFill>
                            <a:effectLst/>
                            <a:latin typeface="Arial" charset="0"/>
                          </a:endParaRPr>
                        </a:p>
                      </a:txBody>
                      <a:tcPr marL="13716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r>
                  <a:tr h="10667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smtClean="0">
                              <a:ln>
                                <a:noFill/>
                              </a:ln>
                              <a:effectLst/>
                            </a:rPr>
                            <a:t>Losses</a:t>
                          </a:r>
                          <a:endParaRPr kumimoji="0" lang="en-US" sz="2000" b="0" i="0" u="none" strike="noStrike" cap="none" normalizeH="0" baseline="0" dirty="0" smtClean="0">
                            <a:ln>
                              <a:noFill/>
                            </a:ln>
                            <a:solidFill>
                              <a:schemeClr val="tx1"/>
                            </a:solidFill>
                            <a:effectLst/>
                            <a:latin typeface="Arial" charset="0"/>
                          </a:endParaRPr>
                        </a:p>
                      </a:txBody>
                      <a:tcPr marR="0" marT="45704" marB="45704"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endParaRPr lang="en-US"/>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blipFill rotWithShape="1">
                          <a:blip r:embed="rId3"/>
                          <a:stretch>
                            <a:fillRect l="-46134" t="-146286" r="-193041" b="-82286"/>
                          </a:stretch>
                        </a:blip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2000" i="1" u="none" strike="noStrike" cap="none" normalizeH="0" baseline="0" dirty="0" smtClean="0">
                              <a:ln>
                                <a:noFill/>
                              </a:ln>
                              <a:effectLst/>
                            </a:rPr>
                            <a:t>P = MC</a:t>
                          </a:r>
                          <a:r>
                            <a:rPr kumimoji="0" lang="en-US" sz="2000" u="none" strike="noStrike" cap="none" normalizeH="0" baseline="0" dirty="0" smtClean="0">
                              <a:ln>
                                <a:noFill/>
                              </a:ln>
                              <a:effectLst/>
                            </a:rPr>
                            <a:t>: operate</a:t>
                          </a:r>
                        </a:p>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2000" u="none" strike="noStrike" cap="none" normalizeH="0" baseline="0" dirty="0" smtClean="0">
                              <a:ln>
                                <a:noFill/>
                              </a:ln>
                              <a:effectLst/>
                            </a:rPr>
                            <a:t>(loss &lt; total fixed cost)</a:t>
                          </a:r>
                          <a:endParaRPr kumimoji="0" lang="en-US" sz="2000" b="0" i="0" u="none" strike="noStrike" cap="none" normalizeH="0" baseline="0" dirty="0" smtClean="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smtClean="0">
                              <a:ln>
                                <a:noFill/>
                              </a:ln>
                              <a:effectLst/>
                            </a:rPr>
                            <a:t>Contract: firms exit</a:t>
                          </a:r>
                          <a:endParaRPr kumimoji="0" lang="en-US" sz="2000" b="0" i="0" u="none" strike="noStrike" cap="none" normalizeH="0" baseline="0" dirty="0" smtClean="0">
                            <a:ln>
                              <a:noFill/>
                            </a:ln>
                            <a:solidFill>
                              <a:schemeClr val="tx1"/>
                            </a:solidFill>
                            <a:effectLst/>
                            <a:latin typeface="Arial" charset="0"/>
                          </a:endParaRPr>
                        </a:p>
                      </a:txBody>
                      <a:tcPr marL="13716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r>
                  <a:tr h="83670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a:txBody>
                      <a:tcPr marR="0" marT="45704" marB="45704"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smtClean="0">
                              <a:ln>
                                <a:noFill/>
                              </a:ln>
                              <a:effectLst/>
                            </a:rPr>
                            <a:t>2.  </a:t>
                          </a:r>
                          <a:r>
                            <a:rPr kumimoji="0" lang="en-US" sz="2000" i="1" u="none" strike="noStrike" cap="none" normalizeH="0" baseline="0" dirty="0" smtClean="0">
                              <a:ln>
                                <a:noFill/>
                              </a:ln>
                              <a:effectLst/>
                            </a:rPr>
                            <a:t>TR &lt; TVC</a:t>
                          </a:r>
                          <a:endParaRPr kumimoji="0" lang="en-US" sz="2000" b="0" i="1" u="none" strike="noStrike" cap="none" normalizeH="0" baseline="0" dirty="0" smtClean="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2000" u="none" strike="noStrike" cap="none" normalizeH="0" baseline="0" dirty="0" smtClean="0">
                              <a:ln>
                                <a:noFill/>
                              </a:ln>
                              <a:effectLst/>
                            </a:rPr>
                            <a:t>Shut down: </a:t>
                          </a:r>
                        </a:p>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2000" u="none" strike="noStrike" cap="none" normalizeH="0" baseline="0" dirty="0" smtClean="0">
                              <a:ln>
                                <a:noFill/>
                              </a:ln>
                              <a:effectLst/>
                            </a:rPr>
                            <a:t>loss = total fixed cost</a:t>
                          </a:r>
                          <a:endParaRPr kumimoji="0" lang="en-US" sz="2000" b="0" i="0" u="none" strike="noStrike" cap="none" normalizeH="0" baseline="0" dirty="0" smtClean="0">
                            <a:ln>
                              <a:noFill/>
                            </a:ln>
                            <a:solidFill>
                              <a:schemeClr val="tx1"/>
                            </a:solidFill>
                            <a:effectLst/>
                            <a:latin typeface="Arial" charset="0"/>
                          </a:endParaRPr>
                        </a:p>
                      </a:txBody>
                      <a:tcPr marL="0" marR="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000" u="none" strike="noStrike" cap="none" normalizeH="0" baseline="0" dirty="0" smtClean="0">
                              <a:ln>
                                <a:noFill/>
                              </a:ln>
                              <a:effectLst/>
                            </a:rPr>
                            <a:t>Contract: firms exit</a:t>
                          </a:r>
                          <a:endParaRPr kumimoji="0" lang="en-US" sz="2000" b="0" i="0" u="none" strike="noStrike" cap="none" normalizeH="0" baseline="0" dirty="0" smtClean="0">
                            <a:ln>
                              <a:noFill/>
                            </a:ln>
                            <a:solidFill>
                              <a:schemeClr val="tx1"/>
                            </a:solidFill>
                            <a:effectLst/>
                            <a:latin typeface="Arial" charset="0"/>
                          </a:endParaRPr>
                        </a:p>
                      </a:txBody>
                      <a:tcPr marL="137160" marT="45704" marB="45704"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r>
                </a:tbl>
              </a:graphicData>
            </a:graphic>
          </p:graphicFrame>
        </mc:Fallback>
      </mc:AlternateContent>
    </p:spTree>
    <p:extLst>
      <p:ext uri="{BB962C8B-B14F-4D97-AF65-F5344CB8AC3E}">
        <p14:creationId xmlns:p14="http://schemas.microsoft.com/office/powerpoint/2010/main" val="303016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4911"/>
            <a:ext cx="8229600" cy="1107996"/>
          </a:xfrm>
        </p:spPr>
        <p:txBody>
          <a:bodyPr>
            <a:spAutoFit/>
          </a:bodyPr>
          <a:lstStyle/>
          <a:p>
            <a:r>
              <a:rPr lang="en-IN" altLang="en-US" sz="3600" dirty="0">
                <a:latin typeface="+mj-lt"/>
              </a:rPr>
              <a:t>Long-Run Costs: Economies and Diseconomies of Scale</a:t>
            </a:r>
            <a:endParaRPr lang="en-US" sz="2800" dirty="0">
              <a:latin typeface="+mj-lt"/>
            </a:endParaRPr>
          </a:p>
        </p:txBody>
      </p:sp>
      <p:sp>
        <p:nvSpPr>
          <p:cNvPr id="3" name="Content Placeholder 2"/>
          <p:cNvSpPr>
            <a:spLocks noGrp="1"/>
          </p:cNvSpPr>
          <p:nvPr>
            <p:ph idx="1"/>
          </p:nvPr>
        </p:nvSpPr>
        <p:spPr>
          <a:xfrm>
            <a:off x="457200" y="1600200"/>
            <a:ext cx="8229600" cy="4270400"/>
          </a:xfrm>
        </p:spPr>
        <p:txBody>
          <a:bodyPr>
            <a:spAutoFit/>
          </a:bodyPr>
          <a:lstStyle/>
          <a:p>
            <a:r>
              <a:rPr lang="en-US" sz="2400" b="1" dirty="0"/>
              <a:t>long-run average cost curve (</a:t>
            </a:r>
            <a:r>
              <a:rPr lang="en-US" sz="2400" b="1" i="1" dirty="0"/>
              <a:t>LRAC</a:t>
            </a:r>
            <a:r>
              <a:rPr lang="en-US" sz="2400" b="1" dirty="0"/>
              <a:t>)</a:t>
            </a:r>
            <a:r>
              <a:rPr lang="en-US" sz="2400" b="1" dirty="0">
                <a:solidFill>
                  <a:srgbClr val="006668"/>
                </a:solidFill>
              </a:rPr>
              <a:t>  </a:t>
            </a:r>
            <a:r>
              <a:rPr lang="en-US" sz="2400" dirty="0"/>
              <a:t>Shows the way per unit costs change with output in the long run.</a:t>
            </a:r>
          </a:p>
          <a:p>
            <a:r>
              <a:rPr lang="en-US" sz="2400" b="1" dirty="0"/>
              <a:t>increasing returns to scale </a:t>
            </a:r>
            <a:r>
              <a:rPr lang="en-US" sz="2400" dirty="0"/>
              <a:t>or</a:t>
            </a:r>
            <a:r>
              <a:rPr lang="en-US" sz="2400" b="1" dirty="0"/>
              <a:t> economies of scale</a:t>
            </a:r>
            <a:r>
              <a:rPr lang="en-US" sz="2400" b="1" dirty="0">
                <a:solidFill>
                  <a:srgbClr val="006668"/>
                </a:solidFill>
              </a:rPr>
              <a:t>  </a:t>
            </a:r>
            <a:r>
              <a:rPr lang="en-US" sz="2400" dirty="0"/>
              <a:t>An increase in a firm’s scale of production leads to lower costs per unit produced.</a:t>
            </a:r>
          </a:p>
          <a:p>
            <a:r>
              <a:rPr lang="en-US" sz="2400" b="1" dirty="0"/>
              <a:t>constant returns to scale</a:t>
            </a:r>
            <a:r>
              <a:rPr lang="en-US" sz="2400" b="1" dirty="0">
                <a:solidFill>
                  <a:srgbClr val="006668"/>
                </a:solidFill>
              </a:rPr>
              <a:t>  </a:t>
            </a:r>
            <a:r>
              <a:rPr lang="en-US" sz="2400" dirty="0"/>
              <a:t>An increase in a firm’s scale of production has no effect on costs per unit produced.</a:t>
            </a:r>
          </a:p>
          <a:p>
            <a:r>
              <a:rPr lang="en-US" sz="2400" b="1" dirty="0"/>
              <a:t>decreasing returns to scale </a:t>
            </a:r>
            <a:r>
              <a:rPr lang="en-US" sz="2400" dirty="0"/>
              <a:t>or</a:t>
            </a:r>
            <a:r>
              <a:rPr lang="en-US" sz="2400" b="1" dirty="0"/>
              <a:t> diseconomies of scale</a:t>
            </a:r>
            <a:r>
              <a:rPr lang="en-US" sz="2400" b="1" dirty="0">
                <a:solidFill>
                  <a:srgbClr val="006668"/>
                </a:solidFill>
              </a:rPr>
              <a:t> </a:t>
            </a:r>
            <a:r>
              <a:rPr lang="en-US" sz="2400" dirty="0">
                <a:solidFill>
                  <a:srgbClr val="006668"/>
                </a:solidFill>
              </a:rPr>
              <a:t> </a:t>
            </a:r>
            <a:r>
              <a:rPr lang="en-US" sz="2400" dirty="0"/>
              <a:t>An increase in a firm’s scale of production leads to higher costs per unit produced.</a:t>
            </a:r>
          </a:p>
        </p:txBody>
      </p:sp>
    </p:spTree>
    <p:extLst>
      <p:ext uri="{BB962C8B-B14F-4D97-AF65-F5344CB8AC3E}">
        <p14:creationId xmlns:p14="http://schemas.microsoft.com/office/powerpoint/2010/main" val="215242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Increasing Returns to Scale</a:t>
            </a:r>
            <a:endParaRPr lang="en-US" sz="2800" dirty="0">
              <a:latin typeface="+mj-lt"/>
            </a:endParaRPr>
          </a:p>
        </p:txBody>
      </p:sp>
      <p:sp>
        <p:nvSpPr>
          <p:cNvPr id="3" name="Content Placeholder 2"/>
          <p:cNvSpPr>
            <a:spLocks noGrp="1"/>
          </p:cNvSpPr>
          <p:nvPr>
            <p:ph idx="1"/>
          </p:nvPr>
        </p:nvSpPr>
        <p:spPr>
          <a:xfrm>
            <a:off x="457200" y="1600200"/>
            <a:ext cx="8229600" cy="3531736"/>
          </a:xfrm>
        </p:spPr>
        <p:txBody>
          <a:bodyPr>
            <a:spAutoFit/>
          </a:bodyPr>
          <a:lstStyle/>
          <a:p>
            <a:pPr marL="0" indent="0">
              <a:buNone/>
            </a:pPr>
            <a:r>
              <a:rPr lang="en-US" sz="2400" b="1" dirty="0"/>
              <a:t>The Sources of Economies of Scale</a:t>
            </a:r>
          </a:p>
          <a:p>
            <a:r>
              <a:rPr lang="en-US" sz="2400" dirty="0"/>
              <a:t>Some economies of scale result not from technology but from firm-level efficiencies and bargaining power that can come with size.</a:t>
            </a:r>
          </a:p>
          <a:p>
            <a:r>
              <a:rPr lang="en-US" sz="2400" dirty="0"/>
              <a:t>Economies of scale have come from advantages of larger </a:t>
            </a:r>
            <a:r>
              <a:rPr lang="en-US" sz="2400" i="1" dirty="0"/>
              <a:t>firm</a:t>
            </a:r>
            <a:r>
              <a:rPr lang="en-US" sz="2400" dirty="0"/>
              <a:t> size rather than gains from plant size.</a:t>
            </a:r>
          </a:p>
          <a:p>
            <a:r>
              <a:rPr lang="en-US" sz="2400" b="1" dirty="0"/>
              <a:t>minimum efficient scale (MES)  </a:t>
            </a:r>
            <a:r>
              <a:rPr lang="en-US" sz="2400" dirty="0"/>
              <a:t>The smallest size at which the long-run average cost curve is at its minimum.</a:t>
            </a:r>
          </a:p>
        </p:txBody>
      </p:sp>
    </p:spTree>
    <p:extLst>
      <p:ext uri="{BB962C8B-B14F-4D97-AF65-F5344CB8AC3E}">
        <p14:creationId xmlns:p14="http://schemas.microsoft.com/office/powerpoint/2010/main" val="287745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4911"/>
            <a:ext cx="8229600" cy="1107996"/>
          </a:xfrm>
        </p:spPr>
        <p:txBody>
          <a:bodyPr>
            <a:spAutoFit/>
          </a:bodyPr>
          <a:lstStyle/>
          <a:p>
            <a:r>
              <a:rPr lang="en-IN" altLang="en-US" sz="3600" dirty="0">
                <a:latin typeface="+mj-lt"/>
              </a:rPr>
              <a:t>Figure 9.4 A Firm Exhibiting Economies of Scale</a:t>
            </a:r>
            <a:endParaRPr lang="en-US" sz="2800" dirty="0">
              <a:latin typeface="+mj-lt"/>
            </a:endParaRPr>
          </a:p>
        </p:txBody>
      </p:sp>
      <p:pic>
        <p:nvPicPr>
          <p:cNvPr id="90114" name="Picture 2" descr="The graph shows the following data:&#10;Y-axis: Costs per unit in dollars&#10;X-axis: Units of output&#10;There are three scales (Scale 1, Scale 2, Scale 3)&#10;Each scale consists of:&#10;An SRMC curve curving up, intersecting the SRAC curve at a marked point.&#10;A &quot;U&quot; shaped SRAC curve intersecting the SRMC curve at its lowest point.&#10;The point for Scale 1 lines up with the 50,000 mark on the x-axis.&#10;The point for Scale 2 lines up with the 100,000 mark on the x-axis.&#10;The point for Scale 3 lines up with the 150,000 mark on the x-axis.&#10;The LRAC curve curves around the scales tangent to each SRAC curve.&#10;The tangent point on Scale 1 is to the left of its SRMC/SRAC intersection point.&#10;The tangent points for Scales 1 and 2 are close to their SRMC/SRAC intersection points.&#10;Scale 1 is much higher than the other two.&#10;Scale 2 slightly higher than Scale 3.&#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751" y="1392131"/>
            <a:ext cx="6252499" cy="37356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281136"/>
            <a:ext cx="8229600" cy="1107996"/>
          </a:xfrm>
        </p:spPr>
        <p:txBody>
          <a:bodyPr>
            <a:spAutoFit/>
          </a:bodyPr>
          <a:lstStyle/>
          <a:p>
            <a:pPr marL="285750" indent="-285750"/>
            <a:r>
              <a:rPr lang="en-US" sz="1800" dirty="0"/>
              <a:t>The long-run average cost curve of a firm shows the different scales on which the firm can choose to operate in the long run. Each scale of operation defines a different short run. Here we see a firm exhibiting economies of scale; moving from scale 1 to scale 3 reduces average cost.</a:t>
            </a:r>
          </a:p>
        </p:txBody>
      </p:sp>
    </p:spTree>
    <p:extLst>
      <p:ext uri="{BB962C8B-B14F-4D97-AF65-F5344CB8AC3E}">
        <p14:creationId xmlns:p14="http://schemas.microsoft.com/office/powerpoint/2010/main" val="172122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a:t>
            </a:r>
            <a:r>
              <a:rPr lang="en-IN" altLang="en-US" sz="2800" dirty="0"/>
              <a:t> (1 of 4)</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buNone/>
            </a:pPr>
            <a:r>
              <a:rPr lang="en-IN" sz="2800" b="1" dirty="0">
                <a:solidFill>
                  <a:schemeClr val="bg2"/>
                </a:solidFill>
              </a:rPr>
              <a:t>Economies of Scale in the Search Business</a:t>
            </a:r>
          </a:p>
        </p:txBody>
      </p:sp>
      <p:sp>
        <p:nvSpPr>
          <p:cNvPr id="3" name="Content Placeholder 2"/>
          <p:cNvSpPr>
            <a:spLocks noGrp="1"/>
          </p:cNvSpPr>
          <p:nvPr>
            <p:ph idx="1"/>
          </p:nvPr>
        </p:nvSpPr>
        <p:spPr>
          <a:xfrm>
            <a:off x="457200" y="1905001"/>
            <a:ext cx="4038600" cy="3270126"/>
          </a:xfrm>
        </p:spPr>
        <p:txBody>
          <a:bodyPr wrap="square">
            <a:spAutoFit/>
          </a:bodyPr>
          <a:lstStyle/>
          <a:p>
            <a:pPr marL="0" indent="0">
              <a:buNone/>
            </a:pPr>
            <a:r>
              <a:rPr lang="en-IN" sz="2000" dirty="0"/>
              <a:t>Online search is a scale-driven business: The search </a:t>
            </a:r>
            <a:r>
              <a:rPr lang="en-IN" sz="2000" dirty="0" err="1"/>
              <a:t>behavior</a:t>
            </a:r>
            <a:r>
              <a:rPr lang="en-IN" sz="2000" dirty="0"/>
              <a:t> of one user can be used to improve the search of future users.</a:t>
            </a:r>
          </a:p>
          <a:p>
            <a:pPr marL="0" indent="0">
              <a:buNone/>
            </a:pPr>
            <a:r>
              <a:rPr lang="en-IN" sz="2000" dirty="0"/>
              <a:t>Google—the top search engine—has more than three times the searches of Microsoft’s Bing but employs only about twice as many engineers and spends less per search on its data </a:t>
            </a:r>
            <a:r>
              <a:rPr lang="en-IN" sz="2000" dirty="0" err="1"/>
              <a:t>centers</a:t>
            </a:r>
            <a:r>
              <a:rPr lang="en-IN" sz="2000" dirty="0"/>
              <a:t>.</a:t>
            </a:r>
          </a:p>
        </p:txBody>
      </p:sp>
      <p:pic>
        <p:nvPicPr>
          <p:cNvPr id="91138" name="Picture 2" descr="An image shows the homepage of Google search engin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821" y="1963104"/>
            <a:ext cx="3954209" cy="269684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278550"/>
            <a:ext cx="8205788" cy="1115690"/>
          </a:xfrm>
        </p:spPr>
        <p:txBody>
          <a:bodyPr>
            <a:spAutoFit/>
          </a:bodyPr>
          <a:lstStyle/>
          <a:p>
            <a:pPr marL="0" lvl="0" indent="0">
              <a:spcBef>
                <a:spcPts val="0"/>
              </a:spcBef>
              <a:buClrTx/>
              <a:buNone/>
            </a:pPr>
            <a:r>
              <a:rPr lang="en-IN" sz="2000" dirty="0">
                <a:solidFill>
                  <a:prstClr val="black"/>
                </a:solidFill>
              </a:rPr>
              <a:t>CRITICAL THINKING</a:t>
            </a:r>
          </a:p>
          <a:p>
            <a:pPr marL="342900" lvl="0" indent="-342900">
              <a:buFont typeface="+mj-lt"/>
              <a:buAutoNum type="arabicPeriod"/>
            </a:pPr>
            <a:r>
              <a:rPr lang="en-US" sz="2000" dirty="0">
                <a:solidFill>
                  <a:prstClr val="black"/>
                </a:solidFill>
              </a:rPr>
              <a:t>Google was an early pioneer in the search business. How did that early lead interact with the fact of scale economies in Google’s favor?</a:t>
            </a:r>
            <a:endParaRPr lang="en-IN" sz="2000" dirty="0">
              <a:solidFill>
                <a:prstClr val="black"/>
              </a:solidFill>
            </a:endParaRPr>
          </a:p>
        </p:txBody>
      </p:sp>
    </p:spTree>
    <p:extLst>
      <p:ext uri="{BB962C8B-B14F-4D97-AF65-F5344CB8AC3E}">
        <p14:creationId xmlns:p14="http://schemas.microsoft.com/office/powerpoint/2010/main" val="61807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Constant Returns to Scale</a:t>
            </a:r>
            <a:endParaRPr lang="en-US" sz="2800" dirty="0">
              <a:latin typeface="+mj-lt"/>
            </a:endParaRPr>
          </a:p>
        </p:txBody>
      </p:sp>
      <p:sp>
        <p:nvSpPr>
          <p:cNvPr id="3" name="Content Placeholder 2"/>
          <p:cNvSpPr>
            <a:spLocks noGrp="1"/>
          </p:cNvSpPr>
          <p:nvPr>
            <p:ph idx="1"/>
          </p:nvPr>
        </p:nvSpPr>
        <p:spPr>
          <a:xfrm>
            <a:off x="457200" y="1600200"/>
            <a:ext cx="8229600" cy="2039020"/>
          </a:xfrm>
        </p:spPr>
        <p:txBody>
          <a:bodyPr>
            <a:spAutoFit/>
          </a:bodyPr>
          <a:lstStyle/>
          <a:p>
            <a:pPr>
              <a:spcAft>
                <a:spcPct val="0"/>
              </a:spcAft>
            </a:pPr>
            <a:r>
              <a:rPr lang="en-US" sz="2400" dirty="0"/>
              <a:t>Technically, the term </a:t>
            </a:r>
            <a:r>
              <a:rPr lang="en-US" sz="2400" i="1" dirty="0"/>
              <a:t>constant returns</a:t>
            </a:r>
            <a:r>
              <a:rPr lang="en-US" sz="2400" dirty="0"/>
              <a:t> means that the quantitative relationship between input and output stays constant, or the same, when output is increased.</a:t>
            </a:r>
          </a:p>
          <a:p>
            <a:pPr>
              <a:spcAft>
                <a:spcPct val="0"/>
              </a:spcAft>
            </a:pPr>
            <a:r>
              <a:rPr lang="en-US" sz="2400" dirty="0"/>
              <a:t>Constant returns to scale means that the firm’s long-run average cost curve remains flat.</a:t>
            </a:r>
          </a:p>
        </p:txBody>
      </p:sp>
    </p:spTree>
    <p:extLst>
      <p:ext uri="{BB962C8B-B14F-4D97-AF65-F5344CB8AC3E}">
        <p14:creationId xmlns:p14="http://schemas.microsoft.com/office/powerpoint/2010/main" val="105568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363760" y="125776"/>
            <a:ext cx="8229600" cy="1292631"/>
          </a:xfrm>
        </p:spPr>
        <p:txBody>
          <a:bodyPr>
            <a:spAutoFit/>
          </a:bodyPr>
          <a:lstStyle/>
          <a:p>
            <a:r>
              <a:rPr lang="en-US" dirty="0"/>
              <a:t>Chapter Outline and Learning Objectives </a:t>
            </a:r>
            <a:r>
              <a:rPr lang="en-US" sz="2800" dirty="0"/>
              <a:t>(1 of 2)</a:t>
            </a:r>
          </a:p>
        </p:txBody>
      </p:sp>
      <p:sp>
        <p:nvSpPr>
          <p:cNvPr id="13" name="Content Placeholder 12"/>
          <p:cNvSpPr>
            <a:spLocks noGrp="1"/>
          </p:cNvSpPr>
          <p:nvPr>
            <p:ph sz="quarter" idx="13"/>
          </p:nvPr>
        </p:nvSpPr>
        <p:spPr>
          <a:xfrm>
            <a:off x="454025" y="1600200"/>
            <a:ext cx="8232775" cy="1338828"/>
          </a:xfrm>
        </p:spPr>
        <p:txBody>
          <a:bodyPr>
            <a:spAutoFit/>
          </a:bodyPr>
          <a:lstStyle/>
          <a:p>
            <a:pPr marL="0" indent="0">
              <a:buNone/>
            </a:pPr>
            <a:r>
              <a:rPr lang="en-IN" b="1" dirty="0">
                <a:solidFill>
                  <a:srgbClr val="007FA3"/>
                </a:solidFill>
              </a:rPr>
              <a:t>9.1 </a:t>
            </a:r>
            <a:r>
              <a:rPr lang="en-IN" b="1" dirty="0"/>
              <a:t>Short-Run Conditions and Long-Run Directions </a:t>
            </a:r>
          </a:p>
          <a:p>
            <a:pPr marL="285750" indent="-285750">
              <a:spcBef>
                <a:spcPts val="1800"/>
              </a:spcBef>
            </a:pPr>
            <a:r>
              <a:rPr lang="en-IN" dirty="0">
                <a:cs typeface="Arial" pitchFamily="34" charset="0"/>
              </a:rPr>
              <a:t>Discuss how short-run conditions affect a firm’s short-run and long-run </a:t>
            </a:r>
            <a:r>
              <a:rPr lang="en-IN" dirty="0" err="1">
                <a:cs typeface="Arial" pitchFamily="34" charset="0"/>
              </a:rPr>
              <a:t>behavior</a:t>
            </a:r>
            <a:r>
              <a:rPr lang="en-IN" dirty="0">
                <a:cs typeface="Arial" pitchFamily="34" charset="0"/>
              </a:rPr>
              <a:t>.</a:t>
            </a:r>
          </a:p>
        </p:txBody>
      </p:sp>
      <p:sp>
        <p:nvSpPr>
          <p:cNvPr id="14" name="Content Placeholder 13"/>
          <p:cNvSpPr>
            <a:spLocks noGrp="1"/>
          </p:cNvSpPr>
          <p:nvPr>
            <p:ph sz="quarter" idx="14"/>
          </p:nvPr>
        </p:nvSpPr>
        <p:spPr>
          <a:xfrm>
            <a:off x="454025" y="3124200"/>
            <a:ext cx="8229600" cy="1338828"/>
          </a:xfrm>
        </p:spPr>
        <p:txBody>
          <a:bodyPr>
            <a:spAutoFit/>
          </a:bodyPr>
          <a:lstStyle/>
          <a:p>
            <a:pPr marL="0" indent="0">
              <a:buSzPct val="100000"/>
              <a:buNone/>
            </a:pPr>
            <a:r>
              <a:rPr lang="en-IN" b="1" dirty="0">
                <a:solidFill>
                  <a:srgbClr val="007FA3"/>
                </a:solidFill>
              </a:rPr>
              <a:t>9.2 </a:t>
            </a:r>
            <a:r>
              <a:rPr lang="en-IN" b="1" dirty="0"/>
              <a:t>Long-Run Costs: Economies and Diseconomies of Scale</a:t>
            </a:r>
          </a:p>
          <a:p>
            <a:pPr marL="285750" indent="-285750">
              <a:spcBef>
                <a:spcPts val="1800"/>
              </a:spcBef>
              <a:buSzPct val="100000"/>
            </a:pPr>
            <a:r>
              <a:rPr lang="en-IN" dirty="0">
                <a:cs typeface="Arial" pitchFamily="34" charset="0"/>
              </a:rPr>
              <a:t>Explain the causes and effects of diseconomies of scale.</a:t>
            </a:r>
          </a:p>
        </p:txBody>
      </p:sp>
      <p:sp>
        <p:nvSpPr>
          <p:cNvPr id="2" name="Content Placeholder 1"/>
          <p:cNvSpPr>
            <a:spLocks noGrp="1"/>
          </p:cNvSpPr>
          <p:nvPr>
            <p:ph sz="quarter" idx="15"/>
          </p:nvPr>
        </p:nvSpPr>
        <p:spPr>
          <a:xfrm>
            <a:off x="463550" y="4724400"/>
            <a:ext cx="8223250" cy="1338828"/>
          </a:xfrm>
        </p:spPr>
        <p:txBody>
          <a:bodyPr anchor="ctr">
            <a:spAutoFit/>
          </a:bodyPr>
          <a:lstStyle/>
          <a:p>
            <a:pPr marL="0" indent="0">
              <a:buNone/>
            </a:pPr>
            <a:r>
              <a:rPr lang="en-IN" b="1" dirty="0">
                <a:solidFill>
                  <a:srgbClr val="007FA3"/>
                </a:solidFill>
              </a:rPr>
              <a:t>9.3 </a:t>
            </a:r>
            <a:r>
              <a:rPr lang="en-US" b="1" dirty="0"/>
              <a:t>Long-Run Adjustments to Short-Run Conditions</a:t>
            </a:r>
          </a:p>
          <a:p>
            <a:pPr marL="285750" indent="-285750">
              <a:spcBef>
                <a:spcPts val="1800"/>
              </a:spcBef>
              <a:buSzPct val="100000"/>
            </a:pPr>
            <a:r>
              <a:rPr lang="en-IN" dirty="0">
                <a:cs typeface="Arial" pitchFamily="34" charset="0"/>
              </a:rPr>
              <a:t>Describe long-run adjustments for short-run profits and losses.</a:t>
            </a:r>
          </a:p>
        </p:txBody>
      </p:sp>
    </p:spTree>
    <p:extLst>
      <p:ext uri="{BB962C8B-B14F-4D97-AF65-F5344CB8AC3E}">
        <p14:creationId xmlns:p14="http://schemas.microsoft.com/office/powerpoint/2010/main" val="151157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Diseconomies of Scale</a:t>
            </a:r>
            <a:endParaRPr lang="en-US" sz="2800" dirty="0">
              <a:latin typeface="+mj-lt"/>
            </a:endParaRPr>
          </a:p>
        </p:txBody>
      </p:sp>
      <p:sp>
        <p:nvSpPr>
          <p:cNvPr id="3" name="Content Placeholder 2"/>
          <p:cNvSpPr>
            <a:spLocks noGrp="1"/>
          </p:cNvSpPr>
          <p:nvPr>
            <p:ph idx="1"/>
          </p:nvPr>
        </p:nvSpPr>
        <p:spPr>
          <a:xfrm>
            <a:off x="457200" y="1600200"/>
            <a:ext cx="8229600" cy="1107996"/>
          </a:xfrm>
        </p:spPr>
        <p:txBody>
          <a:bodyPr>
            <a:spAutoFit/>
          </a:bodyPr>
          <a:lstStyle/>
          <a:p>
            <a:r>
              <a:rPr lang="en-US" sz="2400" dirty="0"/>
              <a:t>When average cost increases with scale of production, a firm faces </a:t>
            </a:r>
            <a:r>
              <a:rPr lang="en-US" sz="2400" i="1" dirty="0"/>
              <a:t>decreasing returns to scale</a:t>
            </a:r>
            <a:r>
              <a:rPr lang="en-US" sz="2400" dirty="0"/>
              <a:t>, or </a:t>
            </a:r>
            <a:r>
              <a:rPr lang="en-US" sz="2400" i="1" dirty="0"/>
              <a:t>diseconomies of scale</a:t>
            </a:r>
            <a:r>
              <a:rPr lang="en-US" sz="2400" dirty="0"/>
              <a:t>.</a:t>
            </a:r>
          </a:p>
        </p:txBody>
      </p:sp>
    </p:spTree>
    <p:extLst>
      <p:ext uri="{BB962C8B-B14F-4D97-AF65-F5344CB8AC3E}">
        <p14:creationId xmlns:p14="http://schemas.microsoft.com/office/powerpoint/2010/main" val="287301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(2 of 4)</a:t>
            </a:r>
            <a:endParaRPr lang="en-US" sz="2800" dirty="0">
              <a:latin typeface="+mj-lt"/>
            </a:endParaRPr>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Diseconomies of Scale in Secondary School Education</a:t>
            </a:r>
          </a:p>
        </p:txBody>
      </p:sp>
      <p:sp>
        <p:nvSpPr>
          <p:cNvPr id="3" name="Content Placeholder 2"/>
          <p:cNvSpPr>
            <a:spLocks noGrp="1"/>
          </p:cNvSpPr>
          <p:nvPr>
            <p:ph idx="1"/>
          </p:nvPr>
        </p:nvSpPr>
        <p:spPr>
          <a:xfrm>
            <a:off x="457200" y="1837015"/>
            <a:ext cx="4038600" cy="2954655"/>
          </a:xfrm>
        </p:spPr>
        <p:txBody>
          <a:bodyPr wrap="square">
            <a:spAutoFit/>
          </a:bodyPr>
          <a:lstStyle/>
          <a:p>
            <a:pPr marL="0" lvl="0" indent="0">
              <a:spcBef>
                <a:spcPct val="50000"/>
              </a:spcBef>
              <a:buNone/>
              <a:defRPr/>
            </a:pPr>
            <a:r>
              <a:rPr lang="en-US" kern="0" dirty="0">
                <a:solidFill>
                  <a:srgbClr val="000000"/>
                </a:solidFill>
              </a:rPr>
              <a:t>The number of school districts in the United States reduced from 100,000 in the 1940s to just over 10,000 by the late 1990s.</a:t>
            </a:r>
          </a:p>
          <a:p>
            <a:pPr marL="0" lvl="0" indent="0">
              <a:spcBef>
                <a:spcPct val="50000"/>
              </a:spcBef>
              <a:buNone/>
              <a:defRPr/>
            </a:pPr>
            <a:r>
              <a:rPr lang="en-US" kern="0" dirty="0">
                <a:solidFill>
                  <a:srgbClr val="000000"/>
                </a:solidFill>
              </a:rPr>
              <a:t>Schools searched for scale economies by expanding the number of students with the same amounts of fixed costs, such as the costs for a gym or library.</a:t>
            </a:r>
          </a:p>
          <a:p>
            <a:pPr marL="0" lvl="0" indent="0">
              <a:spcBef>
                <a:spcPct val="50000"/>
              </a:spcBef>
              <a:buNone/>
              <a:defRPr/>
            </a:pPr>
            <a:r>
              <a:rPr lang="en-US" kern="0" dirty="0">
                <a:solidFill>
                  <a:srgbClr val="000000"/>
                </a:solidFill>
              </a:rPr>
              <a:t>More recently, there was recognition that larger schools increased bureaucracy, which increased school costs and potentially reduces school quality.</a:t>
            </a:r>
            <a:endParaRPr lang="en-US" kern="0" dirty="0">
              <a:solidFill>
                <a:prstClr val="black"/>
              </a:solidFill>
            </a:endParaRPr>
          </a:p>
        </p:txBody>
      </p:sp>
      <p:pic>
        <p:nvPicPr>
          <p:cNvPr id="92162" name="Picture 2" descr="A photo shows an upscale school build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481" y="1837015"/>
            <a:ext cx="4056888" cy="26940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181600"/>
            <a:ext cx="8205788" cy="931024"/>
          </a:xfrm>
        </p:spPr>
        <p:txBody>
          <a:bodyPr>
            <a:spAutoFit/>
          </a:bodyPr>
          <a:lstStyle/>
          <a:p>
            <a:pPr marL="0" lvl="0" indent="0">
              <a:spcBef>
                <a:spcPts val="0"/>
              </a:spcBef>
              <a:buClrTx/>
              <a:buNone/>
            </a:pPr>
            <a:r>
              <a:rPr lang="en-IN" dirty="0">
                <a:solidFill>
                  <a:prstClr val="black"/>
                </a:solidFill>
              </a:rPr>
              <a:t>CRITICAL THINKING</a:t>
            </a:r>
          </a:p>
          <a:p>
            <a:pPr marL="342900" lvl="0" indent="-342900">
              <a:buFont typeface="+mj-lt"/>
              <a:buAutoNum type="arabicPeriod"/>
            </a:pPr>
            <a:r>
              <a:rPr lang="en-US" dirty="0">
                <a:solidFill>
                  <a:prstClr val="black"/>
                </a:solidFill>
              </a:rPr>
              <a:t>If you were only concerned about the cost side of education, where do you think you would find the biggest opportunities for cost saving with size?</a:t>
            </a:r>
            <a:endParaRPr lang="en-US" dirty="0">
              <a:solidFill>
                <a:prstClr val="black"/>
              </a:solidFill>
              <a:sym typeface="Wingdings 3" panose="05040102010807070707" pitchFamily="18" charset="2"/>
            </a:endParaRPr>
          </a:p>
        </p:txBody>
      </p:sp>
    </p:spTree>
    <p:extLst>
      <p:ext uri="{BB962C8B-B14F-4D97-AF65-F5344CB8AC3E}">
        <p14:creationId xmlns:p14="http://schemas.microsoft.com/office/powerpoint/2010/main" val="378940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U-Shaped Long-Run Average Costs</a:t>
            </a:r>
            <a:endParaRPr lang="en-US" sz="2800" dirty="0">
              <a:latin typeface="+mj-lt"/>
            </a:endParaRPr>
          </a:p>
        </p:txBody>
      </p:sp>
      <p:sp>
        <p:nvSpPr>
          <p:cNvPr id="3" name="Content Placeholder 2"/>
          <p:cNvSpPr>
            <a:spLocks noGrp="1"/>
          </p:cNvSpPr>
          <p:nvPr>
            <p:ph idx="1"/>
          </p:nvPr>
        </p:nvSpPr>
        <p:spPr>
          <a:xfrm>
            <a:off x="457200" y="1600200"/>
            <a:ext cx="8229600" cy="738664"/>
          </a:xfrm>
        </p:spPr>
        <p:txBody>
          <a:bodyPr>
            <a:spAutoFit/>
          </a:bodyPr>
          <a:lstStyle/>
          <a:p>
            <a:pPr>
              <a:spcBef>
                <a:spcPct val="0"/>
              </a:spcBef>
              <a:spcAft>
                <a:spcPct val="0"/>
              </a:spcAft>
            </a:pPr>
            <a:r>
              <a:rPr lang="en-US" sz="2400" b="1" dirty="0"/>
              <a:t>optimal scale of plant</a:t>
            </a:r>
            <a:r>
              <a:rPr lang="en-US" sz="2400" b="1" dirty="0">
                <a:solidFill>
                  <a:srgbClr val="006668"/>
                </a:solidFill>
              </a:rPr>
              <a:t>  </a:t>
            </a:r>
            <a:r>
              <a:rPr lang="en-US" sz="2400" dirty="0"/>
              <a:t>The scale of plant that minimizes long-run average cost.</a:t>
            </a:r>
          </a:p>
        </p:txBody>
      </p:sp>
    </p:spTree>
    <p:extLst>
      <p:ext uri="{BB962C8B-B14F-4D97-AF65-F5344CB8AC3E}">
        <p14:creationId xmlns:p14="http://schemas.microsoft.com/office/powerpoint/2010/main" val="1364685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47892"/>
            <a:ext cx="8229600" cy="1046440"/>
          </a:xfrm>
        </p:spPr>
        <p:txBody>
          <a:bodyPr>
            <a:spAutoFit/>
          </a:bodyPr>
          <a:lstStyle/>
          <a:p>
            <a:r>
              <a:rPr lang="en-IN" altLang="en-US" dirty="0">
                <a:latin typeface="+mj-lt"/>
              </a:rPr>
              <a:t>Figure 9.5 A Firm Exhibiting Economies and Diseconomies of Scale</a:t>
            </a:r>
            <a:endParaRPr lang="en-US" dirty="0">
              <a:latin typeface="+mj-lt"/>
            </a:endParaRPr>
          </a:p>
        </p:txBody>
      </p:sp>
      <p:pic>
        <p:nvPicPr>
          <p:cNvPr id="93186" name="Picture 2" descr="The graph shows the following data:&#10;Y-axis: Costs per unit in dollars&#10;X-axis: Units of output&#10;There are three scales on the diagram&#10;Each scale consists of:&#10;An SRMC curve curving up, intersecting the SRAC curve.&#10;A &quot;U&quot; shaped SRAC curve intersecting the SRMC curve at its lowest point.&#10;Only the middle scale has a marked point.&#10;This point lines up with the q star mark on the x-axis.&#10;The LRAC curve curves around the scales tangent to each SRAC curve.&#10;The right scale is slightly higher than the left scale.&#10;The middle scale is significantly lower than the other two.&#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14" y="1473185"/>
            <a:ext cx="5821572" cy="37020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290661"/>
            <a:ext cx="8229600" cy="1103379"/>
          </a:xfrm>
        </p:spPr>
        <p:txBody>
          <a:bodyPr>
            <a:spAutoFit/>
          </a:bodyPr>
          <a:lstStyle/>
          <a:p>
            <a:pPr marL="285750" indent="-285750">
              <a:lnSpc>
                <a:spcPct val="105000"/>
              </a:lnSpc>
              <a:spcBef>
                <a:spcPts val="1800"/>
              </a:spcBef>
              <a:spcAft>
                <a:spcPct val="0"/>
              </a:spcAft>
            </a:pPr>
            <a:r>
              <a:rPr lang="en-US" sz="1800" dirty="0"/>
              <a:t>Economies of scale push this firm’s average costs down to </a:t>
            </a:r>
            <a:r>
              <a:rPr lang="en-US" sz="1800" i="1" dirty="0"/>
              <a:t>q</a:t>
            </a:r>
            <a:r>
              <a:rPr lang="en-US" sz="1800" dirty="0"/>
              <a:t>*.</a:t>
            </a:r>
          </a:p>
          <a:p>
            <a:pPr marL="285750" indent="-285750">
              <a:lnSpc>
                <a:spcPct val="105000"/>
              </a:lnSpc>
              <a:spcBef>
                <a:spcPts val="1800"/>
              </a:spcBef>
              <a:spcAft>
                <a:spcPct val="0"/>
              </a:spcAft>
            </a:pPr>
            <a:r>
              <a:rPr lang="en-US" sz="1800" dirty="0"/>
              <a:t>Beyond </a:t>
            </a:r>
            <a:r>
              <a:rPr lang="en-US" sz="1800" i="1" dirty="0"/>
              <a:t>q</a:t>
            </a:r>
            <a:r>
              <a:rPr lang="en-US" sz="1800" dirty="0"/>
              <a:t>*, the firm experiences diseconomies of scale; </a:t>
            </a:r>
            <a:r>
              <a:rPr lang="en-US" sz="1800" i="1" dirty="0"/>
              <a:t>q</a:t>
            </a:r>
            <a:r>
              <a:rPr lang="en-US" sz="1800" dirty="0"/>
              <a:t>* is the level of production at lowest long-run average costs, using optimal scale.</a:t>
            </a:r>
            <a:endParaRPr lang="en-US" sz="1400" dirty="0"/>
          </a:p>
        </p:txBody>
      </p:sp>
    </p:spTree>
    <p:extLst>
      <p:ext uri="{BB962C8B-B14F-4D97-AF65-F5344CB8AC3E}">
        <p14:creationId xmlns:p14="http://schemas.microsoft.com/office/powerpoint/2010/main" val="510901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5"/>
            <a:ext cx="8229600" cy="553998"/>
          </a:xfrm>
        </p:spPr>
        <p:txBody>
          <a:bodyPr>
            <a:spAutoFit/>
          </a:bodyPr>
          <a:lstStyle/>
          <a:p>
            <a:r>
              <a:rPr lang="en-IN" altLang="en-US" dirty="0">
                <a:latin typeface="+mj-lt"/>
              </a:rPr>
              <a:t>Economics In Practice </a:t>
            </a:r>
            <a:r>
              <a:rPr lang="en-IN" altLang="en-US" sz="2800" dirty="0"/>
              <a:t>(3 of 4)</a:t>
            </a:r>
            <a:endParaRPr lang="en-US" sz="2800" dirty="0"/>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The Long-Run Average Cost Curve: Flat or U-Shaped?</a:t>
            </a:r>
          </a:p>
        </p:txBody>
      </p:sp>
      <p:sp>
        <p:nvSpPr>
          <p:cNvPr id="3" name="Content Placeholder 2"/>
          <p:cNvSpPr>
            <a:spLocks noGrp="1"/>
          </p:cNvSpPr>
          <p:nvPr>
            <p:ph idx="1"/>
          </p:nvPr>
        </p:nvSpPr>
        <p:spPr>
          <a:xfrm>
            <a:off x="457200" y="1905001"/>
            <a:ext cx="4038600" cy="2954655"/>
          </a:xfrm>
        </p:spPr>
        <p:txBody>
          <a:bodyPr wrap="square">
            <a:spAutoFit/>
          </a:bodyPr>
          <a:lstStyle/>
          <a:p>
            <a:pPr marL="0" lvl="0" indent="0">
              <a:spcBef>
                <a:spcPct val="50000"/>
              </a:spcBef>
              <a:buNone/>
              <a:defRPr/>
            </a:pPr>
            <a:r>
              <a:rPr lang="en-US" kern="0" dirty="0">
                <a:solidFill>
                  <a:srgbClr val="000000"/>
                </a:solidFill>
              </a:rPr>
              <a:t>A long-run average cost curve was first drawn as the “envelope” of a series of short-run curves in 1931. </a:t>
            </a:r>
            <a:endParaRPr lang="en-US" kern="0" baseline="30000" dirty="0">
              <a:solidFill>
                <a:srgbClr val="000000"/>
              </a:solidFill>
            </a:endParaRPr>
          </a:p>
          <a:p>
            <a:pPr marL="0" lvl="0" indent="0">
              <a:spcBef>
                <a:spcPct val="50000"/>
              </a:spcBef>
              <a:buNone/>
              <a:defRPr/>
            </a:pPr>
            <a:r>
              <a:rPr lang="en-US" kern="0" dirty="0">
                <a:solidFill>
                  <a:srgbClr val="000000"/>
                </a:solidFill>
              </a:rPr>
              <a:t>Jacob Viner drew the long-run curve through the minimum points of all the short-run average cost curves.</a:t>
            </a:r>
          </a:p>
          <a:p>
            <a:pPr marL="0" lvl="0" indent="0">
              <a:spcBef>
                <a:spcPct val="50000"/>
              </a:spcBef>
              <a:buNone/>
              <a:defRPr/>
            </a:pPr>
            <a:r>
              <a:rPr lang="en-US" kern="0" dirty="0">
                <a:solidFill>
                  <a:srgbClr val="000000"/>
                </a:solidFill>
              </a:rPr>
              <a:t>In 1986, Professor Herbert Simon of Carnegie-Mellon University explained that studies show that a firm’s cost curves are not U-shaped but instead slope down to the right and then level off.</a:t>
            </a:r>
            <a:endParaRPr lang="en-US" kern="0" dirty="0">
              <a:solidFill>
                <a:prstClr val="black"/>
              </a:solidFill>
            </a:endParaRPr>
          </a:p>
        </p:txBody>
      </p:sp>
      <p:pic>
        <p:nvPicPr>
          <p:cNvPr id="94210" name="Picture 2" descr="A black-and-white photograph of Professor Jacob Viner.   &#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049" y="1881721"/>
            <a:ext cx="3018414" cy="351524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459525"/>
            <a:ext cx="8205788" cy="931024"/>
          </a:xfrm>
        </p:spPr>
        <p:txBody>
          <a:bodyPr>
            <a:spAutoFit/>
          </a:bodyPr>
          <a:lstStyle/>
          <a:p>
            <a:pPr marL="0" lvl="0" indent="0">
              <a:spcBef>
                <a:spcPts val="0"/>
              </a:spcBef>
              <a:buClrTx/>
              <a:buNone/>
            </a:pPr>
            <a:r>
              <a:rPr lang="en-IN" dirty="0">
                <a:solidFill>
                  <a:prstClr val="black"/>
                </a:solidFill>
              </a:rPr>
              <a:t>CRITICAL THINKING</a:t>
            </a:r>
          </a:p>
          <a:p>
            <a:pPr marL="342900" lvl="0" indent="-342900">
              <a:buFont typeface="+mj-lt"/>
              <a:buAutoNum type="arabicPeriod"/>
            </a:pPr>
            <a:r>
              <a:rPr lang="en-US" dirty="0">
                <a:solidFill>
                  <a:prstClr val="black"/>
                </a:solidFill>
              </a:rPr>
              <a:t>Some have argued that even if long-run AC curves do eventually slope up, we would not likely see many firms operating at this size. Why not?</a:t>
            </a:r>
            <a:endParaRPr lang="en-US" dirty="0">
              <a:solidFill>
                <a:prstClr val="black"/>
              </a:solidFill>
              <a:sym typeface="Wingdings 3" panose="05040102010807070707" pitchFamily="18" charset="2"/>
            </a:endParaRPr>
          </a:p>
        </p:txBody>
      </p:sp>
    </p:spTree>
    <p:extLst>
      <p:ext uri="{BB962C8B-B14F-4D97-AF65-F5344CB8AC3E}">
        <p14:creationId xmlns:p14="http://schemas.microsoft.com/office/powerpoint/2010/main" val="32546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4911"/>
            <a:ext cx="8229600" cy="1107996"/>
          </a:xfrm>
        </p:spPr>
        <p:txBody>
          <a:bodyPr>
            <a:spAutoFit/>
          </a:bodyPr>
          <a:lstStyle/>
          <a:p>
            <a:r>
              <a:rPr lang="en-IN" altLang="en-US" sz="3600" dirty="0">
                <a:latin typeface="+mj-lt"/>
              </a:rPr>
              <a:t>Long-Run Adjustments to Short-Run Conditions</a:t>
            </a:r>
            <a:endParaRPr lang="en-US" sz="2800" dirty="0">
              <a:latin typeface="+mj-lt"/>
            </a:endParaRPr>
          </a:p>
        </p:txBody>
      </p:sp>
      <p:sp>
        <p:nvSpPr>
          <p:cNvPr id="3" name="Content Placeholder 2"/>
          <p:cNvSpPr>
            <a:spLocks noGrp="1"/>
          </p:cNvSpPr>
          <p:nvPr>
            <p:ph idx="1"/>
          </p:nvPr>
        </p:nvSpPr>
        <p:spPr>
          <a:xfrm>
            <a:off x="457200" y="1600200"/>
            <a:ext cx="8229600" cy="1300356"/>
          </a:xfrm>
        </p:spPr>
        <p:txBody>
          <a:bodyPr>
            <a:spAutoFit/>
          </a:bodyPr>
          <a:lstStyle/>
          <a:p>
            <a:pPr marL="0" indent="0">
              <a:buNone/>
            </a:pPr>
            <a:r>
              <a:rPr lang="en-US" sz="2400" b="1" kern="0" dirty="0"/>
              <a:t>Short-Run Profits: Moves In and Out of Equilibrium</a:t>
            </a:r>
          </a:p>
          <a:p>
            <a:r>
              <a:rPr lang="en-US" sz="2400" kern="0" dirty="0"/>
              <a:t>Suppose demand increases when the industry is in long-run equilibrium. What will happen?</a:t>
            </a:r>
            <a:endParaRPr lang="en-US" sz="2400" dirty="0"/>
          </a:p>
        </p:txBody>
      </p:sp>
    </p:spTree>
    <p:extLst>
      <p:ext uri="{BB962C8B-B14F-4D97-AF65-F5344CB8AC3E}">
        <p14:creationId xmlns:p14="http://schemas.microsoft.com/office/powerpoint/2010/main" val="914284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47892"/>
            <a:ext cx="8229600" cy="1046440"/>
          </a:xfrm>
        </p:spPr>
        <p:txBody>
          <a:bodyPr>
            <a:spAutoFit/>
          </a:bodyPr>
          <a:lstStyle/>
          <a:p>
            <a:r>
              <a:rPr lang="en-IN" altLang="en-US" dirty="0">
                <a:latin typeface="+mj-lt"/>
              </a:rPr>
              <a:t>Figure 9.6 Equilibrium for an Industry with U-Shaped Cost Curves</a:t>
            </a:r>
            <a:endParaRPr lang="en-US" dirty="0">
              <a:latin typeface="+mj-lt"/>
            </a:endParaRPr>
          </a:p>
        </p:txBody>
      </p:sp>
      <p:pic>
        <p:nvPicPr>
          <p:cNvPr id="95234" name="Picture 2" descr="The first graph shows the data for “The industry,” as follows:&#10;Y-axis: Price per unit in dollars&#10;X-axis: Units of output, Q&#10;A point is plotted at (200000, 6).&#10;Line S0 angles up and through this point.&#10;Line D0 angles down and through this point, intersecting line S0.&#10;&#10;The second graph shows the data for “A representative firm,” as follows:&#10;Number of Firms = 100&#10;Y-axis: Price per unit in dollars&#10;X-axis: Units of output, q&#10;The SRMC curve curves up, intersecting the SRAC and LRAC curves.&#10;The &quot;U&quot; shaped SRAC curve intersects the SRMC curve at its lowest point.&#10;The &quot;U&quot; shaped LRAC curve curves around tangent to the SRAC curve. The tangential point appears to be the LRAC and SRAC curves' lowest points.&#10;The point where the three curves insect is point (2000, 6).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365" y="1434646"/>
            <a:ext cx="6695270" cy="35807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147786"/>
            <a:ext cx="8229600" cy="1240340"/>
          </a:xfrm>
        </p:spPr>
        <p:txBody>
          <a:bodyPr>
            <a:spAutoFit/>
          </a:bodyPr>
          <a:lstStyle/>
          <a:p>
            <a:pPr marL="285750" indent="-285750">
              <a:lnSpc>
                <a:spcPct val="105000"/>
              </a:lnSpc>
              <a:spcBef>
                <a:spcPts val="600"/>
              </a:spcBef>
              <a:spcAft>
                <a:spcPct val="0"/>
              </a:spcAft>
            </a:pPr>
            <a:r>
              <a:rPr lang="en-US" sz="1800" dirty="0"/>
              <a:t>The individual firm on the right is producing 2,000 units, and we also know that the industry consists of 100 firms.</a:t>
            </a:r>
          </a:p>
          <a:p>
            <a:pPr marL="285750" indent="-285750">
              <a:lnSpc>
                <a:spcPct val="105000"/>
              </a:lnSpc>
              <a:spcBef>
                <a:spcPts val="600"/>
              </a:spcBef>
              <a:spcAft>
                <a:spcPct val="0"/>
              </a:spcAft>
            </a:pPr>
            <a:r>
              <a:rPr lang="en-US" sz="1800" dirty="0"/>
              <a:t>All firms are identical, and all are producing at the uniquely best output level of 2,000 units.</a:t>
            </a:r>
          </a:p>
        </p:txBody>
      </p:sp>
    </p:spTree>
    <p:extLst>
      <p:ext uri="{BB962C8B-B14F-4D97-AF65-F5344CB8AC3E}">
        <p14:creationId xmlns:p14="http://schemas.microsoft.com/office/powerpoint/2010/main" val="3183466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47892"/>
            <a:ext cx="8229600" cy="1046440"/>
          </a:xfrm>
        </p:spPr>
        <p:txBody>
          <a:bodyPr>
            <a:spAutoFit/>
          </a:bodyPr>
          <a:lstStyle/>
          <a:p>
            <a:r>
              <a:rPr lang="en-IN" altLang="en-US" dirty="0">
                <a:latin typeface="+mj-lt"/>
              </a:rPr>
              <a:t>Figure 9.7 Industry Response to an Increase in Demand</a:t>
            </a:r>
            <a:endParaRPr lang="en-US" dirty="0">
              <a:latin typeface="+mj-lt"/>
            </a:endParaRPr>
          </a:p>
        </p:txBody>
      </p:sp>
      <p:pic>
        <p:nvPicPr>
          <p:cNvPr id="96258" name="Picture 2" descr="The first graph shows the data for “The industry after a demand increase,” as follows:&#10;Y-axis: Price per unit in dollars&#10;X-axis: Units of output, Q&#10;Line S angles up and through points (200000, 6) and (220000, 10).&#10;Line D1 angles down and through point (200000, 6), intersecting line S.&#10;Line D2 angles down and through point (220000, 10), intersecting line S.&#10;&#10;The second graph shows “A representative firm after a demand increase,” as follows:&#10;Number of Firms = 100&#10;Y-axis: Price per unit in dollars&#10;X-axis: Units of output, q&#10;The SRMC curve curves up, intersecting the SRAC and LRAC curves.&#10;The &quot;U&quot; shaped SRAC curve intersects the SRMC curve at its lowest point.&#10;The &quot;U&quot; shaped LRAC curve curves around tangent to the SRAC curve. The tangential point appears to be the LRAC and SRAC curves' lowest points.&#10;The point where the three curves insect is point (2000, 6)&#10;A second point is on the graph: (2200, 10).&#10;This point lies on the SRMC curve above and to the right of the other point.&#10;A shaded box is also shown on the graph:&#10;Top left corner: (0, 10)&#10;Top right corner: (2200, 10)&#10;Lower right corner: the point where the SRAC curve crosses the 2200 line drawn up from the x-axis&#10;Lower left corner: the point where a horizontal line drawn from the lower right corner meet the y-axi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2" y="1524000"/>
            <a:ext cx="7627795" cy="4154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039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47892"/>
            <a:ext cx="8229600" cy="1046440"/>
          </a:xfrm>
        </p:spPr>
        <p:txBody>
          <a:bodyPr>
            <a:spAutoFit/>
          </a:bodyPr>
          <a:lstStyle/>
          <a:p>
            <a:r>
              <a:rPr lang="en-IN" altLang="en-US" dirty="0">
                <a:latin typeface="+mj-lt"/>
              </a:rPr>
              <a:t>Figure 9.8 New Equilibrium with Higher Demand</a:t>
            </a:r>
            <a:endParaRPr lang="en-US" dirty="0">
              <a:latin typeface="+mj-lt"/>
            </a:endParaRPr>
          </a:p>
        </p:txBody>
      </p:sp>
      <p:pic>
        <p:nvPicPr>
          <p:cNvPr id="97282" name="Picture 2" descr="The first graph shows the data for “The industry,” as follows:&#10;Y-axis: Price per unit in dollars&#10;X-axis: Units of output, Q&#10;Line S0 angles up and through point (200000, 6), intersecting lines D1 and D0.&#10;Line S1 angles up and through point (240000, 6), intersecting lines D1 and D0.&#10;Line D1 angles down and through point (240000, 6), intersecting lines S1 and S0.&#10;Line D0 angles down and through point (200000, 6), intersecting lines S1 and S0.&#10;&#10;The second graph shows the data for “A representative firm,” as follows:&#10;Number of firms = 120&#10;Y-axis: Price per unit in dollars&#10;X-axis: Units of output, q&#10;The SRMC curve curves up, intersecting the SRAC and LRAC curves.&#10;The &quot;U&quot; shaped SRAC curve intersects the SRMC curve at its lowest point.&#10;The &quot;U&quot; shaped LRAC curve curves around tangent to the SRAC curve. The tangential point appears to be the LRAC and SRAC curves' lowest points.&#10;The point where the three curves insect is point (2000, 6).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2" y="1676400"/>
            <a:ext cx="7627795" cy="412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854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dirty="0"/>
              <a:t>Short-Run Profits: Moves In and Out of Equilibrium</a:t>
            </a:r>
            <a:endParaRPr lang="en-US" sz="2800" dirty="0">
              <a:latin typeface="+mj-lt"/>
            </a:endParaRPr>
          </a:p>
        </p:txBody>
      </p:sp>
      <p:sp>
        <p:nvSpPr>
          <p:cNvPr id="3" name="Content Placeholder 2"/>
          <p:cNvSpPr>
            <a:spLocks noGrp="1"/>
          </p:cNvSpPr>
          <p:nvPr>
            <p:ph idx="1"/>
          </p:nvPr>
        </p:nvSpPr>
        <p:spPr>
          <a:xfrm>
            <a:off x="457200" y="1600201"/>
            <a:ext cx="8205788" cy="369332"/>
          </a:xfrm>
        </p:spPr>
        <p:txBody>
          <a:bodyPr>
            <a:spAutoFit/>
          </a:bodyPr>
          <a:lstStyle/>
          <a:p>
            <a:pPr>
              <a:spcBef>
                <a:spcPct val="0"/>
              </a:spcBef>
              <a:spcAft>
                <a:spcPct val="0"/>
              </a:spcAft>
            </a:pPr>
            <a:r>
              <a:rPr lang="en-US" sz="2400" dirty="0"/>
              <a:t>In equilibrium, each firm has:</a:t>
            </a:r>
            <a:endParaRPr lang="en-US" sz="2400" i="1" dirty="0"/>
          </a:p>
        </p:txBody>
      </p:sp>
      <p:graphicFrame>
        <p:nvGraphicFramePr>
          <p:cNvPr id="7" name="Object 6" descr="SRMC equals SRAC equals LRAC"/>
          <p:cNvGraphicFramePr>
            <a:graphicFrameLocks noChangeAspect="1"/>
          </p:cNvGraphicFramePr>
          <p:nvPr>
            <p:extLst>
              <p:ext uri="{D42A27DB-BD31-4B8C-83A1-F6EECF244321}">
                <p14:modId xmlns:p14="http://schemas.microsoft.com/office/powerpoint/2010/main" val="821906999"/>
              </p:ext>
            </p:extLst>
          </p:nvPr>
        </p:nvGraphicFramePr>
        <p:xfrm>
          <a:off x="2906713" y="2216150"/>
          <a:ext cx="3765550" cy="434975"/>
        </p:xfrm>
        <a:graphic>
          <a:graphicData uri="http://schemas.openxmlformats.org/presentationml/2006/ole">
            <mc:AlternateContent xmlns:mc="http://schemas.openxmlformats.org/markup-compatibility/2006">
              <mc:Choice xmlns:v="urn:schemas-microsoft-com:vml" Requires="v">
                <p:oleObj spid="_x0000_s98436" name="Equation" r:id="rId4" imgW="1536480" imgH="177480" progId="Equation.DSMT4">
                  <p:embed/>
                </p:oleObj>
              </mc:Choice>
              <mc:Fallback>
                <p:oleObj name="Equation" r:id="rId4" imgW="1536480" imgH="177480" progId="Equation.DSMT4">
                  <p:embed/>
                  <p:pic>
                    <p:nvPicPr>
                      <p:cNvPr id="0" name="Object 4" descr="SRMC equals SRAC equals LRA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713" y="2216150"/>
                        <a:ext cx="37655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sz="quarter" idx="13"/>
          </p:nvPr>
        </p:nvSpPr>
        <p:spPr>
          <a:xfrm>
            <a:off x="457200" y="2819400"/>
            <a:ext cx="8205788" cy="369332"/>
          </a:xfrm>
        </p:spPr>
        <p:txBody>
          <a:bodyPr>
            <a:spAutoFit/>
          </a:bodyPr>
          <a:lstStyle/>
          <a:p>
            <a:pPr lvl="0">
              <a:spcBef>
                <a:spcPct val="0"/>
              </a:spcBef>
              <a:spcAft>
                <a:spcPct val="0"/>
              </a:spcAft>
              <a:buSzPct val="100000"/>
            </a:pPr>
            <a:r>
              <a:rPr lang="en-US" sz="2400" dirty="0">
                <a:solidFill>
                  <a:prstClr val="black"/>
                </a:solidFill>
              </a:rPr>
              <a:t>Firms make no excess profits so that:</a:t>
            </a:r>
          </a:p>
        </p:txBody>
      </p:sp>
      <p:graphicFrame>
        <p:nvGraphicFramePr>
          <p:cNvPr id="8" name="Object 7" descr="P equals SRMC equals SRAC equals LRAC"/>
          <p:cNvGraphicFramePr>
            <a:graphicFrameLocks noChangeAspect="1"/>
          </p:cNvGraphicFramePr>
          <p:nvPr>
            <p:extLst>
              <p:ext uri="{D42A27DB-BD31-4B8C-83A1-F6EECF244321}">
                <p14:modId xmlns:p14="http://schemas.microsoft.com/office/powerpoint/2010/main" val="2904495594"/>
              </p:ext>
            </p:extLst>
          </p:nvPr>
        </p:nvGraphicFramePr>
        <p:xfrm>
          <a:off x="2595563" y="3459163"/>
          <a:ext cx="4387850" cy="434975"/>
        </p:xfrm>
        <a:graphic>
          <a:graphicData uri="http://schemas.openxmlformats.org/presentationml/2006/ole">
            <mc:AlternateContent xmlns:mc="http://schemas.openxmlformats.org/markup-compatibility/2006">
              <mc:Choice xmlns:v="urn:schemas-microsoft-com:vml" Requires="v">
                <p:oleObj spid="_x0000_s98437" name="Equation" r:id="rId6" imgW="1790640" imgH="177480" progId="Equation.DSMT4">
                  <p:embed/>
                </p:oleObj>
              </mc:Choice>
              <mc:Fallback>
                <p:oleObj name="Equation" r:id="rId6" imgW="1790640" imgH="177480" progId="Equation.DSMT4">
                  <p:embed/>
                  <p:pic>
                    <p:nvPicPr>
                      <p:cNvPr id="0" name="Object 5" descr="P equals SRMC equals SRAC equals LRA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5563" y="3459163"/>
                        <a:ext cx="438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p:cNvSpPr>
            <a:spLocks noGrp="1"/>
          </p:cNvSpPr>
          <p:nvPr>
            <p:ph sz="quarter" idx="14"/>
          </p:nvPr>
        </p:nvSpPr>
        <p:spPr>
          <a:xfrm>
            <a:off x="457200" y="4038600"/>
            <a:ext cx="8205788" cy="369332"/>
          </a:xfrm>
        </p:spPr>
        <p:txBody>
          <a:bodyPr>
            <a:spAutoFit/>
          </a:bodyPr>
          <a:lstStyle/>
          <a:p>
            <a:pPr marL="231775" lvl="0" indent="0">
              <a:spcBef>
                <a:spcPct val="0"/>
              </a:spcBef>
              <a:spcAft>
                <a:spcPct val="0"/>
              </a:spcAft>
              <a:buSzPct val="100000"/>
              <a:buNone/>
            </a:pPr>
            <a:r>
              <a:rPr lang="en-US" sz="2400" dirty="0">
                <a:solidFill>
                  <a:prstClr val="black"/>
                </a:solidFill>
              </a:rPr>
              <a:t>and there are enough firms so that supply equals demand.</a:t>
            </a:r>
          </a:p>
        </p:txBody>
      </p:sp>
    </p:spTree>
    <p:extLst>
      <p:ext uri="{BB962C8B-B14F-4D97-AF65-F5344CB8AC3E}">
        <p14:creationId xmlns:p14="http://schemas.microsoft.com/office/powerpoint/2010/main" val="7539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306"/>
            <a:ext cx="8229600" cy="1097280"/>
          </a:xfrm>
        </p:spPr>
        <p:txBody>
          <a:bodyPr>
            <a:spAutoFit/>
          </a:bodyPr>
          <a:lstStyle/>
          <a:p>
            <a:r>
              <a:rPr lang="en-IN" sz="3600" dirty="0">
                <a:latin typeface="+mj-lt"/>
              </a:rPr>
              <a:t>Chapter Outline and Learning Objectives </a:t>
            </a:r>
            <a:r>
              <a:rPr lang="en-IN" sz="2800" dirty="0">
                <a:latin typeface="+mj-lt"/>
              </a:rPr>
              <a:t>(2 of 2)</a:t>
            </a:r>
          </a:p>
        </p:txBody>
      </p:sp>
      <p:sp>
        <p:nvSpPr>
          <p:cNvPr id="4" name="Content Placeholder 3"/>
          <p:cNvSpPr>
            <a:spLocks noGrp="1"/>
          </p:cNvSpPr>
          <p:nvPr>
            <p:ph idx="13"/>
          </p:nvPr>
        </p:nvSpPr>
        <p:spPr>
          <a:xfrm>
            <a:off x="457200" y="1600200"/>
            <a:ext cx="8229600" cy="2231380"/>
          </a:xfrm>
        </p:spPr>
        <p:txBody>
          <a:bodyPr>
            <a:spAutoFit/>
          </a:bodyPr>
          <a:lstStyle/>
          <a:p>
            <a:pPr marL="0" indent="0">
              <a:buNone/>
            </a:pPr>
            <a:r>
              <a:rPr lang="en-IN" sz="2400" b="1" dirty="0"/>
              <a:t>Output Markets: A Final Word</a:t>
            </a:r>
          </a:p>
          <a:p>
            <a:pPr marL="0" indent="0">
              <a:buNone/>
            </a:pPr>
            <a:r>
              <a:rPr lang="en-IN" sz="2400" b="1" dirty="0"/>
              <a:t>Appendix: External Economies and Diseconomies and the Long-Run Industry Supply Curve</a:t>
            </a:r>
          </a:p>
          <a:p>
            <a:r>
              <a:rPr lang="en-IN" sz="2400" dirty="0"/>
              <a:t>Understand how external economies and diseconomies impact the slope of long-run industry supply curves.</a:t>
            </a:r>
          </a:p>
        </p:txBody>
      </p:sp>
    </p:spTree>
    <p:extLst>
      <p:ext uri="{BB962C8B-B14F-4D97-AF65-F5344CB8AC3E}">
        <p14:creationId xmlns:p14="http://schemas.microsoft.com/office/powerpoint/2010/main" val="3017855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20"/>
            <a:ext cx="8229600" cy="1460480"/>
          </a:xfrm>
        </p:spPr>
        <p:txBody>
          <a:bodyPr>
            <a:spAutoFit/>
          </a:bodyPr>
          <a:lstStyle/>
          <a:p>
            <a:r>
              <a:rPr lang="en-IN" altLang="en-US" sz="3200" dirty="0">
                <a:latin typeface="+mj-lt"/>
              </a:rPr>
              <a:t>The Long-Run Adjustment Mechanism: Investment Flows toward Profit Opportunities </a:t>
            </a:r>
            <a:r>
              <a:rPr lang="en-IN" altLang="en-US" sz="2400" dirty="0">
                <a:latin typeface="+mj-lt"/>
              </a:rPr>
              <a:t>(1 of 2)</a:t>
            </a:r>
            <a:endParaRPr lang="en-US" sz="2400" dirty="0">
              <a:latin typeface="+mj-lt"/>
            </a:endParaRPr>
          </a:p>
        </p:txBody>
      </p:sp>
      <p:sp>
        <p:nvSpPr>
          <p:cNvPr id="3" name="Content Placeholder 2"/>
          <p:cNvSpPr>
            <a:spLocks noGrp="1"/>
          </p:cNvSpPr>
          <p:nvPr>
            <p:ph idx="1"/>
          </p:nvPr>
        </p:nvSpPr>
        <p:spPr>
          <a:xfrm>
            <a:off x="457200" y="1926760"/>
            <a:ext cx="8229600" cy="2600712"/>
          </a:xfrm>
        </p:spPr>
        <p:txBody>
          <a:bodyPr>
            <a:spAutoFit/>
          </a:bodyPr>
          <a:lstStyle/>
          <a:p>
            <a:r>
              <a:rPr lang="en-US" sz="2400" dirty="0"/>
              <a:t>The entry and exit of firms in response to profit opportunities usually involve the financial capital market. </a:t>
            </a:r>
          </a:p>
          <a:p>
            <a:r>
              <a:rPr lang="en-US" sz="2400" dirty="0"/>
              <a:t>In capital markets, people are constantly looking for profits. When firms in an industry do well, capital is likely to flow into that industry in a variety of forms.</a:t>
            </a:r>
          </a:p>
          <a:p>
            <a:r>
              <a:rPr lang="en-US" sz="2400" b="1" dirty="0"/>
              <a:t>long-run competitive equilibrium</a:t>
            </a:r>
            <a:r>
              <a:rPr lang="en-US" sz="2400" b="1" dirty="0">
                <a:solidFill>
                  <a:srgbClr val="006668"/>
                </a:solidFill>
              </a:rPr>
              <a:t> </a:t>
            </a:r>
            <a:r>
              <a:rPr lang="en-US" sz="2400" dirty="0"/>
              <a:t>When</a:t>
            </a:r>
          </a:p>
        </p:txBody>
      </p:sp>
      <p:graphicFrame>
        <p:nvGraphicFramePr>
          <p:cNvPr id="6" name="Object 5" descr="P equals SRMC equals SRAC equals LRAC"/>
          <p:cNvGraphicFramePr>
            <a:graphicFrameLocks noChangeAspect="1"/>
          </p:cNvGraphicFramePr>
          <p:nvPr>
            <p:extLst>
              <p:ext uri="{D42A27DB-BD31-4B8C-83A1-F6EECF244321}">
                <p14:modId xmlns:p14="http://schemas.microsoft.com/office/powerpoint/2010/main" val="3784024287"/>
              </p:ext>
            </p:extLst>
          </p:nvPr>
        </p:nvGraphicFramePr>
        <p:xfrm>
          <a:off x="685800" y="4650908"/>
          <a:ext cx="4387850" cy="434975"/>
        </p:xfrm>
        <a:graphic>
          <a:graphicData uri="http://schemas.openxmlformats.org/presentationml/2006/ole">
            <mc:AlternateContent xmlns:mc="http://schemas.openxmlformats.org/markup-compatibility/2006">
              <mc:Choice xmlns:v="urn:schemas-microsoft-com:vml" Requires="v">
                <p:oleObj spid="_x0000_s103446" name="Equation" r:id="rId4" imgW="1790700" imgH="177800" progId="Equation.DSMT4">
                  <p:embed/>
                </p:oleObj>
              </mc:Choice>
              <mc:Fallback>
                <p:oleObj name="Equation" r:id="rId4" imgW="1790700" imgH="177800" progId="Equation.DSMT4">
                  <p:embed/>
                  <p:pic>
                    <p:nvPicPr>
                      <p:cNvPr id="0" name="Object 7" descr="P equals SRMC equals SRAC equals LRA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650908"/>
                        <a:ext cx="438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5154384" y="4648200"/>
            <a:ext cx="2895600" cy="457200"/>
          </a:xfrm>
        </p:spPr>
        <p:txBody>
          <a:bodyPr/>
          <a:lstStyle/>
          <a:p>
            <a:pPr marL="0" indent="0">
              <a:buNone/>
            </a:pPr>
            <a:r>
              <a:rPr lang="en-US" sz="2400" dirty="0"/>
              <a:t>and profits are zero.</a:t>
            </a:r>
            <a:endParaRPr lang="en-IN" sz="2400" dirty="0"/>
          </a:p>
        </p:txBody>
      </p:sp>
    </p:spTree>
    <p:extLst>
      <p:ext uri="{BB962C8B-B14F-4D97-AF65-F5344CB8AC3E}">
        <p14:creationId xmlns:p14="http://schemas.microsoft.com/office/powerpoint/2010/main" val="2982955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74205"/>
            <a:ext cx="8229600" cy="1477328"/>
          </a:xfrm>
        </p:spPr>
        <p:txBody>
          <a:bodyPr>
            <a:spAutoFit/>
          </a:bodyPr>
          <a:lstStyle/>
          <a:p>
            <a:r>
              <a:rPr lang="en-IN" altLang="en-US" sz="3200" dirty="0">
                <a:latin typeface="+mj-lt"/>
              </a:rPr>
              <a:t>The Long-Run Adjustment Mechanism: Investment Flows toward Profit Opportunities </a:t>
            </a:r>
            <a:r>
              <a:rPr lang="en-IN" altLang="en-US" sz="2400" dirty="0">
                <a:latin typeface="+mj-lt"/>
              </a:rPr>
              <a:t>(2 of 2)</a:t>
            </a:r>
            <a:endParaRPr lang="en-US" sz="2400" dirty="0">
              <a:latin typeface="+mj-lt"/>
            </a:endParaRPr>
          </a:p>
        </p:txBody>
      </p:sp>
      <p:sp>
        <p:nvSpPr>
          <p:cNvPr id="3" name="Content Placeholder 2"/>
          <p:cNvSpPr>
            <a:spLocks noGrp="1"/>
          </p:cNvSpPr>
          <p:nvPr>
            <p:ph idx="1"/>
          </p:nvPr>
        </p:nvSpPr>
        <p:spPr>
          <a:xfrm>
            <a:off x="457200" y="1924050"/>
            <a:ext cx="8229600" cy="2039020"/>
          </a:xfrm>
        </p:spPr>
        <p:txBody>
          <a:bodyPr>
            <a:spAutoFit/>
          </a:bodyPr>
          <a:lstStyle/>
          <a:p>
            <a:r>
              <a:rPr lang="en-US" sz="2400" dirty="0"/>
              <a:t>Investment—in the form of new firms and expanding old firms—will over time tend to favor those industries in which profits are being made.</a:t>
            </a:r>
          </a:p>
          <a:p>
            <a:r>
              <a:rPr lang="en-US" sz="2400" dirty="0"/>
              <a:t>Also, over time, industries in which firms are suffering losses will gradually contract from disinvestment.</a:t>
            </a:r>
          </a:p>
        </p:txBody>
      </p:sp>
    </p:spTree>
    <p:extLst>
      <p:ext uri="{BB962C8B-B14F-4D97-AF65-F5344CB8AC3E}">
        <p14:creationId xmlns:p14="http://schemas.microsoft.com/office/powerpoint/2010/main" val="911374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t>(4 of 4)</a:t>
            </a:r>
            <a:endParaRPr lang="en-US" sz="2800" dirty="0">
              <a:latin typeface="+mj-lt"/>
            </a:endParaRPr>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Why Are Hot Dogs So Expensive in Central Park?</a:t>
            </a:r>
          </a:p>
        </p:txBody>
      </p:sp>
      <p:sp>
        <p:nvSpPr>
          <p:cNvPr id="3" name="Content Placeholder 2"/>
          <p:cNvSpPr>
            <a:spLocks noGrp="1"/>
          </p:cNvSpPr>
          <p:nvPr>
            <p:ph idx="1"/>
          </p:nvPr>
        </p:nvSpPr>
        <p:spPr>
          <a:xfrm>
            <a:off x="457200" y="1905001"/>
            <a:ext cx="4038600" cy="2908489"/>
          </a:xfrm>
        </p:spPr>
        <p:txBody>
          <a:bodyPr wrap="square">
            <a:spAutoFit/>
          </a:bodyPr>
          <a:lstStyle/>
          <a:p>
            <a:pPr marL="0" lvl="0" indent="0">
              <a:spcBef>
                <a:spcPct val="50000"/>
              </a:spcBef>
              <a:spcAft>
                <a:spcPct val="0"/>
              </a:spcAft>
              <a:buNone/>
            </a:pPr>
            <a:r>
              <a:rPr lang="en-US" sz="1800" kern="0" dirty="0">
                <a:solidFill>
                  <a:srgbClr val="000000"/>
                </a:solidFill>
                <a:latin typeface="Arial" panose="020B0604020202020204" pitchFamily="34" charset="0"/>
                <a:sym typeface="Wingdings 3" panose="05040102010807070707" pitchFamily="18" charset="2"/>
              </a:rPr>
              <a:t>Licenses to sell hot dogs in New York City’s Central Park are auctioned off for thousands of dollars, while licenses to operate in more remote parts of the city cost only about $1,000.</a:t>
            </a:r>
          </a:p>
          <a:p>
            <a:pPr marL="0" lvl="0" indent="0">
              <a:spcBef>
                <a:spcPct val="50000"/>
              </a:spcBef>
              <a:spcAft>
                <a:spcPct val="0"/>
              </a:spcAft>
              <a:buNone/>
            </a:pPr>
            <a:endParaRPr lang="en-US" sz="1800" kern="0" dirty="0">
              <a:solidFill>
                <a:srgbClr val="000000"/>
              </a:solidFill>
              <a:latin typeface="Arial" panose="020B0604020202020204" pitchFamily="34" charset="0"/>
              <a:sym typeface="Wingdings 3" panose="05040102010807070707" pitchFamily="18" charset="2"/>
            </a:endParaRPr>
          </a:p>
          <a:p>
            <a:pPr marL="0" lvl="0" indent="0">
              <a:spcBef>
                <a:spcPts val="0"/>
              </a:spcBef>
              <a:buNone/>
            </a:pPr>
            <a:r>
              <a:rPr lang="en-US" sz="1800" kern="0" dirty="0">
                <a:solidFill>
                  <a:srgbClr val="000000"/>
                </a:solidFill>
                <a:latin typeface="Arial" panose="020B0604020202020204" pitchFamily="34" charset="0"/>
                <a:sym typeface="Wingdings 3" panose="05040102010807070707" pitchFamily="18" charset="2"/>
              </a:rPr>
              <a:t>Since hot dogs are $0.50 more in the park, the added cost of a license each year must be roughly $0.50 per hot dog sold.</a:t>
            </a:r>
            <a:endParaRPr lang="en-US" sz="1800" dirty="0">
              <a:solidFill>
                <a:prstClr val="black"/>
              </a:solidFill>
            </a:endParaRPr>
          </a:p>
        </p:txBody>
      </p:sp>
      <p:pic>
        <p:nvPicPr>
          <p:cNvPr id="99330" name="Picture 2" descr="A photo shows a woman buying a hot dog in Central Park of New York C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6857" y="1905001"/>
            <a:ext cx="4017963" cy="302943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257800"/>
            <a:ext cx="8205788" cy="931024"/>
          </a:xfrm>
        </p:spPr>
        <p:txBody>
          <a:bodyPr>
            <a:spAutoFit/>
          </a:bodyPr>
          <a:lstStyle/>
          <a:p>
            <a:pPr marL="0" lvl="0" indent="0">
              <a:spcBef>
                <a:spcPts val="0"/>
              </a:spcBef>
              <a:spcAft>
                <a:spcPts val="600"/>
              </a:spcAft>
              <a:buClrTx/>
              <a:buNone/>
              <a:defRPr/>
            </a:pPr>
            <a:r>
              <a:rPr lang="en-US" sz="1800" kern="0" dirty="0">
                <a:solidFill>
                  <a:prstClr val="black"/>
                </a:solidFill>
              </a:rPr>
              <a:t>CRITICAL THINKING</a:t>
            </a:r>
          </a:p>
          <a:p>
            <a:pPr marL="342900" indent="-342900">
              <a:spcBef>
                <a:spcPts val="0"/>
              </a:spcBef>
              <a:spcAft>
                <a:spcPts val="600"/>
              </a:spcAft>
              <a:buFont typeface="+mj-lt"/>
              <a:buAutoNum type="arabicPeriod"/>
            </a:pPr>
            <a:r>
              <a:rPr lang="en-US" dirty="0">
                <a:solidFill>
                  <a:prstClr val="black"/>
                </a:solidFill>
              </a:rPr>
              <a:t>Show on a graph how a higher-priced license increases hot dog prices.</a:t>
            </a:r>
          </a:p>
          <a:p>
            <a:pPr marL="342900" indent="-342900">
              <a:spcBef>
                <a:spcPts val="0"/>
              </a:spcBef>
              <a:spcAft>
                <a:spcPts val="600"/>
              </a:spcAft>
              <a:buFont typeface="+mj-lt"/>
              <a:buAutoNum type="arabicPeriod"/>
            </a:pPr>
            <a:r>
              <a:rPr lang="en-US" dirty="0">
                <a:solidFill>
                  <a:prstClr val="black"/>
                </a:solidFill>
              </a:rPr>
              <a:t>Who is the woman in the coat?</a:t>
            </a:r>
          </a:p>
        </p:txBody>
      </p:sp>
    </p:spTree>
    <p:extLst>
      <p:ext uri="{BB962C8B-B14F-4D97-AF65-F5344CB8AC3E}">
        <p14:creationId xmlns:p14="http://schemas.microsoft.com/office/powerpoint/2010/main" val="3720073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10340"/>
            <a:ext cx="8229600" cy="492443"/>
          </a:xfrm>
        </p:spPr>
        <p:txBody>
          <a:bodyPr>
            <a:spAutoFit/>
          </a:bodyPr>
          <a:lstStyle/>
          <a:p>
            <a:r>
              <a:rPr lang="en-IN" altLang="en-US" sz="3200" dirty="0">
                <a:latin typeface="+mj-lt"/>
              </a:rPr>
              <a:t>Output Markets: A Final Word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2304"/>
            <a:ext cx="8229600" cy="2970044"/>
          </a:xfrm>
        </p:spPr>
        <p:txBody>
          <a:bodyPr>
            <a:spAutoFit/>
          </a:bodyPr>
          <a:lstStyle/>
          <a:p>
            <a:pPr>
              <a:spcAft>
                <a:spcPct val="0"/>
              </a:spcAft>
            </a:pPr>
            <a:r>
              <a:rPr lang="en-US" sz="2400" dirty="0"/>
              <a:t>In the last four chapters, we have been building a model of a simple market system under the assumption of perfect competition.</a:t>
            </a:r>
          </a:p>
          <a:p>
            <a:pPr>
              <a:spcAft>
                <a:spcPct val="0"/>
              </a:spcAft>
            </a:pPr>
            <a:r>
              <a:rPr lang="en-US" sz="2400" i="1" dirty="0"/>
              <a:t>Changes in market price and thus profits are the basic signal that leads to a reallocation of society’s resources</a:t>
            </a:r>
            <a:r>
              <a:rPr lang="en-US" sz="2400" dirty="0"/>
              <a:t>. </a:t>
            </a:r>
          </a:p>
          <a:p>
            <a:pPr>
              <a:spcAft>
                <a:spcPct val="0"/>
              </a:spcAft>
            </a:pPr>
            <a:r>
              <a:rPr lang="en-US" sz="2400" dirty="0"/>
              <a:t>In the short run, producers are constrained by their scales of operation.</a:t>
            </a:r>
          </a:p>
        </p:txBody>
      </p:sp>
    </p:spTree>
    <p:extLst>
      <p:ext uri="{BB962C8B-B14F-4D97-AF65-F5344CB8AC3E}">
        <p14:creationId xmlns:p14="http://schemas.microsoft.com/office/powerpoint/2010/main" val="1201876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10340"/>
            <a:ext cx="8229600" cy="492443"/>
          </a:xfrm>
        </p:spPr>
        <p:txBody>
          <a:bodyPr>
            <a:spAutoFit/>
          </a:bodyPr>
          <a:lstStyle/>
          <a:p>
            <a:r>
              <a:rPr lang="en-IN" altLang="en-US" sz="3200" dirty="0">
                <a:latin typeface="+mj-lt"/>
              </a:rPr>
              <a:t>Output Markets: A Final Word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2304"/>
            <a:ext cx="8229600" cy="3339376"/>
          </a:xfrm>
        </p:spPr>
        <p:txBody>
          <a:bodyPr>
            <a:spAutoFit/>
          </a:bodyPr>
          <a:lstStyle/>
          <a:p>
            <a:pPr>
              <a:spcAft>
                <a:spcPct val="0"/>
              </a:spcAft>
            </a:pPr>
            <a:r>
              <a:rPr lang="en-US" sz="2400" dirty="0"/>
              <a:t>In the long run, however, we would expect to see resources flow in to compete for these profits. What starts as a shift in preferences thus ends up as a shift in resources.</a:t>
            </a:r>
          </a:p>
          <a:p>
            <a:pPr>
              <a:spcAft>
                <a:spcPct val="0"/>
              </a:spcAft>
            </a:pPr>
            <a:r>
              <a:rPr lang="en-US" sz="2400" dirty="0"/>
              <a:t>You have now seen what lies behind the demand curves and supply curves in competitive output markets. </a:t>
            </a:r>
          </a:p>
          <a:p>
            <a:pPr>
              <a:spcAft>
                <a:spcPct val="0"/>
              </a:spcAft>
            </a:pPr>
            <a:r>
              <a:rPr lang="en-US" sz="2400" dirty="0"/>
              <a:t>The next two chapters complete the picture by taking up competitive </a:t>
            </a:r>
            <a:r>
              <a:rPr lang="en-US" sz="2400" i="1" dirty="0"/>
              <a:t>input </a:t>
            </a:r>
            <a:r>
              <a:rPr lang="en-US" sz="2400" dirty="0"/>
              <a:t>markets.</a:t>
            </a:r>
          </a:p>
        </p:txBody>
      </p:sp>
    </p:spTree>
    <p:extLst>
      <p:ext uri="{BB962C8B-B14F-4D97-AF65-F5344CB8AC3E}">
        <p14:creationId xmlns:p14="http://schemas.microsoft.com/office/powerpoint/2010/main" val="686022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0872" y="275120"/>
            <a:ext cx="8229600" cy="492443"/>
          </a:xfrm>
        </p:spPr>
        <p:txBody>
          <a:bodyPr vert="horz" lIns="0" tIns="0" rIns="0" bIns="0" rtlCol="0" anchor="ctr">
            <a:spAutoFit/>
          </a:bodyPr>
          <a:lstStyle/>
          <a:p>
            <a:r>
              <a:rPr lang="en-US" sz="3200" dirty="0">
                <a:latin typeface="+mj-lt"/>
              </a:rPr>
              <a:t>Review Terms and Concepts</a:t>
            </a:r>
            <a:endParaRPr lang="en-IN" sz="3200" dirty="0">
              <a:latin typeface="+mj-lt"/>
            </a:endParaRPr>
          </a:p>
        </p:txBody>
      </p:sp>
      <p:sp>
        <p:nvSpPr>
          <p:cNvPr id="5" name="Content Placeholder 4"/>
          <p:cNvSpPr>
            <a:spLocks noGrp="1"/>
          </p:cNvSpPr>
          <p:nvPr>
            <p:ph sz="quarter" idx="13"/>
          </p:nvPr>
        </p:nvSpPr>
        <p:spPr>
          <a:xfrm>
            <a:off x="457200" y="869970"/>
            <a:ext cx="3962400" cy="5078313"/>
          </a:xfrm>
        </p:spPr>
        <p:txBody>
          <a:bodyPr wrap="square">
            <a:spAutoFit/>
          </a:bodyPr>
          <a:lstStyle/>
          <a:p>
            <a:pPr lvl="0">
              <a:lnSpc>
                <a:spcPct val="150000"/>
              </a:lnSpc>
              <a:spcBef>
                <a:spcPts val="600"/>
              </a:spcBef>
              <a:spcAft>
                <a:spcPct val="0"/>
              </a:spcAft>
            </a:pPr>
            <a:r>
              <a:rPr lang="en-US" sz="2000" dirty="0">
                <a:solidFill>
                  <a:prstClr val="black"/>
                </a:solidFill>
              </a:rPr>
              <a:t>breaking even</a:t>
            </a:r>
          </a:p>
          <a:p>
            <a:pPr lvl="0">
              <a:lnSpc>
                <a:spcPct val="150000"/>
              </a:lnSpc>
              <a:spcBef>
                <a:spcPts val="600"/>
              </a:spcBef>
              <a:spcAft>
                <a:spcPct val="0"/>
              </a:spcAft>
            </a:pPr>
            <a:r>
              <a:rPr lang="en-US" sz="2000" dirty="0">
                <a:solidFill>
                  <a:prstClr val="black"/>
                </a:solidFill>
              </a:rPr>
              <a:t>constant returns to scale</a:t>
            </a:r>
          </a:p>
          <a:p>
            <a:pPr lvl="0">
              <a:lnSpc>
                <a:spcPct val="150000"/>
              </a:lnSpc>
              <a:spcBef>
                <a:spcPts val="600"/>
              </a:spcBef>
              <a:spcAft>
                <a:spcPct val="0"/>
              </a:spcAft>
            </a:pPr>
            <a:r>
              <a:rPr lang="en-US" sz="2000" dirty="0">
                <a:solidFill>
                  <a:prstClr val="black"/>
                </a:solidFill>
              </a:rPr>
              <a:t>decreasing returns to scale </a:t>
            </a:r>
            <a:r>
              <a:rPr lang="en-US" sz="2000" i="1" dirty="0">
                <a:solidFill>
                  <a:prstClr val="black"/>
                </a:solidFill>
              </a:rPr>
              <a:t>or</a:t>
            </a:r>
            <a:r>
              <a:rPr lang="en-US" sz="2000" dirty="0">
                <a:solidFill>
                  <a:prstClr val="black"/>
                </a:solidFill>
              </a:rPr>
              <a:t> diseconomies of scale</a:t>
            </a:r>
          </a:p>
          <a:p>
            <a:pPr lvl="0">
              <a:lnSpc>
                <a:spcPct val="150000"/>
              </a:lnSpc>
              <a:spcBef>
                <a:spcPts val="600"/>
              </a:spcBef>
              <a:spcAft>
                <a:spcPct val="0"/>
              </a:spcAft>
            </a:pPr>
            <a:r>
              <a:rPr lang="en-US" sz="2000" dirty="0">
                <a:solidFill>
                  <a:prstClr val="black"/>
                </a:solidFill>
              </a:rPr>
              <a:t>increasing returns to scale </a:t>
            </a:r>
            <a:r>
              <a:rPr lang="en-US" sz="2000" i="1" dirty="0">
                <a:solidFill>
                  <a:prstClr val="black"/>
                </a:solidFill>
              </a:rPr>
              <a:t>or</a:t>
            </a:r>
            <a:r>
              <a:rPr lang="en-US" sz="2000" dirty="0">
                <a:solidFill>
                  <a:prstClr val="black"/>
                </a:solidFill>
              </a:rPr>
              <a:t> economies of scale</a:t>
            </a:r>
          </a:p>
          <a:p>
            <a:pPr lvl="0">
              <a:lnSpc>
                <a:spcPct val="150000"/>
              </a:lnSpc>
              <a:spcBef>
                <a:spcPts val="600"/>
              </a:spcBef>
              <a:spcAft>
                <a:spcPct val="0"/>
              </a:spcAft>
            </a:pPr>
            <a:r>
              <a:rPr lang="en-US" sz="2000" dirty="0">
                <a:solidFill>
                  <a:prstClr val="black"/>
                </a:solidFill>
              </a:rPr>
              <a:t>long-run average cost curve (</a:t>
            </a:r>
            <a:r>
              <a:rPr lang="en-US" sz="2000" i="1" dirty="0">
                <a:solidFill>
                  <a:prstClr val="black"/>
                </a:solidFill>
              </a:rPr>
              <a:t>LRAC</a:t>
            </a:r>
            <a:r>
              <a:rPr lang="en-US" sz="2000" dirty="0">
                <a:solidFill>
                  <a:prstClr val="black"/>
                </a:solidFill>
              </a:rPr>
              <a:t>)</a:t>
            </a:r>
          </a:p>
          <a:p>
            <a:pPr lvl="0">
              <a:lnSpc>
                <a:spcPct val="150000"/>
              </a:lnSpc>
              <a:spcBef>
                <a:spcPts val="600"/>
              </a:spcBef>
              <a:spcAft>
                <a:spcPct val="0"/>
              </a:spcAft>
            </a:pPr>
            <a:r>
              <a:rPr lang="en-US" sz="2000" dirty="0">
                <a:solidFill>
                  <a:prstClr val="black"/>
                </a:solidFill>
              </a:rPr>
              <a:t>long-run competitive equilibrium</a:t>
            </a:r>
          </a:p>
          <a:p>
            <a:pPr lvl="0">
              <a:lnSpc>
                <a:spcPct val="150000"/>
              </a:lnSpc>
              <a:spcBef>
                <a:spcPts val="600"/>
              </a:spcBef>
              <a:spcAft>
                <a:spcPct val="0"/>
              </a:spcAft>
            </a:pPr>
            <a:r>
              <a:rPr lang="en-US" sz="2000" dirty="0">
                <a:solidFill>
                  <a:prstClr val="black"/>
                </a:solidFill>
              </a:rPr>
              <a:t>minimum efficient scale (MES)</a:t>
            </a:r>
          </a:p>
        </p:txBody>
      </p:sp>
      <p:sp>
        <p:nvSpPr>
          <p:cNvPr id="6" name="Content Placeholder 5"/>
          <p:cNvSpPr>
            <a:spLocks noGrp="1"/>
          </p:cNvSpPr>
          <p:nvPr>
            <p:ph sz="quarter" idx="14"/>
          </p:nvPr>
        </p:nvSpPr>
        <p:spPr>
          <a:xfrm>
            <a:off x="4572001" y="873590"/>
            <a:ext cx="4114800" cy="1660525"/>
          </a:xfrm>
        </p:spPr>
        <p:txBody>
          <a:bodyPr/>
          <a:lstStyle/>
          <a:p>
            <a:pPr lvl="0">
              <a:lnSpc>
                <a:spcPct val="150000"/>
              </a:lnSpc>
              <a:spcBef>
                <a:spcPts val="600"/>
              </a:spcBef>
              <a:spcAft>
                <a:spcPct val="0"/>
              </a:spcAft>
            </a:pPr>
            <a:r>
              <a:rPr lang="en-US" sz="2000" dirty="0">
                <a:solidFill>
                  <a:prstClr val="black"/>
                </a:solidFill>
              </a:rPr>
              <a:t>optimal scale of plant</a:t>
            </a:r>
          </a:p>
          <a:p>
            <a:pPr lvl="0">
              <a:lnSpc>
                <a:spcPct val="150000"/>
              </a:lnSpc>
              <a:spcBef>
                <a:spcPts val="600"/>
              </a:spcBef>
              <a:spcAft>
                <a:spcPct val="0"/>
              </a:spcAft>
            </a:pPr>
            <a:r>
              <a:rPr lang="en-US" sz="2000" dirty="0">
                <a:solidFill>
                  <a:prstClr val="black"/>
                </a:solidFill>
              </a:rPr>
              <a:t>short-run industry supply curve</a:t>
            </a:r>
          </a:p>
          <a:p>
            <a:pPr lvl="0">
              <a:lnSpc>
                <a:spcPct val="150000"/>
              </a:lnSpc>
              <a:spcBef>
                <a:spcPts val="600"/>
              </a:spcBef>
              <a:spcAft>
                <a:spcPct val="0"/>
              </a:spcAft>
            </a:pPr>
            <a:r>
              <a:rPr lang="en-US" sz="2000" dirty="0">
                <a:solidFill>
                  <a:prstClr val="black"/>
                </a:solidFill>
              </a:rPr>
              <a:t>shutdown point</a:t>
            </a:r>
            <a:endParaRPr lang="en-IN" sz="2000" dirty="0"/>
          </a:p>
        </p:txBody>
      </p:sp>
      <p:sp>
        <p:nvSpPr>
          <p:cNvPr id="7" name="Content Placeholder 6"/>
          <p:cNvSpPr>
            <a:spLocks noGrp="1"/>
          </p:cNvSpPr>
          <p:nvPr>
            <p:ph sz="quarter" idx="15"/>
          </p:nvPr>
        </p:nvSpPr>
        <p:spPr>
          <a:xfrm>
            <a:off x="4568825" y="2615292"/>
            <a:ext cx="4117975" cy="990600"/>
          </a:xfrm>
        </p:spPr>
        <p:txBody>
          <a:bodyPr/>
          <a:lstStyle/>
          <a:p>
            <a:pPr marL="0" indent="0">
              <a:lnSpc>
                <a:spcPct val="150000"/>
              </a:lnSpc>
              <a:spcBef>
                <a:spcPts val="600"/>
              </a:spcBef>
              <a:spcAft>
                <a:spcPct val="0"/>
              </a:spcAft>
              <a:buNone/>
            </a:pPr>
            <a:r>
              <a:rPr lang="en-US" sz="2000" dirty="0">
                <a:solidFill>
                  <a:prstClr val="black"/>
                </a:solidFill>
              </a:rPr>
              <a:t>Equation:</a:t>
            </a:r>
          </a:p>
          <a:p>
            <a:pPr lvl="0">
              <a:lnSpc>
                <a:spcPct val="150000"/>
              </a:lnSpc>
              <a:spcBef>
                <a:spcPts val="600"/>
              </a:spcBef>
              <a:spcAft>
                <a:spcPct val="0"/>
              </a:spcAft>
            </a:pPr>
            <a:r>
              <a:rPr lang="en-US" sz="2000" dirty="0">
                <a:solidFill>
                  <a:prstClr val="black"/>
                </a:solidFill>
              </a:rPr>
              <a:t>long-run competitive equilibrium, </a:t>
            </a:r>
          </a:p>
          <a:p>
            <a:endParaRPr lang="en-IN" sz="2000" dirty="0"/>
          </a:p>
        </p:txBody>
      </p:sp>
      <p:graphicFrame>
        <p:nvGraphicFramePr>
          <p:cNvPr id="2" name="Object 1" descr="P equals SRMC equals SRAC equals LRAC"/>
          <p:cNvGraphicFramePr>
            <a:graphicFrameLocks noChangeAspect="1"/>
          </p:cNvGraphicFramePr>
          <p:nvPr>
            <p:extLst>
              <p:ext uri="{D42A27DB-BD31-4B8C-83A1-F6EECF244321}">
                <p14:modId xmlns:p14="http://schemas.microsoft.com/office/powerpoint/2010/main" val="739798749"/>
              </p:ext>
            </p:extLst>
          </p:nvPr>
        </p:nvGraphicFramePr>
        <p:xfrm>
          <a:off x="4792428" y="3962400"/>
          <a:ext cx="3429000" cy="304800"/>
        </p:xfrm>
        <a:graphic>
          <a:graphicData uri="http://schemas.openxmlformats.org/presentationml/2006/ole">
            <mc:AlternateContent xmlns:mc="http://schemas.openxmlformats.org/markup-compatibility/2006">
              <mc:Choice xmlns:v="urn:schemas-microsoft-com:vml" Requires="v">
                <p:oleObj spid="_x0000_s104468" name="Equation" r:id="rId4" imgW="2043813" imgH="177723" progId="Equation.DSMT4">
                  <p:embed/>
                </p:oleObj>
              </mc:Choice>
              <mc:Fallback>
                <p:oleObj name="Equation" r:id="rId4" imgW="2043813"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2428" y="3962400"/>
                        <a:ext cx="342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5522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67096"/>
            <a:ext cx="8229600" cy="984885"/>
          </a:xfrm>
        </p:spPr>
        <p:txBody>
          <a:bodyPr>
            <a:spAutoFit/>
          </a:bodyPr>
          <a:lstStyle/>
          <a:p>
            <a:r>
              <a:rPr lang="en-IN" altLang="en-US" sz="3200" dirty="0">
                <a:latin typeface="+mj-lt"/>
              </a:rPr>
              <a:t>Chapter 9 Appendix: External Economies and Diseconomies</a:t>
            </a:r>
            <a:endParaRPr lang="en-US" sz="2800" dirty="0">
              <a:latin typeface="+mj-lt"/>
            </a:endParaRPr>
          </a:p>
        </p:txBody>
      </p:sp>
      <p:sp>
        <p:nvSpPr>
          <p:cNvPr id="3" name="Content Placeholder 2"/>
          <p:cNvSpPr>
            <a:spLocks noGrp="1"/>
          </p:cNvSpPr>
          <p:nvPr>
            <p:ph idx="1"/>
          </p:nvPr>
        </p:nvSpPr>
        <p:spPr>
          <a:xfrm>
            <a:off x="457200" y="1602304"/>
            <a:ext cx="8229600" cy="1669688"/>
          </a:xfrm>
        </p:spPr>
        <p:txBody>
          <a:bodyPr>
            <a:spAutoFit/>
          </a:bodyPr>
          <a:lstStyle/>
          <a:p>
            <a:r>
              <a:rPr lang="en-US" sz="2400" dirty="0"/>
              <a:t>When industry growth results in a decrease in long-run average costs, there are </a:t>
            </a:r>
            <a:r>
              <a:rPr lang="en-US" sz="2400" i="1" dirty="0"/>
              <a:t>external economies</a:t>
            </a:r>
            <a:r>
              <a:rPr lang="en-US" sz="2400" dirty="0"/>
              <a:t>.</a:t>
            </a:r>
          </a:p>
          <a:p>
            <a:r>
              <a:rPr lang="en-US" sz="2400" dirty="0"/>
              <a:t>When industry growth results in an increase in long-run average costs, there are </a:t>
            </a:r>
            <a:r>
              <a:rPr lang="en-US" sz="2400" i="1" dirty="0"/>
              <a:t>external diseconomies</a:t>
            </a:r>
            <a:r>
              <a:rPr lang="en-US" sz="2400" dirty="0"/>
              <a:t>.</a:t>
            </a:r>
          </a:p>
        </p:txBody>
      </p:sp>
    </p:spTree>
    <p:extLst>
      <p:ext uri="{BB962C8B-B14F-4D97-AF65-F5344CB8AC3E}">
        <p14:creationId xmlns:p14="http://schemas.microsoft.com/office/powerpoint/2010/main" val="2940051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40105"/>
            <a:ext cx="8229600" cy="1336295"/>
          </a:xfrm>
        </p:spPr>
        <p:txBody>
          <a:bodyPr anchor="ctr">
            <a:noAutofit/>
          </a:bodyPr>
          <a:lstStyle/>
          <a:p>
            <a:r>
              <a:rPr lang="en-US" sz="3200" dirty="0">
                <a:latin typeface="+mj-lt"/>
              </a:rPr>
              <a:t>Table 9A.1 Construction of New Housing and Construction Materials Costs, 2000–2005</a:t>
            </a:r>
            <a:endParaRPr lang="en-IN" sz="3200"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219689222"/>
              </p:ext>
            </p:extLst>
          </p:nvPr>
        </p:nvGraphicFramePr>
        <p:xfrm>
          <a:off x="466725" y="1935480"/>
          <a:ext cx="8220075" cy="3627120"/>
        </p:xfrm>
        <a:graphic>
          <a:graphicData uri="http://schemas.openxmlformats.org/drawingml/2006/table">
            <a:tbl>
              <a:tblPr firstRow="1">
                <a:tableStyleId>{0E3FDE45-AF77-4B5C-9715-49D594BDF05E}</a:tableStyleId>
              </a:tblPr>
              <a:tblGrid>
                <a:gridCol w="690880">
                  <a:extLst>
                    <a:ext uri="{9D8B030D-6E8A-4147-A177-3AD203B41FA5}">
                      <a16:colId xmlns:a16="http://schemas.microsoft.com/office/drawing/2014/main" val="20000"/>
                    </a:ext>
                  </a:extLst>
                </a:gridCol>
                <a:gridCol w="1585595">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1615440">
                <a:tc>
                  <a:txBody>
                    <a:bodyPr/>
                    <a:lstStyle/>
                    <a:p>
                      <a:r>
                        <a:rPr lang="en-IN" sz="1600" b="1" dirty="0">
                          <a:solidFill>
                            <a:schemeClr val="bg1"/>
                          </a:solidFill>
                        </a:rPr>
                        <a:t>Year</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solidFill>
                  </a:tcPr>
                </a:tc>
                <a:tc>
                  <a:txBody>
                    <a:bodyPr/>
                    <a:lstStyle/>
                    <a:p>
                      <a:r>
                        <a:rPr lang="en-IN" sz="1600" b="1" dirty="0">
                          <a:solidFill>
                            <a:schemeClr val="bg1"/>
                          </a:solidFill>
                        </a:rPr>
                        <a:t>House Prices % over the Previous Year</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solidFill>
                  </a:tcPr>
                </a:tc>
                <a:tc>
                  <a:txBody>
                    <a:bodyPr/>
                    <a:lstStyle/>
                    <a:p>
                      <a:r>
                        <a:rPr lang="en-IN" sz="1600" b="1" dirty="0">
                          <a:solidFill>
                            <a:schemeClr val="bg1"/>
                          </a:solidFill>
                        </a:rPr>
                        <a:t>Housing Starts (Thousands)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solidFill>
                  </a:tcPr>
                </a:tc>
                <a:tc>
                  <a:txBody>
                    <a:bodyPr/>
                    <a:lstStyle/>
                    <a:p>
                      <a:r>
                        <a:rPr lang="en-IN" sz="1600" b="1" dirty="0">
                          <a:solidFill>
                            <a:schemeClr val="bg1"/>
                          </a:solidFill>
                        </a:rPr>
                        <a:t>Housing Starts % Change over the Previous Year</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solidFill>
                  </a:tcPr>
                </a:tc>
                <a:tc>
                  <a:txBody>
                    <a:bodyPr/>
                    <a:lstStyle/>
                    <a:p>
                      <a:r>
                        <a:rPr lang="en-IN" sz="1600" b="1" dirty="0">
                          <a:solidFill>
                            <a:schemeClr val="bg1"/>
                          </a:solidFill>
                        </a:rPr>
                        <a:t>Construction Materials Prices % Change over the Previous Year</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solidFill>
                  </a:tcPr>
                </a:tc>
                <a:tc>
                  <a:txBody>
                    <a:bodyPr/>
                    <a:lstStyle/>
                    <a:p>
                      <a:r>
                        <a:rPr lang="en-IN" sz="1600" b="1" dirty="0">
                          <a:solidFill>
                            <a:schemeClr val="bg1"/>
                          </a:solidFill>
                        </a:rPr>
                        <a:t>Consumer Prices % Change over the Previous Year</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11667">
                <a:tc>
                  <a:txBody>
                    <a:bodyPr/>
                    <a:lstStyle/>
                    <a:p>
                      <a:r>
                        <a:rPr lang="en-IN" sz="1600" dirty="0"/>
                        <a:t>2000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1,573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211667">
                <a:tc>
                  <a:txBody>
                    <a:bodyPr/>
                    <a:lstStyle/>
                    <a:p>
                      <a:r>
                        <a:rPr lang="en-IN" sz="1600" dirty="0"/>
                        <a:t>2001</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7.5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1,661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5.6%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2.8%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11667">
                <a:tc>
                  <a:txBody>
                    <a:bodyPr/>
                    <a:lstStyle/>
                    <a:p>
                      <a:r>
                        <a:rPr lang="en-IN" sz="1600" dirty="0"/>
                        <a:t>2002</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7.5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1,710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2.9%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11667">
                <a:tc>
                  <a:txBody>
                    <a:bodyPr/>
                    <a:lstStyle/>
                    <a:p>
                      <a:r>
                        <a:rPr lang="en-IN" sz="1600" dirty="0"/>
                        <a:t>2003</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7.9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1,853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8.4%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2.3%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11667">
                <a:tc>
                  <a:txBody>
                    <a:bodyPr/>
                    <a:lstStyle/>
                    <a:p>
                      <a:r>
                        <a:rPr lang="en-IN" sz="1600" dirty="0"/>
                        <a:t>2004</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12.0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1,949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5.2%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8.3%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2.7%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211667">
                <a:tc>
                  <a:txBody>
                    <a:bodyPr/>
                    <a:lstStyle/>
                    <a:p>
                      <a:r>
                        <a:rPr lang="en-IN" sz="1600" dirty="0"/>
                        <a:t>2005</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13.0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2,053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5.3%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5.4%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2.5%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sp>
        <p:nvSpPr>
          <p:cNvPr id="5" name="Content Placeholder 4"/>
          <p:cNvSpPr>
            <a:spLocks noGrp="1"/>
          </p:cNvSpPr>
          <p:nvPr>
            <p:ph sz="quarter" idx="4294967295"/>
          </p:nvPr>
        </p:nvSpPr>
        <p:spPr>
          <a:xfrm>
            <a:off x="457200" y="5738141"/>
            <a:ext cx="7848600" cy="646331"/>
          </a:xfrm>
          <a:prstGeom prst="rect">
            <a:avLst/>
          </a:prstGeom>
        </p:spPr>
        <p:txBody>
          <a:bodyPr>
            <a:spAutoFit/>
          </a:bodyPr>
          <a:lstStyle/>
          <a:p>
            <a:pPr marL="0" indent="0">
              <a:buNone/>
            </a:pPr>
            <a:r>
              <a:rPr lang="en-US" sz="1800" i="1" dirty="0"/>
              <a:t>Source:</a:t>
            </a:r>
            <a:r>
              <a:rPr lang="en-US" sz="1800" dirty="0"/>
              <a:t> Based on Economy.com and the Office of Federal Housing Enterprise Oversight (OFHEO).</a:t>
            </a:r>
          </a:p>
        </p:txBody>
      </p:sp>
    </p:spTree>
    <p:extLst>
      <p:ext uri="{BB962C8B-B14F-4D97-AF65-F5344CB8AC3E}">
        <p14:creationId xmlns:p14="http://schemas.microsoft.com/office/powerpoint/2010/main" val="3713602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6294"/>
            <a:ext cx="8229600" cy="984885"/>
          </a:xfrm>
        </p:spPr>
        <p:txBody>
          <a:bodyPr>
            <a:spAutoFit/>
          </a:bodyPr>
          <a:lstStyle/>
          <a:p>
            <a:r>
              <a:rPr lang="en-IN" altLang="en-US" sz="3600" dirty="0">
                <a:latin typeface="+mj-lt"/>
              </a:rPr>
              <a:t>The Long-Run Industry Supply Curve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2304"/>
            <a:ext cx="8229600" cy="2993127"/>
          </a:xfrm>
        </p:spPr>
        <p:txBody>
          <a:bodyPr>
            <a:spAutoFit/>
          </a:bodyPr>
          <a:lstStyle/>
          <a:p>
            <a:r>
              <a:rPr lang="en-US" sz="2600" b="1" dirty="0"/>
              <a:t>long-run industry supply curve (</a:t>
            </a:r>
            <a:r>
              <a:rPr lang="en-US" sz="2600" b="1" i="1" dirty="0"/>
              <a:t>LRIS</a:t>
            </a:r>
            <a:r>
              <a:rPr lang="en-US" sz="2600" b="1" dirty="0"/>
              <a:t>)  </a:t>
            </a:r>
            <a:r>
              <a:rPr lang="en-US" sz="2600" dirty="0"/>
              <a:t>A graph that traces out price and total output over time as an industry expands.</a:t>
            </a:r>
          </a:p>
          <a:p>
            <a:r>
              <a:rPr lang="en-US" sz="2600" b="1" dirty="0"/>
              <a:t>decreasing-cost industry  </a:t>
            </a:r>
            <a:r>
              <a:rPr lang="en-US" sz="2600" dirty="0"/>
              <a:t>An industry that realizes external economies—that is, average costs decrease as the industry grows. The long-run supply curve for such an industry has a negative slope.</a:t>
            </a:r>
          </a:p>
        </p:txBody>
      </p:sp>
    </p:spTree>
    <p:extLst>
      <p:ext uri="{BB962C8B-B14F-4D97-AF65-F5344CB8AC3E}">
        <p14:creationId xmlns:p14="http://schemas.microsoft.com/office/powerpoint/2010/main" val="416459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6294"/>
            <a:ext cx="8229600" cy="984885"/>
          </a:xfrm>
        </p:spPr>
        <p:txBody>
          <a:bodyPr>
            <a:spAutoFit/>
          </a:bodyPr>
          <a:lstStyle/>
          <a:p>
            <a:r>
              <a:rPr lang="en-IN" altLang="en-US" sz="3600" dirty="0">
                <a:latin typeface="+mj-lt"/>
              </a:rPr>
              <a:t>The Long-Run Industry Supply Curve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2304"/>
            <a:ext cx="8229600" cy="3147015"/>
          </a:xfrm>
        </p:spPr>
        <p:txBody>
          <a:bodyPr>
            <a:spAutoFit/>
          </a:bodyPr>
          <a:lstStyle/>
          <a:p>
            <a:r>
              <a:rPr lang="en-US" sz="2400" b="1" dirty="0"/>
              <a:t>increasing-cost industry  </a:t>
            </a:r>
            <a:r>
              <a:rPr lang="en-US" sz="2400" dirty="0"/>
              <a:t>An industry that encounters external diseconomies—that is, average costs increase as the industry grows. The long-run supply curve for such an industry has a positive slope. </a:t>
            </a:r>
          </a:p>
          <a:p>
            <a:r>
              <a:rPr lang="en-US" sz="2400" b="1" dirty="0"/>
              <a:t>constant-cost industry  </a:t>
            </a:r>
            <a:r>
              <a:rPr lang="en-US" sz="2400" dirty="0"/>
              <a:t>An industry that shows no economies or diseconomies of scale as the industry grows. Such industries have flat, or horizontal, long-run supply curves.</a:t>
            </a:r>
          </a:p>
        </p:txBody>
      </p:sp>
    </p:spTree>
    <p:extLst>
      <p:ext uri="{BB962C8B-B14F-4D97-AF65-F5344CB8AC3E}">
        <p14:creationId xmlns:p14="http://schemas.microsoft.com/office/powerpoint/2010/main" val="163717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4911"/>
            <a:ext cx="8229600" cy="1107996"/>
          </a:xfrm>
        </p:spPr>
        <p:txBody>
          <a:bodyPr>
            <a:spAutoFit/>
          </a:bodyPr>
          <a:lstStyle/>
          <a:p>
            <a:r>
              <a:rPr lang="en-IN" altLang="en-US" sz="3600" dirty="0">
                <a:latin typeface="+mj-lt"/>
              </a:rPr>
              <a:t>Chapter 9 Long-Run Costs and Output Decisions</a:t>
            </a:r>
            <a:endParaRPr lang="en-US" sz="2800" dirty="0">
              <a:latin typeface="+mj-lt"/>
            </a:endParaRPr>
          </a:p>
        </p:txBody>
      </p:sp>
      <p:sp>
        <p:nvSpPr>
          <p:cNvPr id="3" name="Content Placeholder 2"/>
          <p:cNvSpPr>
            <a:spLocks noGrp="1"/>
          </p:cNvSpPr>
          <p:nvPr>
            <p:ph idx="1"/>
          </p:nvPr>
        </p:nvSpPr>
        <p:spPr>
          <a:xfrm>
            <a:off x="457200" y="1595981"/>
            <a:ext cx="8229600" cy="3300904"/>
          </a:xfrm>
        </p:spPr>
        <p:txBody>
          <a:bodyPr>
            <a:spAutoFit/>
          </a:bodyPr>
          <a:lstStyle/>
          <a:p>
            <a:r>
              <a:rPr lang="en-IN" sz="2400" dirty="0"/>
              <a:t>Output decisions in the long run are less constrained than in the short run:</a:t>
            </a:r>
          </a:p>
          <a:p>
            <a:pPr lvl="1"/>
            <a:r>
              <a:rPr lang="en-US" sz="2400" dirty="0"/>
              <a:t>Firms can choose their scale of plant and change any or all of its inputs.</a:t>
            </a:r>
          </a:p>
          <a:p>
            <a:pPr lvl="1"/>
            <a:r>
              <a:rPr lang="en-US" sz="2400" dirty="0"/>
              <a:t>Firms are free to enter and leave the industry.</a:t>
            </a:r>
            <a:endParaRPr lang="en-IN" sz="2400" dirty="0"/>
          </a:p>
          <a:p>
            <a:r>
              <a:rPr lang="en-US" sz="2400" dirty="0"/>
              <a:t>Managers simultaneously make short-run and long-run decisions, making the best of the current constraints while planning for the future.</a:t>
            </a:r>
            <a:endParaRPr lang="en-IN" sz="2400" dirty="0"/>
          </a:p>
        </p:txBody>
      </p:sp>
    </p:spTree>
    <p:extLst>
      <p:ext uri="{BB962C8B-B14F-4D97-AF65-F5344CB8AC3E}">
        <p14:creationId xmlns:p14="http://schemas.microsoft.com/office/powerpoint/2010/main" val="2442590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47892"/>
            <a:ext cx="8229600" cy="1046440"/>
          </a:xfrm>
        </p:spPr>
        <p:txBody>
          <a:bodyPr>
            <a:spAutoFit/>
          </a:bodyPr>
          <a:lstStyle/>
          <a:p>
            <a:r>
              <a:rPr lang="en-IN" altLang="en-US" dirty="0">
                <a:latin typeface="+mj-lt"/>
              </a:rPr>
              <a:t>Figure 9A.1 A Decreasing-Cost Industry: External Economies</a:t>
            </a:r>
            <a:endParaRPr lang="en-US" dirty="0">
              <a:latin typeface="+mj-lt"/>
            </a:endParaRPr>
          </a:p>
        </p:txBody>
      </p:sp>
      <p:pic>
        <p:nvPicPr>
          <p:cNvPr id="101378" name="Picture 2" descr="The first graph shows the data for “The industry,” as follows:&#10;Y-axis: Price per unit in dollars&#10;X-axis: Units of output, Q&#10;There are three points not marked on the x-axis.&#10;Their y-axis points are as follows from the origin outward: P2, P0, P1.&#10;These points will be referred to below as P2, P0, P1 though they are not marked this way on the graph.&#10;Point P0 is the furthest left, Point P2 is the furthest right.&#10;Arc S0 curves up and through points P0 and P1, intersecting arcs D0 and D1.&#10;Arc S1 curves up and through point P2, intersecting arcs D0 and D1.&#10;An arrow points right from S0 to S1.&#10;Arc D0 angles down and through point P0, intersecting arcs S0 and S1.&#10;Arc D1 angles down and through points P1 and P2, intersecting arcs S0 and S1.&#10;An arrow points right from D0 to D1.&#10;Dotted line LRIS is drawn through points P0 and P2 angling down from left to right.&#10;&#10;The second graph shows the data for “A representative firm,” as follows:&#10;Y-axis: Price per unit in dollars&#10;X-axis: Units of output, q&#10;The &quot;U&quot; shaped LRAC0 curve has a point at its lowest point in line with P0.&#10;The &quot;U&quot; shaped LRAC2 curve has a point at its lowest point in line with P2.&#10;An arrow points down from LRAC0 to LRAC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135" y="1332440"/>
            <a:ext cx="6096000" cy="26701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030142"/>
            <a:ext cx="8229600" cy="2358081"/>
          </a:xfrm>
        </p:spPr>
        <p:txBody>
          <a:bodyPr>
            <a:spAutoFit/>
          </a:bodyPr>
          <a:lstStyle/>
          <a:p>
            <a:pPr marL="285750" lvl="0" indent="-285750" fontAlgn="base">
              <a:lnSpc>
                <a:spcPct val="105000"/>
              </a:lnSpc>
              <a:spcBef>
                <a:spcPct val="0"/>
              </a:spcBef>
              <a:spcAft>
                <a:spcPts val="600"/>
              </a:spcAft>
            </a:pPr>
            <a:r>
              <a:rPr lang="en-US" dirty="0">
                <a:solidFill>
                  <a:srgbClr val="000000"/>
                </a:solidFill>
                <a:latin typeface="Arial" panose="020B0604020202020204" pitchFamily="34" charset="0"/>
                <a:sym typeface="Wingdings 3" panose="05040102010807070707" pitchFamily="18" charset="2"/>
              </a:rPr>
              <a:t>In a decreasing-cost industry, average cost declines as the industry expands.</a:t>
            </a:r>
          </a:p>
          <a:p>
            <a:pPr marL="285750" lvl="0" indent="-285750" fontAlgn="base">
              <a:lnSpc>
                <a:spcPct val="105000"/>
              </a:lnSpc>
              <a:spcBef>
                <a:spcPct val="0"/>
              </a:spcBef>
              <a:spcAft>
                <a:spcPts val="600"/>
              </a:spcAft>
            </a:pPr>
            <a:r>
              <a:rPr lang="en-US" dirty="0">
                <a:solidFill>
                  <a:srgbClr val="000000"/>
                </a:solidFill>
                <a:latin typeface="Arial" panose="020B0604020202020204" pitchFamily="34" charset="0"/>
                <a:sym typeface="Wingdings 3" panose="05040102010807070707" pitchFamily="18" charset="2"/>
              </a:rPr>
              <a:t>As demand expands from </a:t>
            </a:r>
            <a:r>
              <a:rPr lang="en-US" i="1" dirty="0">
                <a:solidFill>
                  <a:srgbClr val="000000"/>
                </a:solidFill>
                <a:latin typeface="Arial" panose="020B0604020202020204" pitchFamily="34" charset="0"/>
                <a:sym typeface="Wingdings 3" panose="05040102010807070707" pitchFamily="18" charset="2"/>
              </a:rPr>
              <a:t>D</a:t>
            </a:r>
            <a:r>
              <a:rPr lang="en-US" baseline="-25000" dirty="0">
                <a:solidFill>
                  <a:srgbClr val="000000"/>
                </a:solidFill>
                <a:latin typeface="Arial" panose="020B0604020202020204" pitchFamily="34" charset="0"/>
                <a:sym typeface="Wingdings 3" panose="05040102010807070707" pitchFamily="18" charset="2"/>
              </a:rPr>
              <a:t>0</a:t>
            </a:r>
            <a:r>
              <a:rPr lang="en-US" dirty="0">
                <a:solidFill>
                  <a:srgbClr val="000000"/>
                </a:solidFill>
                <a:latin typeface="Arial" panose="020B0604020202020204" pitchFamily="34" charset="0"/>
                <a:sym typeface="Wingdings 3" panose="05040102010807070707" pitchFamily="18" charset="2"/>
              </a:rPr>
              <a:t> to </a:t>
            </a:r>
            <a:r>
              <a:rPr lang="en-US" i="1" dirty="0">
                <a:solidFill>
                  <a:srgbClr val="000000"/>
                </a:solidFill>
                <a:latin typeface="Arial" panose="020B0604020202020204" pitchFamily="34" charset="0"/>
                <a:sym typeface="Wingdings 3" panose="05040102010807070707" pitchFamily="18" charset="2"/>
              </a:rPr>
              <a:t>D</a:t>
            </a:r>
            <a:r>
              <a:rPr lang="en-US" baseline="-25000" dirty="0">
                <a:solidFill>
                  <a:srgbClr val="000000"/>
                </a:solidFill>
                <a:latin typeface="Arial" panose="020B0604020202020204" pitchFamily="34" charset="0"/>
                <a:sym typeface="Wingdings 3" panose="05040102010807070707" pitchFamily="18" charset="2"/>
              </a:rPr>
              <a:t>1</a:t>
            </a:r>
            <a:r>
              <a:rPr lang="en-US" dirty="0">
                <a:solidFill>
                  <a:srgbClr val="000000"/>
                </a:solidFill>
                <a:latin typeface="Arial" panose="020B0604020202020204" pitchFamily="34" charset="0"/>
                <a:sym typeface="Wingdings 3" panose="05040102010807070707" pitchFamily="18" charset="2"/>
              </a:rPr>
              <a:t>, price rises from </a:t>
            </a:r>
            <a:r>
              <a:rPr lang="en-US" i="1" dirty="0">
                <a:solidFill>
                  <a:srgbClr val="000000"/>
                </a:solidFill>
                <a:latin typeface="Arial" panose="020B0604020202020204" pitchFamily="34" charset="0"/>
                <a:sym typeface="Wingdings 3" panose="05040102010807070707" pitchFamily="18" charset="2"/>
              </a:rPr>
              <a:t>P</a:t>
            </a:r>
            <a:r>
              <a:rPr lang="en-US" baseline="-25000" dirty="0">
                <a:solidFill>
                  <a:srgbClr val="000000"/>
                </a:solidFill>
                <a:latin typeface="Arial" panose="020B0604020202020204" pitchFamily="34" charset="0"/>
                <a:sym typeface="Wingdings 3" panose="05040102010807070707" pitchFamily="18" charset="2"/>
              </a:rPr>
              <a:t>0</a:t>
            </a:r>
            <a:r>
              <a:rPr lang="en-US" dirty="0">
                <a:solidFill>
                  <a:srgbClr val="000000"/>
                </a:solidFill>
                <a:latin typeface="Arial" panose="020B0604020202020204" pitchFamily="34" charset="0"/>
                <a:sym typeface="Wingdings 3" panose="05040102010807070707" pitchFamily="18" charset="2"/>
              </a:rPr>
              <a:t> to </a:t>
            </a:r>
            <a:r>
              <a:rPr lang="en-US" i="1" dirty="0">
                <a:solidFill>
                  <a:srgbClr val="000000"/>
                </a:solidFill>
                <a:latin typeface="Arial" panose="020B0604020202020204" pitchFamily="34" charset="0"/>
                <a:sym typeface="Wingdings 3" panose="05040102010807070707" pitchFamily="18" charset="2"/>
              </a:rPr>
              <a:t>P</a:t>
            </a:r>
            <a:r>
              <a:rPr lang="en-US" baseline="-25000" dirty="0">
                <a:solidFill>
                  <a:srgbClr val="000000"/>
                </a:solidFill>
                <a:latin typeface="Arial" panose="020B0604020202020204" pitchFamily="34" charset="0"/>
                <a:sym typeface="Wingdings 3" panose="05040102010807070707" pitchFamily="18" charset="2"/>
              </a:rPr>
              <a:t>1</a:t>
            </a:r>
            <a:r>
              <a:rPr lang="en-US" dirty="0">
                <a:solidFill>
                  <a:srgbClr val="000000"/>
                </a:solidFill>
                <a:latin typeface="Arial" panose="020B0604020202020204" pitchFamily="34" charset="0"/>
                <a:sym typeface="Wingdings 3" panose="05040102010807070707" pitchFamily="18" charset="2"/>
              </a:rPr>
              <a:t>.</a:t>
            </a:r>
          </a:p>
          <a:p>
            <a:pPr marL="285750" lvl="0" indent="-285750" fontAlgn="base">
              <a:lnSpc>
                <a:spcPct val="105000"/>
              </a:lnSpc>
              <a:spcBef>
                <a:spcPct val="0"/>
              </a:spcBef>
              <a:spcAft>
                <a:spcPts val="600"/>
              </a:spcAft>
            </a:pPr>
            <a:r>
              <a:rPr lang="en-US" dirty="0">
                <a:solidFill>
                  <a:srgbClr val="000000"/>
                </a:solidFill>
                <a:latin typeface="Arial" panose="020B0604020202020204" pitchFamily="34" charset="0"/>
                <a:sym typeface="Wingdings 3" panose="05040102010807070707" pitchFamily="18" charset="2"/>
              </a:rPr>
              <a:t>As new firms enter and existing firms expand, supply shifts from </a:t>
            </a:r>
            <a:r>
              <a:rPr lang="en-US" i="1" dirty="0">
                <a:solidFill>
                  <a:srgbClr val="000000"/>
                </a:solidFill>
                <a:latin typeface="Arial" panose="020B0604020202020204" pitchFamily="34" charset="0"/>
                <a:sym typeface="Wingdings 3" panose="05040102010807070707" pitchFamily="18" charset="2"/>
              </a:rPr>
              <a:t>S</a:t>
            </a:r>
            <a:r>
              <a:rPr lang="en-US" baseline="-25000" dirty="0">
                <a:solidFill>
                  <a:srgbClr val="000000"/>
                </a:solidFill>
                <a:latin typeface="Arial" panose="020B0604020202020204" pitchFamily="34" charset="0"/>
                <a:sym typeface="Wingdings 3" panose="05040102010807070707" pitchFamily="18" charset="2"/>
              </a:rPr>
              <a:t>0</a:t>
            </a:r>
            <a:r>
              <a:rPr lang="en-US" dirty="0">
                <a:solidFill>
                  <a:srgbClr val="000000"/>
                </a:solidFill>
                <a:latin typeface="Arial" panose="020B0604020202020204" pitchFamily="34" charset="0"/>
                <a:sym typeface="Wingdings 3" panose="05040102010807070707" pitchFamily="18" charset="2"/>
              </a:rPr>
              <a:t> to </a:t>
            </a:r>
            <a:r>
              <a:rPr lang="en-US" i="1" dirty="0">
                <a:solidFill>
                  <a:srgbClr val="000000"/>
                </a:solidFill>
                <a:latin typeface="Arial" panose="020B0604020202020204" pitchFamily="34" charset="0"/>
                <a:sym typeface="Wingdings 3" panose="05040102010807070707" pitchFamily="18" charset="2"/>
              </a:rPr>
              <a:t>S</a:t>
            </a:r>
            <a:r>
              <a:rPr lang="en-US" baseline="-25000" dirty="0">
                <a:solidFill>
                  <a:srgbClr val="000000"/>
                </a:solidFill>
                <a:latin typeface="Arial" panose="020B0604020202020204" pitchFamily="34" charset="0"/>
                <a:sym typeface="Wingdings 3" panose="05040102010807070707" pitchFamily="18" charset="2"/>
              </a:rPr>
              <a:t>1</a:t>
            </a:r>
            <a:r>
              <a:rPr lang="en-US" dirty="0">
                <a:solidFill>
                  <a:srgbClr val="000000"/>
                </a:solidFill>
                <a:latin typeface="Arial" panose="020B0604020202020204" pitchFamily="34" charset="0"/>
                <a:sym typeface="Wingdings 3" panose="05040102010807070707" pitchFamily="18" charset="2"/>
              </a:rPr>
              <a:t>, driving price down.</a:t>
            </a:r>
          </a:p>
          <a:p>
            <a:pPr marL="285750" lvl="0" indent="-285750" fontAlgn="base">
              <a:lnSpc>
                <a:spcPct val="105000"/>
              </a:lnSpc>
              <a:spcBef>
                <a:spcPct val="0"/>
              </a:spcBef>
              <a:spcAft>
                <a:spcPts val="600"/>
              </a:spcAft>
            </a:pPr>
            <a:r>
              <a:rPr lang="en-US" dirty="0">
                <a:solidFill>
                  <a:srgbClr val="000000"/>
                </a:solidFill>
                <a:latin typeface="Arial" panose="020B0604020202020204" pitchFamily="34" charset="0"/>
                <a:sym typeface="Wingdings 3" panose="05040102010807070707" pitchFamily="18" charset="2"/>
              </a:rPr>
              <a:t>If costs decline as a result of the expansion to </a:t>
            </a:r>
            <a:r>
              <a:rPr lang="en-US" i="1" dirty="0">
                <a:solidFill>
                  <a:srgbClr val="000000"/>
                </a:solidFill>
                <a:latin typeface="Arial" panose="020B0604020202020204" pitchFamily="34" charset="0"/>
                <a:sym typeface="Wingdings 3" panose="05040102010807070707" pitchFamily="18" charset="2"/>
              </a:rPr>
              <a:t>LRAC</a:t>
            </a:r>
            <a:r>
              <a:rPr lang="en-US" baseline="-25000" dirty="0">
                <a:solidFill>
                  <a:srgbClr val="000000"/>
                </a:solidFill>
                <a:latin typeface="Arial" panose="020B0604020202020204" pitchFamily="34" charset="0"/>
                <a:sym typeface="Wingdings 3" panose="05040102010807070707" pitchFamily="18" charset="2"/>
              </a:rPr>
              <a:t>2</a:t>
            </a:r>
            <a:r>
              <a:rPr lang="en-US" dirty="0">
                <a:solidFill>
                  <a:srgbClr val="000000"/>
                </a:solidFill>
                <a:latin typeface="Arial" panose="020B0604020202020204" pitchFamily="34" charset="0"/>
                <a:sym typeface="Wingdings 3" panose="05040102010807070707" pitchFamily="18" charset="2"/>
              </a:rPr>
              <a:t>, the final price will be below </a:t>
            </a:r>
            <a:r>
              <a:rPr lang="en-US" i="1" dirty="0">
                <a:solidFill>
                  <a:srgbClr val="000000"/>
                </a:solidFill>
                <a:latin typeface="Arial" panose="020B0604020202020204" pitchFamily="34" charset="0"/>
                <a:sym typeface="Wingdings 3" panose="05040102010807070707" pitchFamily="18" charset="2"/>
              </a:rPr>
              <a:t>P</a:t>
            </a:r>
            <a:r>
              <a:rPr lang="en-US" baseline="-25000" dirty="0">
                <a:solidFill>
                  <a:srgbClr val="000000"/>
                </a:solidFill>
                <a:latin typeface="Arial" panose="020B0604020202020204" pitchFamily="34" charset="0"/>
                <a:sym typeface="Wingdings 3" panose="05040102010807070707" pitchFamily="18" charset="2"/>
              </a:rPr>
              <a:t>0</a:t>
            </a:r>
            <a:r>
              <a:rPr lang="en-US" dirty="0">
                <a:solidFill>
                  <a:srgbClr val="000000"/>
                </a:solidFill>
                <a:latin typeface="Arial" panose="020B0604020202020204" pitchFamily="34" charset="0"/>
                <a:sym typeface="Wingdings 3" panose="05040102010807070707" pitchFamily="18" charset="2"/>
              </a:rPr>
              <a:t> at </a:t>
            </a:r>
            <a:r>
              <a:rPr lang="en-US" i="1" dirty="0">
                <a:solidFill>
                  <a:srgbClr val="000000"/>
                </a:solidFill>
                <a:latin typeface="Arial" panose="020B0604020202020204" pitchFamily="34" charset="0"/>
                <a:sym typeface="Wingdings 3" panose="05040102010807070707" pitchFamily="18" charset="2"/>
              </a:rPr>
              <a:t>P</a:t>
            </a:r>
            <a:r>
              <a:rPr lang="en-US" baseline="-25000" dirty="0">
                <a:solidFill>
                  <a:srgbClr val="000000"/>
                </a:solidFill>
                <a:latin typeface="Arial" panose="020B0604020202020204" pitchFamily="34" charset="0"/>
                <a:sym typeface="Wingdings 3" panose="05040102010807070707" pitchFamily="18" charset="2"/>
              </a:rPr>
              <a:t>2</a:t>
            </a:r>
            <a:r>
              <a:rPr lang="en-US" dirty="0">
                <a:solidFill>
                  <a:srgbClr val="000000"/>
                </a:solidFill>
                <a:latin typeface="Arial" panose="020B0604020202020204" pitchFamily="34" charset="0"/>
                <a:sym typeface="Wingdings 3" panose="05040102010807070707" pitchFamily="18" charset="2"/>
              </a:rPr>
              <a:t>. </a:t>
            </a:r>
          </a:p>
          <a:p>
            <a:pPr marL="285750" lvl="0" indent="-285750" fontAlgn="base">
              <a:lnSpc>
                <a:spcPct val="105000"/>
              </a:lnSpc>
              <a:spcBef>
                <a:spcPct val="0"/>
              </a:spcBef>
              <a:spcAft>
                <a:spcPts val="600"/>
              </a:spcAft>
            </a:pPr>
            <a:r>
              <a:rPr lang="en-US" dirty="0">
                <a:solidFill>
                  <a:srgbClr val="000000"/>
                </a:solidFill>
                <a:latin typeface="Arial" panose="020B0604020202020204" pitchFamily="34" charset="0"/>
                <a:sym typeface="Wingdings 3" panose="05040102010807070707" pitchFamily="18" charset="2"/>
              </a:rPr>
              <a:t>The long-run industry supply curve (</a:t>
            </a:r>
            <a:r>
              <a:rPr lang="en-US" i="1" dirty="0">
                <a:solidFill>
                  <a:srgbClr val="000000"/>
                </a:solidFill>
                <a:latin typeface="Arial" panose="020B0604020202020204" pitchFamily="34" charset="0"/>
                <a:sym typeface="Wingdings 3" panose="05040102010807070707" pitchFamily="18" charset="2"/>
              </a:rPr>
              <a:t>LRIS</a:t>
            </a:r>
            <a:r>
              <a:rPr lang="en-US" dirty="0">
                <a:solidFill>
                  <a:srgbClr val="000000"/>
                </a:solidFill>
                <a:latin typeface="Arial" panose="020B0604020202020204" pitchFamily="34" charset="0"/>
                <a:sym typeface="Wingdings 3" panose="05040102010807070707" pitchFamily="18" charset="2"/>
              </a:rPr>
              <a:t>) slopes downward in a decreasing-cost industry.</a:t>
            </a:r>
            <a:endParaRPr lang="en-US" dirty="0"/>
          </a:p>
        </p:txBody>
      </p:sp>
    </p:spTree>
    <p:extLst>
      <p:ext uri="{BB962C8B-B14F-4D97-AF65-F5344CB8AC3E}">
        <p14:creationId xmlns:p14="http://schemas.microsoft.com/office/powerpoint/2010/main" val="2727901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47892"/>
            <a:ext cx="8229600" cy="1046440"/>
          </a:xfrm>
        </p:spPr>
        <p:txBody>
          <a:bodyPr>
            <a:spAutoFit/>
          </a:bodyPr>
          <a:lstStyle/>
          <a:p>
            <a:r>
              <a:rPr lang="en-IN" altLang="en-US" dirty="0">
                <a:latin typeface="+mj-lt"/>
              </a:rPr>
              <a:t>Figure 9A.2 An Increasing-Cost Industry: External Diseconomies</a:t>
            </a:r>
            <a:endParaRPr lang="en-US" dirty="0">
              <a:latin typeface="+mj-lt"/>
            </a:endParaRPr>
          </a:p>
        </p:txBody>
      </p:sp>
      <p:pic>
        <p:nvPicPr>
          <p:cNvPr id="102402" name="Picture 2" descr="The first graph shows the data for “The industry,” as follows:&#10;Y-axis: Price per unit in dollars&#10;X-axis: Units of output, Q&#10;There are three points not marked on the x-axis.&#10;Their y-axis points are as follows from the origin outward: P0, P2, P1.&#10;These points will be referred to below as P0, P2, P1 though they are not marked this way on the graph.&#10;Point P0 is the furthest left, Point P2 is the furthest right.&#10;Arc S0 curves up and through points P0 and P1, intersecting arcs D0 and D1.&#10;Arc S1 curves up and through point P2, intersecting arcs D0 and D1.&#10;An arrow points right from S0 to S1.&#10;Arc D0 angles down and through point P0, intersecting arcs S0 and S1.&#10;Arc D1 angles down and through points P1 and P2, intersecting arcs S0 and S1.&#10;An arrow points right from D0 to D1.&#10;Dotted line LRIS is drawn through points P0 and P2 angling up from left to right.&#10;&#10;The second graph shows the data for “A representative firm,” as follows:&#10;Y-axis: Price per unit in dollars&#10;X-axis: Units of output, q&#10;The &quot;U&quot; shaped LRAC2 curve has a point at its lowest point in line with P2.&#10;The &quot;U&quot; shaped LRAC0 curve has a point at its lowest point in line with P0.&#10;An arrow points up from LRAC0 to LRAC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443" y="1430957"/>
            <a:ext cx="6801114" cy="29790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555096"/>
            <a:ext cx="8229600" cy="1841017"/>
          </a:xfrm>
        </p:spPr>
        <p:txBody>
          <a:bodyPr>
            <a:spAutoFit/>
          </a:bodyPr>
          <a:lstStyle/>
          <a:p>
            <a:pPr marL="285750" lvl="0" indent="-285750" fontAlgn="base">
              <a:lnSpc>
                <a:spcPct val="105000"/>
              </a:lnSpc>
              <a:spcBef>
                <a:spcPct val="0"/>
              </a:spcBef>
              <a:spcAft>
                <a:spcPts val="600"/>
              </a:spcAft>
            </a:pPr>
            <a:r>
              <a:rPr lang="en-US" dirty="0">
                <a:solidFill>
                  <a:srgbClr val="000000"/>
                </a:solidFill>
                <a:latin typeface="Arial" panose="020B0604020202020204" pitchFamily="34" charset="0"/>
                <a:sym typeface="Wingdings 3" panose="05040102010807070707" pitchFamily="18" charset="2"/>
              </a:rPr>
              <a:t>In an increasing-cost industry, average cost increases as the industry expands.</a:t>
            </a:r>
          </a:p>
          <a:p>
            <a:pPr marL="285750" lvl="0" indent="-285750" fontAlgn="base">
              <a:lnSpc>
                <a:spcPct val="105000"/>
              </a:lnSpc>
              <a:spcBef>
                <a:spcPct val="0"/>
              </a:spcBef>
              <a:spcAft>
                <a:spcPts val="600"/>
              </a:spcAft>
            </a:pPr>
            <a:r>
              <a:rPr lang="en-US" dirty="0">
                <a:solidFill>
                  <a:srgbClr val="000000"/>
                </a:solidFill>
                <a:latin typeface="Arial" panose="020B0604020202020204" pitchFamily="34" charset="0"/>
                <a:sym typeface="Wingdings 3" panose="05040102010807070707" pitchFamily="18" charset="2"/>
              </a:rPr>
              <a:t>As demand shifts from </a:t>
            </a:r>
            <a:r>
              <a:rPr lang="en-US" i="1" dirty="0">
                <a:solidFill>
                  <a:srgbClr val="000000"/>
                </a:solidFill>
                <a:latin typeface="Arial" panose="020B0604020202020204" pitchFamily="34" charset="0"/>
                <a:sym typeface="Wingdings 3" panose="05040102010807070707" pitchFamily="18" charset="2"/>
              </a:rPr>
              <a:t>D</a:t>
            </a:r>
            <a:r>
              <a:rPr lang="en-US" baseline="-25000" dirty="0">
                <a:solidFill>
                  <a:srgbClr val="000000"/>
                </a:solidFill>
                <a:latin typeface="Arial" panose="020B0604020202020204" pitchFamily="34" charset="0"/>
                <a:sym typeface="Wingdings 3" panose="05040102010807070707" pitchFamily="18" charset="2"/>
              </a:rPr>
              <a:t>0</a:t>
            </a:r>
            <a:r>
              <a:rPr lang="en-US" dirty="0">
                <a:solidFill>
                  <a:srgbClr val="000000"/>
                </a:solidFill>
                <a:latin typeface="Arial" panose="020B0604020202020204" pitchFamily="34" charset="0"/>
                <a:sym typeface="Wingdings 3" panose="05040102010807070707" pitchFamily="18" charset="2"/>
              </a:rPr>
              <a:t> to </a:t>
            </a:r>
            <a:r>
              <a:rPr lang="en-US" i="1" dirty="0">
                <a:solidFill>
                  <a:srgbClr val="000000"/>
                </a:solidFill>
                <a:latin typeface="Arial" panose="020B0604020202020204" pitchFamily="34" charset="0"/>
                <a:sym typeface="Wingdings 3" panose="05040102010807070707" pitchFamily="18" charset="2"/>
              </a:rPr>
              <a:t>D</a:t>
            </a:r>
            <a:r>
              <a:rPr lang="en-US" baseline="-25000" dirty="0">
                <a:solidFill>
                  <a:srgbClr val="000000"/>
                </a:solidFill>
                <a:latin typeface="Arial" panose="020B0604020202020204" pitchFamily="34" charset="0"/>
                <a:sym typeface="Wingdings 3" panose="05040102010807070707" pitchFamily="18" charset="2"/>
              </a:rPr>
              <a:t>1</a:t>
            </a:r>
            <a:r>
              <a:rPr lang="en-US" dirty="0">
                <a:solidFill>
                  <a:srgbClr val="000000"/>
                </a:solidFill>
                <a:latin typeface="Arial" panose="020B0604020202020204" pitchFamily="34" charset="0"/>
                <a:sym typeface="Wingdings 3" panose="05040102010807070707" pitchFamily="18" charset="2"/>
              </a:rPr>
              <a:t>, price rises from </a:t>
            </a:r>
            <a:r>
              <a:rPr lang="en-US" i="1" dirty="0">
                <a:solidFill>
                  <a:srgbClr val="000000"/>
                </a:solidFill>
                <a:latin typeface="Arial" panose="020B0604020202020204" pitchFamily="34" charset="0"/>
                <a:sym typeface="Wingdings 3" panose="05040102010807070707" pitchFamily="18" charset="2"/>
              </a:rPr>
              <a:t>P</a:t>
            </a:r>
            <a:r>
              <a:rPr lang="en-US" baseline="-25000" dirty="0">
                <a:solidFill>
                  <a:srgbClr val="000000"/>
                </a:solidFill>
                <a:latin typeface="Arial" panose="020B0604020202020204" pitchFamily="34" charset="0"/>
                <a:sym typeface="Wingdings 3" panose="05040102010807070707" pitchFamily="18" charset="2"/>
              </a:rPr>
              <a:t>0</a:t>
            </a:r>
            <a:r>
              <a:rPr lang="en-US" dirty="0">
                <a:solidFill>
                  <a:srgbClr val="000000"/>
                </a:solidFill>
                <a:latin typeface="Arial" panose="020B0604020202020204" pitchFamily="34" charset="0"/>
                <a:sym typeface="Wingdings 3" panose="05040102010807070707" pitchFamily="18" charset="2"/>
              </a:rPr>
              <a:t> to </a:t>
            </a:r>
            <a:r>
              <a:rPr lang="en-US" i="1" dirty="0">
                <a:solidFill>
                  <a:srgbClr val="000000"/>
                </a:solidFill>
                <a:latin typeface="Arial" panose="020B0604020202020204" pitchFamily="34" charset="0"/>
                <a:sym typeface="Wingdings 3" panose="05040102010807070707" pitchFamily="18" charset="2"/>
              </a:rPr>
              <a:t>P</a:t>
            </a:r>
            <a:r>
              <a:rPr lang="en-US" baseline="-25000" dirty="0">
                <a:solidFill>
                  <a:srgbClr val="000000"/>
                </a:solidFill>
                <a:latin typeface="Arial" panose="020B0604020202020204" pitchFamily="34" charset="0"/>
                <a:sym typeface="Wingdings 3" panose="05040102010807070707" pitchFamily="18" charset="2"/>
              </a:rPr>
              <a:t>1</a:t>
            </a:r>
            <a:r>
              <a:rPr lang="en-US" dirty="0">
                <a:solidFill>
                  <a:srgbClr val="000000"/>
                </a:solidFill>
                <a:latin typeface="Arial" panose="020B0604020202020204" pitchFamily="34" charset="0"/>
                <a:sym typeface="Wingdings 3" panose="05040102010807070707" pitchFamily="18" charset="2"/>
              </a:rPr>
              <a:t>. </a:t>
            </a:r>
          </a:p>
          <a:p>
            <a:pPr marL="285750" lvl="0" indent="-285750" fontAlgn="base">
              <a:lnSpc>
                <a:spcPct val="105000"/>
              </a:lnSpc>
              <a:spcBef>
                <a:spcPct val="0"/>
              </a:spcBef>
              <a:spcAft>
                <a:spcPts val="600"/>
              </a:spcAft>
            </a:pPr>
            <a:r>
              <a:rPr lang="en-US" dirty="0">
                <a:solidFill>
                  <a:srgbClr val="000000"/>
                </a:solidFill>
                <a:latin typeface="Arial" panose="020B0604020202020204" pitchFamily="34" charset="0"/>
                <a:sym typeface="Wingdings 3" panose="05040102010807070707" pitchFamily="18" charset="2"/>
              </a:rPr>
              <a:t>As new firms enter and existing firms expand output, supply shifts from </a:t>
            </a:r>
            <a:r>
              <a:rPr lang="en-US" i="1" dirty="0">
                <a:solidFill>
                  <a:srgbClr val="000000"/>
                </a:solidFill>
                <a:latin typeface="Arial" panose="020B0604020202020204" pitchFamily="34" charset="0"/>
                <a:sym typeface="Wingdings 3" panose="05040102010807070707" pitchFamily="18" charset="2"/>
              </a:rPr>
              <a:t>S</a:t>
            </a:r>
            <a:r>
              <a:rPr lang="en-US" baseline="-25000" dirty="0">
                <a:solidFill>
                  <a:srgbClr val="000000"/>
                </a:solidFill>
                <a:latin typeface="Arial" panose="020B0604020202020204" pitchFamily="34" charset="0"/>
                <a:sym typeface="Wingdings 3" panose="05040102010807070707" pitchFamily="18" charset="2"/>
              </a:rPr>
              <a:t>0</a:t>
            </a:r>
            <a:r>
              <a:rPr lang="en-US" dirty="0">
                <a:solidFill>
                  <a:srgbClr val="000000"/>
                </a:solidFill>
                <a:latin typeface="Arial" panose="020B0604020202020204" pitchFamily="34" charset="0"/>
                <a:sym typeface="Wingdings 3" panose="05040102010807070707" pitchFamily="18" charset="2"/>
              </a:rPr>
              <a:t> to </a:t>
            </a:r>
            <a:r>
              <a:rPr lang="en-US" i="1" dirty="0">
                <a:solidFill>
                  <a:srgbClr val="000000"/>
                </a:solidFill>
                <a:latin typeface="Arial" panose="020B0604020202020204" pitchFamily="34" charset="0"/>
                <a:sym typeface="Wingdings 3" panose="05040102010807070707" pitchFamily="18" charset="2"/>
              </a:rPr>
              <a:t>S</a:t>
            </a:r>
            <a:r>
              <a:rPr lang="en-US" baseline="-25000" dirty="0">
                <a:solidFill>
                  <a:srgbClr val="000000"/>
                </a:solidFill>
                <a:latin typeface="Arial" panose="020B0604020202020204" pitchFamily="34" charset="0"/>
                <a:sym typeface="Wingdings 3" panose="05040102010807070707" pitchFamily="18" charset="2"/>
              </a:rPr>
              <a:t>1</a:t>
            </a:r>
            <a:r>
              <a:rPr lang="en-US" dirty="0">
                <a:solidFill>
                  <a:srgbClr val="000000"/>
                </a:solidFill>
                <a:latin typeface="Arial" panose="020B0604020202020204" pitchFamily="34" charset="0"/>
                <a:sym typeface="Wingdings 3" panose="05040102010807070707" pitchFamily="18" charset="2"/>
              </a:rPr>
              <a:t>, driving price down.</a:t>
            </a:r>
          </a:p>
          <a:p>
            <a:pPr marL="285750" lvl="0" indent="-285750" fontAlgn="base">
              <a:lnSpc>
                <a:spcPct val="105000"/>
              </a:lnSpc>
              <a:spcBef>
                <a:spcPct val="0"/>
              </a:spcBef>
              <a:spcAft>
                <a:spcPts val="600"/>
              </a:spcAft>
            </a:pPr>
            <a:r>
              <a:rPr lang="en-US" dirty="0">
                <a:solidFill>
                  <a:srgbClr val="000000"/>
                </a:solidFill>
                <a:latin typeface="Arial" panose="020B0604020202020204" pitchFamily="34" charset="0"/>
                <a:sym typeface="Wingdings 3" panose="05040102010807070707" pitchFamily="18" charset="2"/>
              </a:rPr>
              <a:t>If long-run average costs rise, as a result, to </a:t>
            </a:r>
            <a:r>
              <a:rPr lang="en-US" i="1" dirty="0">
                <a:solidFill>
                  <a:srgbClr val="000000"/>
                </a:solidFill>
                <a:latin typeface="Arial" panose="020B0604020202020204" pitchFamily="34" charset="0"/>
                <a:sym typeface="Wingdings 3" panose="05040102010807070707" pitchFamily="18" charset="2"/>
              </a:rPr>
              <a:t>LRAC</a:t>
            </a:r>
            <a:r>
              <a:rPr lang="en-US" baseline="-25000" dirty="0">
                <a:solidFill>
                  <a:srgbClr val="000000"/>
                </a:solidFill>
                <a:latin typeface="Arial" panose="020B0604020202020204" pitchFamily="34" charset="0"/>
                <a:sym typeface="Wingdings 3" panose="05040102010807070707" pitchFamily="18" charset="2"/>
              </a:rPr>
              <a:t>2</a:t>
            </a:r>
            <a:r>
              <a:rPr lang="en-US" dirty="0">
                <a:solidFill>
                  <a:srgbClr val="000000"/>
                </a:solidFill>
                <a:latin typeface="Arial" panose="020B0604020202020204" pitchFamily="34" charset="0"/>
                <a:sym typeface="Wingdings 3" panose="05040102010807070707" pitchFamily="18" charset="2"/>
              </a:rPr>
              <a:t>, the final price will be </a:t>
            </a:r>
            <a:r>
              <a:rPr lang="en-US" i="1" dirty="0">
                <a:solidFill>
                  <a:srgbClr val="000000"/>
                </a:solidFill>
                <a:latin typeface="Arial" panose="020B0604020202020204" pitchFamily="34" charset="0"/>
                <a:sym typeface="Wingdings 3" panose="05040102010807070707" pitchFamily="18" charset="2"/>
              </a:rPr>
              <a:t>P</a:t>
            </a:r>
            <a:r>
              <a:rPr lang="en-US" baseline="-25000" dirty="0">
                <a:solidFill>
                  <a:srgbClr val="000000"/>
                </a:solidFill>
                <a:latin typeface="Arial" panose="020B0604020202020204" pitchFamily="34" charset="0"/>
                <a:sym typeface="Wingdings 3" panose="05040102010807070707" pitchFamily="18" charset="2"/>
              </a:rPr>
              <a:t>2</a:t>
            </a:r>
            <a:r>
              <a:rPr lang="en-US" dirty="0">
                <a:solidFill>
                  <a:srgbClr val="000000"/>
                </a:solidFill>
                <a:latin typeface="Arial" panose="020B0604020202020204" pitchFamily="34" charset="0"/>
                <a:sym typeface="Wingdings 3" panose="05040102010807070707" pitchFamily="18" charset="2"/>
              </a:rPr>
              <a:t>.</a:t>
            </a:r>
          </a:p>
          <a:p>
            <a:pPr marL="285750" lvl="0" indent="-285750" fontAlgn="base">
              <a:lnSpc>
                <a:spcPct val="105000"/>
              </a:lnSpc>
              <a:spcBef>
                <a:spcPct val="0"/>
              </a:spcBef>
              <a:spcAft>
                <a:spcPts val="600"/>
              </a:spcAft>
            </a:pPr>
            <a:r>
              <a:rPr lang="en-US" dirty="0">
                <a:solidFill>
                  <a:srgbClr val="000000"/>
                </a:solidFill>
                <a:latin typeface="Arial" panose="020B0604020202020204" pitchFamily="34" charset="0"/>
                <a:sym typeface="Wingdings 3" panose="05040102010807070707" pitchFamily="18" charset="2"/>
              </a:rPr>
              <a:t>The long-run industry supply curve (</a:t>
            </a:r>
            <a:r>
              <a:rPr lang="en-US" i="1" dirty="0">
                <a:solidFill>
                  <a:srgbClr val="000000"/>
                </a:solidFill>
                <a:latin typeface="Arial" panose="020B0604020202020204" pitchFamily="34" charset="0"/>
                <a:sym typeface="Wingdings 3" panose="05040102010807070707" pitchFamily="18" charset="2"/>
              </a:rPr>
              <a:t>LRIS</a:t>
            </a:r>
            <a:r>
              <a:rPr lang="en-US" dirty="0">
                <a:solidFill>
                  <a:srgbClr val="000000"/>
                </a:solidFill>
                <a:latin typeface="Arial" panose="020B0604020202020204" pitchFamily="34" charset="0"/>
                <a:sym typeface="Wingdings 3" panose="05040102010807070707" pitchFamily="18" charset="2"/>
              </a:rPr>
              <a:t>) slopes up in an increasing-cost industry.</a:t>
            </a:r>
            <a:endParaRPr lang="en-US" dirty="0"/>
          </a:p>
        </p:txBody>
      </p:sp>
    </p:spTree>
    <p:extLst>
      <p:ext uri="{BB962C8B-B14F-4D97-AF65-F5344CB8AC3E}">
        <p14:creationId xmlns:p14="http://schemas.microsoft.com/office/powerpoint/2010/main" val="2779204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180"/>
            <a:ext cx="8229600" cy="523220"/>
          </a:xfrm>
        </p:spPr>
        <p:txBody>
          <a:bodyPr>
            <a:spAutoFit/>
          </a:bodyPr>
          <a:lstStyle/>
          <a:p>
            <a:r>
              <a:rPr lang="en-US" dirty="0">
                <a:latin typeface="+mj-lt"/>
              </a:rPr>
              <a:t>Appendix review terms and concepts</a:t>
            </a:r>
            <a:endParaRPr lang="en-IN" dirty="0">
              <a:latin typeface="+mj-lt"/>
            </a:endParaRPr>
          </a:p>
        </p:txBody>
      </p:sp>
      <p:sp>
        <p:nvSpPr>
          <p:cNvPr id="3" name="Content Placeholder 2"/>
          <p:cNvSpPr>
            <a:spLocks noGrp="1"/>
          </p:cNvSpPr>
          <p:nvPr>
            <p:ph sz="quarter" idx="4294967295"/>
          </p:nvPr>
        </p:nvSpPr>
        <p:spPr>
          <a:xfrm>
            <a:off x="345620" y="1563433"/>
            <a:ext cx="8232775" cy="2856167"/>
          </a:xfrm>
          <a:prstGeom prst="rect">
            <a:avLst/>
          </a:prstGeom>
        </p:spPr>
        <p:txBody>
          <a:bodyPr>
            <a:spAutoFit/>
          </a:bodyPr>
          <a:lstStyle/>
          <a:p>
            <a:pPr>
              <a:spcAft>
                <a:spcPct val="10000"/>
              </a:spcAft>
              <a:buSzPct val="100000"/>
              <a:defRPr/>
            </a:pPr>
            <a:r>
              <a:rPr lang="en-IN" sz="2400" dirty="0"/>
              <a:t>constant-cost industry</a:t>
            </a:r>
          </a:p>
          <a:p>
            <a:pPr>
              <a:spcAft>
                <a:spcPct val="10000"/>
              </a:spcAft>
              <a:buSzPct val="100000"/>
              <a:defRPr/>
            </a:pPr>
            <a:r>
              <a:rPr lang="en-IN" sz="2400" dirty="0"/>
              <a:t>decreasing-cost industry</a:t>
            </a:r>
          </a:p>
          <a:p>
            <a:pPr>
              <a:spcAft>
                <a:spcPct val="10000"/>
              </a:spcAft>
              <a:buSzPct val="100000"/>
              <a:defRPr/>
            </a:pPr>
            <a:r>
              <a:rPr lang="en-IN" sz="2400" dirty="0"/>
              <a:t>external economies and diseconomies</a:t>
            </a:r>
          </a:p>
          <a:p>
            <a:pPr>
              <a:spcAft>
                <a:spcPct val="10000"/>
              </a:spcAft>
              <a:buSzPct val="100000"/>
              <a:defRPr/>
            </a:pPr>
            <a:r>
              <a:rPr lang="en-IN" sz="2400" dirty="0"/>
              <a:t>increasing-cost industry</a:t>
            </a:r>
          </a:p>
          <a:p>
            <a:pPr>
              <a:spcAft>
                <a:spcPct val="10000"/>
              </a:spcAft>
              <a:buSzPct val="100000"/>
              <a:defRPr/>
            </a:pPr>
            <a:r>
              <a:rPr lang="en-IN" sz="2400" dirty="0"/>
              <a:t>long-run industry supply curve (</a:t>
            </a:r>
            <a:r>
              <a:rPr lang="en-IN" sz="2400" i="1" dirty="0"/>
              <a:t>LRIS</a:t>
            </a:r>
            <a:r>
              <a:rPr lang="en-IN" sz="2400" dirty="0"/>
              <a:t>)</a:t>
            </a:r>
          </a:p>
        </p:txBody>
      </p:sp>
    </p:spTree>
    <p:extLst>
      <p:ext uri="{BB962C8B-B14F-4D97-AF65-F5344CB8AC3E}">
        <p14:creationId xmlns:p14="http://schemas.microsoft.com/office/powerpoint/2010/main" val="902490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752302"/>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6581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4911"/>
            <a:ext cx="8229600" cy="1107996"/>
          </a:xfrm>
        </p:spPr>
        <p:txBody>
          <a:bodyPr>
            <a:spAutoFit/>
          </a:bodyPr>
          <a:lstStyle/>
          <a:p>
            <a:r>
              <a:rPr lang="en-IN" altLang="en-US" sz="3600" dirty="0">
                <a:latin typeface="+mj-lt"/>
              </a:rPr>
              <a:t>Short-Run Conditions and Long-Run Directions</a:t>
            </a:r>
            <a:endParaRPr lang="en-US" sz="2800" dirty="0">
              <a:latin typeface="+mj-lt"/>
            </a:endParaRPr>
          </a:p>
        </p:txBody>
      </p:sp>
      <p:sp>
        <p:nvSpPr>
          <p:cNvPr id="3" name="Content Placeholder 2"/>
          <p:cNvSpPr>
            <a:spLocks noGrp="1"/>
          </p:cNvSpPr>
          <p:nvPr>
            <p:ph idx="1"/>
          </p:nvPr>
        </p:nvSpPr>
        <p:spPr>
          <a:xfrm>
            <a:off x="457200" y="1595981"/>
            <a:ext cx="8229600" cy="3747180"/>
          </a:xfrm>
        </p:spPr>
        <p:txBody>
          <a:bodyPr>
            <a:spAutoFit/>
          </a:bodyPr>
          <a:lstStyle/>
          <a:p>
            <a:r>
              <a:rPr lang="en-IN" sz="2400" dirty="0"/>
              <a:t>We begin our discussion of the long run by looking at firms in three short-run circumstances:</a:t>
            </a:r>
          </a:p>
          <a:p>
            <a:pPr lvl="1"/>
            <a:r>
              <a:rPr lang="en-IN" sz="2400" dirty="0"/>
              <a:t>Firms that earn economic profits </a:t>
            </a:r>
          </a:p>
          <a:p>
            <a:pPr lvl="1"/>
            <a:r>
              <a:rPr lang="en-US" sz="2400" dirty="0"/>
              <a:t>Firms that suffer economic losses but continue to operate to reduce or minimize those losses</a:t>
            </a:r>
          </a:p>
          <a:p>
            <a:pPr lvl="1"/>
            <a:r>
              <a:rPr lang="en-US" sz="2400" dirty="0"/>
              <a:t>Firms that decide to shut down and bear losses just equal to fixed costs</a:t>
            </a:r>
            <a:endParaRPr lang="en-IN" sz="2400" dirty="0"/>
          </a:p>
          <a:p>
            <a:r>
              <a:rPr lang="en-IN" sz="2400" b="1" dirty="0"/>
              <a:t>breaking even  </a:t>
            </a:r>
            <a:r>
              <a:rPr lang="en-IN" sz="2400" dirty="0"/>
              <a:t>The situation in which a firm is earning exactly a normal rate of return.</a:t>
            </a:r>
          </a:p>
        </p:txBody>
      </p:sp>
    </p:spTree>
    <p:extLst>
      <p:ext uri="{BB962C8B-B14F-4D97-AF65-F5344CB8AC3E}">
        <p14:creationId xmlns:p14="http://schemas.microsoft.com/office/powerpoint/2010/main" val="350144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Maximizing Profits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0"/>
            <a:ext cx="8229600" cy="369332"/>
          </a:xfrm>
        </p:spPr>
        <p:txBody>
          <a:bodyPr>
            <a:spAutoFit/>
          </a:bodyPr>
          <a:lstStyle/>
          <a:p>
            <a:pPr marL="0" indent="0">
              <a:buNone/>
            </a:pPr>
            <a:r>
              <a:rPr lang="en-US" sz="2400" b="1" dirty="0"/>
              <a:t>Example: The Blue Velvet Car Wash</a:t>
            </a:r>
            <a:endParaRPr lang="en-US" sz="2400" dirty="0"/>
          </a:p>
        </p:txBody>
      </p:sp>
      <p:sp>
        <p:nvSpPr>
          <p:cNvPr id="4" name="Content Placeholder 3"/>
          <p:cNvSpPr>
            <a:spLocks noGrp="1"/>
          </p:cNvSpPr>
          <p:nvPr>
            <p:ph idx="13"/>
          </p:nvPr>
        </p:nvSpPr>
        <p:spPr>
          <a:xfrm>
            <a:off x="457200" y="2115918"/>
            <a:ext cx="8229600" cy="416365"/>
          </a:xfrm>
        </p:spPr>
        <p:txBody>
          <a:bodyPr/>
          <a:lstStyle/>
          <a:p>
            <a:pPr marL="0" indent="0">
              <a:buNone/>
            </a:pPr>
            <a:r>
              <a:rPr lang="en-IN" sz="2400" b="1" dirty="0"/>
              <a:t>Table 9.1 Blue Velvet Car Wash Weekly Costs</a:t>
            </a:r>
          </a:p>
        </p:txBody>
      </p:sp>
      <p:graphicFrame>
        <p:nvGraphicFramePr>
          <p:cNvPr id="5" name="Table 1"/>
          <p:cNvGraphicFramePr>
            <a:graphicFrameLocks/>
          </p:cNvGraphicFramePr>
          <p:nvPr>
            <p:extLst>
              <p:ext uri="{D42A27DB-BD31-4B8C-83A1-F6EECF244321}">
                <p14:modId xmlns:p14="http://schemas.microsoft.com/office/powerpoint/2010/main" val="3131898887"/>
              </p:ext>
            </p:extLst>
          </p:nvPr>
        </p:nvGraphicFramePr>
        <p:xfrm>
          <a:off x="590550" y="2717806"/>
          <a:ext cx="7981948" cy="3081067"/>
        </p:xfrm>
        <a:graphic>
          <a:graphicData uri="http://schemas.openxmlformats.org/drawingml/2006/table">
            <a:tbl>
              <a:tblPr firstRow="1">
                <a:tableStyleId>{0E3FDE45-AF77-4B5C-9715-49D594BDF05E}</a:tableStyleId>
              </a:tblPr>
              <a:tblGrid>
                <a:gridCol w="1322998">
                  <a:extLst>
                    <a:ext uri="{9D8B030D-6E8A-4147-A177-3AD203B41FA5}">
                      <a16:colId xmlns:a16="http://schemas.microsoft.com/office/drawing/2014/main" val="20000"/>
                    </a:ext>
                  </a:extLst>
                </a:gridCol>
                <a:gridCol w="82965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409698">
                  <a:extLst>
                    <a:ext uri="{9D8B030D-6E8A-4147-A177-3AD203B41FA5}">
                      <a16:colId xmlns:a16="http://schemas.microsoft.com/office/drawing/2014/main" val="20005"/>
                    </a:ext>
                  </a:extLst>
                </a:gridCol>
              </a:tblGrid>
              <a:tr h="670409">
                <a:tc>
                  <a:txBody>
                    <a:bodyPr/>
                    <a:lstStyle/>
                    <a:p>
                      <a:pPr algn="ctr"/>
                      <a:r>
                        <a:rPr lang="en-IN" sz="1300" b="1" i="1" dirty="0">
                          <a:solidFill>
                            <a:schemeClr val="bg1"/>
                          </a:solidFill>
                        </a:rPr>
                        <a:t>TFC </a:t>
                      </a:r>
                    </a:p>
                    <a:p>
                      <a:pPr algn="ctr"/>
                      <a:r>
                        <a:rPr lang="en-IN" sz="1300" b="1" dirty="0">
                          <a:solidFill>
                            <a:schemeClr val="bg1"/>
                          </a:solidFill>
                        </a:rPr>
                        <a:t>Total Fixed</a:t>
                      </a:r>
                      <a:r>
                        <a:rPr lang="en-IN" sz="1300" b="1" baseline="0" dirty="0">
                          <a:solidFill>
                            <a:schemeClr val="bg1"/>
                          </a:solidFill>
                        </a:rPr>
                        <a:t> Cost</a:t>
                      </a:r>
                      <a:endParaRPr lang="en-IN" sz="1300" b="1" dirty="0">
                        <a:solidFill>
                          <a:schemeClr val="bg1"/>
                        </a:solidFill>
                      </a:endParaRP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endParaRPr lang="en-IN" sz="1300" dirty="0">
                        <a:solidFill>
                          <a:schemeClr val="bg1"/>
                        </a:solidFill>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IN" sz="1300" b="1" i="1" dirty="0">
                          <a:solidFill>
                            <a:schemeClr val="bg1"/>
                          </a:solidFill>
                        </a:rPr>
                        <a:t>TVC</a:t>
                      </a:r>
                    </a:p>
                    <a:p>
                      <a:pPr algn="ctr"/>
                      <a:r>
                        <a:rPr lang="en-IN" sz="1300" b="1" dirty="0">
                          <a:solidFill>
                            <a:schemeClr val="bg1"/>
                          </a:solidFill>
                        </a:rPr>
                        <a:t>Total Variable Cost (800 Washes)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IN" sz="1300" b="1" i="1" dirty="0">
                          <a:solidFill>
                            <a:schemeClr val="bg1"/>
                          </a:solidFill>
                        </a:rPr>
                        <a:t>TVC</a:t>
                      </a:r>
                    </a:p>
                    <a:p>
                      <a:pPr algn="ctr"/>
                      <a:r>
                        <a:rPr lang="en-IN" sz="1300" b="1" dirty="0">
                          <a:solidFill>
                            <a:schemeClr val="bg1"/>
                          </a:solidFill>
                        </a:rPr>
                        <a:t>Total Variable Cost (800 Washes)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IN" sz="1300" b="1" i="1" dirty="0">
                          <a:solidFill>
                            <a:schemeClr val="bg1"/>
                          </a:solidFill>
                        </a:rPr>
                        <a:t>TC</a:t>
                      </a:r>
                    </a:p>
                    <a:p>
                      <a:pPr algn="ctr"/>
                      <a:r>
                        <a:rPr lang="en-IN" sz="1300" b="1" dirty="0">
                          <a:solidFill>
                            <a:schemeClr val="bg1"/>
                          </a:solidFill>
                        </a:rPr>
                        <a:t>Total Cost</a:t>
                      </a:r>
                    </a:p>
                    <a:p>
                      <a:pPr algn="ctr"/>
                      <a:r>
                        <a:rPr lang="en-IN" sz="1300" b="1" dirty="0">
                          <a:solidFill>
                            <a:schemeClr val="bg1"/>
                          </a:solidFill>
                        </a:rPr>
                        <a:t>(800 Washes)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IN" sz="1300" b="1" i="1" dirty="0">
                          <a:solidFill>
                            <a:schemeClr val="bg1"/>
                          </a:solidFill>
                        </a:rPr>
                        <a:t>TR</a:t>
                      </a:r>
                    </a:p>
                    <a:p>
                      <a:pPr algn="ctr"/>
                      <a:r>
                        <a:rPr lang="en-IN" sz="1300" b="1" dirty="0">
                          <a:solidFill>
                            <a:schemeClr val="bg1"/>
                          </a:solidFill>
                        </a:rPr>
                        <a:t>Total Revenue</a:t>
                      </a:r>
                      <a:r>
                        <a:rPr lang="en-IN" sz="1300" b="1" baseline="0" dirty="0">
                          <a:solidFill>
                            <a:schemeClr val="bg1"/>
                          </a:solidFill>
                        </a:rPr>
                        <a:t> (</a:t>
                      </a:r>
                      <a:r>
                        <a:rPr lang="en-IN" sz="1300" b="1" i="1" baseline="0" dirty="0">
                          <a:solidFill>
                            <a:schemeClr val="bg1"/>
                          </a:solidFill>
                        </a:rPr>
                        <a:t>P</a:t>
                      </a:r>
                      <a:r>
                        <a:rPr lang="en-IN" sz="1300" b="1" baseline="0" dirty="0">
                          <a:solidFill>
                            <a:schemeClr val="bg1"/>
                          </a:solidFill>
                        </a:rPr>
                        <a:t> = $5)</a:t>
                      </a:r>
                      <a:endParaRPr lang="en-IN" sz="1300" b="1" dirty="0">
                        <a:solidFill>
                          <a:schemeClr val="bg1"/>
                        </a:solidFill>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820673">
                <a:tc>
                  <a:txBody>
                    <a:bodyPr/>
                    <a:lstStyle/>
                    <a:p>
                      <a:r>
                        <a:rPr lang="en-IN" sz="1300" dirty="0"/>
                        <a:t>1. Normal return to investors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r>
                        <a:rPr lang="en-IN" sz="1300" dirty="0"/>
                        <a:t>$1,000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indent="0">
                        <a:buNone/>
                      </a:pPr>
                      <a:r>
                        <a:rPr lang="en-IN" sz="1300" dirty="0"/>
                        <a:t>1. </a:t>
                      </a:r>
                      <a:r>
                        <a:rPr lang="en-IN" sz="1300" dirty="0" err="1"/>
                        <a:t>Labor</a:t>
                      </a:r>
                      <a:endParaRPr lang="en-IN" sz="1300" dirty="0"/>
                    </a:p>
                    <a:p>
                      <a:pPr marL="0" indent="0">
                        <a:buNone/>
                      </a:pPr>
                      <a:r>
                        <a:rPr lang="en-IN" sz="1300" dirty="0"/>
                        <a:t>2. Soap</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1" dirty="0"/>
                        <a:t>          $1,000</a:t>
                      </a:r>
                      <a:endParaRPr lang="en-IN" sz="1300" b="0" dirty="0"/>
                    </a:p>
                    <a:p>
                      <a:pPr marL="0" marR="0" indent="0" algn="l" defTabSz="914400" rtl="0" eaLnBrk="1" fontAlgn="auto" latinLnBrk="0" hangingPunct="1">
                        <a:lnSpc>
                          <a:spcPct val="100000"/>
                        </a:lnSpc>
                        <a:spcBef>
                          <a:spcPts val="0"/>
                        </a:spcBef>
                        <a:spcAft>
                          <a:spcPts val="0"/>
                        </a:spcAft>
                        <a:buClrTx/>
                        <a:buSzTx/>
                        <a:buFontTx/>
                        <a:buNone/>
                        <a:tabLst/>
                        <a:defRPr/>
                      </a:pPr>
                      <a:r>
                        <a:rPr lang="en-IN" sz="1300" b="0" baseline="0" dirty="0"/>
                        <a:t>          </a:t>
                      </a:r>
                      <a:r>
                        <a:rPr lang="en-IN" sz="1300" b="0" u="sng" baseline="0" dirty="0"/>
                        <a:t>     </a:t>
                      </a:r>
                      <a:r>
                        <a:rPr lang="en-IN" sz="1300" b="1" u="sng" baseline="0" dirty="0"/>
                        <a:t>600</a:t>
                      </a:r>
                      <a:endParaRPr lang="en-IN" sz="1300" b="1" u="sng"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r>
                        <a:rPr lang="en-IN" sz="1300" i="1" dirty="0"/>
                        <a:t>TC = TFC + TVC</a:t>
                      </a:r>
                    </a:p>
                    <a:p>
                      <a:r>
                        <a:rPr lang="en-IN" sz="1300" dirty="0"/>
                        <a:t>= $2,000 + $1,600</a:t>
                      </a:r>
                    </a:p>
                    <a:p>
                      <a:r>
                        <a:rPr lang="en-IN" sz="1300" b="1"/>
                        <a:t>= $3,600 </a:t>
                      </a:r>
                      <a:endParaRPr lang="en-IN" sz="1300" b="1"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r>
                        <a:rPr lang="en-IN" sz="1300" dirty="0"/>
                        <a:t>TR = $5 ×</a:t>
                      </a:r>
                      <a:r>
                        <a:rPr lang="en-IN" sz="1300" baseline="0" dirty="0"/>
                        <a:t> 800</a:t>
                      </a:r>
                    </a:p>
                    <a:p>
                      <a:r>
                        <a:rPr lang="en-IN" sz="1300" b="1" baseline="0" dirty="0"/>
                        <a:t>=$4,000</a:t>
                      </a:r>
                      <a:endParaRPr lang="en-IN" sz="1300" b="1"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670409">
                <a:tc>
                  <a:txBody>
                    <a:bodyPr/>
                    <a:lstStyle/>
                    <a:p>
                      <a:r>
                        <a:rPr lang="en-IN" sz="1300" dirty="0"/>
                        <a:t>2. Other fixed costs (maintenance contract)</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r>
                        <a:rPr lang="en-IN" sz="1300" dirty="0"/>
                        <a:t>  1,000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endParaRPr lang="en-IN" sz="13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1" dirty="0"/>
                        <a:t>         </a:t>
                      </a:r>
                      <a:r>
                        <a:rPr lang="en-IN" sz="1300" b="1" baseline="0" dirty="0"/>
                        <a:t> </a:t>
                      </a:r>
                      <a:r>
                        <a:rPr lang="en-IN" sz="1300" b="1" dirty="0"/>
                        <a:t>$1,600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endParaRPr lang="en-IN" sz="13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r>
                        <a:rPr lang="en-IN" sz="1300" i="1" dirty="0"/>
                        <a:t>Profit</a:t>
                      </a:r>
                      <a:r>
                        <a:rPr lang="en-IN" sz="1300" dirty="0"/>
                        <a:t> = </a:t>
                      </a:r>
                      <a:r>
                        <a:rPr lang="en-IN" sz="1300" i="1" dirty="0"/>
                        <a:t>TR </a:t>
                      </a:r>
                      <a:r>
                        <a:rPr lang="en-IN" sz="1300" dirty="0"/>
                        <a:t>− </a:t>
                      </a:r>
                      <a:r>
                        <a:rPr lang="en-IN" sz="1300" i="1" dirty="0"/>
                        <a:t>TC</a:t>
                      </a:r>
                    </a:p>
                    <a:p>
                      <a:r>
                        <a:rPr lang="en-IN" sz="1300" b="1" dirty="0"/>
                        <a:t>= $400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429307">
                <a:tc>
                  <a:txBody>
                    <a:bodyPr/>
                    <a:lstStyle/>
                    <a:p>
                      <a:endParaRPr lang="en-IN" sz="1300" dirty="0"/>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r>
                        <a:rPr lang="en-IN" sz="1300" b="1" dirty="0"/>
                        <a:t>$2,000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endParaRPr lang="en-IN" sz="13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endParaRPr lang="en-IN" sz="13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endParaRPr lang="en-IN" sz="13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endParaRPr lang="en-IN" sz="13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254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26852"/>
          </a:xfrm>
        </p:spPr>
        <p:txBody>
          <a:bodyPr>
            <a:noAutofit/>
          </a:bodyPr>
          <a:lstStyle/>
          <a:p>
            <a:r>
              <a:rPr lang="en-IN" altLang="en-US" sz="3600" dirty="0">
                <a:latin typeface="+mj-lt"/>
              </a:rPr>
              <a:t>Maximizing Profits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430860"/>
            <a:ext cx="8229600" cy="1208023"/>
          </a:xfrm>
        </p:spPr>
        <p:txBody>
          <a:bodyPr>
            <a:spAutoFit/>
          </a:bodyPr>
          <a:lstStyle/>
          <a:p>
            <a:pPr marL="0" indent="0">
              <a:spcAft>
                <a:spcPct val="0"/>
              </a:spcAft>
              <a:buNone/>
            </a:pPr>
            <a:r>
              <a:rPr lang="en-US" sz="2200" b="1" dirty="0"/>
              <a:t>Graphic Presentation</a:t>
            </a:r>
          </a:p>
          <a:p>
            <a:pPr>
              <a:spcAft>
                <a:spcPct val="0"/>
              </a:spcAft>
            </a:pPr>
            <a:r>
              <a:rPr lang="en-US" sz="2200" dirty="0"/>
              <a:t>A profit-maximizing perfectly competitive firm will produce up to the point where </a:t>
            </a:r>
          </a:p>
        </p:txBody>
      </p:sp>
      <p:graphicFrame>
        <p:nvGraphicFramePr>
          <p:cNvPr id="5" name="Object 4" descr="P star equals MC"/>
          <p:cNvGraphicFramePr>
            <a:graphicFrameLocks noChangeAspect="1"/>
          </p:cNvGraphicFramePr>
          <p:nvPr>
            <p:extLst>
              <p:ext uri="{D42A27DB-BD31-4B8C-83A1-F6EECF244321}">
                <p14:modId xmlns:p14="http://schemas.microsoft.com/office/powerpoint/2010/main" val="2814402748"/>
              </p:ext>
            </p:extLst>
          </p:nvPr>
        </p:nvGraphicFramePr>
        <p:xfrm>
          <a:off x="2666997" y="2302934"/>
          <a:ext cx="1447800" cy="355600"/>
        </p:xfrm>
        <a:graphic>
          <a:graphicData uri="http://schemas.openxmlformats.org/presentationml/2006/ole">
            <mc:AlternateContent xmlns:mc="http://schemas.openxmlformats.org/markup-compatibility/2006">
              <mc:Choice xmlns:v="urn:schemas-microsoft-com:vml" Requires="v">
                <p:oleObj spid="_x0000_s86152" name="Equation" r:id="rId4" imgW="723600" imgH="177480" progId="Equation.DSMT4">
                  <p:embed/>
                </p:oleObj>
              </mc:Choice>
              <mc:Fallback>
                <p:oleObj name="Equation" r:id="rId4" imgW="723600" imgH="177480" progId="Equation.DSMT4">
                  <p:embed/>
                  <p:pic>
                    <p:nvPicPr>
                      <p:cNvPr id="0" name="Object 4" descr="P star equals 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6997" y="2302934"/>
                        <a:ext cx="1447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457200" y="2799280"/>
            <a:ext cx="8229600" cy="1546577"/>
          </a:xfrm>
        </p:spPr>
        <p:txBody>
          <a:bodyPr>
            <a:spAutoFit/>
          </a:bodyPr>
          <a:lstStyle/>
          <a:p>
            <a:r>
              <a:rPr lang="en-US" sz="2200" dirty="0"/>
              <a:t>Profit is the difference between total revenue and total cost.</a:t>
            </a:r>
          </a:p>
          <a:p>
            <a:r>
              <a:rPr lang="en-US" sz="2200" dirty="0"/>
              <a:t>Because average total cost is derived by dividing total cost by </a:t>
            </a:r>
            <a:r>
              <a:rPr lang="en-US" sz="2200" i="1" dirty="0"/>
              <a:t>q</a:t>
            </a:r>
            <a:r>
              <a:rPr lang="en-US" sz="2200" dirty="0"/>
              <a:t>, we can get back to total cost by </a:t>
            </a:r>
            <a:r>
              <a:rPr lang="en-US" sz="2200" i="1" dirty="0"/>
              <a:t>multiplying</a:t>
            </a:r>
            <a:r>
              <a:rPr lang="en-US" sz="2200" dirty="0"/>
              <a:t> average total cost by </a:t>
            </a:r>
            <a:r>
              <a:rPr lang="en-US" sz="2200" i="1" dirty="0"/>
              <a:t>q</a:t>
            </a:r>
            <a:r>
              <a:rPr lang="en-US" sz="2200" dirty="0"/>
              <a:t>.</a:t>
            </a:r>
          </a:p>
        </p:txBody>
      </p:sp>
      <p:graphicFrame>
        <p:nvGraphicFramePr>
          <p:cNvPr id="6" name="Object 5" descr="ATC equals TC over q TC equals ATC times q"/>
          <p:cNvGraphicFramePr>
            <a:graphicFrameLocks noChangeAspect="1"/>
          </p:cNvGraphicFramePr>
          <p:nvPr>
            <p:extLst>
              <p:ext uri="{D42A27DB-BD31-4B8C-83A1-F6EECF244321}">
                <p14:modId xmlns:p14="http://schemas.microsoft.com/office/powerpoint/2010/main" val="1864049356"/>
              </p:ext>
            </p:extLst>
          </p:nvPr>
        </p:nvGraphicFramePr>
        <p:xfrm>
          <a:off x="3479800" y="4580470"/>
          <a:ext cx="2184400" cy="1752600"/>
        </p:xfrm>
        <a:graphic>
          <a:graphicData uri="http://schemas.openxmlformats.org/presentationml/2006/ole">
            <mc:AlternateContent xmlns:mc="http://schemas.openxmlformats.org/markup-compatibility/2006">
              <mc:Choice xmlns:v="urn:schemas-microsoft-com:vml" Requires="v">
                <p:oleObj spid="_x0000_s86153" name="Equation" r:id="rId6" imgW="1091880" imgH="876240" progId="Equation.DSMT4">
                  <p:embed/>
                </p:oleObj>
              </mc:Choice>
              <mc:Fallback>
                <p:oleObj name="Equation" r:id="rId6" imgW="1091880" imgH="876240" progId="Equation.DSMT4">
                  <p:embed/>
                  <p:pic>
                    <p:nvPicPr>
                      <p:cNvPr id="0" name="Object 3" descr="ATC equals TC over q TC equals ATC times q"/>
                      <p:cNvPicPr>
                        <a:picLocks noChangeAspect="1" noChangeArrowheads="1"/>
                      </p:cNvPicPr>
                      <p:nvPr/>
                    </p:nvPicPr>
                    <p:blipFill>
                      <a:blip r:embed="rId7"/>
                      <a:srcRect/>
                      <a:stretch>
                        <a:fillRect/>
                      </a:stretch>
                    </p:blipFill>
                    <p:spPr bwMode="auto">
                      <a:xfrm>
                        <a:off x="3479800" y="4580470"/>
                        <a:ext cx="218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8962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4911"/>
            <a:ext cx="8229600" cy="1107996"/>
          </a:xfrm>
        </p:spPr>
        <p:txBody>
          <a:bodyPr>
            <a:spAutoFit/>
          </a:bodyPr>
          <a:lstStyle/>
          <a:p>
            <a:r>
              <a:rPr lang="en-IN" altLang="en-US" sz="3600" dirty="0">
                <a:latin typeface="+mj-lt"/>
              </a:rPr>
              <a:t>Figure 9.1 Firm Earning a Positive Profit in the Short Run</a:t>
            </a:r>
            <a:endParaRPr lang="en-US" sz="2800" dirty="0">
              <a:latin typeface="+mj-lt"/>
            </a:endParaRPr>
          </a:p>
        </p:txBody>
      </p:sp>
      <p:pic>
        <p:nvPicPr>
          <p:cNvPr id="87042" name="Picture 2" descr="The graph shows the data for “The industry,” as follows:&#10;Y-axis: Price per unit in dollars&#10;X-axis: Units of output, Q&#10;A point is plotted at (8000, P star = 5.00).&#10;Line S angles up and through this point.&#10;Line D angles down and through this point, intersecting line S.&#10;"/>
          <p:cNvPicPr>
            <a:picLocks noChangeAspect="1" noChangeArrowheads="1"/>
          </p:cNvPicPr>
          <p:nvPr/>
        </p:nvPicPr>
        <p:blipFill rotWithShape="1">
          <a:blip r:embed="rId3">
            <a:extLst>
              <a:ext uri="{28A0092B-C50C-407E-A947-70E740481C1C}">
                <a14:useLocalDpi xmlns:a14="http://schemas.microsoft.com/office/drawing/2010/main" val="0"/>
              </a:ext>
            </a:extLst>
          </a:blip>
          <a:srcRect r="51299"/>
          <a:stretch/>
        </p:blipFill>
        <p:spPr bwMode="auto">
          <a:xfrm>
            <a:off x="662923" y="1461951"/>
            <a:ext cx="3807477" cy="39356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graph shows the data for “A representative firm,” as follows:&#10;Y-axis: Price per unit in dollars&#10;X-axis: Units of output, q&#10;Point A: (q star = 800, P star = 5.00)&#10;Point B: (q star = 800, 4.5)&#10;Line p star = MR is drawn horizontally at p star = 5.00 on the y-axis.&#10;Total Cost box: (0, 0), (0, 4.5), (800, 4.50), (800, 0)&#10;Profit box: (0, 4.5), (0, 5.00), (800, 5.00), (800, 4.50)&#10;Total Revenue box: (0, 0), (0, 5.00), (800, 5.00), (800, 0)&#10;The MC curve begins within the Total Cost box lower than the start points of the other curves, angles down then curves up out of the Total Cost box and into the Profit box to point A, then up and leaves the profit box.&#10;The AVC curve begins within the Total Cost box just above the start point of the MC curve, angles down then curves flat to a shallow upward angle and intersects the MC curve, continues upward and out of the Total Cost box then curves up at a more vertical angle, ending below the end points of the other two curves.&#10;The ATC curve begins above the start point of the other two curves angling downward into the Profit box, then down into the Total Cost box and curves up to point B, then up and leaves the Total Cost box, ending between the ends of the other two boxes.&#10;"/>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4724400" y="1461157"/>
            <a:ext cx="3909078" cy="393568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652611"/>
            <a:ext cx="8229600" cy="738664"/>
          </a:xfrm>
        </p:spPr>
        <p:txBody>
          <a:bodyPr>
            <a:spAutoFit/>
          </a:bodyPr>
          <a:lstStyle/>
          <a:p>
            <a:pPr marL="0" indent="0">
              <a:spcBef>
                <a:spcPts val="0"/>
              </a:spcBef>
              <a:buClr>
                <a:srgbClr val="0070C0"/>
              </a:buClr>
              <a:buSzTx/>
              <a:buNone/>
              <a:defRPr/>
            </a:pPr>
            <a:r>
              <a:rPr lang="en-US" sz="2400" dirty="0"/>
              <a:t>At </a:t>
            </a:r>
            <a:r>
              <a:rPr lang="en-US" sz="2400" i="1" dirty="0"/>
              <a:t>q</a:t>
            </a:r>
            <a:r>
              <a:rPr lang="en-US" sz="2400" dirty="0"/>
              <a:t>* = 800, total revenue is $5 × 800 = $4,000, total cost is $4.50 × 800 = $3,600, and profit is $4,000 </a:t>
            </a:r>
            <a:r>
              <a:rPr lang="en-US" sz="2400" dirty="0">
                <a:latin typeface="Arial"/>
                <a:cs typeface="Arial"/>
              </a:rPr>
              <a:t>−</a:t>
            </a:r>
            <a:r>
              <a:rPr lang="en-US" sz="2400" dirty="0"/>
              <a:t> $3,600 = $400.</a:t>
            </a:r>
          </a:p>
        </p:txBody>
      </p:sp>
    </p:spTree>
    <p:extLst>
      <p:ext uri="{BB962C8B-B14F-4D97-AF65-F5344CB8AC3E}">
        <p14:creationId xmlns:p14="http://schemas.microsoft.com/office/powerpoint/2010/main" val="59983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Minimizing Losses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0"/>
            <a:ext cx="8229600" cy="2777683"/>
          </a:xfrm>
        </p:spPr>
        <p:txBody>
          <a:bodyPr>
            <a:spAutoFit/>
          </a:bodyPr>
          <a:lstStyle/>
          <a:p>
            <a:pPr>
              <a:spcAft>
                <a:spcPct val="0"/>
              </a:spcAft>
            </a:pPr>
            <a:r>
              <a:rPr lang="en-US" sz="2400" dirty="0"/>
              <a:t>If total revenue exceeds total variable cost, the excess revenue can be used to offset fixed costs and reduce losses, and it will pay the firm to keep operating.</a:t>
            </a:r>
          </a:p>
          <a:p>
            <a:pPr>
              <a:spcAft>
                <a:spcPct val="0"/>
              </a:spcAft>
            </a:pPr>
            <a:r>
              <a:rPr lang="en-US" sz="2400" dirty="0"/>
              <a:t>If total revenue is smaller than total variable cost, the firm that operates will suffer losses in excess of fixed costs. In this case, the firm can minimize its losses by shutting down.</a:t>
            </a:r>
          </a:p>
        </p:txBody>
      </p:sp>
    </p:spTree>
    <p:extLst>
      <p:ext uri="{BB962C8B-B14F-4D97-AF65-F5344CB8AC3E}">
        <p14:creationId xmlns:p14="http://schemas.microsoft.com/office/powerpoint/2010/main" val="14424944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2537</TotalTime>
  <Words>6135</Words>
  <Application>Microsoft Office PowerPoint</Application>
  <PresentationFormat>On-screen Show (4:3)</PresentationFormat>
  <Paragraphs>405</Paragraphs>
  <Slides>43</Slides>
  <Notes>43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Cambria Math</vt:lpstr>
      <vt:lpstr>Symbol</vt:lpstr>
      <vt:lpstr>Times New Roman</vt:lpstr>
      <vt:lpstr>Verdana</vt:lpstr>
      <vt:lpstr>Wingdings</vt:lpstr>
      <vt:lpstr>508 Lecture</vt:lpstr>
      <vt:lpstr>Equation</vt:lpstr>
      <vt:lpstr>Principles of Economics</vt:lpstr>
      <vt:lpstr>Chapter Outline and Learning Objectives (1 of 2)</vt:lpstr>
      <vt:lpstr>Chapter Outline and Learning Objectives (2 of 2)</vt:lpstr>
      <vt:lpstr>Chapter 9 Long-Run Costs and Output Decisions</vt:lpstr>
      <vt:lpstr>Short-Run Conditions and Long-Run Directions</vt:lpstr>
      <vt:lpstr>Maximizing Profits (1 of 2)</vt:lpstr>
      <vt:lpstr>Maximizing Profits (2 of 2)</vt:lpstr>
      <vt:lpstr>Figure 9.1 Firm Earning a Positive Profit in the Short Run</vt:lpstr>
      <vt:lpstr>Minimizing Losses (1 of 2)</vt:lpstr>
      <vt:lpstr>Minimizing Losses (2 of 2)</vt:lpstr>
      <vt:lpstr>Figure 9.2 Short-Run Supply Curve of a Perfectly Competitive Firm</vt:lpstr>
      <vt:lpstr>The Short-Run Industry Supply Curve</vt:lpstr>
      <vt:lpstr>Figure 9.3 The Industry Supply Curve in the Short Run Is the Horizontal Sum of the Marginal Cost Curves (above AVC) of All the Firms in an Industry</vt:lpstr>
      <vt:lpstr>Long-Run Directions: A Review</vt:lpstr>
      <vt:lpstr>Long-Run Costs: Economies and Diseconomies of Scale</vt:lpstr>
      <vt:lpstr>Increasing Returns to Scale</vt:lpstr>
      <vt:lpstr>Figure 9.4 A Firm Exhibiting Economies of Scale</vt:lpstr>
      <vt:lpstr>Economics In Practice (1 of 4)</vt:lpstr>
      <vt:lpstr>Constant Returns to Scale</vt:lpstr>
      <vt:lpstr>Diseconomies of Scale</vt:lpstr>
      <vt:lpstr>Economics In Practice (2 of 4)</vt:lpstr>
      <vt:lpstr>U-Shaped Long-Run Average Costs</vt:lpstr>
      <vt:lpstr>Figure 9.5 A Firm Exhibiting Economies and Diseconomies of Scale</vt:lpstr>
      <vt:lpstr>Economics In Practice (3 of 4)</vt:lpstr>
      <vt:lpstr>Long-Run Adjustments to Short-Run Conditions</vt:lpstr>
      <vt:lpstr>Figure 9.6 Equilibrium for an Industry with U-Shaped Cost Curves</vt:lpstr>
      <vt:lpstr>Figure 9.7 Industry Response to an Increase in Demand</vt:lpstr>
      <vt:lpstr>Figure 9.8 New Equilibrium with Higher Demand</vt:lpstr>
      <vt:lpstr>Short-Run Profits: Moves In and Out of Equilibrium</vt:lpstr>
      <vt:lpstr>The Long-Run Adjustment Mechanism: Investment Flows toward Profit Opportunities (1 of 2)</vt:lpstr>
      <vt:lpstr>The Long-Run Adjustment Mechanism: Investment Flows toward Profit Opportunities (2 of 2)</vt:lpstr>
      <vt:lpstr>Economics In Practice (4 of 4)</vt:lpstr>
      <vt:lpstr>Output Markets: A Final Word (1 of 2)</vt:lpstr>
      <vt:lpstr>Output Markets: A Final Word (2 of 2)</vt:lpstr>
      <vt:lpstr>Review Terms and Concepts</vt:lpstr>
      <vt:lpstr>Chapter 9 Appendix: External Economies and Diseconomies</vt:lpstr>
      <vt:lpstr>Table 9A.1 Construction of New Housing and Construction Materials Costs, 2000–2005</vt:lpstr>
      <vt:lpstr>The Long-Run Industry Supply Curve (1 of 2)</vt:lpstr>
      <vt:lpstr>The Long-Run Industry Supply Curve (2 of 2)</vt:lpstr>
      <vt:lpstr>Figure 9A.1 A Decreasing-Cost Industry: External Economies</vt:lpstr>
      <vt:lpstr>Figure 9A.2 An Increasing-Cost Industry: External Diseconomies</vt:lpstr>
      <vt:lpstr>Appendix 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669</cp:revision>
  <dcterms:created xsi:type="dcterms:W3CDTF">2014-07-14T20:04:21Z</dcterms:created>
  <dcterms:modified xsi:type="dcterms:W3CDTF">2019-08-23T18:15:48Z</dcterms:modified>
</cp:coreProperties>
</file>