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Nunito"/>
      <p:regular r:id="rId17"/>
      <p:bold r:id="rId18"/>
      <p:italic r:id="rId19"/>
      <p:boldItalic r:id="rId20"/>
    </p:embeddedFont>
    <p:embeddedFont>
      <p:font typeface="La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422716-3CF8-4616-AA25-623BED511913}">
  <a:tblStyle styleId="{29422716-3CF8-4616-AA25-623BED51191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regular.fntdata"/><Relationship Id="rId16" Type="http://schemas.openxmlformats.org/officeDocument/2006/relationships/slide" Target="slides/slide10.xml"/><Relationship Id="rId19" Type="http://schemas.openxmlformats.org/officeDocument/2006/relationships/font" Target="fonts/Nunito-italic.fntdata"/><Relationship Id="rId18" Type="http://schemas.openxmlformats.org/officeDocument/2006/relationships/font" Target="fonts/Nuni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fbd9074c57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fbd9074c57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fbd9074c57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fbd9074c57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fbd9074c57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fbd9074c57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fbd9074c57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fbd9074c57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fbd9074c57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fbd9074c57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fbd9074c57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fbd9074c57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bd9074c57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bd9074c57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fbd9074c57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fbd9074c57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fbd9074c57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fbd9074c57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27950" y="1443000"/>
            <a:ext cx="7688100" cy="757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4100"/>
              <a:t>Stevens MarketPlace</a:t>
            </a:r>
            <a:endParaRPr sz="4100"/>
          </a:p>
        </p:txBody>
      </p:sp>
      <p:sp>
        <p:nvSpPr>
          <p:cNvPr id="278" name="Google Shape;278;p13"/>
          <p:cNvSpPr txBox="1"/>
          <p:nvPr>
            <p:ph idx="1" type="subTitle"/>
          </p:nvPr>
        </p:nvSpPr>
        <p:spPr>
          <a:xfrm>
            <a:off x="3053250" y="2369200"/>
            <a:ext cx="3801000" cy="1679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740">
                <a:solidFill>
                  <a:srgbClr val="E69138"/>
                </a:solidFill>
                <a:latin typeface="Arial"/>
                <a:ea typeface="Arial"/>
                <a:cs typeface="Arial"/>
                <a:sym typeface="Arial"/>
              </a:rPr>
              <a:t>Aditya Jayadevan Menon</a:t>
            </a:r>
            <a:endParaRPr b="1" sz="1740">
              <a:solidFill>
                <a:srgbClr val="E69138"/>
              </a:solidFill>
              <a:latin typeface="Arial"/>
              <a:ea typeface="Arial"/>
              <a:cs typeface="Arial"/>
              <a:sym typeface="Arial"/>
            </a:endParaRPr>
          </a:p>
          <a:p>
            <a:pPr indent="0" lvl="0" marL="0" rtl="0" algn="l">
              <a:lnSpc>
                <a:spcPct val="95000"/>
              </a:lnSpc>
              <a:spcBef>
                <a:spcPts val="0"/>
              </a:spcBef>
              <a:spcAft>
                <a:spcPts val="0"/>
              </a:spcAft>
              <a:buNone/>
            </a:pPr>
            <a:r>
              <a:rPr b="1" lang="en" sz="1740">
                <a:solidFill>
                  <a:srgbClr val="E69138"/>
                </a:solidFill>
                <a:latin typeface="Arial"/>
                <a:ea typeface="Arial"/>
                <a:cs typeface="Arial"/>
                <a:sym typeface="Arial"/>
              </a:rPr>
              <a:t>Balakishore Kongara</a:t>
            </a:r>
            <a:endParaRPr b="1" sz="1740">
              <a:solidFill>
                <a:srgbClr val="E69138"/>
              </a:solidFill>
              <a:latin typeface="Arial"/>
              <a:ea typeface="Arial"/>
              <a:cs typeface="Arial"/>
              <a:sym typeface="Arial"/>
            </a:endParaRPr>
          </a:p>
          <a:p>
            <a:pPr indent="0" lvl="0" marL="0" rtl="0" algn="l">
              <a:lnSpc>
                <a:spcPct val="95000"/>
              </a:lnSpc>
              <a:spcBef>
                <a:spcPts val="0"/>
              </a:spcBef>
              <a:spcAft>
                <a:spcPts val="0"/>
              </a:spcAft>
              <a:buNone/>
            </a:pPr>
            <a:r>
              <a:rPr b="1" lang="en" sz="1740">
                <a:solidFill>
                  <a:srgbClr val="E69138"/>
                </a:solidFill>
                <a:latin typeface="Arial"/>
                <a:ea typeface="Arial"/>
                <a:cs typeface="Arial"/>
                <a:sym typeface="Arial"/>
              </a:rPr>
              <a:t>Yash Gandhi</a:t>
            </a:r>
            <a:endParaRPr b="1" sz="1740">
              <a:solidFill>
                <a:srgbClr val="E69138"/>
              </a:solidFill>
              <a:latin typeface="Arial"/>
              <a:ea typeface="Arial"/>
              <a:cs typeface="Arial"/>
              <a:sym typeface="Arial"/>
            </a:endParaRPr>
          </a:p>
          <a:p>
            <a:pPr indent="0" lvl="0" marL="0" rtl="0" algn="l">
              <a:lnSpc>
                <a:spcPct val="95000"/>
              </a:lnSpc>
              <a:spcBef>
                <a:spcPts val="0"/>
              </a:spcBef>
              <a:spcAft>
                <a:spcPts val="0"/>
              </a:spcAft>
              <a:buNone/>
            </a:pPr>
            <a:r>
              <a:rPr b="1" lang="en" sz="1740">
                <a:solidFill>
                  <a:srgbClr val="E69138"/>
                </a:solidFill>
                <a:latin typeface="Arial"/>
                <a:ea typeface="Arial"/>
                <a:cs typeface="Arial"/>
                <a:sym typeface="Arial"/>
              </a:rPr>
              <a:t>YuFu Liao</a:t>
            </a:r>
            <a:endParaRPr b="1" sz="1740">
              <a:solidFill>
                <a:srgbClr val="E69138"/>
              </a:solidFill>
              <a:latin typeface="Arial"/>
              <a:ea typeface="Arial"/>
              <a:cs typeface="Arial"/>
              <a:sym typeface="Arial"/>
            </a:endParaRPr>
          </a:p>
          <a:p>
            <a:pPr indent="0" lvl="0" marL="0" rtl="0" algn="l">
              <a:lnSpc>
                <a:spcPct val="95000"/>
              </a:lnSpc>
              <a:spcBef>
                <a:spcPts val="0"/>
              </a:spcBef>
              <a:spcAft>
                <a:spcPts val="0"/>
              </a:spcAft>
              <a:buNone/>
            </a:pPr>
            <a:r>
              <a:rPr b="1" lang="en" sz="1740">
                <a:solidFill>
                  <a:srgbClr val="E69138"/>
                </a:solidFill>
                <a:latin typeface="Arial"/>
                <a:ea typeface="Arial"/>
                <a:cs typeface="Arial"/>
                <a:sym typeface="Arial"/>
              </a:rPr>
              <a:t>Venkat Sai Kusumurthy</a:t>
            </a:r>
            <a:endParaRPr b="1" sz="1940">
              <a:solidFill>
                <a:srgbClr val="E69138"/>
              </a:solidFill>
            </a:endParaRPr>
          </a:p>
        </p:txBody>
      </p:sp>
      <p:sp>
        <p:nvSpPr>
          <p:cNvPr id="279" name="Google Shape;279;p13"/>
          <p:cNvSpPr txBox="1"/>
          <p:nvPr/>
        </p:nvSpPr>
        <p:spPr>
          <a:xfrm>
            <a:off x="7820925" y="217000"/>
            <a:ext cx="1135200" cy="400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latin typeface="Lato"/>
                <a:ea typeface="Lato"/>
                <a:cs typeface="Lato"/>
                <a:sym typeface="Lato"/>
              </a:rPr>
              <a:t>Group 16</a:t>
            </a:r>
            <a:endParaRPr b="1">
              <a:solidFill>
                <a:srgbClr val="FFFF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type="ctrTitle"/>
          </p:nvPr>
        </p:nvSpPr>
        <p:spPr>
          <a:xfrm>
            <a:off x="0" y="0"/>
            <a:ext cx="3397200" cy="5787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500"/>
              <a:t>Stevens MarketPlace</a:t>
            </a:r>
            <a:endParaRPr sz="2500"/>
          </a:p>
        </p:txBody>
      </p:sp>
      <p:sp>
        <p:nvSpPr>
          <p:cNvPr id="342" name="Google Shape;342;p22"/>
          <p:cNvSpPr txBox="1"/>
          <p:nvPr/>
        </p:nvSpPr>
        <p:spPr>
          <a:xfrm>
            <a:off x="7911325" y="89250"/>
            <a:ext cx="1135200" cy="400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latin typeface="Lato"/>
                <a:ea typeface="Lato"/>
                <a:cs typeface="Lato"/>
                <a:sym typeface="Lato"/>
              </a:rPr>
              <a:t>Group 16</a:t>
            </a:r>
            <a:endParaRPr b="1">
              <a:solidFill>
                <a:srgbClr val="FFFF00"/>
              </a:solidFill>
              <a:latin typeface="Lato"/>
              <a:ea typeface="Lato"/>
              <a:cs typeface="Lato"/>
              <a:sym typeface="Lato"/>
            </a:endParaRPr>
          </a:p>
        </p:txBody>
      </p:sp>
      <p:sp>
        <p:nvSpPr>
          <p:cNvPr id="343" name="Google Shape;343;p22"/>
          <p:cNvSpPr txBox="1"/>
          <p:nvPr/>
        </p:nvSpPr>
        <p:spPr>
          <a:xfrm>
            <a:off x="1678800" y="2302350"/>
            <a:ext cx="5786400" cy="538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chemeClr val="lt1"/>
                </a:solidFill>
                <a:latin typeface="Nunito"/>
                <a:ea typeface="Nunito"/>
                <a:cs typeface="Nunito"/>
                <a:sym typeface="Nunito"/>
              </a:rPr>
              <a:t>Thank you for watching!</a:t>
            </a:r>
            <a:endParaRPr b="1" sz="2300">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ctrTitle"/>
          </p:nvPr>
        </p:nvSpPr>
        <p:spPr>
          <a:xfrm>
            <a:off x="0" y="0"/>
            <a:ext cx="3397200" cy="5787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500"/>
              <a:t>Stevens MarketPlace</a:t>
            </a:r>
            <a:endParaRPr sz="2500"/>
          </a:p>
        </p:txBody>
      </p:sp>
      <p:sp>
        <p:nvSpPr>
          <p:cNvPr id="285" name="Google Shape;285;p14"/>
          <p:cNvSpPr txBox="1"/>
          <p:nvPr/>
        </p:nvSpPr>
        <p:spPr>
          <a:xfrm>
            <a:off x="7911325" y="89250"/>
            <a:ext cx="1135200" cy="400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latin typeface="Lato"/>
                <a:ea typeface="Lato"/>
                <a:cs typeface="Lato"/>
                <a:sym typeface="Lato"/>
              </a:rPr>
              <a:t>Group 16</a:t>
            </a:r>
            <a:endParaRPr b="1">
              <a:solidFill>
                <a:srgbClr val="FFFF00"/>
              </a:solidFill>
              <a:latin typeface="Lato"/>
              <a:ea typeface="Lato"/>
              <a:cs typeface="Lato"/>
              <a:sym typeface="Lato"/>
            </a:endParaRPr>
          </a:p>
        </p:txBody>
      </p:sp>
      <p:sp>
        <p:nvSpPr>
          <p:cNvPr id="286" name="Google Shape;286;p14"/>
          <p:cNvSpPr txBox="1"/>
          <p:nvPr/>
        </p:nvSpPr>
        <p:spPr>
          <a:xfrm>
            <a:off x="1748000" y="1217250"/>
            <a:ext cx="5465100" cy="2709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488950" lvl="0" marL="457200" rtl="0" algn="l">
              <a:spcBef>
                <a:spcPts val="0"/>
              </a:spcBef>
              <a:spcAft>
                <a:spcPts val="0"/>
              </a:spcAft>
              <a:buClr>
                <a:srgbClr val="FFFFFF"/>
              </a:buClr>
              <a:buSzPts val="4100"/>
              <a:buFont typeface="Nunito"/>
              <a:buAutoNum type="arabicPeriod"/>
            </a:pPr>
            <a:r>
              <a:rPr b="1" lang="en" sz="4100">
                <a:solidFill>
                  <a:srgbClr val="FFFFFF"/>
                </a:solidFill>
                <a:latin typeface="Nunito"/>
                <a:ea typeface="Nunito"/>
                <a:cs typeface="Nunito"/>
                <a:sym typeface="Nunito"/>
              </a:rPr>
              <a:t>Description</a:t>
            </a:r>
            <a:endParaRPr b="1" sz="4100">
              <a:solidFill>
                <a:srgbClr val="FFFFFF"/>
              </a:solidFill>
              <a:latin typeface="Nunito"/>
              <a:ea typeface="Nunito"/>
              <a:cs typeface="Nunito"/>
              <a:sym typeface="Nunito"/>
            </a:endParaRPr>
          </a:p>
          <a:p>
            <a:pPr indent="-488950" lvl="0" marL="457200" rtl="0" algn="l">
              <a:spcBef>
                <a:spcPts val="0"/>
              </a:spcBef>
              <a:spcAft>
                <a:spcPts val="0"/>
              </a:spcAft>
              <a:buClr>
                <a:srgbClr val="FFFFFF"/>
              </a:buClr>
              <a:buSzPts val="4100"/>
              <a:buFont typeface="Nunito"/>
              <a:buAutoNum type="arabicPeriod"/>
            </a:pPr>
            <a:r>
              <a:rPr b="1" lang="en" sz="4100">
                <a:solidFill>
                  <a:srgbClr val="FFFFFF"/>
                </a:solidFill>
                <a:latin typeface="Nunito"/>
                <a:ea typeface="Nunito"/>
                <a:cs typeface="Nunito"/>
                <a:sym typeface="Nunito"/>
              </a:rPr>
              <a:t>Core Features</a:t>
            </a:r>
            <a:endParaRPr b="1" sz="4100">
              <a:solidFill>
                <a:srgbClr val="FFFFFF"/>
              </a:solidFill>
              <a:latin typeface="Nunito"/>
              <a:ea typeface="Nunito"/>
              <a:cs typeface="Nunito"/>
              <a:sym typeface="Nunito"/>
            </a:endParaRPr>
          </a:p>
          <a:p>
            <a:pPr indent="-488950" lvl="0" marL="457200" rtl="0" algn="l">
              <a:spcBef>
                <a:spcPts val="0"/>
              </a:spcBef>
              <a:spcAft>
                <a:spcPts val="0"/>
              </a:spcAft>
              <a:buClr>
                <a:srgbClr val="FFFFFF"/>
              </a:buClr>
              <a:buSzPts val="4100"/>
              <a:buFont typeface="Nunito"/>
              <a:buAutoNum type="arabicPeriod"/>
            </a:pPr>
            <a:r>
              <a:rPr b="1" lang="en" sz="4100">
                <a:solidFill>
                  <a:srgbClr val="FFFFFF"/>
                </a:solidFill>
                <a:latin typeface="Nunito"/>
                <a:ea typeface="Nunito"/>
                <a:cs typeface="Nunito"/>
                <a:sym typeface="Nunito"/>
              </a:rPr>
              <a:t>Extra Features</a:t>
            </a:r>
            <a:endParaRPr b="1" sz="4100">
              <a:solidFill>
                <a:srgbClr val="FFFFFF"/>
              </a:solidFill>
              <a:latin typeface="Nunito"/>
              <a:ea typeface="Nunito"/>
              <a:cs typeface="Nunito"/>
              <a:sym typeface="Nunito"/>
            </a:endParaRPr>
          </a:p>
          <a:p>
            <a:pPr indent="-488950" lvl="0" marL="457200" rtl="0" algn="l">
              <a:spcBef>
                <a:spcPts val="0"/>
              </a:spcBef>
              <a:spcAft>
                <a:spcPts val="0"/>
              </a:spcAft>
              <a:buClr>
                <a:srgbClr val="FFFFFF"/>
              </a:buClr>
              <a:buSzPts val="4100"/>
              <a:buFont typeface="Nunito"/>
              <a:buAutoNum type="arabicPeriod"/>
            </a:pPr>
            <a:r>
              <a:rPr b="1" lang="en" sz="4100">
                <a:solidFill>
                  <a:srgbClr val="FFFFFF"/>
                </a:solidFill>
                <a:latin typeface="Nunito"/>
                <a:ea typeface="Nunito"/>
                <a:cs typeface="Nunito"/>
                <a:sym typeface="Nunito"/>
              </a:rPr>
              <a:t>Business Worth</a:t>
            </a:r>
            <a:endParaRPr b="1" sz="4100">
              <a:solidFill>
                <a:srgbClr val="FFFFFF"/>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ctrTitle"/>
          </p:nvPr>
        </p:nvSpPr>
        <p:spPr>
          <a:xfrm>
            <a:off x="0" y="0"/>
            <a:ext cx="3397200" cy="5787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500"/>
              <a:t>Stevens MarketPlace</a:t>
            </a:r>
            <a:endParaRPr sz="2500"/>
          </a:p>
        </p:txBody>
      </p:sp>
      <p:sp>
        <p:nvSpPr>
          <p:cNvPr id="292" name="Google Shape;292;p15"/>
          <p:cNvSpPr txBox="1"/>
          <p:nvPr/>
        </p:nvSpPr>
        <p:spPr>
          <a:xfrm>
            <a:off x="7911325" y="89250"/>
            <a:ext cx="1135200" cy="400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latin typeface="Lato"/>
                <a:ea typeface="Lato"/>
                <a:cs typeface="Lato"/>
                <a:sym typeface="Lato"/>
              </a:rPr>
              <a:t>Group 16</a:t>
            </a:r>
            <a:endParaRPr b="1">
              <a:solidFill>
                <a:srgbClr val="FFFF00"/>
              </a:solidFill>
              <a:latin typeface="Lato"/>
              <a:ea typeface="Lato"/>
              <a:cs typeface="Lato"/>
              <a:sym typeface="Lato"/>
            </a:endParaRPr>
          </a:p>
        </p:txBody>
      </p:sp>
      <p:sp>
        <p:nvSpPr>
          <p:cNvPr id="293" name="Google Shape;293;p15"/>
          <p:cNvSpPr txBox="1"/>
          <p:nvPr/>
        </p:nvSpPr>
        <p:spPr>
          <a:xfrm>
            <a:off x="462100" y="652975"/>
            <a:ext cx="8127300" cy="3624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336550" lvl="0" marL="457200" rtl="0" algn="l">
              <a:spcBef>
                <a:spcPts val="0"/>
              </a:spcBef>
              <a:spcAft>
                <a:spcPts val="0"/>
              </a:spcAft>
              <a:buClr>
                <a:srgbClr val="FFFFFF"/>
              </a:buClr>
              <a:buSzPts val="1700"/>
              <a:buFont typeface="Nunito"/>
              <a:buAutoNum type="arabicPeriod"/>
            </a:pPr>
            <a:r>
              <a:rPr b="1" lang="en" sz="1700">
                <a:solidFill>
                  <a:srgbClr val="FFFFFF"/>
                </a:solidFill>
                <a:latin typeface="Nunito"/>
                <a:ea typeface="Nunito"/>
                <a:cs typeface="Nunito"/>
                <a:sym typeface="Nunito"/>
              </a:rPr>
              <a:t>Description</a:t>
            </a:r>
            <a:endParaRPr b="1" sz="1700">
              <a:solidFill>
                <a:srgbClr val="FFFFFF"/>
              </a:solidFill>
              <a:latin typeface="Nunito"/>
              <a:ea typeface="Nunito"/>
              <a:cs typeface="Nunito"/>
              <a:sym typeface="Nunito"/>
            </a:endParaRPr>
          </a:p>
          <a:p>
            <a:pPr indent="0" lvl="0" marL="0" rtl="0" algn="l">
              <a:spcBef>
                <a:spcPts val="0"/>
              </a:spcBef>
              <a:spcAft>
                <a:spcPts val="0"/>
              </a:spcAft>
              <a:buNone/>
            </a:pPr>
            <a:r>
              <a:t/>
            </a:r>
            <a:endParaRPr b="1" sz="1700">
              <a:solidFill>
                <a:srgbClr val="FFFFFF"/>
              </a:solidFill>
              <a:latin typeface="Nunito"/>
              <a:ea typeface="Nunito"/>
              <a:cs typeface="Nunito"/>
              <a:sym typeface="Nunito"/>
            </a:endParaRPr>
          </a:p>
          <a:p>
            <a:pPr indent="0" lvl="0" marL="0" rtl="0" algn="just">
              <a:lnSpc>
                <a:spcPct val="115000"/>
              </a:lnSpc>
              <a:spcBef>
                <a:spcPts val="0"/>
              </a:spcBef>
              <a:spcAft>
                <a:spcPts val="0"/>
              </a:spcAft>
              <a:buNone/>
            </a:pPr>
            <a:r>
              <a:rPr lang="en" sz="1500">
                <a:solidFill>
                  <a:schemeClr val="lt1"/>
                </a:solidFill>
              </a:rPr>
              <a:t>This website acts as a Marketplace for Stevens Institute of Technology. People at Stevens Institute of Technology will be able to buy and sell the commodities of their wish. Users who want to sell the items will be able to post them on the site, and other users will be able to view the posted commodities and buy them if interested.</a:t>
            </a:r>
            <a:endParaRPr sz="1500">
              <a:solidFill>
                <a:schemeClr val="lt1"/>
              </a:solidFill>
            </a:endParaRPr>
          </a:p>
          <a:p>
            <a:pPr indent="0" lvl="0" marL="0" rtl="0" algn="just">
              <a:lnSpc>
                <a:spcPct val="115000"/>
              </a:lnSpc>
              <a:spcBef>
                <a:spcPts val="0"/>
              </a:spcBef>
              <a:spcAft>
                <a:spcPts val="0"/>
              </a:spcAft>
              <a:buNone/>
            </a:pPr>
            <a:r>
              <a:t/>
            </a:r>
            <a:endParaRPr sz="1500">
              <a:solidFill>
                <a:schemeClr val="lt1"/>
              </a:solidFill>
            </a:endParaRPr>
          </a:p>
          <a:p>
            <a:pPr indent="0" lvl="0" marL="0" rtl="0" algn="just">
              <a:lnSpc>
                <a:spcPct val="115000"/>
              </a:lnSpc>
              <a:spcBef>
                <a:spcPts val="0"/>
              </a:spcBef>
              <a:spcAft>
                <a:spcPts val="0"/>
              </a:spcAft>
              <a:buNone/>
            </a:pPr>
            <a:r>
              <a:rPr lang="en" sz="1500">
                <a:solidFill>
                  <a:schemeClr val="lt1"/>
                </a:solidFill>
              </a:rPr>
              <a:t>This application mainly helps students at Stevens Institute of Technology. A considerable percentage of students rely on unknown sellers to buy the commodities, and this application allows students to overcome this disadvantage. Additionally, numerous students are graduating every year, and new students join Steven’s; this application might help pass out students to sell the commodities and incoming students to buy them. </a:t>
            </a:r>
            <a:endParaRPr sz="1500">
              <a:solidFill>
                <a:schemeClr val="lt1"/>
              </a:solidFill>
            </a:endParaRPr>
          </a:p>
          <a:p>
            <a:pPr indent="0" lvl="0" marL="0" rtl="0" algn="l">
              <a:spcBef>
                <a:spcPts val="0"/>
              </a:spcBef>
              <a:spcAft>
                <a:spcPts val="0"/>
              </a:spcAft>
              <a:buNone/>
            </a:pPr>
            <a:r>
              <a:t/>
            </a:r>
            <a:endParaRPr b="1" sz="1700">
              <a:solidFill>
                <a:srgbClr val="FFFFFF"/>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ctrTitle"/>
          </p:nvPr>
        </p:nvSpPr>
        <p:spPr>
          <a:xfrm>
            <a:off x="0" y="0"/>
            <a:ext cx="3397200" cy="5787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500"/>
              <a:t>Stevens MarketPlace</a:t>
            </a:r>
            <a:endParaRPr sz="2500"/>
          </a:p>
        </p:txBody>
      </p:sp>
      <p:sp>
        <p:nvSpPr>
          <p:cNvPr id="299" name="Google Shape;299;p16"/>
          <p:cNvSpPr txBox="1"/>
          <p:nvPr/>
        </p:nvSpPr>
        <p:spPr>
          <a:xfrm>
            <a:off x="7911325" y="89250"/>
            <a:ext cx="1135200" cy="400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latin typeface="Lato"/>
                <a:ea typeface="Lato"/>
                <a:cs typeface="Lato"/>
                <a:sym typeface="Lato"/>
              </a:rPr>
              <a:t>Group 16</a:t>
            </a:r>
            <a:endParaRPr b="1">
              <a:solidFill>
                <a:srgbClr val="FFFF00"/>
              </a:solidFill>
              <a:latin typeface="Lato"/>
              <a:ea typeface="Lato"/>
              <a:cs typeface="Lato"/>
              <a:sym typeface="Lato"/>
            </a:endParaRPr>
          </a:p>
        </p:txBody>
      </p:sp>
      <p:sp>
        <p:nvSpPr>
          <p:cNvPr id="300" name="Google Shape;300;p16"/>
          <p:cNvSpPr txBox="1"/>
          <p:nvPr/>
        </p:nvSpPr>
        <p:spPr>
          <a:xfrm>
            <a:off x="462100" y="652975"/>
            <a:ext cx="8127300" cy="4368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Nunito"/>
                <a:ea typeface="Nunito"/>
                <a:cs typeface="Nunito"/>
                <a:sym typeface="Nunito"/>
              </a:rPr>
              <a:t>2. Core Features</a:t>
            </a:r>
            <a:endParaRPr b="1" sz="1700">
              <a:solidFill>
                <a:srgbClr val="FFFFFF"/>
              </a:solidFill>
              <a:latin typeface="Nunito"/>
              <a:ea typeface="Nunito"/>
              <a:cs typeface="Nunito"/>
              <a:sym typeface="Nunito"/>
            </a:endParaRPr>
          </a:p>
          <a:p>
            <a:pPr indent="0" lvl="0" marL="0" rtl="0" algn="l">
              <a:spcBef>
                <a:spcPts val="0"/>
              </a:spcBef>
              <a:spcAft>
                <a:spcPts val="0"/>
              </a:spcAft>
              <a:buNone/>
            </a:pPr>
            <a:r>
              <a:t/>
            </a:r>
            <a:endParaRPr b="1" sz="1700">
              <a:solidFill>
                <a:srgbClr val="FFFFFF"/>
              </a:solidFill>
              <a:latin typeface="Nunito"/>
              <a:ea typeface="Nunito"/>
              <a:cs typeface="Nunito"/>
              <a:sym typeface="Nunito"/>
            </a:endParaRPr>
          </a:p>
          <a:p>
            <a:pPr indent="-330200" lvl="0" marL="457200" rtl="0" algn="just">
              <a:lnSpc>
                <a:spcPct val="115000"/>
              </a:lnSpc>
              <a:spcBef>
                <a:spcPts val="0"/>
              </a:spcBef>
              <a:spcAft>
                <a:spcPts val="0"/>
              </a:spcAft>
              <a:buClr>
                <a:schemeClr val="lt1"/>
              </a:buClr>
              <a:buSzPts val="1600"/>
              <a:buAutoNum type="arabicPeriod"/>
            </a:pPr>
            <a:r>
              <a:rPr b="1" lang="en" sz="1600">
                <a:solidFill>
                  <a:schemeClr val="lt1"/>
                </a:solidFill>
              </a:rPr>
              <a:t>Landing page</a:t>
            </a:r>
            <a:r>
              <a:rPr lang="en" sz="1600">
                <a:solidFill>
                  <a:schemeClr val="lt1"/>
                </a:solidFill>
              </a:rPr>
              <a:t>: This page explains the purposes of this application, and users will login here and register with Stevens education email address. </a:t>
            </a:r>
            <a:endParaRPr sz="1600">
              <a:solidFill>
                <a:schemeClr val="lt1"/>
              </a:solidFill>
            </a:endParaRPr>
          </a:p>
          <a:p>
            <a:pPr indent="0" lvl="0" marL="457200" rtl="0" algn="just">
              <a:lnSpc>
                <a:spcPct val="115000"/>
              </a:lnSpc>
              <a:spcBef>
                <a:spcPts val="0"/>
              </a:spcBef>
              <a:spcAft>
                <a:spcPts val="0"/>
              </a:spcAft>
              <a:buNone/>
            </a:pPr>
            <a:r>
              <a:t/>
            </a:r>
            <a:endParaRPr sz="1600">
              <a:solidFill>
                <a:schemeClr val="lt1"/>
              </a:solidFill>
            </a:endParaRPr>
          </a:p>
          <a:p>
            <a:pPr indent="-330200" lvl="0" marL="457200" rtl="0" algn="just">
              <a:lnSpc>
                <a:spcPct val="115000"/>
              </a:lnSpc>
              <a:spcBef>
                <a:spcPts val="0"/>
              </a:spcBef>
              <a:spcAft>
                <a:spcPts val="0"/>
              </a:spcAft>
              <a:buClr>
                <a:schemeClr val="lt1"/>
              </a:buClr>
              <a:buSzPts val="1600"/>
              <a:buAutoNum type="arabicPeriod"/>
            </a:pPr>
            <a:r>
              <a:rPr b="1" lang="en" sz="1600">
                <a:solidFill>
                  <a:schemeClr val="lt1"/>
                </a:solidFill>
              </a:rPr>
              <a:t>Main page</a:t>
            </a:r>
            <a:r>
              <a:rPr lang="en" sz="1600">
                <a:solidFill>
                  <a:schemeClr val="lt1"/>
                </a:solidFill>
              </a:rPr>
              <a:t>: After the users log in, the main page will show the recently published items, get notifications from other users, access to their account profile.</a:t>
            </a:r>
            <a:endParaRPr sz="1600">
              <a:solidFill>
                <a:schemeClr val="lt1"/>
              </a:solidFill>
            </a:endParaRPr>
          </a:p>
          <a:p>
            <a:pPr indent="0" lvl="0" marL="457200" rtl="0" algn="just">
              <a:lnSpc>
                <a:spcPct val="115000"/>
              </a:lnSpc>
              <a:spcBef>
                <a:spcPts val="0"/>
              </a:spcBef>
              <a:spcAft>
                <a:spcPts val="0"/>
              </a:spcAft>
              <a:buNone/>
            </a:pPr>
            <a:r>
              <a:t/>
            </a:r>
            <a:endParaRPr sz="1600">
              <a:solidFill>
                <a:schemeClr val="lt1"/>
              </a:solidFill>
            </a:endParaRPr>
          </a:p>
          <a:p>
            <a:pPr indent="-330200" lvl="0" marL="457200" rtl="0" algn="just">
              <a:lnSpc>
                <a:spcPct val="115000"/>
              </a:lnSpc>
              <a:spcBef>
                <a:spcPts val="0"/>
              </a:spcBef>
              <a:spcAft>
                <a:spcPts val="0"/>
              </a:spcAft>
              <a:buClr>
                <a:schemeClr val="lt1"/>
              </a:buClr>
              <a:buSzPts val="1600"/>
              <a:buAutoNum type="arabicPeriod"/>
            </a:pPr>
            <a:r>
              <a:rPr b="1" lang="en" sz="1600">
                <a:solidFill>
                  <a:schemeClr val="lt1"/>
                </a:solidFill>
              </a:rPr>
              <a:t>View Items</a:t>
            </a:r>
            <a:r>
              <a:rPr lang="en" sz="1600">
                <a:solidFill>
                  <a:schemeClr val="lt1"/>
                </a:solidFill>
              </a:rPr>
              <a:t>: People can view items’ descriptions and search for the posted or purchased items on the main page, and view items’ descriptions. Particularly, sellers can’t see themselves items.</a:t>
            </a:r>
            <a:endParaRPr sz="1600">
              <a:solidFill>
                <a:schemeClr val="lt1"/>
              </a:solidFill>
            </a:endParaRPr>
          </a:p>
          <a:p>
            <a:pPr indent="0" lvl="0" marL="457200" rtl="0" algn="just">
              <a:lnSpc>
                <a:spcPct val="115000"/>
              </a:lnSpc>
              <a:spcBef>
                <a:spcPts val="0"/>
              </a:spcBef>
              <a:spcAft>
                <a:spcPts val="0"/>
              </a:spcAft>
              <a:buNone/>
            </a:pPr>
            <a:r>
              <a:t/>
            </a:r>
            <a:endParaRPr sz="1600">
              <a:solidFill>
                <a:schemeClr val="lt1"/>
              </a:solidFill>
            </a:endParaRPr>
          </a:p>
          <a:p>
            <a:pPr indent="-330200" lvl="0" marL="457200" rtl="0" algn="just">
              <a:lnSpc>
                <a:spcPct val="115000"/>
              </a:lnSpc>
              <a:spcBef>
                <a:spcPts val="0"/>
              </a:spcBef>
              <a:spcAft>
                <a:spcPts val="0"/>
              </a:spcAft>
              <a:buClr>
                <a:schemeClr val="lt1"/>
              </a:buClr>
              <a:buSzPts val="1600"/>
              <a:buAutoNum type="arabicPeriod"/>
            </a:pPr>
            <a:r>
              <a:rPr b="1" lang="en" sz="1600">
                <a:solidFill>
                  <a:schemeClr val="lt1"/>
                </a:solidFill>
              </a:rPr>
              <a:t>Comment items</a:t>
            </a:r>
            <a:r>
              <a:rPr lang="en" sz="1600">
                <a:solidFill>
                  <a:schemeClr val="lt1"/>
                </a:solidFill>
              </a:rPr>
              <a:t>: Users can comment on an item, and other users can interact with them.</a:t>
            </a:r>
            <a:endParaRPr b="1" sz="1600">
              <a:solidFill>
                <a:schemeClr val="lt1"/>
              </a:solidFill>
            </a:endParaRPr>
          </a:p>
          <a:p>
            <a:pPr indent="0" lvl="0" marL="0" rtl="0" algn="l">
              <a:spcBef>
                <a:spcPts val="0"/>
              </a:spcBef>
              <a:spcAft>
                <a:spcPts val="0"/>
              </a:spcAft>
              <a:buNone/>
            </a:pPr>
            <a:r>
              <a:t/>
            </a:r>
            <a:endParaRPr b="1" sz="1700">
              <a:solidFill>
                <a:srgbClr val="FFFFFF"/>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type="ctrTitle"/>
          </p:nvPr>
        </p:nvSpPr>
        <p:spPr>
          <a:xfrm>
            <a:off x="0" y="0"/>
            <a:ext cx="3397200" cy="5787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500"/>
              <a:t>Stevens MarketPlace</a:t>
            </a:r>
            <a:endParaRPr sz="2500"/>
          </a:p>
        </p:txBody>
      </p:sp>
      <p:sp>
        <p:nvSpPr>
          <p:cNvPr id="306" name="Google Shape;306;p17"/>
          <p:cNvSpPr txBox="1"/>
          <p:nvPr/>
        </p:nvSpPr>
        <p:spPr>
          <a:xfrm>
            <a:off x="7911325" y="89250"/>
            <a:ext cx="1135200" cy="400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latin typeface="Lato"/>
                <a:ea typeface="Lato"/>
                <a:cs typeface="Lato"/>
                <a:sym typeface="Lato"/>
              </a:rPr>
              <a:t>Group 16</a:t>
            </a:r>
            <a:endParaRPr b="1">
              <a:solidFill>
                <a:srgbClr val="FFFF00"/>
              </a:solidFill>
              <a:latin typeface="Lato"/>
              <a:ea typeface="Lato"/>
              <a:cs typeface="Lato"/>
              <a:sym typeface="Lato"/>
            </a:endParaRPr>
          </a:p>
        </p:txBody>
      </p:sp>
      <p:sp>
        <p:nvSpPr>
          <p:cNvPr id="307" name="Google Shape;307;p17"/>
          <p:cNvSpPr txBox="1"/>
          <p:nvPr/>
        </p:nvSpPr>
        <p:spPr>
          <a:xfrm>
            <a:off x="442025" y="489450"/>
            <a:ext cx="8127300" cy="4636200"/>
          </a:xfrm>
          <a:prstGeom prst="rect">
            <a:avLst/>
          </a:prstGeom>
          <a:noFill/>
          <a:ln>
            <a:noFill/>
          </a:ln>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Nunito"/>
                <a:ea typeface="Nunito"/>
                <a:cs typeface="Nunito"/>
                <a:sym typeface="Nunito"/>
              </a:rPr>
              <a:t>2. Core Features</a:t>
            </a:r>
            <a:endParaRPr b="1" sz="1700">
              <a:solidFill>
                <a:srgbClr val="FFFFFF"/>
              </a:solidFill>
              <a:latin typeface="Nunito"/>
              <a:ea typeface="Nunito"/>
              <a:cs typeface="Nunito"/>
              <a:sym typeface="Nunito"/>
            </a:endParaRPr>
          </a:p>
          <a:p>
            <a:pPr indent="0" lvl="0" marL="0" rtl="0" algn="l">
              <a:spcBef>
                <a:spcPts val="0"/>
              </a:spcBef>
              <a:spcAft>
                <a:spcPts val="0"/>
              </a:spcAft>
              <a:buNone/>
            </a:pPr>
            <a:r>
              <a:t/>
            </a:r>
            <a:endParaRPr b="1" sz="1700">
              <a:solidFill>
                <a:srgbClr val="FFFFFF"/>
              </a:solidFill>
              <a:latin typeface="Nunito"/>
              <a:ea typeface="Nunito"/>
              <a:cs typeface="Nunito"/>
              <a:sym typeface="Nunito"/>
            </a:endParaRPr>
          </a:p>
          <a:p>
            <a:pPr indent="-330200" lvl="0" marL="457200" rtl="0" algn="just">
              <a:lnSpc>
                <a:spcPct val="115000"/>
              </a:lnSpc>
              <a:spcBef>
                <a:spcPts val="0"/>
              </a:spcBef>
              <a:spcAft>
                <a:spcPts val="0"/>
              </a:spcAft>
              <a:buClr>
                <a:schemeClr val="lt1"/>
              </a:buClr>
              <a:buSzPts val="1600"/>
              <a:buAutoNum type="arabicPeriod"/>
            </a:pPr>
            <a:r>
              <a:rPr b="1" lang="en" sz="1600">
                <a:solidFill>
                  <a:schemeClr val="lt1"/>
                </a:solidFill>
              </a:rPr>
              <a:t>Sell page</a:t>
            </a:r>
            <a:r>
              <a:rPr lang="en" sz="1600">
                <a:solidFill>
                  <a:schemeClr val="lt1"/>
                </a:solidFill>
              </a:rPr>
              <a:t>: Seller can view items they have sold or are currently for sale, publish new items with pictures and other descriptions on the website, edit posted items, delete not purchased items.</a:t>
            </a:r>
            <a:endParaRPr sz="1600">
              <a:solidFill>
                <a:schemeClr val="lt1"/>
              </a:solidFill>
            </a:endParaRPr>
          </a:p>
          <a:p>
            <a:pPr indent="0" lvl="0" marL="457200" rtl="0" algn="just">
              <a:lnSpc>
                <a:spcPct val="115000"/>
              </a:lnSpc>
              <a:spcBef>
                <a:spcPts val="0"/>
              </a:spcBef>
              <a:spcAft>
                <a:spcPts val="0"/>
              </a:spcAft>
              <a:buNone/>
            </a:pPr>
            <a:r>
              <a:t/>
            </a:r>
            <a:endParaRPr sz="1600">
              <a:solidFill>
                <a:schemeClr val="lt1"/>
              </a:solidFill>
            </a:endParaRPr>
          </a:p>
          <a:p>
            <a:pPr indent="-330200" lvl="0" marL="457200" rtl="0" algn="just">
              <a:lnSpc>
                <a:spcPct val="115000"/>
              </a:lnSpc>
              <a:spcBef>
                <a:spcPts val="0"/>
              </a:spcBef>
              <a:spcAft>
                <a:spcPts val="0"/>
              </a:spcAft>
              <a:buClr>
                <a:schemeClr val="lt1"/>
              </a:buClr>
              <a:buSzPts val="1600"/>
              <a:buAutoNum type="arabicPeriod"/>
            </a:pPr>
            <a:r>
              <a:rPr b="1" lang="en" sz="1600">
                <a:solidFill>
                  <a:schemeClr val="lt1"/>
                </a:solidFill>
              </a:rPr>
              <a:t>Cart page</a:t>
            </a:r>
            <a:r>
              <a:rPr lang="en" sz="1600">
                <a:solidFill>
                  <a:schemeClr val="lt1"/>
                </a:solidFill>
              </a:rPr>
              <a:t>: Buyers can add items they are interested in to their carts, edit their cart, purchase particular items or all items in their carts, And they can contact sellers by the contact information provided.</a:t>
            </a:r>
            <a:endParaRPr sz="1600">
              <a:solidFill>
                <a:schemeClr val="lt1"/>
              </a:solidFill>
            </a:endParaRPr>
          </a:p>
          <a:p>
            <a:pPr indent="0" lvl="0" marL="457200" rtl="0" algn="just">
              <a:lnSpc>
                <a:spcPct val="115000"/>
              </a:lnSpc>
              <a:spcBef>
                <a:spcPts val="0"/>
              </a:spcBef>
              <a:spcAft>
                <a:spcPts val="0"/>
              </a:spcAft>
              <a:buNone/>
            </a:pPr>
            <a:r>
              <a:t/>
            </a:r>
            <a:endParaRPr sz="1600">
              <a:solidFill>
                <a:schemeClr val="lt1"/>
              </a:solidFill>
            </a:endParaRPr>
          </a:p>
          <a:p>
            <a:pPr indent="-330200" lvl="0" marL="457200" rtl="0" algn="just">
              <a:lnSpc>
                <a:spcPct val="115000"/>
              </a:lnSpc>
              <a:spcBef>
                <a:spcPts val="0"/>
              </a:spcBef>
              <a:spcAft>
                <a:spcPts val="0"/>
              </a:spcAft>
              <a:buClr>
                <a:schemeClr val="lt1"/>
              </a:buClr>
              <a:buSzPts val="1600"/>
              <a:buAutoNum type="arabicPeriod"/>
            </a:pPr>
            <a:r>
              <a:rPr b="1" lang="en" sz="1600">
                <a:solidFill>
                  <a:schemeClr val="lt1"/>
                </a:solidFill>
              </a:rPr>
              <a:t>Transactions</a:t>
            </a:r>
            <a:r>
              <a:rPr lang="en" sz="1600">
                <a:solidFill>
                  <a:schemeClr val="lt1"/>
                </a:solidFill>
              </a:rPr>
              <a:t>: Users can see items that they purchased, and view the details of transactions such as time, price, and seller.</a:t>
            </a:r>
            <a:endParaRPr sz="1600">
              <a:solidFill>
                <a:schemeClr val="lt1"/>
              </a:solidFill>
            </a:endParaRPr>
          </a:p>
          <a:p>
            <a:pPr indent="0" lvl="0" marL="457200" rtl="0" algn="just">
              <a:lnSpc>
                <a:spcPct val="115000"/>
              </a:lnSpc>
              <a:spcBef>
                <a:spcPts val="0"/>
              </a:spcBef>
              <a:spcAft>
                <a:spcPts val="0"/>
              </a:spcAft>
              <a:buNone/>
            </a:pPr>
            <a:r>
              <a:t/>
            </a:r>
            <a:endParaRPr sz="1600">
              <a:solidFill>
                <a:schemeClr val="lt1"/>
              </a:solidFill>
            </a:endParaRPr>
          </a:p>
          <a:p>
            <a:pPr indent="-330200" lvl="0" marL="457200" rtl="0" algn="just">
              <a:lnSpc>
                <a:spcPct val="115000"/>
              </a:lnSpc>
              <a:spcBef>
                <a:spcPts val="0"/>
              </a:spcBef>
              <a:spcAft>
                <a:spcPts val="0"/>
              </a:spcAft>
              <a:buClr>
                <a:schemeClr val="lt1"/>
              </a:buClr>
              <a:buSzPts val="1600"/>
              <a:buAutoNum type="arabicPeriod"/>
            </a:pPr>
            <a:r>
              <a:rPr b="1" lang="en" sz="1600">
                <a:solidFill>
                  <a:schemeClr val="lt1"/>
                </a:solidFill>
              </a:rPr>
              <a:t>Message box</a:t>
            </a:r>
            <a:r>
              <a:rPr lang="en" sz="1600">
                <a:solidFill>
                  <a:schemeClr val="lt1"/>
                </a:solidFill>
              </a:rPr>
              <a:t>: Buyers can contact the sellers to schedule a proper time to pick up items. They can send messages or choose the appropriate time in a week from the timetable.</a:t>
            </a:r>
            <a:endParaRPr b="1" sz="1700">
              <a:solidFill>
                <a:srgbClr val="FFFFFF"/>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ctrTitle"/>
          </p:nvPr>
        </p:nvSpPr>
        <p:spPr>
          <a:xfrm>
            <a:off x="0" y="0"/>
            <a:ext cx="3397200" cy="5787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500"/>
              <a:t>Stevens MarketPlace</a:t>
            </a:r>
            <a:endParaRPr sz="2500"/>
          </a:p>
        </p:txBody>
      </p:sp>
      <p:sp>
        <p:nvSpPr>
          <p:cNvPr id="313" name="Google Shape;313;p18"/>
          <p:cNvSpPr txBox="1"/>
          <p:nvPr/>
        </p:nvSpPr>
        <p:spPr>
          <a:xfrm>
            <a:off x="7911325" y="89250"/>
            <a:ext cx="1135200" cy="400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latin typeface="Lato"/>
                <a:ea typeface="Lato"/>
                <a:cs typeface="Lato"/>
                <a:sym typeface="Lato"/>
              </a:rPr>
              <a:t>Group 16</a:t>
            </a:r>
            <a:endParaRPr b="1">
              <a:solidFill>
                <a:srgbClr val="FFFF00"/>
              </a:solidFill>
              <a:latin typeface="Lato"/>
              <a:ea typeface="Lato"/>
              <a:cs typeface="Lato"/>
              <a:sym typeface="Lato"/>
            </a:endParaRPr>
          </a:p>
        </p:txBody>
      </p:sp>
      <p:sp>
        <p:nvSpPr>
          <p:cNvPr id="314" name="Google Shape;314;p18"/>
          <p:cNvSpPr txBox="1"/>
          <p:nvPr/>
        </p:nvSpPr>
        <p:spPr>
          <a:xfrm>
            <a:off x="462100" y="652975"/>
            <a:ext cx="8127300" cy="2998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Nunito"/>
                <a:ea typeface="Nunito"/>
                <a:cs typeface="Nunito"/>
                <a:sym typeface="Nunito"/>
              </a:rPr>
              <a:t>3</a:t>
            </a:r>
            <a:r>
              <a:rPr b="1" lang="en" sz="1700">
                <a:solidFill>
                  <a:srgbClr val="FFFFFF"/>
                </a:solidFill>
                <a:latin typeface="Nunito"/>
                <a:ea typeface="Nunito"/>
                <a:cs typeface="Nunito"/>
                <a:sym typeface="Nunito"/>
              </a:rPr>
              <a:t>. Extra Features</a:t>
            </a:r>
            <a:endParaRPr b="1" sz="1700">
              <a:solidFill>
                <a:srgbClr val="FFFFFF"/>
              </a:solidFill>
              <a:latin typeface="Nunito"/>
              <a:ea typeface="Nunito"/>
              <a:cs typeface="Nunito"/>
              <a:sym typeface="Nunito"/>
            </a:endParaRPr>
          </a:p>
          <a:p>
            <a:pPr indent="0" lvl="0" marL="0" rtl="0" algn="l">
              <a:spcBef>
                <a:spcPts val="0"/>
              </a:spcBef>
              <a:spcAft>
                <a:spcPts val="0"/>
              </a:spcAft>
              <a:buNone/>
            </a:pPr>
            <a:r>
              <a:t/>
            </a:r>
            <a:endParaRPr b="1" sz="2000">
              <a:solidFill>
                <a:srgbClr val="FFFFFF"/>
              </a:solidFill>
              <a:latin typeface="Nunito"/>
              <a:ea typeface="Nunito"/>
              <a:cs typeface="Nunito"/>
              <a:sym typeface="Nunito"/>
            </a:endParaRPr>
          </a:p>
          <a:p>
            <a:pPr indent="-330200" lvl="0" marL="457200" rtl="0" algn="just">
              <a:lnSpc>
                <a:spcPct val="115000"/>
              </a:lnSpc>
              <a:spcBef>
                <a:spcPts val="0"/>
              </a:spcBef>
              <a:spcAft>
                <a:spcPts val="0"/>
              </a:spcAft>
              <a:buClr>
                <a:srgbClr val="FFFFFF"/>
              </a:buClr>
              <a:buSzPts val="1600"/>
              <a:buAutoNum type="arabicPeriod"/>
            </a:pPr>
            <a:r>
              <a:rPr b="1" lang="en" sz="1600">
                <a:solidFill>
                  <a:srgbClr val="FFFFFF"/>
                </a:solidFill>
              </a:rPr>
              <a:t>Notification</a:t>
            </a:r>
            <a:r>
              <a:rPr lang="en" sz="1600">
                <a:solidFill>
                  <a:srgbClr val="FFFFFF"/>
                </a:solidFill>
              </a:rPr>
              <a:t>: If buyers contact the sellers, sellers will get a notification to remind them to check their message box.</a:t>
            </a:r>
            <a:endParaRPr sz="1600">
              <a:solidFill>
                <a:srgbClr val="FFFFFF"/>
              </a:solidFill>
            </a:endParaRPr>
          </a:p>
          <a:p>
            <a:pPr indent="0" lvl="0" marL="0" rtl="0" algn="just">
              <a:lnSpc>
                <a:spcPct val="115000"/>
              </a:lnSpc>
              <a:spcBef>
                <a:spcPts val="0"/>
              </a:spcBef>
              <a:spcAft>
                <a:spcPts val="0"/>
              </a:spcAft>
              <a:buNone/>
            </a:pPr>
            <a:r>
              <a:t/>
            </a:r>
            <a:endParaRPr sz="1600">
              <a:solidFill>
                <a:srgbClr val="FFFFFF"/>
              </a:solidFill>
            </a:endParaRPr>
          </a:p>
          <a:p>
            <a:pPr indent="-330200" lvl="0" marL="457200" rtl="0" algn="just">
              <a:lnSpc>
                <a:spcPct val="115000"/>
              </a:lnSpc>
              <a:spcBef>
                <a:spcPts val="0"/>
              </a:spcBef>
              <a:spcAft>
                <a:spcPts val="0"/>
              </a:spcAft>
              <a:buClr>
                <a:srgbClr val="FFFFFF"/>
              </a:buClr>
              <a:buSzPts val="1600"/>
              <a:buAutoNum type="arabicPeriod"/>
            </a:pPr>
            <a:r>
              <a:rPr b="1" lang="en" sz="1600">
                <a:solidFill>
                  <a:srgbClr val="FFFFFF"/>
                </a:solidFill>
              </a:rPr>
              <a:t>Payment</a:t>
            </a:r>
            <a:r>
              <a:rPr lang="en" sz="1600">
                <a:solidFill>
                  <a:srgbClr val="FFFFFF"/>
                </a:solidFill>
              </a:rPr>
              <a:t>: Using virtual payment, money will store in the virtual payment. Users are allowed to view the transactions to get how much they received and how much they cost. If someone’s payments are out of limitation, they need to sell something or top-up.</a:t>
            </a:r>
            <a:endParaRPr b="1" sz="2100">
              <a:solidFill>
                <a:srgbClr val="FFFFFF"/>
              </a:solidFill>
            </a:endParaRPr>
          </a:p>
          <a:p>
            <a:pPr indent="0" lvl="0" marL="0" rtl="0" algn="l">
              <a:spcBef>
                <a:spcPts val="0"/>
              </a:spcBef>
              <a:spcAft>
                <a:spcPts val="0"/>
              </a:spcAft>
              <a:buNone/>
            </a:pPr>
            <a:r>
              <a:t/>
            </a:r>
            <a:endParaRPr b="1" sz="1700">
              <a:solidFill>
                <a:srgbClr val="FFFFFF"/>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ctrTitle"/>
          </p:nvPr>
        </p:nvSpPr>
        <p:spPr>
          <a:xfrm>
            <a:off x="0" y="0"/>
            <a:ext cx="3397200" cy="5787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500"/>
              <a:t>Stevens MarketPlace</a:t>
            </a:r>
            <a:endParaRPr sz="2500"/>
          </a:p>
        </p:txBody>
      </p:sp>
      <p:sp>
        <p:nvSpPr>
          <p:cNvPr id="320" name="Google Shape;320;p19"/>
          <p:cNvSpPr txBox="1"/>
          <p:nvPr/>
        </p:nvSpPr>
        <p:spPr>
          <a:xfrm>
            <a:off x="7911325" y="89250"/>
            <a:ext cx="1135200" cy="400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latin typeface="Lato"/>
                <a:ea typeface="Lato"/>
                <a:cs typeface="Lato"/>
                <a:sym typeface="Lato"/>
              </a:rPr>
              <a:t>Group 16</a:t>
            </a:r>
            <a:endParaRPr b="1">
              <a:solidFill>
                <a:srgbClr val="FFFF00"/>
              </a:solidFill>
              <a:latin typeface="Lato"/>
              <a:ea typeface="Lato"/>
              <a:cs typeface="Lato"/>
              <a:sym typeface="Lato"/>
            </a:endParaRPr>
          </a:p>
        </p:txBody>
      </p:sp>
      <p:sp>
        <p:nvSpPr>
          <p:cNvPr id="321" name="Google Shape;321;p19"/>
          <p:cNvSpPr txBox="1"/>
          <p:nvPr/>
        </p:nvSpPr>
        <p:spPr>
          <a:xfrm>
            <a:off x="462100" y="652975"/>
            <a:ext cx="8127300" cy="3183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Nunito"/>
                <a:ea typeface="Nunito"/>
                <a:cs typeface="Nunito"/>
                <a:sym typeface="Nunito"/>
              </a:rPr>
              <a:t>4. </a:t>
            </a:r>
            <a:r>
              <a:rPr b="1" lang="en" sz="1700">
                <a:solidFill>
                  <a:srgbClr val="FFFFFF"/>
                </a:solidFill>
                <a:latin typeface="Nunito"/>
                <a:ea typeface="Nunito"/>
                <a:cs typeface="Nunito"/>
                <a:sym typeface="Nunito"/>
              </a:rPr>
              <a:t>Business</a:t>
            </a:r>
            <a:r>
              <a:rPr b="1" lang="en" sz="1700">
                <a:solidFill>
                  <a:srgbClr val="FFFFFF"/>
                </a:solidFill>
                <a:latin typeface="Nunito"/>
                <a:ea typeface="Nunito"/>
                <a:cs typeface="Nunito"/>
                <a:sym typeface="Nunito"/>
              </a:rPr>
              <a:t> Worth</a:t>
            </a:r>
            <a:endParaRPr b="1" sz="1700">
              <a:solidFill>
                <a:srgbClr val="FFFFFF"/>
              </a:solidFill>
              <a:latin typeface="Nunito"/>
              <a:ea typeface="Nunito"/>
              <a:cs typeface="Nunito"/>
              <a:sym typeface="Nunito"/>
            </a:endParaRPr>
          </a:p>
          <a:p>
            <a:pPr indent="0" lvl="0" marL="0" rtl="0" algn="l">
              <a:spcBef>
                <a:spcPts val="0"/>
              </a:spcBef>
              <a:spcAft>
                <a:spcPts val="0"/>
              </a:spcAft>
              <a:buNone/>
            </a:pPr>
            <a:r>
              <a:t/>
            </a:r>
            <a:endParaRPr b="1" sz="1700">
              <a:solidFill>
                <a:srgbClr val="FFFFFF"/>
              </a:solidFill>
              <a:latin typeface="Nunito"/>
              <a:ea typeface="Nunito"/>
              <a:cs typeface="Nunito"/>
              <a:sym typeface="Nunito"/>
            </a:endParaRPr>
          </a:p>
          <a:p>
            <a:pPr indent="0" lvl="0" marL="0" rtl="0" algn="l">
              <a:spcBef>
                <a:spcPts val="0"/>
              </a:spcBef>
              <a:spcAft>
                <a:spcPts val="0"/>
              </a:spcAft>
              <a:buNone/>
            </a:pPr>
            <a:r>
              <a:rPr b="1" lang="en" sz="1600">
                <a:solidFill>
                  <a:srgbClr val="FFFFFF"/>
                </a:solidFill>
                <a:latin typeface="Nunito"/>
                <a:ea typeface="Nunito"/>
                <a:cs typeface="Nunito"/>
                <a:sym typeface="Nunito"/>
              </a:rPr>
              <a:t>Target Users:</a:t>
            </a:r>
            <a:endParaRPr b="1" sz="1600">
              <a:solidFill>
                <a:srgbClr val="FFFFFF"/>
              </a:solidFill>
              <a:latin typeface="Nunito"/>
              <a:ea typeface="Nunito"/>
              <a:cs typeface="Nunito"/>
              <a:sym typeface="Nunito"/>
            </a:endParaRPr>
          </a:p>
          <a:p>
            <a:pPr indent="0" lvl="0" marL="457200" rtl="0" algn="l">
              <a:lnSpc>
                <a:spcPct val="115000"/>
              </a:lnSpc>
              <a:spcBef>
                <a:spcPts val="0"/>
              </a:spcBef>
              <a:spcAft>
                <a:spcPts val="0"/>
              </a:spcAft>
              <a:buNone/>
            </a:pPr>
            <a:r>
              <a:rPr lang="en" sz="1600">
                <a:solidFill>
                  <a:srgbClr val="FFFFFF"/>
                </a:solidFill>
              </a:rPr>
              <a:t>The users are the Stevens’s students and faculties  who wanna buy or sell second-hand products, like furnitures, vehicles, bicycles</a:t>
            </a:r>
            <a:endParaRPr sz="1600">
              <a:solidFill>
                <a:srgbClr val="FFFFFF"/>
              </a:solidFill>
            </a:endParaRPr>
          </a:p>
          <a:p>
            <a:pPr indent="0" lvl="0" marL="0" rtl="0" algn="l">
              <a:lnSpc>
                <a:spcPct val="115000"/>
              </a:lnSpc>
              <a:spcBef>
                <a:spcPts val="0"/>
              </a:spcBef>
              <a:spcAft>
                <a:spcPts val="0"/>
              </a:spcAft>
              <a:buNone/>
            </a:pPr>
            <a:r>
              <a:t/>
            </a:r>
            <a:endParaRPr sz="1600">
              <a:solidFill>
                <a:srgbClr val="FFFFFF"/>
              </a:solidFill>
            </a:endParaRPr>
          </a:p>
          <a:p>
            <a:pPr indent="0" lvl="0" marL="0" rtl="0" algn="l">
              <a:lnSpc>
                <a:spcPct val="115000"/>
              </a:lnSpc>
              <a:spcBef>
                <a:spcPts val="0"/>
              </a:spcBef>
              <a:spcAft>
                <a:spcPts val="0"/>
              </a:spcAft>
              <a:buNone/>
            </a:pPr>
            <a:r>
              <a:t/>
            </a:r>
            <a:endParaRPr sz="1600">
              <a:solidFill>
                <a:srgbClr val="FFFFFF"/>
              </a:solidFill>
            </a:endParaRPr>
          </a:p>
          <a:p>
            <a:pPr indent="0" lvl="0" marL="0" rtl="0" algn="l">
              <a:lnSpc>
                <a:spcPct val="115000"/>
              </a:lnSpc>
              <a:spcBef>
                <a:spcPts val="0"/>
              </a:spcBef>
              <a:spcAft>
                <a:spcPts val="0"/>
              </a:spcAft>
              <a:buNone/>
            </a:pPr>
            <a:r>
              <a:rPr lang="en" sz="1600">
                <a:solidFill>
                  <a:srgbClr val="FFFFFF"/>
                </a:solidFill>
              </a:rPr>
              <a:t>Application Values:</a:t>
            </a:r>
            <a:endParaRPr sz="1600">
              <a:solidFill>
                <a:srgbClr val="FFFFFF"/>
              </a:solidFill>
            </a:endParaRPr>
          </a:p>
          <a:p>
            <a:pPr indent="0" lvl="0" marL="457200" rtl="0" algn="l">
              <a:lnSpc>
                <a:spcPct val="115000"/>
              </a:lnSpc>
              <a:spcBef>
                <a:spcPts val="0"/>
              </a:spcBef>
              <a:spcAft>
                <a:spcPts val="0"/>
              </a:spcAft>
              <a:buNone/>
            </a:pPr>
            <a:r>
              <a:rPr lang="en" sz="1600">
                <a:solidFill>
                  <a:srgbClr val="FFFFFF"/>
                </a:solidFill>
              </a:rPr>
              <a:t>To build a more convenient platform for stevens community to sell and buy products.</a:t>
            </a:r>
            <a:endParaRPr sz="1600">
              <a:solidFill>
                <a:srgbClr val="FFFFFF"/>
              </a:solidFill>
            </a:endParaRPr>
          </a:p>
          <a:p>
            <a:pPr indent="0" lvl="0" marL="0" rtl="0" algn="l">
              <a:lnSpc>
                <a:spcPct val="115000"/>
              </a:lnSpc>
              <a:spcBef>
                <a:spcPts val="0"/>
              </a:spcBef>
              <a:spcAft>
                <a:spcPts val="0"/>
              </a:spcAft>
              <a:buNone/>
            </a:pPr>
            <a:r>
              <a:t/>
            </a:r>
            <a:endParaRPr sz="16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ctrTitle"/>
          </p:nvPr>
        </p:nvSpPr>
        <p:spPr>
          <a:xfrm>
            <a:off x="0" y="0"/>
            <a:ext cx="3397200" cy="5787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500"/>
              <a:t>Stevens MarketPlace</a:t>
            </a:r>
            <a:endParaRPr sz="2500"/>
          </a:p>
        </p:txBody>
      </p:sp>
      <p:sp>
        <p:nvSpPr>
          <p:cNvPr id="327" name="Google Shape;327;p20"/>
          <p:cNvSpPr txBox="1"/>
          <p:nvPr/>
        </p:nvSpPr>
        <p:spPr>
          <a:xfrm>
            <a:off x="7911325" y="89250"/>
            <a:ext cx="1135200" cy="400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latin typeface="Lato"/>
                <a:ea typeface="Lato"/>
                <a:cs typeface="Lato"/>
                <a:sym typeface="Lato"/>
              </a:rPr>
              <a:t>Group 16</a:t>
            </a:r>
            <a:endParaRPr b="1">
              <a:solidFill>
                <a:srgbClr val="FFFF00"/>
              </a:solidFill>
              <a:latin typeface="Lato"/>
              <a:ea typeface="Lato"/>
              <a:cs typeface="Lato"/>
              <a:sym typeface="Lato"/>
            </a:endParaRPr>
          </a:p>
        </p:txBody>
      </p:sp>
      <p:sp>
        <p:nvSpPr>
          <p:cNvPr id="328" name="Google Shape;328;p20"/>
          <p:cNvSpPr txBox="1"/>
          <p:nvPr/>
        </p:nvSpPr>
        <p:spPr>
          <a:xfrm>
            <a:off x="462100" y="652975"/>
            <a:ext cx="8127300" cy="3503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Nunito"/>
                <a:ea typeface="Nunito"/>
                <a:cs typeface="Nunito"/>
                <a:sym typeface="Nunito"/>
              </a:rPr>
              <a:t>4. Business Worth</a:t>
            </a:r>
            <a:endParaRPr b="1" sz="1700">
              <a:solidFill>
                <a:srgbClr val="FFFFFF"/>
              </a:solidFill>
              <a:latin typeface="Nunito"/>
              <a:ea typeface="Nunito"/>
              <a:cs typeface="Nunito"/>
              <a:sym typeface="Nunito"/>
            </a:endParaRPr>
          </a:p>
          <a:p>
            <a:pPr indent="0" lvl="0" marL="0" rtl="0" algn="l">
              <a:spcBef>
                <a:spcPts val="0"/>
              </a:spcBef>
              <a:spcAft>
                <a:spcPts val="0"/>
              </a:spcAft>
              <a:buNone/>
            </a:pPr>
            <a:r>
              <a:t/>
            </a:r>
            <a:endParaRPr b="1" sz="1700">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rPr b="1" lang="en" sz="1600">
                <a:solidFill>
                  <a:schemeClr val="lt1"/>
                </a:solidFill>
              </a:rPr>
              <a:t>Project worthwhile </a:t>
            </a:r>
            <a:endParaRPr b="1" sz="1100">
              <a:solidFill>
                <a:schemeClr val="lt1"/>
              </a:solidFill>
            </a:endParaRPr>
          </a:p>
          <a:p>
            <a:pPr indent="-330200" lvl="0" marL="914400" rtl="0" algn="l">
              <a:lnSpc>
                <a:spcPct val="115000"/>
              </a:lnSpc>
              <a:spcBef>
                <a:spcPts val="0"/>
              </a:spcBef>
              <a:spcAft>
                <a:spcPts val="0"/>
              </a:spcAft>
              <a:buClr>
                <a:srgbClr val="FFFFFF"/>
              </a:buClr>
              <a:buSzPts val="1600"/>
              <a:buChar char="●"/>
            </a:pPr>
            <a:r>
              <a:rPr lang="en" sz="1600">
                <a:solidFill>
                  <a:srgbClr val="FFFFFF"/>
                </a:solidFill>
              </a:rPr>
              <a:t>Firstly, as there are no other trustworthy Marketplace websites hosted for students for stevens Institute of Technology to buy/sell the products.</a:t>
            </a:r>
            <a:endParaRPr sz="1600">
              <a:solidFill>
                <a:srgbClr val="FFFFFF"/>
              </a:solidFill>
            </a:endParaRPr>
          </a:p>
          <a:p>
            <a:pPr indent="-330200" lvl="0" marL="914400" rtl="0" algn="l">
              <a:lnSpc>
                <a:spcPct val="115000"/>
              </a:lnSpc>
              <a:spcBef>
                <a:spcPts val="0"/>
              </a:spcBef>
              <a:spcAft>
                <a:spcPts val="0"/>
              </a:spcAft>
              <a:buClr>
                <a:srgbClr val="FFFFFF"/>
              </a:buClr>
              <a:buSzPts val="1600"/>
              <a:buChar char="●"/>
            </a:pPr>
            <a:r>
              <a:rPr lang="en" sz="1600">
                <a:solidFill>
                  <a:srgbClr val="FFFFFF"/>
                </a:solidFill>
              </a:rPr>
              <a:t>Secondly, there will be no downfall of the user’s for this website as there are no other competitors ( there is no website which specifically focuses on students at steven)</a:t>
            </a:r>
            <a:endParaRPr sz="1600">
              <a:solidFill>
                <a:srgbClr val="FFFFFF"/>
              </a:solidFill>
            </a:endParaRPr>
          </a:p>
          <a:p>
            <a:pPr indent="-330200" lvl="0" marL="914400" rtl="0" algn="l">
              <a:lnSpc>
                <a:spcPct val="115000"/>
              </a:lnSpc>
              <a:spcBef>
                <a:spcPts val="0"/>
              </a:spcBef>
              <a:spcAft>
                <a:spcPts val="0"/>
              </a:spcAft>
              <a:buClr>
                <a:srgbClr val="FFFFFF"/>
              </a:buClr>
              <a:buSzPts val="1600"/>
              <a:buChar char="●"/>
            </a:pPr>
            <a:r>
              <a:rPr lang="en" sz="1600">
                <a:solidFill>
                  <a:srgbClr val="FFFFFF"/>
                </a:solidFill>
              </a:rPr>
              <a:t>The buyer and seller can meet in person ( as both the seller and buyer are part of Steven’s community). They have an advantage of meeting in person.</a:t>
            </a:r>
            <a:endParaRPr sz="1600">
              <a:solidFill>
                <a:srgbClr val="FFFFFF"/>
              </a:solidFill>
            </a:endParaRPr>
          </a:p>
          <a:p>
            <a:pPr indent="0" lvl="0" marL="0" rtl="0" algn="l">
              <a:lnSpc>
                <a:spcPct val="115000"/>
              </a:lnSpc>
              <a:spcBef>
                <a:spcPts val="0"/>
              </a:spcBef>
              <a:spcAft>
                <a:spcPts val="0"/>
              </a:spcAft>
              <a:buNone/>
            </a:pPr>
            <a:r>
              <a:t/>
            </a:r>
            <a:endParaRPr b="1" sz="1600">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t/>
            </a:r>
            <a:endParaRPr sz="16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1"/>
          <p:cNvSpPr txBox="1"/>
          <p:nvPr>
            <p:ph type="ctrTitle"/>
          </p:nvPr>
        </p:nvSpPr>
        <p:spPr>
          <a:xfrm>
            <a:off x="0" y="0"/>
            <a:ext cx="3397200" cy="5787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500"/>
              <a:t>Stevens MarketPlace</a:t>
            </a:r>
            <a:endParaRPr sz="2500"/>
          </a:p>
        </p:txBody>
      </p:sp>
      <p:sp>
        <p:nvSpPr>
          <p:cNvPr id="334" name="Google Shape;334;p21"/>
          <p:cNvSpPr txBox="1"/>
          <p:nvPr/>
        </p:nvSpPr>
        <p:spPr>
          <a:xfrm>
            <a:off x="7911325" y="89250"/>
            <a:ext cx="1135200" cy="400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latin typeface="Lato"/>
                <a:ea typeface="Lato"/>
                <a:cs typeface="Lato"/>
                <a:sym typeface="Lato"/>
              </a:rPr>
              <a:t>Group 16</a:t>
            </a:r>
            <a:endParaRPr b="1">
              <a:solidFill>
                <a:srgbClr val="FFFF00"/>
              </a:solidFill>
              <a:latin typeface="Lato"/>
              <a:ea typeface="Lato"/>
              <a:cs typeface="Lato"/>
              <a:sym typeface="Lato"/>
            </a:endParaRPr>
          </a:p>
        </p:txBody>
      </p:sp>
      <p:sp>
        <p:nvSpPr>
          <p:cNvPr id="335" name="Google Shape;335;p21"/>
          <p:cNvSpPr txBox="1"/>
          <p:nvPr/>
        </p:nvSpPr>
        <p:spPr>
          <a:xfrm>
            <a:off x="462100" y="489450"/>
            <a:ext cx="8127300" cy="677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Nunito"/>
                <a:ea typeface="Nunito"/>
                <a:cs typeface="Nunito"/>
                <a:sym typeface="Nunito"/>
              </a:rPr>
              <a:t>4. Business Worth</a:t>
            </a:r>
            <a:endParaRPr b="1" sz="1700">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rPr lang="en" sz="1500">
                <a:solidFill>
                  <a:srgbClr val="FFFFFF"/>
                </a:solidFill>
              </a:rPr>
              <a:t>SWOT Analysis</a:t>
            </a:r>
            <a:endParaRPr sz="1500">
              <a:solidFill>
                <a:srgbClr val="FFFFFF"/>
              </a:solidFill>
            </a:endParaRPr>
          </a:p>
        </p:txBody>
      </p:sp>
      <p:graphicFrame>
        <p:nvGraphicFramePr>
          <p:cNvPr id="336" name="Google Shape;336;p21"/>
          <p:cNvGraphicFramePr/>
          <p:nvPr/>
        </p:nvGraphicFramePr>
        <p:xfrm>
          <a:off x="804700" y="1166550"/>
          <a:ext cx="3000000" cy="3000000"/>
        </p:xfrm>
        <a:graphic>
          <a:graphicData uri="http://schemas.openxmlformats.org/drawingml/2006/table">
            <a:tbl>
              <a:tblPr>
                <a:noFill/>
                <a:tableStyleId>{29422716-3CF8-4616-AA25-623BED511913}</a:tableStyleId>
              </a:tblPr>
              <a:tblGrid>
                <a:gridCol w="3767300"/>
                <a:gridCol w="3767300"/>
              </a:tblGrid>
              <a:tr h="426700">
                <a:tc>
                  <a:txBody>
                    <a:bodyPr/>
                    <a:lstStyle/>
                    <a:p>
                      <a:pPr indent="0" lvl="0" marL="0" rtl="0" algn="ctr">
                        <a:spcBef>
                          <a:spcPts val="0"/>
                        </a:spcBef>
                        <a:spcAft>
                          <a:spcPts val="0"/>
                        </a:spcAft>
                        <a:buNone/>
                      </a:pPr>
                      <a:r>
                        <a:rPr lang="en" sz="1600">
                          <a:solidFill>
                            <a:schemeClr val="lt1"/>
                          </a:solidFill>
                        </a:rPr>
                        <a:t>Strengths</a:t>
                      </a:r>
                      <a:endParaRPr sz="1600">
                        <a:solidFill>
                          <a:schemeClr val="lt1"/>
                        </a:solidFill>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lt1"/>
                          </a:solidFill>
                        </a:rPr>
                        <a:t>Weaknesses</a:t>
                      </a:r>
                      <a:endParaRPr sz="1600">
                        <a:solidFill>
                          <a:schemeClr val="lt1"/>
                        </a:solidFill>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1158200">
                <a:tc>
                  <a:txBody>
                    <a:bodyPr/>
                    <a:lstStyle/>
                    <a:p>
                      <a:pPr indent="0" lvl="0" marL="0" rtl="0" algn="l">
                        <a:spcBef>
                          <a:spcPts val="0"/>
                        </a:spcBef>
                        <a:spcAft>
                          <a:spcPts val="0"/>
                        </a:spcAft>
                        <a:buNone/>
                      </a:pPr>
                      <a:r>
                        <a:rPr lang="en" sz="1600">
                          <a:solidFill>
                            <a:schemeClr val="lt1"/>
                          </a:solidFill>
                        </a:rPr>
                        <a:t>More secure than other cross -regional marketplace websites.</a:t>
                      </a:r>
                      <a:endParaRPr sz="1600">
                        <a:solidFill>
                          <a:schemeClr val="lt1"/>
                        </a:solidFill>
                      </a:endParaRPr>
                    </a:p>
                    <a:p>
                      <a:pPr indent="0" lvl="0" marL="0" rtl="0" algn="l">
                        <a:spcBef>
                          <a:spcPts val="0"/>
                        </a:spcBef>
                        <a:spcAft>
                          <a:spcPts val="0"/>
                        </a:spcAft>
                        <a:buNone/>
                      </a:pPr>
                      <a:r>
                        <a:rPr lang="en" sz="1600">
                          <a:solidFill>
                            <a:schemeClr val="lt1"/>
                          </a:solidFill>
                        </a:rPr>
                        <a:t>More convenient to contact seller.</a:t>
                      </a:r>
                      <a:endParaRPr sz="1600">
                        <a:solidFill>
                          <a:schemeClr val="lt1"/>
                        </a:solidFill>
                      </a:endParaRPr>
                    </a:p>
                    <a:p>
                      <a:pPr indent="0" lvl="0" marL="0" rtl="0" algn="l">
                        <a:spcBef>
                          <a:spcPts val="0"/>
                        </a:spcBef>
                        <a:spcAft>
                          <a:spcPts val="0"/>
                        </a:spcAft>
                        <a:buNone/>
                      </a:pPr>
                      <a:r>
                        <a:rPr lang="en" sz="1600">
                          <a:solidFill>
                            <a:schemeClr val="lt1"/>
                          </a:solidFill>
                        </a:rPr>
                        <a:t>Getting products with nearby sellers.</a:t>
                      </a:r>
                      <a:endParaRPr sz="1600">
                        <a:solidFill>
                          <a:schemeClr val="lt1"/>
                        </a:solidFill>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chemeClr val="lt1"/>
                          </a:solidFill>
                        </a:rPr>
                        <a:t>Less users when compared to other marketplace, since application is stricted to stevens community only.</a:t>
                      </a:r>
                      <a:endParaRPr sz="1600">
                        <a:solidFill>
                          <a:schemeClr val="lt1"/>
                        </a:solidFill>
                      </a:endParaRPr>
                    </a:p>
                    <a:p>
                      <a:pPr indent="0" lvl="0" marL="0" rtl="0" algn="l">
                        <a:spcBef>
                          <a:spcPts val="0"/>
                        </a:spcBef>
                        <a:spcAft>
                          <a:spcPts val="0"/>
                        </a:spcAft>
                        <a:buNone/>
                      </a:pPr>
                      <a:r>
                        <a:rPr lang="en" sz="1600">
                          <a:solidFill>
                            <a:schemeClr val="lt1"/>
                          </a:solidFill>
                        </a:rPr>
                        <a:t>Less money from </a:t>
                      </a:r>
                      <a:r>
                        <a:rPr lang="en" sz="1600">
                          <a:solidFill>
                            <a:schemeClr val="lt1"/>
                          </a:solidFill>
                        </a:rPr>
                        <a:t>advertisements</a:t>
                      </a:r>
                      <a:r>
                        <a:rPr lang="en" sz="1600">
                          <a:solidFill>
                            <a:schemeClr val="lt1"/>
                          </a:solidFill>
                        </a:rPr>
                        <a:t>.</a:t>
                      </a:r>
                      <a:endParaRPr sz="1600">
                        <a:solidFill>
                          <a:schemeClr val="lt1"/>
                        </a:solidFill>
                      </a:endParaRPr>
                    </a:p>
                    <a:p>
                      <a:pPr indent="0" lvl="0" marL="0" rtl="0" algn="l">
                        <a:spcBef>
                          <a:spcPts val="0"/>
                        </a:spcBef>
                        <a:spcAft>
                          <a:spcPts val="0"/>
                        </a:spcAft>
                        <a:buNone/>
                      </a:pPr>
                      <a:r>
                        <a:rPr lang="en" sz="1600">
                          <a:solidFill>
                            <a:schemeClr val="lt1"/>
                          </a:solidFill>
                        </a:rPr>
                        <a:t>Less choices for users.</a:t>
                      </a:r>
                      <a:endParaRPr sz="1600">
                        <a:solidFill>
                          <a:schemeClr val="lt1"/>
                        </a:solidFill>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426700">
                <a:tc>
                  <a:txBody>
                    <a:bodyPr/>
                    <a:lstStyle/>
                    <a:p>
                      <a:pPr indent="0" lvl="0" marL="0" rtl="0" algn="ctr">
                        <a:spcBef>
                          <a:spcPts val="0"/>
                        </a:spcBef>
                        <a:spcAft>
                          <a:spcPts val="0"/>
                        </a:spcAft>
                        <a:buNone/>
                      </a:pPr>
                      <a:r>
                        <a:rPr lang="en" sz="1600">
                          <a:solidFill>
                            <a:schemeClr val="lt1"/>
                          </a:solidFill>
                        </a:rPr>
                        <a:t>Opportunities</a:t>
                      </a:r>
                      <a:endParaRPr sz="1600">
                        <a:solidFill>
                          <a:schemeClr val="lt1"/>
                        </a:solidFill>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lt1"/>
                          </a:solidFill>
                        </a:rPr>
                        <a:t>Threats</a:t>
                      </a:r>
                      <a:endParaRPr sz="1600">
                        <a:solidFill>
                          <a:schemeClr val="lt1"/>
                        </a:solidFill>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r h="1645900">
                <a:tc>
                  <a:txBody>
                    <a:bodyPr/>
                    <a:lstStyle/>
                    <a:p>
                      <a:pPr indent="0" lvl="0" marL="0" rtl="0" algn="l">
                        <a:spcBef>
                          <a:spcPts val="0"/>
                        </a:spcBef>
                        <a:spcAft>
                          <a:spcPts val="0"/>
                        </a:spcAft>
                        <a:buNone/>
                      </a:pPr>
                      <a:r>
                        <a:rPr lang="en" sz="1600">
                          <a:solidFill>
                            <a:schemeClr val="lt1"/>
                          </a:solidFill>
                        </a:rPr>
                        <a:t>Every year there will be a lot of students who graduate and stay in new York or new jersey, so by this way they can sell their products as well. So the user base increases gradually, so as the diversity in the products.</a:t>
                      </a:r>
                      <a:endParaRPr sz="1600">
                        <a:solidFill>
                          <a:schemeClr val="lt1"/>
                        </a:solidFill>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chemeClr val="lt1"/>
                          </a:solidFill>
                        </a:rPr>
                        <a:t>Price Problems: Price designed by sellers may not be acceptable for buyers.</a:t>
                      </a:r>
                      <a:endParaRPr sz="1600">
                        <a:solidFill>
                          <a:schemeClr val="lt1"/>
                        </a:solidFill>
                      </a:endParaRPr>
                    </a:p>
                    <a:p>
                      <a:pPr indent="0" lvl="0" marL="0" rtl="0" algn="l">
                        <a:spcBef>
                          <a:spcPts val="0"/>
                        </a:spcBef>
                        <a:spcAft>
                          <a:spcPts val="0"/>
                        </a:spcAft>
                        <a:buNone/>
                      </a:pPr>
                      <a:r>
                        <a:rPr lang="en" sz="1600">
                          <a:solidFill>
                            <a:schemeClr val="lt1"/>
                          </a:solidFill>
                        </a:rPr>
                        <a:t>Competitive markets: there are many marketplace platforms </a:t>
                      </a:r>
                      <a:r>
                        <a:rPr lang="en" sz="1600">
                          <a:solidFill>
                            <a:schemeClr val="lt1"/>
                          </a:solidFill>
                        </a:rPr>
                        <a:t>working for a long time, it’s hard to attract users.</a:t>
                      </a:r>
                      <a:endParaRPr sz="1600">
                        <a:solidFill>
                          <a:schemeClr val="lt1"/>
                        </a:solidFill>
                      </a:endParaRPr>
                    </a:p>
                  </a:txBody>
                  <a:tcPr marT="91425" marB="91425" marR="91425" marL="91425">
                    <a:lnL cap="flat" cmpd="sng" w="38100">
                      <a:solidFill>
                        <a:schemeClr val="accent2"/>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38100">
                      <a:solidFill>
                        <a:schemeClr val="accent2"/>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