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51"/>
  </p:notesMasterIdLst>
  <p:sldIdLst>
    <p:sldId id="312" r:id="rId2"/>
    <p:sldId id="313" r:id="rId3"/>
    <p:sldId id="365" r:id="rId4"/>
    <p:sldId id="366" r:id="rId5"/>
    <p:sldId id="367" r:id="rId6"/>
    <p:sldId id="369" r:id="rId7"/>
    <p:sldId id="370" r:id="rId8"/>
    <p:sldId id="371" r:id="rId9"/>
    <p:sldId id="372" r:id="rId10"/>
    <p:sldId id="374" r:id="rId11"/>
    <p:sldId id="375" r:id="rId12"/>
    <p:sldId id="377" r:id="rId13"/>
    <p:sldId id="378" r:id="rId14"/>
    <p:sldId id="379" r:id="rId15"/>
    <p:sldId id="380" r:id="rId16"/>
    <p:sldId id="397" r:id="rId17"/>
    <p:sldId id="398" r:id="rId18"/>
    <p:sldId id="399" r:id="rId19"/>
    <p:sldId id="400" r:id="rId20"/>
    <p:sldId id="401" r:id="rId21"/>
    <p:sldId id="376" r:id="rId22"/>
    <p:sldId id="383" r:id="rId23"/>
    <p:sldId id="385" r:id="rId24"/>
    <p:sldId id="386" r:id="rId25"/>
    <p:sldId id="387" r:id="rId26"/>
    <p:sldId id="384" r:id="rId27"/>
    <p:sldId id="382" r:id="rId28"/>
    <p:sldId id="388" r:id="rId29"/>
    <p:sldId id="389" r:id="rId30"/>
    <p:sldId id="393" r:id="rId31"/>
    <p:sldId id="394" r:id="rId32"/>
    <p:sldId id="395" r:id="rId33"/>
    <p:sldId id="392" r:id="rId34"/>
    <p:sldId id="352" r:id="rId35"/>
    <p:sldId id="353" r:id="rId36"/>
    <p:sldId id="354" r:id="rId37"/>
    <p:sldId id="355" r:id="rId38"/>
    <p:sldId id="356" r:id="rId39"/>
    <p:sldId id="357" r:id="rId40"/>
    <p:sldId id="358" r:id="rId41"/>
    <p:sldId id="359" r:id="rId42"/>
    <p:sldId id="360" r:id="rId43"/>
    <p:sldId id="361" r:id="rId44"/>
    <p:sldId id="362" r:id="rId45"/>
    <p:sldId id="363" r:id="rId46"/>
    <p:sldId id="364" r:id="rId47"/>
    <p:sldId id="391" r:id="rId48"/>
    <p:sldId id="403" r:id="rId49"/>
    <p:sldId id="402" r:id="rId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602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8" d="100"/>
          <a:sy n="68" d="100"/>
        </p:scale>
        <p:origin x="1218"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0F0FAA-23EF-4319-80E8-1E774935171B}" type="datetimeFigureOut">
              <a:rPr lang="en-US" smtClean="0"/>
              <a:pPr/>
              <a:t>5/7/2018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988E1A-6F68-42E3-B9AD-16D713FE4000}" type="slidenum">
              <a:rPr lang="en-US" smtClean="0"/>
              <a:pPr/>
              <a:t>‹#›</a:t>
            </a:fld>
            <a:endParaRPr lang="en-US"/>
          </a:p>
        </p:txBody>
      </p:sp>
    </p:spTree>
    <p:extLst>
      <p:ext uri="{BB962C8B-B14F-4D97-AF65-F5344CB8AC3E}">
        <p14:creationId xmlns:p14="http://schemas.microsoft.com/office/powerpoint/2010/main" val="3001782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83D7E6E-6C39-43CA-BE86-F81123C0D45F}" type="datetimeFigureOut">
              <a:rPr lang="en-US" smtClean="0">
                <a:solidFill>
                  <a:prstClr val="black">
                    <a:tint val="75000"/>
                  </a:prstClr>
                </a:solidFill>
              </a:rPr>
              <a:pPr/>
              <a:t>5/7/2018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5F859ED-F81E-4A6A-B729-75E2BCBE24B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11028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3D7E6E-6C39-43CA-BE86-F81123C0D45F}" type="datetimeFigureOut">
              <a:rPr lang="en-US" smtClean="0">
                <a:solidFill>
                  <a:prstClr val="black">
                    <a:tint val="75000"/>
                  </a:prstClr>
                </a:solidFill>
              </a:rPr>
              <a:pPr/>
              <a:t>5/7/2018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5F859ED-F81E-4A6A-B729-75E2BCBE24B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19669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3D7E6E-6C39-43CA-BE86-F81123C0D45F}" type="datetimeFigureOut">
              <a:rPr lang="en-US" smtClean="0">
                <a:solidFill>
                  <a:prstClr val="black">
                    <a:tint val="75000"/>
                  </a:prstClr>
                </a:solidFill>
              </a:rPr>
              <a:pPr/>
              <a:t>5/7/2018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5F859ED-F81E-4A6A-B729-75E2BCBE24B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35852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3D7E6E-6C39-43CA-BE86-F81123C0D45F}" type="datetimeFigureOut">
              <a:rPr lang="en-US" smtClean="0">
                <a:solidFill>
                  <a:prstClr val="black">
                    <a:tint val="75000"/>
                  </a:prstClr>
                </a:solidFill>
              </a:rPr>
              <a:pPr/>
              <a:t>5/7/2018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05F859ED-F81E-4A6A-B729-75E2BCBE24B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78524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3D7E6E-6C39-43CA-BE86-F81123C0D45F}" type="datetimeFigureOut">
              <a:rPr lang="en-US" smtClean="0">
                <a:solidFill>
                  <a:prstClr val="black">
                    <a:tint val="75000"/>
                  </a:prstClr>
                </a:solidFill>
              </a:rPr>
              <a:pPr/>
              <a:t>5/7/2018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05F859ED-F81E-4A6A-B729-75E2BCBE24B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939812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12" name="Shape 12"/>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Tree>
    <p:extLst>
      <p:ext uri="{BB962C8B-B14F-4D97-AF65-F5344CB8AC3E}">
        <p14:creationId xmlns:p14="http://schemas.microsoft.com/office/powerpoint/2010/main" val="2929558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C00000"/>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sz="1800">
                <a:latin typeface="Times New Roman" panose="02020603050405020304" pitchFamily="18" charset="0"/>
                <a:cs typeface="Times New Roman" panose="02020603050405020304" pitchFamily="18"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83D7E6E-6C39-43CA-BE86-F81123C0D45F}" type="datetimeFigureOut">
              <a:rPr lang="en-US" smtClean="0">
                <a:solidFill>
                  <a:prstClr val="black">
                    <a:tint val="75000"/>
                  </a:prstClr>
                </a:solidFill>
              </a:rPr>
              <a:pPr/>
              <a:t>5/7/2018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5F859ED-F81E-4A6A-B729-75E2BCBE24B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00186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3D7E6E-6C39-43CA-BE86-F81123C0D45F}" type="datetimeFigureOut">
              <a:rPr lang="en-US" smtClean="0">
                <a:solidFill>
                  <a:prstClr val="black">
                    <a:tint val="75000"/>
                  </a:prstClr>
                </a:solidFill>
              </a:rPr>
              <a:pPr/>
              <a:t>5/7/2018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5F859ED-F81E-4A6A-B729-75E2BCBE24B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81998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83D7E6E-6C39-43CA-BE86-F81123C0D45F}" type="datetimeFigureOut">
              <a:rPr lang="en-US" smtClean="0">
                <a:solidFill>
                  <a:prstClr val="black">
                    <a:tint val="75000"/>
                  </a:prstClr>
                </a:solidFill>
              </a:rPr>
              <a:pPr/>
              <a:t>5/7/2018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5F859ED-F81E-4A6A-B729-75E2BCBE24B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82468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83D7E6E-6C39-43CA-BE86-F81123C0D45F}" type="datetimeFigureOut">
              <a:rPr lang="en-US" smtClean="0">
                <a:solidFill>
                  <a:prstClr val="black">
                    <a:tint val="75000"/>
                  </a:prstClr>
                </a:solidFill>
              </a:rPr>
              <a:pPr/>
              <a:t>5/7/2018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05F859ED-F81E-4A6A-B729-75E2BCBE24B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31476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3D7E6E-6C39-43CA-BE86-F81123C0D45F}" type="datetimeFigureOut">
              <a:rPr lang="en-US" smtClean="0">
                <a:solidFill>
                  <a:prstClr val="black">
                    <a:tint val="75000"/>
                  </a:prstClr>
                </a:solidFill>
              </a:rPr>
              <a:pPr/>
              <a:t>5/7/2018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05F859ED-F81E-4A6A-B729-75E2BCBE24B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16060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3D7E6E-6C39-43CA-BE86-F81123C0D45F}" type="datetimeFigureOut">
              <a:rPr lang="en-US" smtClean="0">
                <a:solidFill>
                  <a:prstClr val="black">
                    <a:tint val="75000"/>
                  </a:prstClr>
                </a:solidFill>
              </a:rPr>
              <a:pPr/>
              <a:t>5/7/2018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05F859ED-F81E-4A6A-B729-75E2BCBE24B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41469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83D7E6E-6C39-43CA-BE86-F81123C0D45F}" type="datetimeFigureOut">
              <a:rPr lang="en-US" smtClean="0">
                <a:solidFill>
                  <a:prstClr val="black">
                    <a:tint val="75000"/>
                  </a:prstClr>
                </a:solidFill>
              </a:rPr>
              <a:pPr/>
              <a:t>5/7/2018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5F859ED-F81E-4A6A-B729-75E2BCBE24B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25550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83D7E6E-6C39-43CA-BE86-F81123C0D45F}" type="datetimeFigureOut">
              <a:rPr lang="en-US" smtClean="0">
                <a:solidFill>
                  <a:prstClr val="black">
                    <a:tint val="75000"/>
                  </a:prstClr>
                </a:solidFill>
              </a:rPr>
              <a:pPr/>
              <a:t>5/7/2018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05F859ED-F81E-4A6A-B729-75E2BCBE24B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97464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6"/>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B83D7E6E-6C39-43CA-BE86-F81123C0D45F}" type="datetimeFigureOut">
              <a:rPr lang="en-US" smtClean="0">
                <a:solidFill>
                  <a:prstClr val="black">
                    <a:tint val="75000"/>
                  </a:prstClr>
                </a:solidFill>
              </a:rPr>
              <a:pPr defTabSz="685800"/>
              <a:t>5/7/2018</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05F859ED-F81E-4A6A-B729-75E2BCBE24B9}" type="slidenum">
              <a:rPr lang="en-US" smtClean="0">
                <a:solidFill>
                  <a:prstClr val="black">
                    <a:tint val="75000"/>
                  </a:prstClr>
                </a:solidFill>
              </a:rPr>
              <a:pPr defTabSz="685800"/>
              <a:t>‹#›</a:t>
            </a:fld>
            <a:endParaRPr lang="en-US">
              <a:solidFill>
                <a:prstClr val="black">
                  <a:tint val="75000"/>
                </a:prstClr>
              </a:solidFill>
            </a:endParaRPr>
          </a:p>
        </p:txBody>
      </p:sp>
    </p:spTree>
    <p:extLst>
      <p:ext uri="{BB962C8B-B14F-4D97-AF65-F5344CB8AC3E}">
        <p14:creationId xmlns:p14="http://schemas.microsoft.com/office/powerpoint/2010/main" val="63941168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txStyles>
    <p:titleStyle>
      <a:lvl1pPr algn="ctr" defTabSz="342900" rtl="0" eaLnBrk="1" latinLnBrk="0" hangingPunct="1">
        <a:spcBef>
          <a:spcPct val="0"/>
        </a:spcBef>
        <a:buNone/>
        <a:defRPr sz="3300" kern="1200">
          <a:solidFill>
            <a:schemeClr val="tx1"/>
          </a:solidFill>
          <a:latin typeface="Helvetica"/>
          <a:ea typeface="+mj-ea"/>
          <a:cs typeface="Helvetica"/>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Helvetica"/>
          <a:ea typeface="+mn-ea"/>
          <a:cs typeface="Helvetica"/>
        </a:defRPr>
      </a:lvl1pPr>
      <a:lvl2pPr marL="557213" indent="-214313" algn="l" defTabSz="342900" rtl="0" eaLnBrk="1" latinLnBrk="0" hangingPunct="1">
        <a:spcBef>
          <a:spcPct val="20000"/>
        </a:spcBef>
        <a:buFont typeface="Arial"/>
        <a:buChar char="–"/>
        <a:defRPr sz="2100" kern="1200">
          <a:solidFill>
            <a:schemeClr val="tx1"/>
          </a:solidFill>
          <a:latin typeface="Helvetica"/>
          <a:ea typeface="+mn-ea"/>
          <a:cs typeface="Helvetica"/>
        </a:defRPr>
      </a:lvl2pPr>
      <a:lvl3pPr marL="857250" indent="-171450" algn="l" defTabSz="342900" rtl="0" eaLnBrk="1" latinLnBrk="0" hangingPunct="1">
        <a:spcBef>
          <a:spcPct val="20000"/>
        </a:spcBef>
        <a:buFont typeface="Arial"/>
        <a:buChar char="•"/>
        <a:defRPr sz="1800" kern="1200">
          <a:solidFill>
            <a:schemeClr val="tx1"/>
          </a:solidFill>
          <a:latin typeface="Helvetica"/>
          <a:ea typeface="+mn-ea"/>
          <a:cs typeface="Helvetica"/>
        </a:defRPr>
      </a:lvl3pPr>
      <a:lvl4pPr marL="1200150" indent="-171450" algn="l" defTabSz="342900" rtl="0" eaLnBrk="1" latinLnBrk="0" hangingPunct="1">
        <a:spcBef>
          <a:spcPct val="20000"/>
        </a:spcBef>
        <a:buFont typeface="Arial"/>
        <a:buChar char="–"/>
        <a:defRPr sz="1500" kern="1200">
          <a:solidFill>
            <a:schemeClr val="tx1"/>
          </a:solidFill>
          <a:latin typeface="Helvetica"/>
          <a:ea typeface="+mn-ea"/>
          <a:cs typeface="Helvetica"/>
        </a:defRPr>
      </a:lvl4pPr>
      <a:lvl5pPr marL="1543050" indent="-171450" algn="l" defTabSz="342900" rtl="0" eaLnBrk="1" latinLnBrk="0" hangingPunct="1">
        <a:spcBef>
          <a:spcPct val="20000"/>
        </a:spcBef>
        <a:buFont typeface="Arial"/>
        <a:buChar char="»"/>
        <a:defRPr sz="1500" kern="1200">
          <a:solidFill>
            <a:schemeClr val="tx1"/>
          </a:solidFill>
          <a:latin typeface="Helvetica"/>
          <a:ea typeface="+mn-ea"/>
          <a:cs typeface="Helvetica"/>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developer.android.com/tools/publishing/preparing.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abhiandroid.com/ui/calendarview" TargetMode="External"/><Relationship Id="rId2" Type="http://schemas.openxmlformats.org/officeDocument/2006/relationships/hyperlink" Target="https://www.slideshare.net/ravalketan/publishing-an-app-for-google-play-store" TargetMode="External"/><Relationship Id="rId1" Type="http://schemas.openxmlformats.org/officeDocument/2006/relationships/slideLayout" Target="../slideLayouts/slideLayout2.xml"/><Relationship Id="rId6" Type="http://schemas.openxmlformats.org/officeDocument/2006/relationships/hyperlink" Target="http://www.sanfoundry.com/java-android-program-insert-new-calendar-event-intent/" TargetMode="External"/><Relationship Id="rId5" Type="http://schemas.openxmlformats.org/officeDocument/2006/relationships/hyperlink" Target="https://www.tutorialspoint.com/android" TargetMode="External"/><Relationship Id="rId4" Type="http://schemas.openxmlformats.org/officeDocument/2006/relationships/hyperlink" Target="https://www.youtube.com/watch?v=YWRLxgZej6s"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abhiandroid.com/java/class-object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abhiandroid.com/java/metho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9561" y="2381251"/>
            <a:ext cx="6984491" cy="1017128"/>
          </a:xfrm>
        </p:spPr>
        <p:txBody>
          <a:bodyPr/>
          <a:lstStyle/>
          <a:p>
            <a:r>
              <a:rPr lang="en-US" sz="2700" b="1" dirty="0"/>
              <a:t>COMP-SCI 5590 - 0003   Special Topics</a:t>
            </a:r>
            <a:endParaRPr lang="en-US" sz="2700" dirty="0"/>
          </a:p>
        </p:txBody>
      </p:sp>
      <p:sp>
        <p:nvSpPr>
          <p:cNvPr id="3" name="Subtitle 2"/>
          <p:cNvSpPr>
            <a:spLocks noGrp="1"/>
          </p:cNvSpPr>
          <p:nvPr>
            <p:ph type="subTitle" idx="1"/>
          </p:nvPr>
        </p:nvSpPr>
        <p:spPr/>
        <p:txBody>
          <a:bodyPr>
            <a:normAutofit/>
          </a:bodyPr>
          <a:lstStyle/>
          <a:p>
            <a:r>
              <a:rPr lang="en-US" sz="3000" dirty="0"/>
              <a:t>Mobile App development</a:t>
            </a:r>
          </a:p>
        </p:txBody>
      </p:sp>
      <p:sp>
        <p:nvSpPr>
          <p:cNvPr id="5" name="Rectangle 2"/>
          <p:cNvSpPr txBox="1">
            <a:spLocks noChangeArrowheads="1"/>
          </p:cNvSpPr>
          <p:nvPr/>
        </p:nvSpPr>
        <p:spPr>
          <a:xfrm>
            <a:off x="563563" y="4314826"/>
            <a:ext cx="7848600" cy="847725"/>
          </a:xfrm>
          <a:prstGeom prst="rect">
            <a:avLst/>
          </a:prstGeom>
          <a:ln/>
        </p:spPr>
        <p:txBody>
          <a:bodyPr vert="horz" lIns="68580" tIns="34290" rIns="68580" bIns="34290" rtlCol="0">
            <a:norm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endParaRPr lang="en-US" altLang="en-US" sz="1800" dirty="0">
              <a:solidFill>
                <a:srgbClr val="1F497D"/>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7449" y="864027"/>
            <a:ext cx="1782071" cy="1782071"/>
          </a:xfrm>
          <a:prstGeom prst="rect">
            <a:avLst/>
          </a:prstGeom>
        </p:spPr>
      </p:pic>
    </p:spTree>
    <p:extLst>
      <p:ext uri="{BB962C8B-B14F-4D97-AF65-F5344CB8AC3E}">
        <p14:creationId xmlns:p14="http://schemas.microsoft.com/office/powerpoint/2010/main" val="2176588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Methods Of Calendar View</a:t>
            </a:r>
          </a:p>
        </p:txBody>
      </p:sp>
      <p:sp>
        <p:nvSpPr>
          <p:cNvPr id="3" name="Content Placeholder 2"/>
          <p:cNvSpPr>
            <a:spLocks noGrp="1"/>
          </p:cNvSpPr>
          <p:nvPr>
            <p:ph idx="1"/>
          </p:nvPr>
        </p:nvSpPr>
        <p:spPr/>
        <p:txBody>
          <a:bodyPr>
            <a:normAutofit fontScale="92500" lnSpcReduction="20000"/>
          </a:bodyPr>
          <a:lstStyle/>
          <a:p>
            <a:r>
              <a:rPr lang="en-US" b="1" dirty="0" err="1"/>
              <a:t>setWeekNumberColor</a:t>
            </a:r>
            <a:r>
              <a:rPr lang="en-US" b="1" dirty="0"/>
              <a:t>(</a:t>
            </a:r>
            <a:r>
              <a:rPr lang="en-US" b="1" dirty="0" err="1"/>
              <a:t>int</a:t>
            </a:r>
            <a:r>
              <a:rPr lang="en-US" b="1" dirty="0"/>
              <a:t> color):</a:t>
            </a:r>
            <a:r>
              <a:rPr lang="en-US" dirty="0"/>
              <a:t> This method is used to set the color for the week numbers. This method was deprecated in API level 23 so no longer used by Material style </a:t>
            </a:r>
            <a:r>
              <a:rPr lang="en-US" dirty="0" err="1"/>
              <a:t>CalendarView</a:t>
            </a:r>
            <a:r>
              <a:rPr lang="en-US" dirty="0"/>
              <a:t>.</a:t>
            </a:r>
          </a:p>
          <a:p>
            <a:r>
              <a:rPr lang="en-US" b="1" dirty="0"/>
              <a:t> </a:t>
            </a:r>
            <a:r>
              <a:rPr lang="en-US" b="1" dirty="0" err="1"/>
              <a:t>setWeekSeparatorLineColor</a:t>
            </a:r>
            <a:r>
              <a:rPr lang="en-US" b="1" dirty="0"/>
              <a:t>(</a:t>
            </a:r>
            <a:r>
              <a:rPr lang="en-US" b="1" dirty="0" err="1"/>
              <a:t>int</a:t>
            </a:r>
            <a:r>
              <a:rPr lang="en-US" b="1" dirty="0"/>
              <a:t> color):</a:t>
            </a:r>
            <a:r>
              <a:rPr lang="en-US" dirty="0"/>
              <a:t> This method is used to set the color for the week separator line. This method was deprecated in API level 23 so no longer used by Material style </a:t>
            </a:r>
            <a:r>
              <a:rPr lang="en-US" dirty="0" err="1"/>
              <a:t>CalendarView</a:t>
            </a:r>
            <a:r>
              <a:rPr lang="en-US" dirty="0"/>
              <a:t>.</a:t>
            </a:r>
          </a:p>
          <a:p>
            <a:r>
              <a:rPr lang="en-US" b="1" dirty="0" err="1"/>
              <a:t>getWeekSeparatorLineColor</a:t>
            </a:r>
            <a:r>
              <a:rPr lang="en-US" b="1" dirty="0"/>
              <a:t>():</a:t>
            </a:r>
            <a:r>
              <a:rPr lang="en-US" dirty="0"/>
              <a:t> This method is used to get the color of week separator line. This method returns an </a:t>
            </a:r>
            <a:r>
              <a:rPr lang="en-US" dirty="0" err="1"/>
              <a:t>int</a:t>
            </a:r>
            <a:r>
              <a:rPr lang="en-US" dirty="0"/>
              <a:t> type value. This method was deprecated in API level 23 so no longer used by Material style Calendar View.</a:t>
            </a:r>
          </a:p>
          <a:p>
            <a:r>
              <a:rPr lang="en-US" b="1" dirty="0" err="1"/>
              <a:t>setUnfocusedMonthDateColor</a:t>
            </a:r>
            <a:r>
              <a:rPr lang="en-US" b="1" dirty="0"/>
              <a:t>(</a:t>
            </a:r>
            <a:r>
              <a:rPr lang="en-US" b="1" dirty="0" err="1"/>
              <a:t>int</a:t>
            </a:r>
            <a:r>
              <a:rPr lang="en-US" b="1" dirty="0"/>
              <a:t> color):</a:t>
            </a:r>
            <a:r>
              <a:rPr lang="en-US" dirty="0"/>
              <a:t> This method is used to set the color for the dates of an unfocused month. This method was deprecated in API level 23 so no longer used by Material style Calendar View.</a:t>
            </a:r>
          </a:p>
          <a:p>
            <a:r>
              <a:rPr lang="en-US" b="1" dirty="0" err="1"/>
              <a:t>getUnfocusedMonthDateColor</a:t>
            </a:r>
            <a:r>
              <a:rPr lang="en-US" b="1" dirty="0"/>
              <a:t>():</a:t>
            </a:r>
            <a:r>
              <a:rPr lang="en-US" dirty="0"/>
              <a:t> This method is used to get the color for the dates of an unfocused month. This method returns </a:t>
            </a:r>
            <a:r>
              <a:rPr lang="en-US" dirty="0" err="1"/>
              <a:t>int</a:t>
            </a:r>
            <a:r>
              <a:rPr lang="en-US" dirty="0"/>
              <a:t> type value. This method was deprecated in API level 23 so no longer used by Material style </a:t>
            </a:r>
            <a:r>
              <a:rPr lang="en-US" dirty="0" err="1"/>
              <a:t>CalendarView</a:t>
            </a:r>
            <a:r>
              <a:rPr lang="en-US" dirty="0"/>
              <a:t>.</a:t>
            </a:r>
          </a:p>
          <a:p>
            <a:r>
              <a:rPr lang="en-US" b="1" dirty="0" err="1"/>
              <a:t>setFocusedMonthDateColor</a:t>
            </a:r>
            <a:r>
              <a:rPr lang="en-US" b="1" dirty="0"/>
              <a:t>(</a:t>
            </a:r>
            <a:r>
              <a:rPr lang="en-US" b="1" dirty="0" err="1"/>
              <a:t>int</a:t>
            </a:r>
            <a:r>
              <a:rPr lang="en-US" b="1" dirty="0"/>
              <a:t> color):</a:t>
            </a:r>
            <a:r>
              <a:rPr lang="en-US" dirty="0"/>
              <a:t> This method is used to set the color for the dates of an focused month. This method was deprecated in API level 23 so no longer used by Material style </a:t>
            </a:r>
            <a:r>
              <a:rPr lang="en-US" dirty="0" err="1"/>
              <a:t>CalendarView</a:t>
            </a:r>
            <a:r>
              <a:rPr lang="en-US" dirty="0"/>
              <a:t>.</a:t>
            </a:r>
          </a:p>
          <a:p>
            <a:endParaRPr lang="en-US" dirty="0"/>
          </a:p>
        </p:txBody>
      </p:sp>
    </p:spTree>
    <p:extLst>
      <p:ext uri="{BB962C8B-B14F-4D97-AF65-F5344CB8AC3E}">
        <p14:creationId xmlns:p14="http://schemas.microsoft.com/office/powerpoint/2010/main" val="1319110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Methods Of Calendar View</a:t>
            </a:r>
          </a:p>
        </p:txBody>
      </p:sp>
      <p:sp>
        <p:nvSpPr>
          <p:cNvPr id="3" name="Content Placeholder 2"/>
          <p:cNvSpPr>
            <a:spLocks noGrp="1"/>
          </p:cNvSpPr>
          <p:nvPr>
            <p:ph idx="1"/>
          </p:nvPr>
        </p:nvSpPr>
        <p:spPr/>
        <p:txBody>
          <a:bodyPr/>
          <a:lstStyle/>
          <a:p>
            <a:r>
              <a:rPr lang="en-US" b="1" dirty="0" err="1"/>
              <a:t>getFocusedMonthDateColor</a:t>
            </a:r>
            <a:r>
              <a:rPr lang="en-US" b="1" dirty="0"/>
              <a:t>(): </a:t>
            </a:r>
            <a:r>
              <a:rPr lang="en-US" dirty="0"/>
              <a:t>This method is used to get the color for the dates of an focused month. This method returns </a:t>
            </a:r>
            <a:r>
              <a:rPr lang="en-US" dirty="0" err="1"/>
              <a:t>int</a:t>
            </a:r>
            <a:r>
              <a:rPr lang="en-US" dirty="0"/>
              <a:t> type value. This method was deprecated in API level 23 so no longer used by Material style </a:t>
            </a:r>
            <a:r>
              <a:rPr lang="en-US" dirty="0" err="1"/>
              <a:t>CalendarView</a:t>
            </a:r>
            <a:r>
              <a:rPr lang="en-US" dirty="0"/>
              <a:t>.</a:t>
            </a:r>
          </a:p>
          <a:p>
            <a:r>
              <a:rPr lang="en-US" b="1" dirty="0" err="1"/>
              <a:t>setOnDateChangeListener</a:t>
            </a:r>
            <a:r>
              <a:rPr lang="en-US" b="1" dirty="0"/>
              <a:t>(</a:t>
            </a:r>
            <a:r>
              <a:rPr lang="en-US" b="1" dirty="0" err="1"/>
              <a:t>OnDateChangeListenerlistener</a:t>
            </a:r>
            <a:r>
              <a:rPr lang="en-US" b="1" dirty="0"/>
              <a:t>):</a:t>
            </a:r>
            <a:r>
              <a:rPr lang="en-US" dirty="0"/>
              <a:t> This method is used to set the listener to be notified upon selected date change.</a:t>
            </a:r>
          </a:p>
        </p:txBody>
      </p:sp>
    </p:spTree>
    <p:extLst>
      <p:ext uri="{BB962C8B-B14F-4D97-AF65-F5344CB8AC3E}">
        <p14:creationId xmlns:p14="http://schemas.microsoft.com/office/powerpoint/2010/main" val="3958445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Toast class</a:t>
            </a:r>
          </a:p>
        </p:txBody>
      </p:sp>
      <p:sp>
        <p:nvSpPr>
          <p:cNvPr id="3" name="Content Placeholder 2"/>
          <p:cNvSpPr>
            <a:spLocks noGrp="1"/>
          </p:cNvSpPr>
          <p:nvPr>
            <p:ph idx="1"/>
          </p:nvPr>
        </p:nvSpPr>
        <p:spPr/>
        <p:txBody>
          <a:bodyPr/>
          <a:lstStyle/>
          <a:p>
            <a:r>
              <a:rPr lang="en-US" dirty="0"/>
              <a:t>Toast class is used to show notification for a particular interval of time. After sometime it disappears. It doesn't block the user interaction.</a:t>
            </a:r>
          </a:p>
        </p:txBody>
      </p:sp>
    </p:spTree>
    <p:extLst>
      <p:ext uri="{BB962C8B-B14F-4D97-AF65-F5344CB8AC3E}">
        <p14:creationId xmlns:p14="http://schemas.microsoft.com/office/powerpoint/2010/main" val="1117822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Constants of Toast Class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36244078"/>
              </p:ext>
            </p:extLst>
          </p:nvPr>
        </p:nvGraphicFramePr>
        <p:xfrm>
          <a:off x="798894" y="1751797"/>
          <a:ext cx="7680962" cy="2803534"/>
        </p:xfrm>
        <a:graphic>
          <a:graphicData uri="http://schemas.openxmlformats.org/drawingml/2006/table">
            <a:tbl>
              <a:tblPr/>
              <a:tblGrid>
                <a:gridCol w="3840481">
                  <a:extLst>
                    <a:ext uri="{9D8B030D-6E8A-4147-A177-3AD203B41FA5}">
                      <a16:colId xmlns:a16="http://schemas.microsoft.com/office/drawing/2014/main" val="20000"/>
                    </a:ext>
                  </a:extLst>
                </a:gridCol>
                <a:gridCol w="3840481">
                  <a:extLst>
                    <a:ext uri="{9D8B030D-6E8A-4147-A177-3AD203B41FA5}">
                      <a16:colId xmlns:a16="http://schemas.microsoft.com/office/drawing/2014/main" val="20001"/>
                    </a:ext>
                  </a:extLst>
                </a:gridCol>
              </a:tblGrid>
              <a:tr h="725318">
                <a:tc>
                  <a:txBody>
                    <a:bodyPr/>
                    <a:lstStyle/>
                    <a:p>
                      <a:pPr algn="l" fontAlgn="t"/>
                      <a:r>
                        <a:rPr lang="en-US">
                          <a:solidFill>
                            <a:srgbClr val="000000"/>
                          </a:solidFill>
                          <a:effectLst/>
                          <a:latin typeface="times new roman" panose="02020603050405020304" pitchFamily="18" charset="0"/>
                        </a:rPr>
                        <a:t>Constant</a:t>
                      </a:r>
                    </a:p>
                  </a:txBody>
                  <a:tcPr marL="76200" marR="76200" marT="76200" marB="76200">
                    <a:lnL w="6350" cap="flat" cmpd="sng" algn="ctr">
                      <a:solidFill>
                        <a:srgbClr val="68362B"/>
                      </a:solidFill>
                      <a:prstDash val="solid"/>
                      <a:round/>
                      <a:headEnd type="none" w="med" len="med"/>
                      <a:tailEnd type="none" w="med" len="med"/>
                    </a:lnL>
                    <a:lnR w="6350" cap="flat" cmpd="sng" algn="ctr">
                      <a:solidFill>
                        <a:srgbClr val="68362B"/>
                      </a:solidFill>
                      <a:prstDash val="solid"/>
                      <a:round/>
                      <a:headEnd type="none" w="med" len="med"/>
                      <a:tailEnd type="none" w="med" len="med"/>
                    </a:lnR>
                    <a:lnT w="6350" cap="flat" cmpd="sng" algn="ctr">
                      <a:solidFill>
                        <a:srgbClr val="68362B"/>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Description</a:t>
                      </a:r>
                    </a:p>
                  </a:txBody>
                  <a:tcPr marL="76200" marR="76200" marT="76200" marB="76200">
                    <a:lnL w="6350" cap="flat" cmpd="sng" algn="ctr">
                      <a:solidFill>
                        <a:srgbClr val="68362B"/>
                      </a:solidFill>
                      <a:prstDash val="solid"/>
                      <a:round/>
                      <a:headEnd type="none" w="med" len="med"/>
                      <a:tailEnd type="none" w="med" len="med"/>
                    </a:lnL>
                    <a:lnR w="6350" cap="flat" cmpd="sng" algn="ctr">
                      <a:solidFill>
                        <a:srgbClr val="68362B"/>
                      </a:solidFill>
                      <a:prstDash val="solid"/>
                      <a:round/>
                      <a:headEnd type="none" w="med" len="med"/>
                      <a:tailEnd type="none" w="med" len="med"/>
                    </a:lnR>
                    <a:lnT w="6350" cap="flat" cmpd="sng" algn="ctr">
                      <a:solidFill>
                        <a:srgbClr val="68362B"/>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1039108">
                <a:tc>
                  <a:txBody>
                    <a:bodyPr/>
                    <a:lstStyle/>
                    <a:p>
                      <a:pPr algn="just" fontAlgn="t"/>
                      <a:r>
                        <a:rPr lang="en-US" b="0" i="0">
                          <a:solidFill>
                            <a:srgbClr val="000000"/>
                          </a:solidFill>
                          <a:effectLst/>
                          <a:latin typeface="verdana" panose="020B0604030504040204" pitchFamily="34" charset="0"/>
                        </a:rPr>
                        <a:t>public static final int LENGTH_LONG</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b="0" i="0">
                          <a:solidFill>
                            <a:srgbClr val="000000"/>
                          </a:solidFill>
                          <a:effectLst/>
                          <a:latin typeface="verdana" panose="020B0604030504040204" pitchFamily="34" charset="0"/>
                        </a:rPr>
                        <a:t>displays view for the long duration of time.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039108">
                <a:tc>
                  <a:txBody>
                    <a:bodyPr/>
                    <a:lstStyle/>
                    <a:p>
                      <a:pPr algn="just" fontAlgn="t"/>
                      <a:r>
                        <a:rPr lang="en-US" b="0" i="0">
                          <a:solidFill>
                            <a:srgbClr val="000000"/>
                          </a:solidFill>
                          <a:effectLst/>
                          <a:latin typeface="verdana" panose="020B0604030504040204" pitchFamily="34" charset="0"/>
                        </a:rPr>
                        <a:t>public static final int LENGTH_SHORT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b="0" i="0" dirty="0">
                          <a:solidFill>
                            <a:srgbClr val="000000"/>
                          </a:solidFill>
                          <a:effectLst/>
                          <a:latin typeface="verdana" panose="020B0604030504040204" pitchFamily="34" charset="0"/>
                        </a:rPr>
                        <a:t>displays view for the short duration of time.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4380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of Toast class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64582477"/>
              </p:ext>
            </p:extLst>
          </p:nvPr>
        </p:nvGraphicFramePr>
        <p:xfrm>
          <a:off x="1126156" y="1857675"/>
          <a:ext cx="7560644" cy="3176339"/>
        </p:xfrm>
        <a:graphic>
          <a:graphicData uri="http://schemas.openxmlformats.org/drawingml/2006/table">
            <a:tbl>
              <a:tblPr/>
              <a:tblGrid>
                <a:gridCol w="3780322">
                  <a:extLst>
                    <a:ext uri="{9D8B030D-6E8A-4147-A177-3AD203B41FA5}">
                      <a16:colId xmlns:a16="http://schemas.microsoft.com/office/drawing/2014/main" val="20000"/>
                    </a:ext>
                  </a:extLst>
                </a:gridCol>
                <a:gridCol w="3780322">
                  <a:extLst>
                    <a:ext uri="{9D8B030D-6E8A-4147-A177-3AD203B41FA5}">
                      <a16:colId xmlns:a16="http://schemas.microsoft.com/office/drawing/2014/main" val="20001"/>
                    </a:ext>
                  </a:extLst>
                </a:gridCol>
              </a:tblGrid>
              <a:tr h="672468">
                <a:tc>
                  <a:txBody>
                    <a:bodyPr/>
                    <a:lstStyle/>
                    <a:p>
                      <a:pPr algn="l" fontAlgn="t"/>
                      <a:r>
                        <a:rPr lang="en-US">
                          <a:solidFill>
                            <a:srgbClr val="000000"/>
                          </a:solidFill>
                          <a:effectLst/>
                          <a:latin typeface="times new roman" panose="02020603050405020304" pitchFamily="18" charset="0"/>
                        </a:rPr>
                        <a:t>Method</a:t>
                      </a:r>
                    </a:p>
                  </a:txBody>
                  <a:tcPr marL="76200" marR="76200" marT="76200" marB="76200">
                    <a:lnL w="6350" cap="flat" cmpd="sng" algn="ctr">
                      <a:solidFill>
                        <a:srgbClr val="705363"/>
                      </a:solidFill>
                      <a:prstDash val="solid"/>
                      <a:round/>
                      <a:headEnd type="none" w="med" len="med"/>
                      <a:tailEnd type="none" w="med" len="med"/>
                    </a:lnL>
                    <a:lnR w="6350" cap="flat" cmpd="sng" algn="ctr">
                      <a:solidFill>
                        <a:srgbClr val="705363"/>
                      </a:solidFill>
                      <a:prstDash val="solid"/>
                      <a:round/>
                      <a:headEnd type="none" w="med" len="med"/>
                      <a:tailEnd type="none" w="med" len="med"/>
                    </a:lnR>
                    <a:lnT w="6350" cap="flat" cmpd="sng" algn="ctr">
                      <a:solidFill>
                        <a:srgbClr val="705363"/>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Description</a:t>
                      </a:r>
                    </a:p>
                  </a:txBody>
                  <a:tcPr marL="76200" marR="76200" marT="76200" marB="76200">
                    <a:lnL w="6350" cap="flat" cmpd="sng" algn="ctr">
                      <a:solidFill>
                        <a:srgbClr val="705363"/>
                      </a:solidFill>
                      <a:prstDash val="solid"/>
                      <a:round/>
                      <a:headEnd type="none" w="med" len="med"/>
                      <a:tailEnd type="none" w="med" len="med"/>
                    </a:lnL>
                    <a:lnR w="6350" cap="flat" cmpd="sng" algn="ctr">
                      <a:solidFill>
                        <a:srgbClr val="705363"/>
                      </a:solidFill>
                      <a:prstDash val="solid"/>
                      <a:round/>
                      <a:headEnd type="none" w="med" len="med"/>
                      <a:tailEnd type="none" w="med" len="med"/>
                    </a:lnR>
                    <a:lnT w="6350" cap="flat" cmpd="sng" algn="ctr">
                      <a:solidFill>
                        <a:srgbClr val="705363"/>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963394">
                <a:tc>
                  <a:txBody>
                    <a:bodyPr/>
                    <a:lstStyle/>
                    <a:p>
                      <a:pPr algn="just" fontAlgn="t"/>
                      <a:r>
                        <a:rPr lang="en-US" b="0" i="0">
                          <a:solidFill>
                            <a:srgbClr val="000000"/>
                          </a:solidFill>
                          <a:effectLst/>
                          <a:latin typeface="verdana" panose="020B0604030504040204" pitchFamily="34" charset="0"/>
                        </a:rPr>
                        <a:t>public static Toast makeText(Context context, CharSequence text, int duration)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b="0" i="0">
                          <a:solidFill>
                            <a:srgbClr val="000000"/>
                          </a:solidFill>
                          <a:effectLst/>
                          <a:latin typeface="verdana" panose="020B0604030504040204" pitchFamily="34" charset="0"/>
                        </a:rPr>
                        <a:t>makes the toast containing text and duration.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77083">
                <a:tc>
                  <a:txBody>
                    <a:bodyPr/>
                    <a:lstStyle/>
                    <a:p>
                      <a:pPr algn="just" fontAlgn="t"/>
                      <a:r>
                        <a:rPr lang="en-US" b="0" i="0">
                          <a:solidFill>
                            <a:srgbClr val="000000"/>
                          </a:solidFill>
                          <a:effectLst/>
                          <a:latin typeface="verdana" panose="020B0604030504040204" pitchFamily="34" charset="0"/>
                        </a:rPr>
                        <a:t>public void show()</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b="0" i="0">
                          <a:solidFill>
                            <a:srgbClr val="000000"/>
                          </a:solidFill>
                          <a:effectLst/>
                          <a:latin typeface="verdana" panose="020B0604030504040204" pitchFamily="34" charset="0"/>
                        </a:rPr>
                        <a:t>displays toast.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963394">
                <a:tc>
                  <a:txBody>
                    <a:bodyPr/>
                    <a:lstStyle/>
                    <a:p>
                      <a:pPr algn="just" fontAlgn="t"/>
                      <a:r>
                        <a:rPr lang="en-US" b="0" i="0">
                          <a:solidFill>
                            <a:srgbClr val="000000"/>
                          </a:solidFill>
                          <a:effectLst/>
                          <a:latin typeface="verdana" panose="020B0604030504040204" pitchFamily="34" charset="0"/>
                        </a:rPr>
                        <a:t>public void setMargin (float horizontalMargin, float verticalMargin)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b="0" i="0" dirty="0">
                          <a:solidFill>
                            <a:srgbClr val="000000"/>
                          </a:solidFill>
                          <a:effectLst/>
                          <a:latin typeface="verdana" panose="020B0604030504040204" pitchFamily="34" charset="0"/>
                        </a:rPr>
                        <a:t>changes the horizontal and vertical margin difference.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77024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Toast Code</a:t>
            </a:r>
          </a:p>
        </p:txBody>
      </p:sp>
      <p:sp>
        <p:nvSpPr>
          <p:cNvPr id="3" name="Content Placeholder 2"/>
          <p:cNvSpPr>
            <a:spLocks noGrp="1"/>
          </p:cNvSpPr>
          <p:nvPr>
            <p:ph idx="1"/>
          </p:nvPr>
        </p:nvSpPr>
        <p:spPr>
          <a:xfrm>
            <a:off x="-1" y="1600202"/>
            <a:ext cx="9596387" cy="4525963"/>
          </a:xfrm>
        </p:spPr>
        <p:txBody>
          <a:bodyPr>
            <a:normAutofit/>
          </a:bodyPr>
          <a:lstStyle/>
          <a:p>
            <a:pPr marL="0" indent="0">
              <a:buNone/>
            </a:pPr>
            <a:r>
              <a:rPr lang="en-US" sz="2000" dirty="0"/>
              <a:t>Toast toast=</a:t>
            </a:r>
            <a:r>
              <a:rPr lang="en-US" sz="2000" dirty="0" err="1"/>
              <a:t>Toast.makeText</a:t>
            </a:r>
            <a:r>
              <a:rPr lang="en-US" sz="2000" dirty="0"/>
              <a:t>(</a:t>
            </a:r>
            <a:r>
              <a:rPr lang="en-US" sz="2000" dirty="0" err="1"/>
              <a:t>getApplicationContext</a:t>
            </a:r>
            <a:r>
              <a:rPr lang="en-US" sz="2000" dirty="0"/>
              <a:t>(),"Hello",</a:t>
            </a:r>
            <a:r>
              <a:rPr lang="en-US" sz="2000" dirty="0" err="1"/>
              <a:t>Toast.LENGTH_SHORT</a:t>
            </a:r>
            <a:r>
              <a:rPr lang="en-US" sz="2000" dirty="0"/>
              <a:t>);  </a:t>
            </a:r>
          </a:p>
          <a:p>
            <a:pPr marL="0" indent="0">
              <a:buNone/>
            </a:pPr>
            <a:r>
              <a:rPr lang="en-US" sz="2000" dirty="0" err="1"/>
              <a:t>toast.setMargin</a:t>
            </a:r>
            <a:r>
              <a:rPr lang="en-US" sz="2000" dirty="0"/>
              <a:t>(50,50);  </a:t>
            </a:r>
          </a:p>
          <a:p>
            <a:pPr marL="0" indent="0">
              <a:buNone/>
            </a:pPr>
            <a:r>
              <a:rPr lang="en-US" sz="2000" dirty="0" err="1"/>
              <a:t>toast.show</a:t>
            </a:r>
            <a:r>
              <a:rPr lang="en-US" sz="2000" dirty="0"/>
              <a:t>();  </a:t>
            </a:r>
          </a:p>
        </p:txBody>
      </p:sp>
    </p:spTree>
    <p:extLst>
      <p:ext uri="{BB962C8B-B14F-4D97-AF65-F5344CB8AC3E}">
        <p14:creationId xmlns:p14="http://schemas.microsoft.com/office/powerpoint/2010/main" val="857152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Usecase</a:t>
            </a:r>
            <a:r>
              <a:rPr lang="en-US" dirty="0"/>
              <a:t>  1- display Event</a:t>
            </a:r>
          </a:p>
        </p:txBody>
      </p:sp>
      <p:pic>
        <p:nvPicPr>
          <p:cNvPr id="4" name="Picture 3"/>
          <p:cNvPicPr>
            <a:picLocks noChangeAspect="1"/>
          </p:cNvPicPr>
          <p:nvPr/>
        </p:nvPicPr>
        <p:blipFill>
          <a:blip r:embed="rId2"/>
          <a:stretch>
            <a:fillRect/>
          </a:stretch>
        </p:blipFill>
        <p:spPr>
          <a:xfrm>
            <a:off x="919212" y="1143173"/>
            <a:ext cx="8061158" cy="5464570"/>
          </a:xfrm>
          <a:prstGeom prst="rect">
            <a:avLst/>
          </a:prstGeom>
        </p:spPr>
      </p:pic>
      <p:sp>
        <p:nvSpPr>
          <p:cNvPr id="5" name="Oval 4"/>
          <p:cNvSpPr/>
          <p:nvPr/>
        </p:nvSpPr>
        <p:spPr>
          <a:xfrm>
            <a:off x="587141" y="3272589"/>
            <a:ext cx="6420051" cy="1799925"/>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 name="TextBox 2"/>
          <p:cNvSpPr txBox="1"/>
          <p:nvPr/>
        </p:nvSpPr>
        <p:spPr>
          <a:xfrm>
            <a:off x="6795436" y="3166712"/>
            <a:ext cx="1891364" cy="923330"/>
          </a:xfrm>
          <a:prstGeom prst="rect">
            <a:avLst/>
          </a:prstGeom>
          <a:noFill/>
        </p:spPr>
        <p:txBody>
          <a:bodyPr wrap="square" rtlCol="0">
            <a:spAutoFit/>
          </a:bodyPr>
          <a:lstStyle/>
          <a:p>
            <a:r>
              <a:rPr lang="en-US" dirty="0"/>
              <a:t>Calling calendar on click using Intent</a:t>
            </a:r>
          </a:p>
        </p:txBody>
      </p:sp>
    </p:spTree>
    <p:extLst>
      <p:ext uri="{BB962C8B-B14F-4D97-AF65-F5344CB8AC3E}">
        <p14:creationId xmlns:p14="http://schemas.microsoft.com/office/powerpoint/2010/main" val="1900567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1017" y="1295459"/>
            <a:ext cx="2710407" cy="457508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824" y="1295459"/>
            <a:ext cx="2534955" cy="457508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2155" y="1295459"/>
            <a:ext cx="2573487" cy="4575087"/>
          </a:xfrm>
          <a:prstGeom prst="rect">
            <a:avLst/>
          </a:prstGeom>
        </p:spPr>
      </p:pic>
    </p:spTree>
    <p:extLst>
      <p:ext uri="{BB962C8B-B14F-4D97-AF65-F5344CB8AC3E}">
        <p14:creationId xmlns:p14="http://schemas.microsoft.com/office/powerpoint/2010/main" val="3690342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Usecase</a:t>
            </a:r>
            <a:r>
              <a:rPr lang="en-US" dirty="0"/>
              <a:t> 2- Insert Event</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85762" y="1244384"/>
            <a:ext cx="8372475" cy="4591050"/>
          </a:xfrm>
          <a:prstGeom prst="rect">
            <a:avLst/>
          </a:prstGeom>
        </p:spPr>
      </p:pic>
      <p:sp>
        <p:nvSpPr>
          <p:cNvPr id="5" name="Oval 4"/>
          <p:cNvSpPr/>
          <p:nvPr/>
        </p:nvSpPr>
        <p:spPr>
          <a:xfrm>
            <a:off x="866274" y="3426594"/>
            <a:ext cx="5553777" cy="2050181"/>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11130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Creating Event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0456" y="1158117"/>
            <a:ext cx="2693910" cy="476931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7241" y="1158117"/>
            <a:ext cx="2682741" cy="4769318"/>
          </a:xfrm>
          <a:prstGeom prst="rect">
            <a:avLst/>
          </a:prstGeom>
        </p:spPr>
      </p:pic>
    </p:spTree>
    <p:extLst>
      <p:ext uri="{BB962C8B-B14F-4D97-AF65-F5344CB8AC3E}">
        <p14:creationId xmlns:p14="http://schemas.microsoft.com/office/powerpoint/2010/main" val="3855324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altLang="en-US" dirty="0"/>
              <a:t>Calendar API</a:t>
            </a:r>
          </a:p>
          <a:p>
            <a:r>
              <a:rPr lang="en-US" altLang="en-US" dirty="0"/>
              <a:t>Publishing apps to Google Play Store</a:t>
            </a:r>
          </a:p>
        </p:txBody>
      </p:sp>
    </p:spTree>
    <p:extLst>
      <p:ext uri="{BB962C8B-B14F-4D97-AF65-F5344CB8AC3E}">
        <p14:creationId xmlns:p14="http://schemas.microsoft.com/office/powerpoint/2010/main" val="3823562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See Event Details</a:t>
            </a: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1059" y="1540041"/>
            <a:ext cx="2545854" cy="452596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3598" y="1540041"/>
            <a:ext cx="2472010" cy="4394684"/>
          </a:xfrm>
          <a:prstGeom prst="rect">
            <a:avLst/>
          </a:prstGeom>
        </p:spPr>
      </p:pic>
    </p:spTree>
    <p:extLst>
      <p:ext uri="{BB962C8B-B14F-4D97-AF65-F5344CB8AC3E}">
        <p14:creationId xmlns:p14="http://schemas.microsoft.com/office/powerpoint/2010/main" val="3121172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Publishing Apps</a:t>
            </a:r>
          </a:p>
        </p:txBody>
      </p:sp>
      <p:sp>
        <p:nvSpPr>
          <p:cNvPr id="3" name="Content Placeholder 2"/>
          <p:cNvSpPr>
            <a:spLocks noGrp="1"/>
          </p:cNvSpPr>
          <p:nvPr>
            <p:ph idx="1"/>
          </p:nvPr>
        </p:nvSpPr>
        <p:spPr/>
        <p:txBody>
          <a:bodyPr>
            <a:normAutofit/>
          </a:bodyPr>
          <a:lstStyle/>
          <a:p>
            <a:r>
              <a:rPr lang="en-US" sz="2000" dirty="0"/>
              <a:t>Android application publishing is a process that makes your Android applications available to users.</a:t>
            </a:r>
          </a:p>
          <a:p>
            <a:r>
              <a:rPr lang="en-US" sz="2000" dirty="0"/>
              <a:t>Apps developed are sold and distributed using Google Play store</a:t>
            </a:r>
          </a:p>
          <a:p>
            <a:r>
              <a:rPr lang="en-US" sz="2000" dirty="0"/>
              <a:t>Another way is directly sending to users using your website (least preferred as there is inbuilt cost of maintaining your host website)</a:t>
            </a:r>
          </a:p>
          <a:p>
            <a:r>
              <a:rPr lang="en-US" sz="2000" dirty="0"/>
              <a:t>You will need to export your application as an APK (Android Package) file before you upload it Google Play marketplace.</a:t>
            </a:r>
          </a:p>
          <a:p>
            <a:endParaRPr lang="en-US" sz="2000" dirty="0"/>
          </a:p>
          <a:p>
            <a:endParaRPr lang="en-US" sz="2000" dirty="0"/>
          </a:p>
        </p:txBody>
      </p:sp>
    </p:spTree>
    <p:extLst>
      <p:ext uri="{BB962C8B-B14F-4D97-AF65-F5344CB8AC3E}">
        <p14:creationId xmlns:p14="http://schemas.microsoft.com/office/powerpoint/2010/main" val="3438989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Development Life Cycle</a:t>
            </a:r>
          </a:p>
        </p:txBody>
      </p:sp>
      <p:pic>
        <p:nvPicPr>
          <p:cNvPr id="4" name="Content Placeholder 3"/>
          <p:cNvPicPr>
            <a:picLocks noGrp="1" noChangeAspect="1"/>
          </p:cNvPicPr>
          <p:nvPr>
            <p:ph idx="1"/>
          </p:nvPr>
        </p:nvPicPr>
        <p:blipFill>
          <a:blip r:embed="rId2"/>
          <a:stretch>
            <a:fillRect/>
          </a:stretch>
        </p:blipFill>
        <p:spPr>
          <a:xfrm>
            <a:off x="783702" y="1417638"/>
            <a:ext cx="7287838" cy="4525963"/>
          </a:xfrm>
          <a:prstGeom prst="rect">
            <a:avLst/>
          </a:prstGeom>
        </p:spPr>
      </p:pic>
    </p:spTree>
    <p:extLst>
      <p:ext uri="{BB962C8B-B14F-4D97-AF65-F5344CB8AC3E}">
        <p14:creationId xmlns:p14="http://schemas.microsoft.com/office/powerpoint/2010/main" val="2913324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823" y="0"/>
            <a:ext cx="8229600" cy="1143000"/>
          </a:xfrm>
        </p:spPr>
        <p:txBody>
          <a:bodyPr/>
          <a:lstStyle/>
          <a:p>
            <a:r>
              <a:rPr lang="en-US" dirty="0"/>
              <a:t>Steps for Deployment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53073746"/>
              </p:ext>
            </p:extLst>
          </p:nvPr>
        </p:nvGraphicFramePr>
        <p:xfrm>
          <a:off x="115504" y="1361444"/>
          <a:ext cx="9028496" cy="5102912"/>
        </p:xfrm>
        <a:graphic>
          <a:graphicData uri="http://schemas.openxmlformats.org/drawingml/2006/table">
            <a:tbl>
              <a:tblPr>
                <a:tableStyleId>{5940675A-B579-460E-94D1-54222C63F5DA}</a:tableStyleId>
              </a:tblPr>
              <a:tblGrid>
                <a:gridCol w="1867300">
                  <a:extLst>
                    <a:ext uri="{9D8B030D-6E8A-4147-A177-3AD203B41FA5}">
                      <a16:colId xmlns:a16="http://schemas.microsoft.com/office/drawing/2014/main" val="20000"/>
                    </a:ext>
                  </a:extLst>
                </a:gridCol>
                <a:gridCol w="7161196">
                  <a:extLst>
                    <a:ext uri="{9D8B030D-6E8A-4147-A177-3AD203B41FA5}">
                      <a16:colId xmlns:a16="http://schemas.microsoft.com/office/drawing/2014/main" val="20001"/>
                    </a:ext>
                  </a:extLst>
                </a:gridCol>
              </a:tblGrid>
              <a:tr h="1120723">
                <a:tc>
                  <a:txBody>
                    <a:bodyPr/>
                    <a:lstStyle/>
                    <a:p>
                      <a:pPr fontAlgn="t"/>
                      <a:r>
                        <a:rPr lang="en-US" sz="2000" dirty="0">
                          <a:effectLst/>
                        </a:rPr>
                        <a:t>Regression Testing </a:t>
                      </a:r>
                    </a:p>
                  </a:txBody>
                  <a:tcPr marL="24061" marR="24061" marT="24061" marB="24061"/>
                </a:tc>
                <a:tc>
                  <a:txBody>
                    <a:bodyPr/>
                    <a:lstStyle/>
                    <a:p>
                      <a:r>
                        <a:rPr lang="en-US" sz="2000" dirty="0"/>
                        <a:t>Test on all the devices you want the target</a:t>
                      </a:r>
                    </a:p>
                  </a:txBody>
                  <a:tcPr marL="43311" marR="43311" marT="21655" marB="21655"/>
                </a:tc>
                <a:extLst>
                  <a:ext uri="{0D108BD9-81ED-4DB2-BD59-A6C34878D82A}">
                    <a16:rowId xmlns:a16="http://schemas.microsoft.com/office/drawing/2014/main" val="10000"/>
                  </a:ext>
                </a:extLst>
              </a:tr>
              <a:tr h="1325684">
                <a:tc>
                  <a:txBody>
                    <a:bodyPr/>
                    <a:lstStyle/>
                    <a:p>
                      <a:pPr fontAlgn="t"/>
                      <a:r>
                        <a:rPr lang="en-US" sz="2000" dirty="0">
                          <a:effectLst/>
                        </a:rPr>
                        <a:t>Application Rating</a:t>
                      </a:r>
                    </a:p>
                  </a:txBody>
                  <a:tcPr marL="24061" marR="24061" marT="24061" marB="24061"/>
                </a:tc>
                <a:tc>
                  <a:txBody>
                    <a:bodyPr/>
                    <a:lstStyle/>
                    <a:p>
                      <a:pPr fontAlgn="t"/>
                      <a:r>
                        <a:rPr lang="en-US" sz="2000" dirty="0">
                          <a:effectLst/>
                        </a:rPr>
                        <a:t> When you will publish your application at Google Play, you will have to specify a content rating for your app, which informs Google Play users of its maturity level. Currently available ratings are (a) Everyone (b) Low maturity (c) Medium maturity (d) High maturity.</a:t>
                      </a:r>
                    </a:p>
                  </a:txBody>
                  <a:tcPr marL="24061" marR="24061" marT="24061" marB="24061"/>
                </a:tc>
                <a:extLst>
                  <a:ext uri="{0D108BD9-81ED-4DB2-BD59-A6C34878D82A}">
                    <a16:rowId xmlns:a16="http://schemas.microsoft.com/office/drawing/2014/main" val="10001"/>
                  </a:ext>
                </a:extLst>
              </a:tr>
              <a:tr h="1084383">
                <a:tc>
                  <a:txBody>
                    <a:bodyPr/>
                    <a:lstStyle/>
                    <a:p>
                      <a:pPr fontAlgn="t"/>
                      <a:r>
                        <a:rPr lang="en-US" sz="2000" dirty="0">
                          <a:effectLst/>
                        </a:rPr>
                        <a:t>Targeted</a:t>
                      </a:r>
                      <a:r>
                        <a:rPr lang="en-US" sz="2000" baseline="0" dirty="0">
                          <a:effectLst/>
                        </a:rPr>
                        <a:t> Regions</a:t>
                      </a:r>
                      <a:endParaRPr lang="en-US" sz="2000" b="1" dirty="0">
                        <a:effectLst/>
                      </a:endParaRPr>
                    </a:p>
                  </a:txBody>
                  <a:tcPr marL="24061" marR="24061" marT="24061" marB="24061"/>
                </a:tc>
                <a:tc>
                  <a:txBody>
                    <a:bodyPr/>
                    <a:lstStyle/>
                    <a:p>
                      <a:pPr fontAlgn="t"/>
                      <a:r>
                        <a:rPr lang="en-US" sz="2000" dirty="0">
                          <a:effectLst/>
                        </a:rPr>
                        <a:t>what countries and territories where your application will be sold. </a:t>
                      </a:r>
                    </a:p>
                    <a:p>
                      <a:pPr fontAlgn="t"/>
                      <a:r>
                        <a:rPr lang="en-US" sz="2000" dirty="0">
                          <a:effectLst/>
                        </a:rPr>
                        <a:t>take care of setting up time zone, localization or any other specific requirement as per the targeted region.</a:t>
                      </a:r>
                    </a:p>
                  </a:txBody>
                  <a:tcPr marL="24061" marR="24061" marT="24061" marB="24061"/>
                </a:tc>
                <a:extLst>
                  <a:ext uri="{0D108BD9-81ED-4DB2-BD59-A6C34878D82A}">
                    <a16:rowId xmlns:a16="http://schemas.microsoft.com/office/drawing/2014/main" val="10002"/>
                  </a:ext>
                </a:extLst>
              </a:tr>
              <a:tr h="1325684">
                <a:tc>
                  <a:txBody>
                    <a:bodyPr/>
                    <a:lstStyle/>
                    <a:p>
                      <a:pPr fontAlgn="t"/>
                      <a:r>
                        <a:rPr lang="en-US" sz="2000" dirty="0">
                          <a:effectLst/>
                        </a:rPr>
                        <a:t>Application</a:t>
                      </a:r>
                      <a:r>
                        <a:rPr lang="en-US" sz="2000" baseline="0" dirty="0">
                          <a:effectLst/>
                        </a:rPr>
                        <a:t> Size</a:t>
                      </a:r>
                      <a:endParaRPr lang="en-US" sz="2000" b="1" dirty="0">
                        <a:effectLst/>
                      </a:endParaRPr>
                    </a:p>
                  </a:txBody>
                  <a:tcPr marL="24061" marR="24061" marT="24061" marB="24061"/>
                </a:tc>
                <a:tc>
                  <a:txBody>
                    <a:bodyPr/>
                    <a:lstStyle/>
                    <a:p>
                      <a:pPr fontAlgn="t"/>
                      <a:r>
                        <a:rPr lang="en-US" sz="2000" dirty="0">
                          <a:effectLst/>
                        </a:rPr>
                        <a:t>the maximum size for an APK published on Google Play is 50 MB. If your app exceeds that size, or if you want to offer a secondary download, you can use APK Expansion Files, which Google Play will host for free on its server infrastructure and automatically handle the download to devices.</a:t>
                      </a:r>
                    </a:p>
                  </a:txBody>
                  <a:tcPr marL="24061" marR="24061" marT="24061" marB="24061"/>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57346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26241509"/>
              </p:ext>
            </p:extLst>
          </p:nvPr>
        </p:nvGraphicFramePr>
        <p:xfrm>
          <a:off x="86625" y="1118937"/>
          <a:ext cx="8951496" cy="4106766"/>
        </p:xfrm>
        <a:graphic>
          <a:graphicData uri="http://schemas.openxmlformats.org/drawingml/2006/table">
            <a:tbl>
              <a:tblPr firstRow="1" bandRow="1">
                <a:tableStyleId>{5940675A-B579-460E-94D1-54222C63F5DA}</a:tableStyleId>
              </a:tblPr>
              <a:tblGrid>
                <a:gridCol w="4475748">
                  <a:extLst>
                    <a:ext uri="{9D8B030D-6E8A-4147-A177-3AD203B41FA5}">
                      <a16:colId xmlns:a16="http://schemas.microsoft.com/office/drawing/2014/main" val="20000"/>
                    </a:ext>
                  </a:extLst>
                </a:gridCol>
                <a:gridCol w="4475748">
                  <a:extLst>
                    <a:ext uri="{9D8B030D-6E8A-4147-A177-3AD203B41FA5}">
                      <a16:colId xmlns:a16="http://schemas.microsoft.com/office/drawing/2014/main" val="20001"/>
                    </a:ext>
                  </a:extLst>
                </a:gridCol>
              </a:tblGrid>
              <a:tr h="533081">
                <a:tc>
                  <a:txBody>
                    <a:bodyPr/>
                    <a:lstStyle/>
                    <a:p>
                      <a:pPr fontAlgn="t"/>
                      <a:r>
                        <a:rPr lang="en-US" sz="2000" dirty="0">
                          <a:effectLst/>
                        </a:rPr>
                        <a:t>SDK</a:t>
                      </a:r>
                      <a:r>
                        <a:rPr lang="en-US" sz="2000" baseline="0" dirty="0">
                          <a:effectLst/>
                        </a:rPr>
                        <a:t> and Screen Compatibility</a:t>
                      </a:r>
                      <a:endParaRPr lang="en-US" sz="2000" b="1" dirty="0">
                        <a:effectLst/>
                      </a:endParaRPr>
                    </a:p>
                  </a:txBody>
                  <a:tcPr marL="24061" marR="24061" marT="24061" marB="24061"/>
                </a:tc>
                <a:tc>
                  <a:txBody>
                    <a:bodyPr/>
                    <a:lstStyle/>
                    <a:p>
                      <a:pPr fontAlgn="t"/>
                      <a:r>
                        <a:rPr lang="en-US" sz="2000" dirty="0">
                          <a:effectLst/>
                        </a:rPr>
                        <a:t>app is designed to run properly on the Android platform versions and device screen sizes that you want to target.</a:t>
                      </a:r>
                    </a:p>
                  </a:txBody>
                  <a:tcPr marL="24061" marR="24061" marT="24061" marB="24061"/>
                </a:tc>
                <a:extLst>
                  <a:ext uri="{0D108BD9-81ED-4DB2-BD59-A6C34878D82A}">
                    <a16:rowId xmlns:a16="http://schemas.microsoft.com/office/drawing/2014/main" val="10000"/>
                  </a:ext>
                </a:extLst>
              </a:tr>
              <a:tr h="870701">
                <a:tc>
                  <a:txBody>
                    <a:bodyPr/>
                    <a:lstStyle/>
                    <a:p>
                      <a:pPr fontAlgn="t"/>
                      <a:r>
                        <a:rPr lang="en-US" sz="2000" dirty="0">
                          <a:effectLst/>
                        </a:rPr>
                        <a:t>Application</a:t>
                      </a:r>
                      <a:r>
                        <a:rPr lang="en-US" sz="2000" baseline="0" dirty="0">
                          <a:effectLst/>
                        </a:rPr>
                        <a:t> Pricing</a:t>
                      </a:r>
                      <a:endParaRPr lang="en-US" sz="2000" b="1" dirty="0">
                        <a:effectLst/>
                      </a:endParaRPr>
                    </a:p>
                  </a:txBody>
                  <a:tcPr marL="24061" marR="24061" marT="24061" marB="24061"/>
                </a:tc>
                <a:tc>
                  <a:txBody>
                    <a:bodyPr/>
                    <a:lstStyle/>
                    <a:p>
                      <a:pPr fontAlgn="t"/>
                      <a:r>
                        <a:rPr lang="en-US" sz="2000" dirty="0">
                          <a:effectLst/>
                        </a:rPr>
                        <a:t>Deciding whether you app will be free or paid is important because, on Google Play, free app's must remain free. If you want to sell your application then you will have to specify its price in different currencies.</a:t>
                      </a:r>
                    </a:p>
                  </a:txBody>
                  <a:tcPr marL="24061" marR="24061" marT="24061" marB="24061"/>
                </a:tc>
                <a:extLst>
                  <a:ext uri="{0D108BD9-81ED-4DB2-BD59-A6C34878D82A}">
                    <a16:rowId xmlns:a16="http://schemas.microsoft.com/office/drawing/2014/main" val="10001"/>
                  </a:ext>
                </a:extLst>
              </a:tr>
              <a:tr h="870701">
                <a:tc>
                  <a:txBody>
                    <a:bodyPr/>
                    <a:lstStyle/>
                    <a:p>
                      <a:pPr fontAlgn="t"/>
                      <a:r>
                        <a:rPr lang="en-US" sz="2000" dirty="0">
                          <a:effectLst/>
                        </a:rPr>
                        <a:t>Promotional</a:t>
                      </a:r>
                      <a:r>
                        <a:rPr lang="en-US" sz="2000" baseline="0" dirty="0">
                          <a:effectLst/>
                        </a:rPr>
                        <a:t> Content</a:t>
                      </a:r>
                      <a:endParaRPr lang="en-US" sz="2000" b="1" dirty="0">
                        <a:effectLst/>
                      </a:endParaRPr>
                    </a:p>
                  </a:txBody>
                  <a:tcPr marL="24061" marR="24061" marT="24061" marB="24061"/>
                </a:tc>
                <a:tc>
                  <a:txBody>
                    <a:bodyPr/>
                    <a:lstStyle/>
                    <a:p>
                      <a:pPr fontAlgn="t"/>
                      <a:r>
                        <a:rPr lang="en-US" sz="2000" dirty="0">
                          <a:effectLst/>
                        </a:rPr>
                        <a:t>supply a variety of high-quality graphic assets to showcase your app or brand. After you publish, these appear on your product details page, in store listings and search results, and elsewhere.</a:t>
                      </a:r>
                    </a:p>
                  </a:txBody>
                  <a:tcPr marL="24061" marR="24061" marT="24061" marB="24061"/>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268771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72947432"/>
              </p:ext>
            </p:extLst>
          </p:nvPr>
        </p:nvGraphicFramePr>
        <p:xfrm>
          <a:off x="192502" y="1600200"/>
          <a:ext cx="8681990" cy="4668244"/>
        </p:xfrm>
        <a:graphic>
          <a:graphicData uri="http://schemas.openxmlformats.org/drawingml/2006/table">
            <a:tbl>
              <a:tblPr firstRow="1" bandRow="1">
                <a:tableStyleId>{5940675A-B579-460E-94D1-54222C63F5DA}</a:tableStyleId>
              </a:tblPr>
              <a:tblGrid>
                <a:gridCol w="4340995">
                  <a:extLst>
                    <a:ext uri="{9D8B030D-6E8A-4147-A177-3AD203B41FA5}">
                      <a16:colId xmlns:a16="http://schemas.microsoft.com/office/drawing/2014/main" val="20000"/>
                    </a:ext>
                  </a:extLst>
                </a:gridCol>
                <a:gridCol w="4340995">
                  <a:extLst>
                    <a:ext uri="{9D8B030D-6E8A-4147-A177-3AD203B41FA5}">
                      <a16:colId xmlns:a16="http://schemas.microsoft.com/office/drawing/2014/main" val="20001"/>
                    </a:ext>
                  </a:extLst>
                </a:gridCol>
              </a:tblGrid>
              <a:tr h="370840">
                <a:tc>
                  <a:txBody>
                    <a:bodyPr/>
                    <a:lstStyle/>
                    <a:p>
                      <a:pPr fontAlgn="t"/>
                      <a:r>
                        <a:rPr lang="en-US" sz="2000" dirty="0">
                          <a:effectLst/>
                        </a:rPr>
                        <a:t>Build</a:t>
                      </a:r>
                      <a:r>
                        <a:rPr lang="en-US" sz="2000" baseline="0" dirty="0">
                          <a:effectLst/>
                        </a:rPr>
                        <a:t> and Upload release ready APK</a:t>
                      </a:r>
                      <a:endParaRPr lang="en-US" sz="2000" b="1" dirty="0">
                        <a:effectLst/>
                      </a:endParaRPr>
                    </a:p>
                  </a:txBody>
                  <a:tcPr marL="24061" marR="24061" marT="24061" marB="24061"/>
                </a:tc>
                <a:tc>
                  <a:txBody>
                    <a:bodyPr/>
                    <a:lstStyle/>
                    <a:p>
                      <a:pPr fontAlgn="t"/>
                      <a:r>
                        <a:rPr lang="en-US" sz="2000" dirty="0">
                          <a:effectLst/>
                        </a:rPr>
                        <a:t> The release-ready APK is what you will upload to the Developer Console and distribute to users. You can check complete detail on how to create a release-ready version of your app: </a:t>
                      </a:r>
                      <a:r>
                        <a:rPr lang="en-US" sz="2000" u="none" strike="noStrike" dirty="0">
                          <a:effectLst/>
                          <a:hlinkClick r:id="rId2"/>
                        </a:rPr>
                        <a:t>Preparing for Release</a:t>
                      </a:r>
                      <a:r>
                        <a:rPr lang="en-US" sz="2000" dirty="0">
                          <a:effectLst/>
                        </a:rPr>
                        <a:t>.</a:t>
                      </a:r>
                    </a:p>
                  </a:txBody>
                  <a:tcPr marL="24061" marR="24061" marT="24061" marB="24061"/>
                </a:tc>
                <a:extLst>
                  <a:ext uri="{0D108BD9-81ED-4DB2-BD59-A6C34878D82A}">
                    <a16:rowId xmlns:a16="http://schemas.microsoft.com/office/drawing/2014/main" val="10000"/>
                  </a:ext>
                </a:extLst>
              </a:tr>
              <a:tr h="370840">
                <a:tc>
                  <a:txBody>
                    <a:bodyPr/>
                    <a:lstStyle/>
                    <a:p>
                      <a:pPr fontAlgn="t"/>
                      <a:r>
                        <a:rPr lang="en-US" sz="2000" dirty="0">
                          <a:effectLst/>
                        </a:rPr>
                        <a:t>Finalize</a:t>
                      </a:r>
                      <a:r>
                        <a:rPr lang="en-US" sz="2000" baseline="0" dirty="0">
                          <a:effectLst/>
                        </a:rPr>
                        <a:t> application Detail</a:t>
                      </a:r>
                      <a:endParaRPr lang="en-US" sz="2000" b="1" dirty="0">
                        <a:effectLst/>
                      </a:endParaRPr>
                    </a:p>
                  </a:txBody>
                  <a:tcPr marL="24061" marR="24061" marT="24061" marB="24061"/>
                </a:tc>
                <a:tc>
                  <a:txBody>
                    <a:bodyPr/>
                    <a:lstStyle/>
                    <a:p>
                      <a:pPr fontAlgn="t"/>
                      <a:r>
                        <a:rPr lang="en-US" sz="2000" dirty="0">
                          <a:effectLst/>
                        </a:rPr>
                        <a:t> Google Play gives you a variety of ways to promote your app and engage with users on your product details page, from </a:t>
                      </a:r>
                      <a:r>
                        <a:rPr lang="en-US" sz="2000" dirty="0" err="1">
                          <a:effectLst/>
                        </a:rPr>
                        <a:t>colourful</a:t>
                      </a:r>
                      <a:r>
                        <a:rPr lang="en-US" sz="2000" dirty="0">
                          <a:effectLst/>
                        </a:rPr>
                        <a:t> graphics, screen shots, and videos to localized descriptions, release details, and links to your other apps. So you can decorate your application page and provide as much as clear crisp detail you can provide.</a:t>
                      </a:r>
                    </a:p>
                  </a:txBody>
                  <a:tcPr marL="24061" marR="24061" marT="24061" marB="24061"/>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9925633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Export Android Application Process</a:t>
            </a:r>
          </a:p>
        </p:txBody>
      </p:sp>
      <p:pic>
        <p:nvPicPr>
          <p:cNvPr id="4" name="Content Placeholder 3"/>
          <p:cNvPicPr>
            <a:picLocks noGrp="1" noChangeAspect="1"/>
          </p:cNvPicPr>
          <p:nvPr>
            <p:ph idx="1"/>
          </p:nvPr>
        </p:nvPicPr>
        <p:blipFill>
          <a:blip r:embed="rId2"/>
          <a:stretch>
            <a:fillRect/>
          </a:stretch>
        </p:blipFill>
        <p:spPr>
          <a:xfrm>
            <a:off x="457200" y="1919074"/>
            <a:ext cx="8229600" cy="3888214"/>
          </a:xfrm>
          <a:prstGeom prst="rect">
            <a:avLst/>
          </a:prstGeom>
        </p:spPr>
      </p:pic>
    </p:spTree>
    <p:extLst>
      <p:ext uri="{BB962C8B-B14F-4D97-AF65-F5344CB8AC3E}">
        <p14:creationId xmlns:p14="http://schemas.microsoft.com/office/powerpoint/2010/main" val="1509147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Android Studio</a:t>
            </a:r>
          </a:p>
        </p:txBody>
      </p:sp>
      <p:sp>
        <p:nvSpPr>
          <p:cNvPr id="3" name="Content Placeholder 2"/>
          <p:cNvSpPr>
            <a:spLocks noGrp="1"/>
          </p:cNvSpPr>
          <p:nvPr>
            <p:ph idx="1"/>
          </p:nvPr>
        </p:nvSpPr>
        <p:spPr/>
        <p:txBody>
          <a:bodyPr/>
          <a:lstStyle/>
          <a:p>
            <a:r>
              <a:rPr lang="en-US" dirty="0"/>
              <a:t>select </a:t>
            </a:r>
            <a:r>
              <a:rPr lang="en-US" b="1" dirty="0"/>
              <a:t>Build → Generate Signed APK(Android Packaging Kit)</a:t>
            </a:r>
            <a:r>
              <a:rPr lang="en-US" dirty="0"/>
              <a:t> from your Android studio</a:t>
            </a:r>
          </a:p>
        </p:txBody>
      </p:sp>
      <p:pic>
        <p:nvPicPr>
          <p:cNvPr id="4" name="Picture 3"/>
          <p:cNvPicPr>
            <a:picLocks noChangeAspect="1"/>
          </p:cNvPicPr>
          <p:nvPr/>
        </p:nvPicPr>
        <p:blipFill>
          <a:blip r:embed="rId2"/>
          <a:stretch>
            <a:fillRect/>
          </a:stretch>
        </p:blipFill>
        <p:spPr>
          <a:xfrm>
            <a:off x="750770" y="2490253"/>
            <a:ext cx="7459579" cy="4196013"/>
          </a:xfrm>
          <a:prstGeom prst="rect">
            <a:avLst/>
          </a:prstGeom>
        </p:spPr>
      </p:pic>
    </p:spTree>
    <p:extLst>
      <p:ext uri="{BB962C8B-B14F-4D97-AF65-F5344CB8AC3E}">
        <p14:creationId xmlns:p14="http://schemas.microsoft.com/office/powerpoint/2010/main" val="3023899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05327" y="1453415"/>
            <a:ext cx="7194884" cy="4360244"/>
          </a:xfrm>
          <a:prstGeom prst="rect">
            <a:avLst/>
          </a:prstGeom>
        </p:spPr>
      </p:pic>
      <p:sp>
        <p:nvSpPr>
          <p:cNvPr id="9" name="TextBox 8"/>
          <p:cNvSpPr txBox="1"/>
          <p:nvPr/>
        </p:nvSpPr>
        <p:spPr>
          <a:xfrm>
            <a:off x="500514" y="767812"/>
            <a:ext cx="6112042" cy="369332"/>
          </a:xfrm>
          <a:prstGeom prst="rect">
            <a:avLst/>
          </a:prstGeom>
          <a:noFill/>
        </p:spPr>
        <p:txBody>
          <a:bodyPr wrap="square" rtlCol="0">
            <a:spAutoFit/>
          </a:bodyPr>
          <a:lstStyle/>
          <a:p>
            <a:r>
              <a:rPr lang="en-US" dirty="0"/>
              <a:t>choose </a:t>
            </a:r>
            <a:r>
              <a:rPr lang="en-US" b="1" dirty="0"/>
              <a:t>Create new </a:t>
            </a:r>
            <a:r>
              <a:rPr lang="en-US" b="1" dirty="0" err="1"/>
              <a:t>keystore</a:t>
            </a:r>
            <a:r>
              <a:rPr lang="en-US" dirty="0"/>
              <a:t> to store your application</a:t>
            </a:r>
          </a:p>
        </p:txBody>
      </p:sp>
    </p:spTree>
    <p:extLst>
      <p:ext uri="{BB962C8B-B14F-4D97-AF65-F5344CB8AC3E}">
        <p14:creationId xmlns:p14="http://schemas.microsoft.com/office/powerpoint/2010/main" val="10725472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654518"/>
            <a:ext cx="2305251" cy="5471647"/>
          </a:xfrm>
        </p:spPr>
        <p:txBody>
          <a:bodyPr/>
          <a:lstStyle/>
          <a:p>
            <a:r>
              <a:rPr lang="en-US" dirty="0"/>
              <a:t>Mention all the details</a:t>
            </a:r>
          </a:p>
          <a:p>
            <a:endParaRPr lang="en-US" dirty="0"/>
          </a:p>
          <a:p>
            <a:r>
              <a:rPr lang="en-US" dirty="0"/>
              <a:t>Give File name for key store Path</a:t>
            </a:r>
          </a:p>
        </p:txBody>
      </p:sp>
      <p:pic>
        <p:nvPicPr>
          <p:cNvPr id="6" name="Picture 5"/>
          <p:cNvPicPr>
            <a:picLocks noChangeAspect="1"/>
          </p:cNvPicPr>
          <p:nvPr/>
        </p:nvPicPr>
        <p:blipFill>
          <a:blip r:embed="rId2"/>
          <a:stretch>
            <a:fillRect/>
          </a:stretch>
        </p:blipFill>
        <p:spPr>
          <a:xfrm>
            <a:off x="2922684" y="497045"/>
            <a:ext cx="6062499" cy="5786592"/>
          </a:xfrm>
          <a:prstGeom prst="rect">
            <a:avLst/>
          </a:prstGeom>
        </p:spPr>
      </p:pic>
    </p:spTree>
    <p:extLst>
      <p:ext uri="{BB962C8B-B14F-4D97-AF65-F5344CB8AC3E}">
        <p14:creationId xmlns:p14="http://schemas.microsoft.com/office/powerpoint/2010/main" val="20717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Calendar API</a:t>
            </a:r>
          </a:p>
        </p:txBody>
      </p:sp>
      <p:sp>
        <p:nvSpPr>
          <p:cNvPr id="3" name="Content Placeholder 2"/>
          <p:cNvSpPr>
            <a:spLocks noGrp="1"/>
          </p:cNvSpPr>
          <p:nvPr>
            <p:ph idx="1"/>
          </p:nvPr>
        </p:nvSpPr>
        <p:spPr/>
        <p:txBody>
          <a:bodyPr/>
          <a:lstStyle/>
          <a:p>
            <a:r>
              <a:rPr lang="en-US" dirty="0"/>
              <a:t>Calendar API is available as of Android 4.0</a:t>
            </a:r>
          </a:p>
          <a:p>
            <a:r>
              <a:rPr lang="en-US" dirty="0"/>
              <a:t>used for displaying and selecting dates.</a:t>
            </a:r>
          </a:p>
          <a:p>
            <a:r>
              <a:rPr lang="en-US" dirty="0"/>
              <a:t>The supported range of dates of this calendar is configurable. </a:t>
            </a:r>
          </a:p>
          <a:p>
            <a:r>
              <a:rPr lang="en-US" dirty="0"/>
              <a:t>User can select a date by taping/clicking on it and also can scroll &amp; find the calendar to a desired date. Developer can also set minimum and maximum date shown in calendar view.</a:t>
            </a:r>
            <a:br>
              <a:rPr lang="en-US" dirty="0"/>
            </a:br>
            <a:endParaRPr lang="en-US" dirty="0"/>
          </a:p>
        </p:txBody>
      </p:sp>
    </p:spTree>
    <p:extLst>
      <p:ext uri="{BB962C8B-B14F-4D97-AF65-F5344CB8AC3E}">
        <p14:creationId xmlns:p14="http://schemas.microsoft.com/office/powerpoint/2010/main" val="36675423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Next</a:t>
            </a:r>
          </a:p>
        </p:txBody>
      </p:sp>
      <p:pic>
        <p:nvPicPr>
          <p:cNvPr id="4" name="Content Placeholder 3"/>
          <p:cNvPicPr>
            <a:picLocks noGrp="1" noChangeAspect="1"/>
          </p:cNvPicPr>
          <p:nvPr>
            <p:ph idx="1"/>
          </p:nvPr>
        </p:nvPicPr>
        <p:blipFill>
          <a:blip r:embed="rId2"/>
          <a:stretch>
            <a:fillRect/>
          </a:stretch>
        </p:blipFill>
        <p:spPr>
          <a:xfrm>
            <a:off x="466839" y="1600200"/>
            <a:ext cx="8210321" cy="4525963"/>
          </a:xfrm>
          <a:prstGeom prst="rect">
            <a:avLst/>
          </a:prstGeom>
        </p:spPr>
      </p:pic>
    </p:spTree>
    <p:extLst>
      <p:ext uri="{BB962C8B-B14F-4D97-AF65-F5344CB8AC3E}">
        <p14:creationId xmlns:p14="http://schemas.microsoft.com/office/powerpoint/2010/main" val="627057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Finish</a:t>
            </a:r>
          </a:p>
        </p:txBody>
      </p:sp>
      <p:pic>
        <p:nvPicPr>
          <p:cNvPr id="4" name="Content Placeholder 3"/>
          <p:cNvPicPr>
            <a:picLocks noGrp="1" noChangeAspect="1"/>
          </p:cNvPicPr>
          <p:nvPr>
            <p:ph idx="1"/>
          </p:nvPr>
        </p:nvPicPr>
        <p:blipFill>
          <a:blip r:embed="rId2"/>
          <a:stretch>
            <a:fillRect/>
          </a:stretch>
        </p:blipFill>
        <p:spPr>
          <a:xfrm>
            <a:off x="1414529" y="1600200"/>
            <a:ext cx="6314941" cy="4525963"/>
          </a:xfrm>
          <a:prstGeom prst="rect">
            <a:avLst/>
          </a:prstGeom>
        </p:spPr>
      </p:pic>
    </p:spTree>
    <p:extLst>
      <p:ext uri="{BB962C8B-B14F-4D97-AF65-F5344CB8AC3E}">
        <p14:creationId xmlns:p14="http://schemas.microsoft.com/office/powerpoint/2010/main" val="26324187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Result</a:t>
            </a:r>
          </a:p>
        </p:txBody>
      </p:sp>
      <p:pic>
        <p:nvPicPr>
          <p:cNvPr id="4" name="Content Placeholder 3"/>
          <p:cNvPicPr>
            <a:picLocks noGrp="1" noChangeAspect="1"/>
          </p:cNvPicPr>
          <p:nvPr>
            <p:ph idx="1"/>
          </p:nvPr>
        </p:nvPicPr>
        <p:blipFill>
          <a:blip r:embed="rId2"/>
          <a:stretch>
            <a:fillRect/>
          </a:stretch>
        </p:blipFill>
        <p:spPr>
          <a:xfrm>
            <a:off x="1040380" y="1783310"/>
            <a:ext cx="3858879" cy="1691410"/>
          </a:xfrm>
          <a:prstGeom prst="rect">
            <a:avLst/>
          </a:prstGeom>
        </p:spPr>
      </p:pic>
      <p:pic>
        <p:nvPicPr>
          <p:cNvPr id="5" name="Picture 4"/>
          <p:cNvPicPr>
            <a:picLocks noChangeAspect="1"/>
          </p:cNvPicPr>
          <p:nvPr/>
        </p:nvPicPr>
        <p:blipFill>
          <a:blip r:embed="rId3"/>
          <a:stretch>
            <a:fillRect/>
          </a:stretch>
        </p:blipFill>
        <p:spPr>
          <a:xfrm>
            <a:off x="4491026" y="3724977"/>
            <a:ext cx="3969731" cy="1387792"/>
          </a:xfrm>
          <a:prstGeom prst="rect">
            <a:avLst/>
          </a:prstGeom>
        </p:spPr>
      </p:pic>
    </p:spTree>
    <p:extLst>
      <p:ext uri="{BB962C8B-B14F-4D97-AF65-F5344CB8AC3E}">
        <p14:creationId xmlns:p14="http://schemas.microsoft.com/office/powerpoint/2010/main" val="17819846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solidFill>
                  <a:schemeClr val="accent2">
                    <a:lumMod val="75000"/>
                  </a:schemeClr>
                </a:solidFill>
              </a:rPr>
              <a:t>Google Play Registration</a:t>
            </a:r>
          </a:p>
        </p:txBody>
      </p:sp>
    </p:spTree>
    <p:extLst>
      <p:ext uri="{BB962C8B-B14F-4D97-AF65-F5344CB8AC3E}">
        <p14:creationId xmlns:p14="http://schemas.microsoft.com/office/powerpoint/2010/main" val="15800547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9"/>
          <p:cNvSpPr txBox="1">
            <a:spLocks/>
          </p:cNvSpPr>
          <p:nvPr/>
        </p:nvSpPr>
        <p:spPr>
          <a:xfrm>
            <a:off x="44696" y="675555"/>
            <a:ext cx="8369999" cy="677078"/>
          </a:xfrm>
          <a:prstGeom prst="rect">
            <a:avLst/>
          </a:prstGeom>
          <a:effectLst>
            <a:outerShdw blurRad="63500" sx="102000" sy="102000" algn="ctr" rotWithShape="0">
              <a:prstClr val="black">
                <a:alpha val="40000"/>
              </a:prstClr>
            </a:outerShdw>
          </a:effectLst>
        </p:spPr>
        <p:txBody>
          <a:bodyPr lIns="91425" tIns="91425" rIns="91425" bIns="91425" anchor="b" anchorCtr="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 sz="3200" dirty="0">
                <a:solidFill>
                  <a:schemeClr val="accent2">
                    <a:lumMod val="75000"/>
                  </a:schemeClr>
                </a:solidFill>
                <a:latin typeface="Helvetica" panose="020B0604020202020204" pitchFamily="34" charset="0"/>
                <a:cs typeface="Helvetica" panose="020B0604020202020204" pitchFamily="34" charset="0"/>
              </a:rPr>
              <a:t>Things Required to Publish an App</a:t>
            </a:r>
          </a:p>
        </p:txBody>
      </p:sp>
      <p:sp>
        <p:nvSpPr>
          <p:cNvPr id="6" name="Shape 30"/>
          <p:cNvSpPr txBox="1">
            <a:spLocks/>
          </p:cNvSpPr>
          <p:nvPr/>
        </p:nvSpPr>
        <p:spPr>
          <a:xfrm>
            <a:off x="0" y="1681909"/>
            <a:ext cx="9144000" cy="3607111"/>
          </a:xfrm>
          <a:prstGeom prst="rect">
            <a:avLst/>
          </a:prstGeom>
        </p:spPr>
        <p:txBody>
          <a:bodyPr wrap="square" lIns="91425" tIns="91425" rIns="91425" bIns="91425" anchor="t" anchorCtr="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IN" sz="2000" dirty="0">
              <a:solidFill>
                <a:srgbClr val="0070C0"/>
              </a:solidFill>
            </a:endParaRPr>
          </a:p>
          <a:p>
            <a:r>
              <a:rPr lang="en-IN" sz="2000" dirty="0">
                <a:solidFill>
                  <a:srgbClr val="0070C0"/>
                </a:solidFill>
              </a:rPr>
              <a:t>There are  few things that you need to provide with your application while publishing it. </a:t>
            </a:r>
          </a:p>
          <a:p>
            <a:r>
              <a:rPr lang="en-IN" sz="2000" dirty="0">
                <a:solidFill>
                  <a:srgbClr val="0070C0"/>
                </a:solidFill>
              </a:rPr>
              <a:t>Such as:</a:t>
            </a:r>
          </a:p>
          <a:p>
            <a:pPr lvl="1">
              <a:buFont typeface="Wingdings" pitchFamily="2" charset="2"/>
              <a:buChar char="ü"/>
            </a:pPr>
            <a:r>
              <a:rPr lang="en-IN" dirty="0">
                <a:solidFill>
                  <a:srgbClr val="0070C0"/>
                </a:solidFill>
              </a:rPr>
              <a:t>Listing details</a:t>
            </a:r>
          </a:p>
          <a:p>
            <a:pPr lvl="1">
              <a:buFont typeface="Wingdings" pitchFamily="2" charset="2"/>
              <a:buChar char="ü"/>
            </a:pPr>
            <a:r>
              <a:rPr lang="en-IN" dirty="0">
                <a:solidFill>
                  <a:srgbClr val="0070C0"/>
                </a:solidFill>
              </a:rPr>
              <a:t> Store Graphics</a:t>
            </a:r>
          </a:p>
          <a:p>
            <a:pPr lvl="1">
              <a:buFont typeface="Wingdings" pitchFamily="2" charset="2"/>
              <a:buChar char="ü"/>
            </a:pPr>
            <a:r>
              <a:rPr lang="en-IN" dirty="0">
                <a:solidFill>
                  <a:srgbClr val="0070C0"/>
                </a:solidFill>
              </a:rPr>
              <a:t> Screenshots (Minimum 2)</a:t>
            </a:r>
          </a:p>
          <a:p>
            <a:pPr lvl="1">
              <a:buFont typeface="Wingdings" pitchFamily="2" charset="2"/>
              <a:buChar char="ü"/>
            </a:pPr>
            <a:r>
              <a:rPr lang="en-IN" dirty="0">
                <a:solidFill>
                  <a:srgbClr val="0070C0"/>
                </a:solidFill>
              </a:rPr>
              <a:t> Videos (Optional)</a:t>
            </a:r>
          </a:p>
        </p:txBody>
      </p:sp>
    </p:spTree>
    <p:extLst>
      <p:ext uri="{BB962C8B-B14F-4D97-AF65-F5344CB8AC3E}">
        <p14:creationId xmlns:p14="http://schemas.microsoft.com/office/powerpoint/2010/main" val="24745187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9"/>
          <p:cNvSpPr txBox="1">
            <a:spLocks/>
          </p:cNvSpPr>
          <p:nvPr/>
        </p:nvSpPr>
        <p:spPr>
          <a:xfrm>
            <a:off x="96253" y="425297"/>
            <a:ext cx="8369999" cy="677078"/>
          </a:xfrm>
          <a:prstGeom prst="rect">
            <a:avLst/>
          </a:prstGeom>
          <a:effectLst>
            <a:outerShdw blurRad="63500" sx="102000" sy="102000" algn="ctr" rotWithShape="0">
              <a:prstClr val="black">
                <a:alpha val="40000"/>
              </a:prstClr>
            </a:outerShdw>
          </a:effectLst>
        </p:spPr>
        <p:txBody>
          <a:bodyPr lIns="91425" tIns="91425" rIns="91425" bIns="91425" anchor="b" anchorCtr="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 sz="3200" dirty="0">
                <a:solidFill>
                  <a:schemeClr val="accent2">
                    <a:lumMod val="75000"/>
                  </a:schemeClr>
                </a:solidFill>
                <a:latin typeface="Helvetica" panose="020B0604020202020204" pitchFamily="34" charset="0"/>
                <a:cs typeface="Helvetica" panose="020B0604020202020204" pitchFamily="34" charset="0"/>
              </a:rPr>
              <a:t>Listing Details</a:t>
            </a:r>
          </a:p>
        </p:txBody>
      </p:sp>
      <p:sp>
        <p:nvSpPr>
          <p:cNvPr id="6" name="Shape 30"/>
          <p:cNvSpPr txBox="1">
            <a:spLocks/>
          </p:cNvSpPr>
          <p:nvPr/>
        </p:nvSpPr>
        <p:spPr>
          <a:xfrm>
            <a:off x="0" y="1239147"/>
            <a:ext cx="9144000" cy="4308842"/>
          </a:xfrm>
          <a:prstGeom prst="rect">
            <a:avLst/>
          </a:prstGeom>
        </p:spPr>
        <p:txBody>
          <a:bodyPr wrap="square" lIns="91425" tIns="91425" rIns="91425" bIns="91425" anchor="t" anchorCtr="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IN" sz="2400" b="1" dirty="0">
                <a:solidFill>
                  <a:srgbClr val="0070C0"/>
                </a:solidFill>
              </a:rPr>
              <a:t>App Name :-</a:t>
            </a:r>
            <a:r>
              <a:rPr lang="en-IN" sz="2400" dirty="0">
                <a:solidFill>
                  <a:srgbClr val="0070C0"/>
                </a:solidFill>
              </a:rPr>
              <a:t> Give  suitable app name for your application.</a:t>
            </a:r>
          </a:p>
          <a:p>
            <a:r>
              <a:rPr lang="en-IN" sz="2400" dirty="0">
                <a:solidFill>
                  <a:srgbClr val="0070C0"/>
                </a:solidFill>
              </a:rPr>
              <a:t> </a:t>
            </a:r>
            <a:r>
              <a:rPr lang="en-IN" sz="2400" b="1" dirty="0">
                <a:solidFill>
                  <a:srgbClr val="0070C0"/>
                </a:solidFill>
              </a:rPr>
              <a:t>App Description :-</a:t>
            </a:r>
            <a:r>
              <a:rPr lang="en-IN" sz="2400" dirty="0">
                <a:solidFill>
                  <a:srgbClr val="0070C0"/>
                </a:solidFill>
              </a:rPr>
              <a:t> Write suitable description for your app, not exceeding 4000 characters. </a:t>
            </a:r>
          </a:p>
          <a:p>
            <a:r>
              <a:rPr lang="en-IN" sz="2400" b="1" dirty="0">
                <a:solidFill>
                  <a:srgbClr val="0070C0"/>
                </a:solidFill>
              </a:rPr>
              <a:t>Category :-</a:t>
            </a:r>
            <a:r>
              <a:rPr lang="en-IN" sz="2400" dirty="0">
                <a:solidFill>
                  <a:srgbClr val="0070C0"/>
                </a:solidFill>
              </a:rPr>
              <a:t> It is required that you select an appropriate category for you application.</a:t>
            </a:r>
          </a:p>
          <a:p>
            <a:r>
              <a:rPr lang="en-IN" sz="2400" b="1" dirty="0">
                <a:solidFill>
                  <a:srgbClr val="0070C0"/>
                </a:solidFill>
              </a:rPr>
              <a:t>Application Type :-</a:t>
            </a:r>
            <a:r>
              <a:rPr lang="en-IN" sz="2400" dirty="0">
                <a:solidFill>
                  <a:srgbClr val="0070C0"/>
                </a:solidFill>
              </a:rPr>
              <a:t> It is also required that you set a category for your application. This could be either set </a:t>
            </a:r>
            <a:r>
              <a:rPr lang="en-IN" sz="2800" b="1" dirty="0">
                <a:solidFill>
                  <a:srgbClr val="0070C0"/>
                </a:solidFill>
              </a:rPr>
              <a:t>as application or game</a:t>
            </a:r>
          </a:p>
          <a:p>
            <a:r>
              <a:rPr lang="en-IN" sz="2400" b="1" dirty="0">
                <a:solidFill>
                  <a:srgbClr val="0070C0"/>
                </a:solidFill>
              </a:rPr>
              <a:t>Organization Name :-</a:t>
            </a:r>
            <a:r>
              <a:rPr lang="en-IN" sz="2400" dirty="0">
                <a:solidFill>
                  <a:srgbClr val="0070C0"/>
                </a:solidFill>
              </a:rPr>
              <a:t> It is also required that you mention the name of organization while filling up the details.</a:t>
            </a:r>
          </a:p>
          <a:p>
            <a:r>
              <a:rPr lang="en-IN" sz="2400" b="1" dirty="0">
                <a:solidFill>
                  <a:srgbClr val="0070C0"/>
                </a:solidFill>
              </a:rPr>
              <a:t>Support information :-</a:t>
            </a:r>
            <a:r>
              <a:rPr lang="en-IN" sz="2400" dirty="0">
                <a:solidFill>
                  <a:srgbClr val="0070C0"/>
                </a:solidFill>
              </a:rPr>
              <a:t> This includes URL , Email, Phone number etc.</a:t>
            </a:r>
          </a:p>
        </p:txBody>
      </p:sp>
    </p:spTree>
    <p:extLst>
      <p:ext uri="{BB962C8B-B14F-4D97-AF65-F5344CB8AC3E}">
        <p14:creationId xmlns:p14="http://schemas.microsoft.com/office/powerpoint/2010/main" val="26528290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9"/>
          <p:cNvSpPr txBox="1">
            <a:spLocks/>
          </p:cNvSpPr>
          <p:nvPr/>
        </p:nvSpPr>
        <p:spPr>
          <a:xfrm>
            <a:off x="77002" y="781433"/>
            <a:ext cx="8369999" cy="677078"/>
          </a:xfrm>
          <a:prstGeom prst="rect">
            <a:avLst/>
          </a:prstGeom>
          <a:effectLst>
            <a:outerShdw blurRad="63500" sx="102000" sy="102000" algn="ctr" rotWithShape="0">
              <a:prstClr val="black">
                <a:alpha val="40000"/>
              </a:prstClr>
            </a:outerShdw>
          </a:effectLst>
        </p:spPr>
        <p:txBody>
          <a:bodyPr lIns="91425" tIns="91425" rIns="91425" bIns="91425" anchor="b" anchorCtr="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 sz="3200" dirty="0">
                <a:solidFill>
                  <a:schemeClr val="accent2">
                    <a:lumMod val="75000"/>
                  </a:schemeClr>
                </a:solidFill>
                <a:latin typeface="Helvetica" panose="020B0604020202020204" pitchFamily="34" charset="0"/>
                <a:cs typeface="Helvetica" panose="020B0604020202020204" pitchFamily="34" charset="0"/>
              </a:rPr>
              <a:t>Store Graphics</a:t>
            </a:r>
          </a:p>
        </p:txBody>
      </p:sp>
      <p:sp>
        <p:nvSpPr>
          <p:cNvPr id="6" name="Shape 30"/>
          <p:cNvSpPr txBox="1">
            <a:spLocks/>
          </p:cNvSpPr>
          <p:nvPr/>
        </p:nvSpPr>
        <p:spPr>
          <a:xfrm>
            <a:off x="77002" y="1566406"/>
            <a:ext cx="9144000" cy="4148798"/>
          </a:xfrm>
          <a:prstGeom prst="rect">
            <a:avLst/>
          </a:prstGeom>
        </p:spPr>
        <p:txBody>
          <a:bodyPr wrap="square" lIns="91425" tIns="91425" rIns="91425" bIns="91425" anchor="t" anchorCtr="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IN" sz="1600" b="1" dirty="0">
                <a:solidFill>
                  <a:srgbClr val="0070C0"/>
                </a:solidFill>
              </a:rPr>
              <a:t>App Icon </a:t>
            </a:r>
            <a:endParaRPr lang="en-IN" sz="1600" dirty="0">
              <a:solidFill>
                <a:srgbClr val="0070C0"/>
              </a:solidFill>
            </a:endParaRPr>
          </a:p>
          <a:p>
            <a:pPr lvl="1">
              <a:buFont typeface="Wingdings" pitchFamily="2" charset="2"/>
              <a:buChar char="ü"/>
            </a:pPr>
            <a:r>
              <a:rPr lang="en-IN" sz="1200" dirty="0">
                <a:solidFill>
                  <a:srgbClr val="0070C0"/>
                </a:solidFill>
              </a:rPr>
              <a:t>512 x 512 </a:t>
            </a:r>
            <a:r>
              <a:rPr lang="en-IN" sz="1200" dirty="0" err="1">
                <a:solidFill>
                  <a:srgbClr val="0070C0"/>
                </a:solidFill>
              </a:rPr>
              <a:t>px</a:t>
            </a:r>
            <a:endParaRPr lang="en-IN" sz="1200" dirty="0">
              <a:solidFill>
                <a:srgbClr val="0070C0"/>
              </a:solidFill>
            </a:endParaRPr>
          </a:p>
          <a:p>
            <a:pPr lvl="1">
              <a:buFont typeface="Wingdings" pitchFamily="2" charset="2"/>
              <a:buChar char="ü"/>
            </a:pPr>
            <a:r>
              <a:rPr lang="en-IN" sz="1600" b="1" dirty="0">
                <a:solidFill>
                  <a:srgbClr val="0070C0"/>
                </a:solidFill>
              </a:rPr>
              <a:t>32-bit PNG</a:t>
            </a:r>
          </a:p>
          <a:p>
            <a:pPr lvl="1">
              <a:buFont typeface="Wingdings" pitchFamily="2" charset="2"/>
              <a:buChar char="ü"/>
            </a:pPr>
            <a:r>
              <a:rPr lang="en-IN" sz="1200" dirty="0">
                <a:solidFill>
                  <a:srgbClr val="0070C0"/>
                </a:solidFill>
              </a:rPr>
              <a:t>Max size 1024KB</a:t>
            </a:r>
          </a:p>
          <a:p>
            <a:pPr lvl="1">
              <a:buFont typeface="Wingdings" pitchFamily="2" charset="2"/>
              <a:buChar char="ü"/>
            </a:pPr>
            <a:r>
              <a:rPr lang="en-IN" sz="1200" dirty="0">
                <a:solidFill>
                  <a:srgbClr val="0070C0"/>
                </a:solidFill>
              </a:rPr>
              <a:t>Transparency allowed</a:t>
            </a:r>
          </a:p>
          <a:p>
            <a:r>
              <a:rPr lang="en-IN" sz="1600" b="1" dirty="0">
                <a:solidFill>
                  <a:srgbClr val="0070C0"/>
                </a:solidFill>
              </a:rPr>
              <a:t>Promo graphic </a:t>
            </a:r>
            <a:endParaRPr lang="en-IN" sz="1600" dirty="0">
              <a:solidFill>
                <a:srgbClr val="0070C0"/>
              </a:solidFill>
            </a:endParaRPr>
          </a:p>
          <a:p>
            <a:pPr lvl="1">
              <a:buFont typeface="Wingdings" pitchFamily="2" charset="2"/>
              <a:buChar char="ü"/>
            </a:pPr>
            <a:r>
              <a:rPr lang="en-IN" sz="1200" dirty="0">
                <a:solidFill>
                  <a:srgbClr val="0070C0"/>
                </a:solidFill>
              </a:rPr>
              <a:t>180 x 120 </a:t>
            </a:r>
            <a:r>
              <a:rPr lang="en-IN" sz="1200" dirty="0" err="1">
                <a:solidFill>
                  <a:srgbClr val="0070C0"/>
                </a:solidFill>
              </a:rPr>
              <a:t>px</a:t>
            </a:r>
            <a:endParaRPr lang="en-IN" sz="1200" dirty="0">
              <a:solidFill>
                <a:srgbClr val="0070C0"/>
              </a:solidFill>
            </a:endParaRPr>
          </a:p>
          <a:p>
            <a:pPr lvl="1">
              <a:buFont typeface="Wingdings" pitchFamily="2" charset="2"/>
              <a:buChar char="ü"/>
            </a:pPr>
            <a:r>
              <a:rPr lang="en-IN" sz="1600" b="1" dirty="0">
                <a:solidFill>
                  <a:srgbClr val="0070C0"/>
                </a:solidFill>
              </a:rPr>
              <a:t>24-bit PNG</a:t>
            </a:r>
          </a:p>
          <a:p>
            <a:pPr lvl="1">
              <a:buFont typeface="Wingdings" pitchFamily="2" charset="2"/>
              <a:buChar char="ü"/>
            </a:pPr>
            <a:r>
              <a:rPr lang="en-IN" sz="1200" b="1" dirty="0">
                <a:solidFill>
                  <a:srgbClr val="0070C0"/>
                </a:solidFill>
              </a:rPr>
              <a:t>No border</a:t>
            </a:r>
          </a:p>
          <a:p>
            <a:pPr lvl="1">
              <a:buFont typeface="Wingdings" pitchFamily="2" charset="2"/>
              <a:buChar char="ü"/>
            </a:pPr>
            <a:r>
              <a:rPr lang="en-IN" sz="1200" b="1" dirty="0">
                <a:solidFill>
                  <a:srgbClr val="0070C0"/>
                </a:solidFill>
              </a:rPr>
              <a:t>No Transparency</a:t>
            </a:r>
          </a:p>
          <a:p>
            <a:r>
              <a:rPr lang="en-IN" sz="1600" b="1" dirty="0">
                <a:solidFill>
                  <a:srgbClr val="0070C0"/>
                </a:solidFill>
              </a:rPr>
              <a:t>Feature graphic  </a:t>
            </a:r>
            <a:r>
              <a:rPr lang="en-IN" sz="1600" dirty="0">
                <a:solidFill>
                  <a:srgbClr val="0070C0"/>
                </a:solidFill>
              </a:rPr>
              <a:t>This is also optional but is required to get your app featured anywhere. This image has the following constraints</a:t>
            </a:r>
          </a:p>
          <a:p>
            <a:pPr lvl="1">
              <a:buFont typeface="Wingdings" pitchFamily="2" charset="2"/>
              <a:buChar char="ü"/>
            </a:pPr>
            <a:r>
              <a:rPr lang="en-IN" sz="1200" dirty="0">
                <a:solidFill>
                  <a:srgbClr val="0070C0"/>
                </a:solidFill>
              </a:rPr>
              <a:t>1024 x 500 </a:t>
            </a:r>
            <a:r>
              <a:rPr lang="en-IN" sz="1200" dirty="0" err="1">
                <a:solidFill>
                  <a:srgbClr val="0070C0"/>
                </a:solidFill>
              </a:rPr>
              <a:t>px</a:t>
            </a:r>
            <a:endParaRPr lang="en-IN" sz="1200" dirty="0">
              <a:solidFill>
                <a:srgbClr val="0070C0"/>
              </a:solidFill>
            </a:endParaRPr>
          </a:p>
          <a:p>
            <a:pPr lvl="1">
              <a:buFont typeface="Wingdings" pitchFamily="2" charset="2"/>
              <a:buChar char="ü"/>
            </a:pPr>
            <a:r>
              <a:rPr lang="en-IN" sz="1200" dirty="0">
                <a:solidFill>
                  <a:srgbClr val="0070C0"/>
                </a:solidFill>
              </a:rPr>
              <a:t>safe frame of 924 x 400 </a:t>
            </a:r>
            <a:r>
              <a:rPr lang="en-IN" sz="1200" dirty="0" err="1">
                <a:solidFill>
                  <a:srgbClr val="0070C0"/>
                </a:solidFill>
              </a:rPr>
              <a:t>px</a:t>
            </a:r>
            <a:endParaRPr lang="en-IN" sz="1200" dirty="0">
              <a:solidFill>
                <a:srgbClr val="0070C0"/>
              </a:solidFill>
            </a:endParaRPr>
          </a:p>
          <a:p>
            <a:pPr lvl="1">
              <a:buFont typeface="Wingdings" pitchFamily="2" charset="2"/>
              <a:buChar char="ü"/>
            </a:pPr>
            <a:r>
              <a:rPr lang="en-IN" sz="1600" b="1" dirty="0">
                <a:solidFill>
                  <a:srgbClr val="0070C0"/>
                </a:solidFill>
              </a:rPr>
              <a:t>24-bit PNG</a:t>
            </a:r>
          </a:p>
          <a:p>
            <a:pPr lvl="1">
              <a:buFont typeface="Wingdings" pitchFamily="2" charset="2"/>
              <a:buChar char="ü"/>
            </a:pPr>
            <a:r>
              <a:rPr lang="en-IN" sz="1200" b="1" dirty="0">
                <a:solidFill>
                  <a:srgbClr val="0070C0"/>
                </a:solidFill>
              </a:rPr>
              <a:t>No Transparency</a:t>
            </a:r>
          </a:p>
        </p:txBody>
      </p:sp>
    </p:spTree>
    <p:extLst>
      <p:ext uri="{BB962C8B-B14F-4D97-AF65-F5344CB8AC3E}">
        <p14:creationId xmlns:p14="http://schemas.microsoft.com/office/powerpoint/2010/main" val="4227819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9"/>
          <p:cNvSpPr txBox="1">
            <a:spLocks/>
          </p:cNvSpPr>
          <p:nvPr/>
        </p:nvSpPr>
        <p:spPr>
          <a:xfrm>
            <a:off x="0" y="184666"/>
            <a:ext cx="8369999" cy="677078"/>
          </a:xfrm>
          <a:prstGeom prst="rect">
            <a:avLst/>
          </a:prstGeom>
          <a:effectLst>
            <a:outerShdw blurRad="63500" sx="102000" sy="102000" algn="ctr" rotWithShape="0">
              <a:prstClr val="black">
                <a:alpha val="40000"/>
              </a:prstClr>
            </a:outerShdw>
          </a:effectLst>
        </p:spPr>
        <p:txBody>
          <a:bodyPr lIns="91425" tIns="91425" rIns="91425" bIns="91425" anchor="b" anchorCtr="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 sz="3200" dirty="0">
                <a:solidFill>
                  <a:schemeClr val="accent2">
                    <a:lumMod val="75000"/>
                  </a:schemeClr>
                </a:solidFill>
                <a:latin typeface="Helvetica" panose="020B0604020202020204" pitchFamily="34" charset="0"/>
                <a:cs typeface="Helvetica" panose="020B0604020202020204" pitchFamily="34" charset="0"/>
              </a:rPr>
              <a:t>Screenshots</a:t>
            </a:r>
          </a:p>
        </p:txBody>
      </p:sp>
      <p:sp>
        <p:nvSpPr>
          <p:cNvPr id="6" name="Shape 30"/>
          <p:cNvSpPr txBox="1">
            <a:spLocks/>
          </p:cNvSpPr>
          <p:nvPr/>
        </p:nvSpPr>
        <p:spPr>
          <a:xfrm>
            <a:off x="210839" y="1181395"/>
            <a:ext cx="9144000" cy="3865643"/>
          </a:xfrm>
          <a:prstGeom prst="rect">
            <a:avLst/>
          </a:prstGeom>
        </p:spPr>
        <p:txBody>
          <a:bodyPr wrap="square" lIns="91425" tIns="91425" rIns="91425" bIns="91425" anchor="t" anchorCtr="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IN" sz="2000" dirty="0">
                <a:solidFill>
                  <a:srgbClr val="0070C0"/>
                </a:solidFill>
              </a:rPr>
              <a:t>Screenshots are important because people will see screenshot before installing app on phone. So it must convey your main functionality.</a:t>
            </a:r>
          </a:p>
          <a:p>
            <a:pPr>
              <a:buNone/>
            </a:pPr>
            <a:endParaRPr lang="en-IN" sz="2000" dirty="0">
              <a:solidFill>
                <a:srgbClr val="0070C0"/>
              </a:solidFill>
            </a:endParaRPr>
          </a:p>
          <a:p>
            <a:r>
              <a:rPr lang="en-IN" sz="2000" b="1" dirty="0">
                <a:solidFill>
                  <a:srgbClr val="0070C0"/>
                </a:solidFill>
              </a:rPr>
              <a:t>Constraints for the screenshots</a:t>
            </a:r>
            <a:r>
              <a:rPr lang="en-IN" sz="2000" dirty="0">
                <a:solidFill>
                  <a:srgbClr val="0070C0"/>
                </a:solidFill>
              </a:rPr>
              <a:t> are</a:t>
            </a:r>
          </a:p>
          <a:p>
            <a:pPr lvl="1">
              <a:buFont typeface="Wingdings" pitchFamily="2" charset="2"/>
              <a:buChar char="ü"/>
            </a:pPr>
            <a:r>
              <a:rPr lang="en-IN" sz="1800" dirty="0">
                <a:solidFill>
                  <a:srgbClr val="0070C0"/>
                </a:solidFill>
              </a:rPr>
              <a:t>6 additional optional</a:t>
            </a:r>
          </a:p>
          <a:p>
            <a:pPr lvl="1">
              <a:buFont typeface="Wingdings" pitchFamily="2" charset="2"/>
              <a:buChar char="ü"/>
            </a:pPr>
            <a:r>
              <a:rPr lang="en-IN" sz="1800" dirty="0">
                <a:solidFill>
                  <a:srgbClr val="0070C0"/>
                </a:solidFill>
              </a:rPr>
              <a:t>480 x 800 </a:t>
            </a:r>
            <a:r>
              <a:rPr lang="en-IN" sz="1800" dirty="0" err="1">
                <a:solidFill>
                  <a:srgbClr val="0070C0"/>
                </a:solidFill>
              </a:rPr>
              <a:t>px</a:t>
            </a:r>
            <a:r>
              <a:rPr lang="en-IN" sz="1800" dirty="0">
                <a:solidFill>
                  <a:srgbClr val="0070C0"/>
                </a:solidFill>
              </a:rPr>
              <a:t>, or 480 x 854 </a:t>
            </a:r>
            <a:r>
              <a:rPr lang="en-IN" sz="1800" dirty="0" err="1">
                <a:solidFill>
                  <a:srgbClr val="0070C0"/>
                </a:solidFill>
              </a:rPr>
              <a:t>px</a:t>
            </a:r>
            <a:endParaRPr lang="en-IN" sz="1800" dirty="0">
              <a:solidFill>
                <a:srgbClr val="0070C0"/>
              </a:solidFill>
            </a:endParaRPr>
          </a:p>
          <a:p>
            <a:pPr lvl="1">
              <a:buFont typeface="Wingdings" pitchFamily="2" charset="2"/>
              <a:buChar char="ü"/>
            </a:pPr>
            <a:r>
              <a:rPr lang="en-IN" sz="1800" b="1" dirty="0">
                <a:solidFill>
                  <a:srgbClr val="0070C0"/>
                </a:solidFill>
              </a:rPr>
              <a:t>72dpi, RGB, flattened</a:t>
            </a:r>
          </a:p>
          <a:p>
            <a:pPr lvl="1">
              <a:buFont typeface="Wingdings" pitchFamily="2" charset="2"/>
              <a:buChar char="ü"/>
            </a:pPr>
            <a:r>
              <a:rPr lang="en-IN" sz="1800" dirty="0">
                <a:solidFill>
                  <a:srgbClr val="0070C0"/>
                </a:solidFill>
              </a:rPr>
              <a:t>No transparency</a:t>
            </a:r>
          </a:p>
          <a:p>
            <a:pPr lvl="1">
              <a:buFont typeface="Wingdings" pitchFamily="2" charset="2"/>
              <a:buChar char="ü"/>
            </a:pPr>
            <a:r>
              <a:rPr lang="en-IN" sz="1800" dirty="0">
                <a:solidFill>
                  <a:srgbClr val="0070C0"/>
                </a:solidFill>
              </a:rPr>
              <a:t>High quality JPEG or 24-bit PNG</a:t>
            </a:r>
          </a:p>
          <a:p>
            <a:pPr lvl="1">
              <a:buFont typeface="Wingdings" pitchFamily="2" charset="2"/>
              <a:buChar char="ü"/>
            </a:pPr>
            <a:r>
              <a:rPr lang="en-IN" sz="1800" dirty="0">
                <a:solidFill>
                  <a:srgbClr val="0070C0"/>
                </a:solidFill>
              </a:rPr>
              <a:t>No borders</a:t>
            </a:r>
          </a:p>
          <a:p>
            <a:pPr lvl="1">
              <a:buFont typeface="Wingdings" pitchFamily="2" charset="2"/>
              <a:buChar char="ü"/>
            </a:pPr>
            <a:r>
              <a:rPr lang="en-IN" sz="1800" dirty="0">
                <a:solidFill>
                  <a:srgbClr val="0070C0"/>
                </a:solidFill>
              </a:rPr>
              <a:t>Can show status bar</a:t>
            </a:r>
          </a:p>
        </p:txBody>
      </p:sp>
    </p:spTree>
    <p:extLst>
      <p:ext uri="{BB962C8B-B14F-4D97-AF65-F5344CB8AC3E}">
        <p14:creationId xmlns:p14="http://schemas.microsoft.com/office/powerpoint/2010/main" val="19993130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9"/>
          <p:cNvSpPr txBox="1">
            <a:spLocks/>
          </p:cNvSpPr>
          <p:nvPr/>
        </p:nvSpPr>
        <p:spPr>
          <a:xfrm>
            <a:off x="0" y="184666"/>
            <a:ext cx="8369999" cy="677078"/>
          </a:xfrm>
          <a:prstGeom prst="rect">
            <a:avLst/>
          </a:prstGeom>
          <a:effectLst>
            <a:outerShdw blurRad="63500" sx="102000" sy="102000" algn="ctr" rotWithShape="0">
              <a:prstClr val="black">
                <a:alpha val="40000"/>
              </a:prstClr>
            </a:outerShdw>
          </a:effectLst>
        </p:spPr>
        <p:txBody>
          <a:bodyPr lIns="91425" tIns="91425" rIns="91425" bIns="91425" anchor="b" anchorCtr="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 sz="3200" dirty="0">
                <a:solidFill>
                  <a:schemeClr val="accent2">
                    <a:lumMod val="75000"/>
                  </a:schemeClr>
                </a:solidFill>
                <a:latin typeface="Helvetica" panose="020B0604020202020204" pitchFamily="34" charset="0"/>
                <a:cs typeface="Helvetica" panose="020B0604020202020204" pitchFamily="34" charset="0"/>
              </a:rPr>
              <a:t>Video (Optional)</a:t>
            </a:r>
          </a:p>
        </p:txBody>
      </p:sp>
      <p:sp>
        <p:nvSpPr>
          <p:cNvPr id="6" name="Shape 30"/>
          <p:cNvSpPr txBox="1">
            <a:spLocks/>
          </p:cNvSpPr>
          <p:nvPr/>
        </p:nvSpPr>
        <p:spPr>
          <a:xfrm>
            <a:off x="0" y="2783889"/>
            <a:ext cx="9144000" cy="1415742"/>
          </a:xfrm>
          <a:prstGeom prst="rect">
            <a:avLst/>
          </a:prstGeom>
        </p:spPr>
        <p:txBody>
          <a:bodyPr wrap="square" lIns="91425" tIns="91425" rIns="91425" bIns="91425" anchor="t" anchorCtr="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IN" sz="2000" dirty="0">
                <a:solidFill>
                  <a:srgbClr val="0070C0"/>
                </a:solidFill>
              </a:rPr>
              <a:t>Finally you can even show how your app works through a video. This can greatly increase the chances of popularity of your app as the viewer can get synopses of your application. Google recommends the length of the video to be anything between 30 seconds to 2 minutes.</a:t>
            </a:r>
          </a:p>
        </p:txBody>
      </p:sp>
    </p:spTree>
    <p:extLst>
      <p:ext uri="{BB962C8B-B14F-4D97-AF65-F5344CB8AC3E}">
        <p14:creationId xmlns:p14="http://schemas.microsoft.com/office/powerpoint/2010/main" val="20482995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30"/>
          <p:cNvSpPr txBox="1">
            <a:spLocks/>
          </p:cNvSpPr>
          <p:nvPr/>
        </p:nvSpPr>
        <p:spPr>
          <a:xfrm>
            <a:off x="0" y="738633"/>
            <a:ext cx="9144000" cy="4758195"/>
          </a:xfrm>
          <a:prstGeom prst="rect">
            <a:avLst/>
          </a:prstGeom>
        </p:spPr>
        <p:txBody>
          <a:bodyPr wrap="square" lIns="91425" tIns="91425" rIns="91425" bIns="91425" anchor="t" anchorCtr="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IN" sz="1800" dirty="0">
                <a:solidFill>
                  <a:srgbClr val="0070C0"/>
                </a:solidFill>
              </a:rPr>
              <a:t>Apart from this you need to set some other parameters as well. Like</a:t>
            </a:r>
          </a:p>
          <a:p>
            <a:pPr>
              <a:buNone/>
            </a:pPr>
            <a:endParaRPr lang="en-IN" sz="1800" dirty="0">
              <a:solidFill>
                <a:srgbClr val="0070C0"/>
              </a:solidFill>
            </a:endParaRPr>
          </a:p>
          <a:p>
            <a:pPr lvl="1">
              <a:buFont typeface="Wingdings" pitchFamily="2" charset="2"/>
              <a:buChar char="ü"/>
            </a:pPr>
            <a:r>
              <a:rPr lang="en-IN" sz="1600" dirty="0">
                <a:solidFill>
                  <a:srgbClr val="0070C0"/>
                </a:solidFill>
              </a:rPr>
              <a:t> </a:t>
            </a:r>
            <a:r>
              <a:rPr lang="en-IN" sz="1600" b="1" u="sng" dirty="0">
                <a:solidFill>
                  <a:srgbClr val="0070C0"/>
                </a:solidFill>
              </a:rPr>
              <a:t>Size- the size of the app should not exceed 50 Mb</a:t>
            </a:r>
          </a:p>
          <a:p>
            <a:pPr lvl="1">
              <a:buFont typeface="Wingdings" pitchFamily="2" charset="2"/>
              <a:buChar char="ü"/>
            </a:pPr>
            <a:r>
              <a:rPr lang="en-IN" sz="1600" b="1" u="sng" dirty="0">
                <a:solidFill>
                  <a:srgbClr val="0070C0"/>
                </a:solidFill>
              </a:rPr>
              <a:t> Pricing- you need to decide whether your app should be free or priced.</a:t>
            </a:r>
          </a:p>
          <a:p>
            <a:pPr lvl="1">
              <a:buFont typeface="Wingdings" pitchFamily="2" charset="2"/>
              <a:buChar char="ü"/>
            </a:pPr>
            <a:r>
              <a:rPr lang="en-IN" sz="1600" dirty="0">
                <a:solidFill>
                  <a:srgbClr val="0070C0"/>
                </a:solidFill>
              </a:rPr>
              <a:t> </a:t>
            </a:r>
            <a:r>
              <a:rPr lang="en-IN" sz="1600" b="1" dirty="0">
                <a:solidFill>
                  <a:srgbClr val="0070C0"/>
                </a:solidFill>
              </a:rPr>
              <a:t>Country distribution</a:t>
            </a:r>
            <a:r>
              <a:rPr lang="en-IN" sz="1600" dirty="0">
                <a:solidFill>
                  <a:srgbClr val="0070C0"/>
                </a:solidFill>
              </a:rPr>
              <a:t>- you get to decide which country or territories your app should be distributed.</a:t>
            </a:r>
          </a:p>
          <a:p>
            <a:pPr lvl="1">
              <a:buFont typeface="Wingdings" pitchFamily="2" charset="2"/>
              <a:buChar char="ü"/>
            </a:pPr>
            <a:r>
              <a:rPr lang="en-IN" sz="1600" dirty="0">
                <a:solidFill>
                  <a:srgbClr val="0070C0"/>
                </a:solidFill>
              </a:rPr>
              <a:t> </a:t>
            </a:r>
            <a:r>
              <a:rPr lang="en-IN" sz="1600" b="1" dirty="0">
                <a:solidFill>
                  <a:srgbClr val="0070C0"/>
                </a:solidFill>
              </a:rPr>
              <a:t>Rating-</a:t>
            </a:r>
            <a:r>
              <a:rPr lang="en-IN" sz="1600" dirty="0">
                <a:solidFill>
                  <a:srgbClr val="0070C0"/>
                </a:solidFill>
              </a:rPr>
              <a:t> This is the maturity rating required of your app. You can set is as everyone, low maturity, medium maturity, high maturity.</a:t>
            </a:r>
          </a:p>
          <a:p>
            <a:pPr lvl="1">
              <a:buNone/>
            </a:pPr>
            <a:endParaRPr lang="en-IN" sz="1400" dirty="0">
              <a:solidFill>
                <a:srgbClr val="0070C0"/>
              </a:solidFill>
            </a:endParaRPr>
          </a:p>
          <a:p>
            <a:r>
              <a:rPr lang="en-IN" sz="1800" b="1" dirty="0">
                <a:solidFill>
                  <a:srgbClr val="0070C0"/>
                </a:solidFill>
              </a:rPr>
              <a:t>At least once you need to read Google play store policies </a:t>
            </a:r>
            <a:r>
              <a:rPr lang="en-IN" sz="1800" dirty="0">
                <a:solidFill>
                  <a:srgbClr val="0070C0"/>
                </a:solidFill>
                <a:sym typeface="Wingdings" pitchFamily="2" charset="2"/>
              </a:rPr>
              <a:t></a:t>
            </a:r>
            <a:endParaRPr lang="en-IN" sz="1800" dirty="0">
              <a:solidFill>
                <a:srgbClr val="0070C0"/>
              </a:solidFill>
            </a:endParaRPr>
          </a:p>
          <a:p>
            <a:r>
              <a:rPr lang="en-IN" sz="1800" dirty="0">
                <a:solidFill>
                  <a:srgbClr val="0070C0"/>
                </a:solidFill>
              </a:rPr>
              <a:t>This APK is then uploaded. This includes</a:t>
            </a:r>
          </a:p>
          <a:p>
            <a:pPr lvl="1">
              <a:buFont typeface="Wingdings" pitchFamily="2" charset="2"/>
              <a:buChar char="ü"/>
            </a:pPr>
            <a:r>
              <a:rPr lang="en-IN" sz="1400" dirty="0">
                <a:solidFill>
                  <a:srgbClr val="0070C0"/>
                </a:solidFill>
              </a:rPr>
              <a:t>Optimization</a:t>
            </a:r>
          </a:p>
          <a:p>
            <a:pPr lvl="1">
              <a:buFont typeface="Wingdings" pitchFamily="2" charset="2"/>
              <a:buChar char="ü"/>
            </a:pPr>
            <a:r>
              <a:rPr lang="en-IN" sz="1400" dirty="0">
                <a:solidFill>
                  <a:srgbClr val="0070C0"/>
                </a:solidFill>
              </a:rPr>
              <a:t> Building</a:t>
            </a:r>
          </a:p>
          <a:p>
            <a:pPr lvl="1">
              <a:buFont typeface="Wingdings" pitchFamily="2" charset="2"/>
              <a:buChar char="ü"/>
            </a:pPr>
            <a:r>
              <a:rPr lang="en-IN" sz="1400" dirty="0">
                <a:solidFill>
                  <a:srgbClr val="0070C0"/>
                </a:solidFill>
              </a:rPr>
              <a:t> signing with your release key</a:t>
            </a:r>
          </a:p>
          <a:p>
            <a:pPr lvl="1">
              <a:buFont typeface="Wingdings" pitchFamily="2" charset="2"/>
              <a:buChar char="ü"/>
            </a:pPr>
            <a:r>
              <a:rPr lang="en-IN" sz="1400" dirty="0">
                <a:solidFill>
                  <a:srgbClr val="0070C0"/>
                </a:solidFill>
              </a:rPr>
              <a:t> Final testing.</a:t>
            </a:r>
          </a:p>
          <a:p>
            <a:r>
              <a:rPr lang="en-IN" sz="1800" b="1" dirty="0">
                <a:solidFill>
                  <a:srgbClr val="0070C0"/>
                </a:solidFill>
              </a:rPr>
              <a:t>All this and you are good to go.</a:t>
            </a:r>
          </a:p>
        </p:txBody>
      </p:sp>
      <p:sp>
        <p:nvSpPr>
          <p:cNvPr id="7" name="Shape 29"/>
          <p:cNvSpPr txBox="1">
            <a:spLocks/>
          </p:cNvSpPr>
          <p:nvPr/>
        </p:nvSpPr>
        <p:spPr>
          <a:xfrm>
            <a:off x="0" y="184666"/>
            <a:ext cx="8369999" cy="677078"/>
          </a:xfrm>
          <a:prstGeom prst="rect">
            <a:avLst/>
          </a:prstGeom>
          <a:effectLst>
            <a:outerShdw blurRad="63500" sx="102000" sy="102000" algn="ctr" rotWithShape="0">
              <a:prstClr val="black">
                <a:alpha val="40000"/>
              </a:prstClr>
            </a:outerShdw>
          </a:effectLst>
        </p:spPr>
        <p:txBody>
          <a:bodyPr lIns="91425" tIns="91425" rIns="91425" bIns="91425" anchor="b" anchorCtr="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 sz="3200" dirty="0">
                <a:solidFill>
                  <a:schemeClr val="accent2">
                    <a:lumMod val="75000"/>
                  </a:schemeClr>
                </a:solidFill>
                <a:latin typeface="Helvetica" panose="020B0604020202020204" pitchFamily="34" charset="0"/>
                <a:cs typeface="Helvetica" panose="020B0604020202020204" pitchFamily="34" charset="0"/>
              </a:rPr>
              <a:t>Final Check</a:t>
            </a:r>
          </a:p>
        </p:txBody>
      </p:sp>
    </p:spTree>
    <p:extLst>
      <p:ext uri="{BB962C8B-B14F-4D97-AF65-F5344CB8AC3E}">
        <p14:creationId xmlns:p14="http://schemas.microsoft.com/office/powerpoint/2010/main" val="3243961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Calendar View XML Code</a:t>
            </a:r>
          </a:p>
        </p:txBody>
      </p:sp>
      <p:sp>
        <p:nvSpPr>
          <p:cNvPr id="3" name="Content Placeholder 2"/>
          <p:cNvSpPr>
            <a:spLocks noGrp="1"/>
          </p:cNvSpPr>
          <p:nvPr>
            <p:ph idx="1"/>
          </p:nvPr>
        </p:nvSpPr>
        <p:spPr/>
        <p:txBody>
          <a:bodyPr/>
          <a:lstStyle/>
          <a:p>
            <a:pPr marL="0" indent="0">
              <a:buNone/>
            </a:pPr>
            <a:r>
              <a:rPr lang="en-US" dirty="0"/>
              <a:t>&lt;</a:t>
            </a:r>
            <a:r>
              <a:rPr lang="en-US" dirty="0" err="1"/>
              <a:t>CalendarView</a:t>
            </a:r>
            <a:endParaRPr lang="en-US" dirty="0"/>
          </a:p>
          <a:p>
            <a:pPr marL="0" indent="0">
              <a:buNone/>
            </a:pPr>
            <a:r>
              <a:rPr lang="en-US" dirty="0" err="1"/>
              <a:t>android:id</a:t>
            </a:r>
            <a:r>
              <a:rPr lang="en-US" dirty="0"/>
              <a:t>="@+id/</a:t>
            </a:r>
            <a:r>
              <a:rPr lang="en-US" dirty="0" err="1"/>
              <a:t>simpleCalendarView</a:t>
            </a:r>
            <a:r>
              <a:rPr lang="en-US" dirty="0"/>
              <a:t>"</a:t>
            </a:r>
          </a:p>
          <a:p>
            <a:pPr marL="0" indent="0">
              <a:buNone/>
            </a:pPr>
            <a:r>
              <a:rPr lang="en-US" dirty="0" err="1"/>
              <a:t>android:layout_width</a:t>
            </a:r>
            <a:r>
              <a:rPr lang="en-US" dirty="0"/>
              <a:t>="</a:t>
            </a:r>
            <a:r>
              <a:rPr lang="en-US" dirty="0" err="1"/>
              <a:t>fill_parent</a:t>
            </a:r>
            <a:r>
              <a:rPr lang="en-US" dirty="0"/>
              <a:t>"</a:t>
            </a:r>
          </a:p>
          <a:p>
            <a:pPr marL="0" indent="0">
              <a:buNone/>
            </a:pPr>
            <a:r>
              <a:rPr lang="en-US" dirty="0" err="1"/>
              <a:t>android:layout_height</a:t>
            </a:r>
            <a:r>
              <a:rPr lang="en-US" dirty="0"/>
              <a:t>="</a:t>
            </a:r>
            <a:r>
              <a:rPr lang="en-US" dirty="0" err="1"/>
              <a:t>fill_parent</a:t>
            </a:r>
            <a:r>
              <a:rPr lang="en-US" dirty="0"/>
              <a:t>" /&gt;</a:t>
            </a:r>
          </a:p>
        </p:txBody>
      </p:sp>
      <p:pic>
        <p:nvPicPr>
          <p:cNvPr id="5" name="Picture 4"/>
          <p:cNvPicPr>
            <a:picLocks noChangeAspect="1"/>
          </p:cNvPicPr>
          <p:nvPr/>
        </p:nvPicPr>
        <p:blipFill rotWithShape="1">
          <a:blip r:embed="rId2"/>
          <a:srcRect b="36492"/>
          <a:stretch/>
        </p:blipFill>
        <p:spPr>
          <a:xfrm>
            <a:off x="5238748" y="1066800"/>
            <a:ext cx="3076184" cy="3248980"/>
          </a:xfrm>
          <a:prstGeom prst="rect">
            <a:avLst/>
          </a:prstGeom>
        </p:spPr>
      </p:pic>
    </p:spTree>
    <p:extLst>
      <p:ext uri="{BB962C8B-B14F-4D97-AF65-F5344CB8AC3E}">
        <p14:creationId xmlns:p14="http://schemas.microsoft.com/office/powerpoint/2010/main" val="32370226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29"/>
          <p:cNvSpPr txBox="1">
            <a:spLocks/>
          </p:cNvSpPr>
          <p:nvPr/>
        </p:nvSpPr>
        <p:spPr>
          <a:xfrm>
            <a:off x="0" y="0"/>
            <a:ext cx="8369999" cy="861744"/>
          </a:xfrm>
          <a:prstGeom prst="rect">
            <a:avLst/>
          </a:prstGeom>
          <a:effectLst>
            <a:outerShdw blurRad="63500" sx="102000" sy="102000" algn="ctr" rotWithShape="0">
              <a:prstClr val="black">
                <a:alpha val="40000"/>
              </a:prstClr>
            </a:outerShdw>
          </a:effectLst>
        </p:spPr>
        <p:txBody>
          <a:bodyPr lIns="91425" tIns="91425" rIns="91425" bIns="91425" anchor="b" anchorCtr="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 dirty="0">
                <a:solidFill>
                  <a:srgbClr val="0070C0"/>
                </a:solidFill>
              </a:rPr>
              <a:t>Go to the URL:</a:t>
            </a:r>
          </a:p>
        </p:txBody>
      </p:sp>
      <p:pic>
        <p:nvPicPr>
          <p:cNvPr id="1027" name="Picture 3" descr="C:\Users\MIT SHAH\Desktop\11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555" y="1125656"/>
            <a:ext cx="8572500" cy="266700"/>
          </a:xfrm>
          <a:prstGeom prst="rect">
            <a:avLst/>
          </a:prstGeom>
          <a:noFill/>
          <a:extLst>
            <a:ext uri="{909E8E84-426E-40DD-AFC4-6F175D3DCCD1}">
              <a14:hiddenFill xmlns:a14="http://schemas.microsoft.com/office/drawing/2010/main">
                <a:solidFill>
                  <a:srgbClr val="FFFFFF"/>
                </a:solidFill>
              </a14:hiddenFill>
            </a:ext>
          </a:extLst>
        </p:spPr>
      </p:pic>
      <p:sp>
        <p:nvSpPr>
          <p:cNvPr id="9" name="Shape 29"/>
          <p:cNvSpPr txBox="1">
            <a:spLocks/>
          </p:cNvSpPr>
          <p:nvPr/>
        </p:nvSpPr>
        <p:spPr>
          <a:xfrm>
            <a:off x="-1" y="1749188"/>
            <a:ext cx="8369999" cy="861744"/>
          </a:xfrm>
          <a:prstGeom prst="rect">
            <a:avLst/>
          </a:prstGeom>
          <a:effectLst>
            <a:outerShdw blurRad="63500" sx="102000" sy="102000" algn="ctr" rotWithShape="0">
              <a:prstClr val="black">
                <a:alpha val="40000"/>
              </a:prstClr>
            </a:outerShdw>
          </a:effectLst>
        </p:spPr>
        <p:txBody>
          <a:bodyPr lIns="91425" tIns="91425" rIns="91425" bIns="91425" anchor="b" anchorCtr="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 dirty="0">
                <a:solidFill>
                  <a:srgbClr val="0070C0"/>
                </a:solidFill>
              </a:rPr>
              <a:t>Click on the following Button:</a:t>
            </a:r>
          </a:p>
        </p:txBody>
      </p:sp>
      <p:pic>
        <p:nvPicPr>
          <p:cNvPr id="1026" name="Picture 2" descr="C:\Users\amd\Desktop\PPTT\UploadApp.png"/>
          <p:cNvPicPr>
            <a:picLocks noChangeAspect="1" noChangeArrowheads="1"/>
          </p:cNvPicPr>
          <p:nvPr/>
        </p:nvPicPr>
        <p:blipFill>
          <a:blip r:embed="rId3"/>
          <a:srcRect/>
          <a:stretch>
            <a:fillRect/>
          </a:stretch>
        </p:blipFill>
        <p:spPr bwMode="auto">
          <a:xfrm>
            <a:off x="280555" y="3633788"/>
            <a:ext cx="2031239" cy="409575"/>
          </a:xfrm>
          <a:prstGeom prst="rect">
            <a:avLst/>
          </a:prstGeom>
          <a:noFill/>
        </p:spPr>
      </p:pic>
    </p:spTree>
    <p:extLst>
      <p:ext uri="{BB962C8B-B14F-4D97-AF65-F5344CB8AC3E}">
        <p14:creationId xmlns:p14="http://schemas.microsoft.com/office/powerpoint/2010/main" val="24101518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29"/>
          <p:cNvSpPr txBox="1">
            <a:spLocks/>
          </p:cNvSpPr>
          <p:nvPr/>
        </p:nvSpPr>
        <p:spPr>
          <a:xfrm>
            <a:off x="0" y="6480"/>
            <a:ext cx="8369999" cy="1538853"/>
          </a:xfrm>
          <a:prstGeom prst="rect">
            <a:avLst/>
          </a:prstGeom>
          <a:effectLst>
            <a:outerShdw blurRad="63500" sx="102000" sy="102000" algn="ctr" rotWithShape="0">
              <a:prstClr val="black">
                <a:alpha val="40000"/>
              </a:prstClr>
            </a:outerShdw>
          </a:effectLst>
        </p:spPr>
        <p:txBody>
          <a:bodyPr lIns="91425" tIns="91425" rIns="91425" bIns="91425" anchor="b" anchorCtr="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 dirty="0">
                <a:solidFill>
                  <a:srgbClr val="0070C0"/>
                </a:solidFill>
              </a:rPr>
              <a:t>Give the path where your apk file is placed and click on upload Button:</a:t>
            </a:r>
          </a:p>
        </p:txBody>
      </p:sp>
      <p:pic>
        <p:nvPicPr>
          <p:cNvPr id="2" name="Picture 2" descr="C:\Users\amd\Desktop\PPTT\UploadApk.png"/>
          <p:cNvPicPr>
            <a:picLocks noChangeAspect="1" noChangeArrowheads="1"/>
          </p:cNvPicPr>
          <p:nvPr/>
        </p:nvPicPr>
        <p:blipFill>
          <a:blip r:embed="rId2"/>
          <a:srcRect/>
          <a:stretch>
            <a:fillRect/>
          </a:stretch>
        </p:blipFill>
        <p:spPr bwMode="auto">
          <a:xfrm>
            <a:off x="1" y="2094576"/>
            <a:ext cx="9144000" cy="2505075"/>
          </a:xfrm>
          <a:prstGeom prst="rect">
            <a:avLst/>
          </a:prstGeom>
          <a:noFill/>
        </p:spPr>
      </p:pic>
    </p:spTree>
    <p:extLst>
      <p:ext uri="{BB962C8B-B14F-4D97-AF65-F5344CB8AC3E}">
        <p14:creationId xmlns:p14="http://schemas.microsoft.com/office/powerpoint/2010/main" val="36122685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29"/>
          <p:cNvSpPr txBox="1">
            <a:spLocks/>
          </p:cNvSpPr>
          <p:nvPr/>
        </p:nvSpPr>
        <p:spPr>
          <a:xfrm>
            <a:off x="0" y="0"/>
            <a:ext cx="8369999" cy="861744"/>
          </a:xfrm>
          <a:prstGeom prst="rect">
            <a:avLst/>
          </a:prstGeom>
          <a:effectLst>
            <a:outerShdw blurRad="63500" sx="102000" sy="102000" algn="ctr" rotWithShape="0">
              <a:prstClr val="black">
                <a:alpha val="40000"/>
              </a:prstClr>
            </a:outerShdw>
          </a:effectLst>
        </p:spPr>
        <p:txBody>
          <a:bodyPr lIns="91425" tIns="91425" rIns="91425" bIns="91425" anchor="b" anchorCtr="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 dirty="0">
                <a:solidFill>
                  <a:srgbClr val="0070C0"/>
                </a:solidFill>
              </a:rPr>
              <a:t> Attach assets of an Application </a:t>
            </a:r>
          </a:p>
        </p:txBody>
      </p:sp>
      <p:pic>
        <p:nvPicPr>
          <p:cNvPr id="2" name="Picture 2" descr="C:\Users\amd\Desktop\PPTT\Upload Assest.png"/>
          <p:cNvPicPr>
            <a:picLocks noChangeAspect="1" noChangeArrowheads="1"/>
          </p:cNvPicPr>
          <p:nvPr/>
        </p:nvPicPr>
        <p:blipFill>
          <a:blip r:embed="rId2"/>
          <a:srcRect/>
          <a:stretch>
            <a:fillRect/>
          </a:stretch>
        </p:blipFill>
        <p:spPr bwMode="auto">
          <a:xfrm>
            <a:off x="0" y="1100025"/>
            <a:ext cx="9144000" cy="4442847"/>
          </a:xfrm>
          <a:prstGeom prst="rect">
            <a:avLst/>
          </a:prstGeom>
          <a:noFill/>
        </p:spPr>
      </p:pic>
    </p:spTree>
    <p:extLst>
      <p:ext uri="{BB962C8B-B14F-4D97-AF65-F5344CB8AC3E}">
        <p14:creationId xmlns:p14="http://schemas.microsoft.com/office/powerpoint/2010/main" val="33149457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29"/>
          <p:cNvSpPr txBox="1">
            <a:spLocks/>
          </p:cNvSpPr>
          <p:nvPr/>
        </p:nvSpPr>
        <p:spPr>
          <a:xfrm>
            <a:off x="-1" y="0"/>
            <a:ext cx="8369999" cy="738633"/>
          </a:xfrm>
          <a:prstGeom prst="rect">
            <a:avLst/>
          </a:prstGeom>
          <a:effectLst>
            <a:outerShdw blurRad="63500" sx="102000" sy="102000" algn="ctr" rotWithShape="0">
              <a:prstClr val="black">
                <a:alpha val="40000"/>
              </a:prstClr>
            </a:outerShdw>
          </a:effectLst>
        </p:spPr>
        <p:txBody>
          <a:bodyPr lIns="91425" tIns="91425" rIns="91425" bIns="91425" anchor="b" anchorCtr="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 sz="3600" dirty="0">
                <a:solidFill>
                  <a:srgbClr val="0070C0"/>
                </a:solidFill>
              </a:rPr>
              <a:t>Fillup all Application Listing Details...</a:t>
            </a:r>
            <a:endParaRPr lang="en" dirty="0">
              <a:solidFill>
                <a:srgbClr val="0070C0"/>
              </a:solidFill>
            </a:endParaRPr>
          </a:p>
        </p:txBody>
      </p:sp>
      <p:sp>
        <p:nvSpPr>
          <p:cNvPr id="9" name="Shape 29"/>
          <p:cNvSpPr txBox="1">
            <a:spLocks/>
          </p:cNvSpPr>
          <p:nvPr/>
        </p:nvSpPr>
        <p:spPr>
          <a:xfrm>
            <a:off x="6217067" y="5529072"/>
            <a:ext cx="2926933" cy="553968"/>
          </a:xfrm>
          <a:prstGeom prst="rect">
            <a:avLst/>
          </a:prstGeom>
          <a:effectLst>
            <a:outerShdw blurRad="63500" sx="102000" sy="102000" algn="ctr" rotWithShape="0">
              <a:prstClr val="black">
                <a:alpha val="40000"/>
              </a:prstClr>
            </a:outerShdw>
          </a:effectLst>
        </p:spPr>
        <p:txBody>
          <a:bodyPr wrap="square" lIns="91425" tIns="91425" rIns="91425" bIns="91425" anchor="b" anchorCtr="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r>
              <a:rPr lang="en" sz="2400" dirty="0">
                <a:solidFill>
                  <a:srgbClr val="0070C0"/>
                </a:solidFill>
              </a:rPr>
              <a:t>Part 1 of 4…</a:t>
            </a:r>
          </a:p>
        </p:txBody>
      </p:sp>
      <p:pic>
        <p:nvPicPr>
          <p:cNvPr id="4098" name="Picture 2" descr="C:\Users\amd\Desktop\PPTT\Listing Details.png"/>
          <p:cNvPicPr>
            <a:picLocks noChangeAspect="1" noChangeArrowheads="1"/>
          </p:cNvPicPr>
          <p:nvPr/>
        </p:nvPicPr>
        <p:blipFill>
          <a:blip r:embed="rId2"/>
          <a:srcRect/>
          <a:stretch>
            <a:fillRect/>
          </a:stretch>
        </p:blipFill>
        <p:spPr bwMode="auto">
          <a:xfrm>
            <a:off x="0" y="842000"/>
            <a:ext cx="9143999" cy="4700872"/>
          </a:xfrm>
          <a:prstGeom prst="rect">
            <a:avLst/>
          </a:prstGeom>
          <a:noFill/>
        </p:spPr>
      </p:pic>
    </p:spTree>
    <p:extLst>
      <p:ext uri="{BB962C8B-B14F-4D97-AF65-F5344CB8AC3E}">
        <p14:creationId xmlns:p14="http://schemas.microsoft.com/office/powerpoint/2010/main" val="4519451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29"/>
          <p:cNvSpPr txBox="1">
            <a:spLocks/>
          </p:cNvSpPr>
          <p:nvPr/>
        </p:nvSpPr>
        <p:spPr>
          <a:xfrm>
            <a:off x="6217067" y="5529072"/>
            <a:ext cx="2926933" cy="553968"/>
          </a:xfrm>
          <a:prstGeom prst="rect">
            <a:avLst/>
          </a:prstGeom>
          <a:effectLst>
            <a:outerShdw blurRad="63500" sx="102000" sy="102000" algn="ctr" rotWithShape="0">
              <a:prstClr val="black">
                <a:alpha val="40000"/>
              </a:prstClr>
            </a:outerShdw>
          </a:effectLst>
        </p:spPr>
        <p:txBody>
          <a:bodyPr wrap="square" lIns="91425" tIns="91425" rIns="91425" bIns="91425" anchor="b" anchorCtr="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r>
              <a:rPr lang="en" sz="2400" dirty="0">
                <a:solidFill>
                  <a:srgbClr val="0070C0"/>
                </a:solidFill>
              </a:rPr>
              <a:t>Part 2 of 4…</a:t>
            </a:r>
          </a:p>
        </p:txBody>
      </p:sp>
      <p:sp>
        <p:nvSpPr>
          <p:cNvPr id="8" name="Shape 29"/>
          <p:cNvSpPr txBox="1">
            <a:spLocks/>
          </p:cNvSpPr>
          <p:nvPr/>
        </p:nvSpPr>
        <p:spPr>
          <a:xfrm>
            <a:off x="-1" y="0"/>
            <a:ext cx="8369999" cy="861744"/>
          </a:xfrm>
          <a:prstGeom prst="rect">
            <a:avLst/>
          </a:prstGeom>
          <a:effectLst>
            <a:outerShdw blurRad="63500" sx="102000" sy="102000" algn="ctr" rotWithShape="0">
              <a:prstClr val="black">
                <a:alpha val="40000"/>
              </a:prstClr>
            </a:outerShdw>
          </a:effectLst>
        </p:spPr>
        <p:txBody>
          <a:bodyPr lIns="91425" tIns="91425" rIns="91425" bIns="91425" anchor="b" anchorCtr="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 sz="3600" dirty="0">
                <a:solidFill>
                  <a:srgbClr val="0070C0"/>
                </a:solidFill>
              </a:rPr>
              <a:t>Choose the </a:t>
            </a:r>
            <a:r>
              <a:rPr lang="en-US" sz="3600" dirty="0">
                <a:solidFill>
                  <a:srgbClr val="0070C0"/>
                </a:solidFill>
              </a:rPr>
              <a:t>appropriate</a:t>
            </a:r>
            <a:r>
              <a:rPr lang="en" sz="3600" dirty="0">
                <a:solidFill>
                  <a:srgbClr val="0070C0"/>
                </a:solidFill>
              </a:rPr>
              <a:t> publishing options </a:t>
            </a:r>
            <a:r>
              <a:rPr lang="en" dirty="0">
                <a:solidFill>
                  <a:srgbClr val="0070C0"/>
                </a:solidFill>
              </a:rPr>
              <a:t>:</a:t>
            </a:r>
          </a:p>
        </p:txBody>
      </p:sp>
      <p:pic>
        <p:nvPicPr>
          <p:cNvPr id="5122" name="Picture 2" descr="C:\Users\amd\Desktop\PPTT\publishing options.png"/>
          <p:cNvPicPr>
            <a:picLocks noChangeAspect="1" noChangeArrowheads="1"/>
          </p:cNvPicPr>
          <p:nvPr/>
        </p:nvPicPr>
        <p:blipFill>
          <a:blip r:embed="rId2"/>
          <a:srcRect/>
          <a:stretch>
            <a:fillRect/>
          </a:stretch>
        </p:blipFill>
        <p:spPr bwMode="auto">
          <a:xfrm>
            <a:off x="0" y="2314575"/>
            <a:ext cx="9144000" cy="2228850"/>
          </a:xfrm>
          <a:prstGeom prst="rect">
            <a:avLst/>
          </a:prstGeom>
          <a:noFill/>
        </p:spPr>
      </p:pic>
    </p:spTree>
    <p:extLst>
      <p:ext uri="{BB962C8B-B14F-4D97-AF65-F5344CB8AC3E}">
        <p14:creationId xmlns:p14="http://schemas.microsoft.com/office/powerpoint/2010/main" val="14436956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29"/>
          <p:cNvSpPr txBox="1">
            <a:spLocks/>
          </p:cNvSpPr>
          <p:nvPr/>
        </p:nvSpPr>
        <p:spPr>
          <a:xfrm>
            <a:off x="6217067" y="5529072"/>
            <a:ext cx="2926933" cy="553968"/>
          </a:xfrm>
          <a:prstGeom prst="rect">
            <a:avLst/>
          </a:prstGeom>
          <a:effectLst>
            <a:outerShdw blurRad="63500" sx="102000" sy="102000" algn="ctr" rotWithShape="0">
              <a:prstClr val="black">
                <a:alpha val="40000"/>
              </a:prstClr>
            </a:outerShdw>
          </a:effectLst>
        </p:spPr>
        <p:txBody>
          <a:bodyPr wrap="square" lIns="91425" tIns="91425" rIns="91425" bIns="91425" anchor="b" anchorCtr="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r>
              <a:rPr lang="en" sz="2400" dirty="0">
                <a:solidFill>
                  <a:srgbClr val="0070C0"/>
                </a:solidFill>
              </a:rPr>
              <a:t>Part 3 of 4…</a:t>
            </a:r>
          </a:p>
        </p:txBody>
      </p:sp>
      <p:sp>
        <p:nvSpPr>
          <p:cNvPr id="8" name="Shape 29"/>
          <p:cNvSpPr txBox="1">
            <a:spLocks/>
          </p:cNvSpPr>
          <p:nvPr/>
        </p:nvSpPr>
        <p:spPr>
          <a:xfrm>
            <a:off x="-1" y="0"/>
            <a:ext cx="8369999" cy="861744"/>
          </a:xfrm>
          <a:prstGeom prst="rect">
            <a:avLst/>
          </a:prstGeom>
          <a:effectLst>
            <a:outerShdw blurRad="63500" sx="102000" sy="102000" algn="ctr" rotWithShape="0">
              <a:prstClr val="black">
                <a:alpha val="40000"/>
              </a:prstClr>
            </a:outerShdw>
          </a:effectLst>
        </p:spPr>
        <p:txBody>
          <a:bodyPr lIns="91425" tIns="91425" rIns="91425" bIns="91425" anchor="b" anchorCtr="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 sz="3600" dirty="0">
                <a:solidFill>
                  <a:srgbClr val="0070C0"/>
                </a:solidFill>
              </a:rPr>
              <a:t>Contact Information </a:t>
            </a:r>
            <a:r>
              <a:rPr lang="en" dirty="0">
                <a:solidFill>
                  <a:srgbClr val="0070C0"/>
                </a:solidFill>
              </a:rPr>
              <a:t>:</a:t>
            </a:r>
          </a:p>
        </p:txBody>
      </p:sp>
      <p:pic>
        <p:nvPicPr>
          <p:cNvPr id="6146" name="Picture 2" descr="C:\Users\amd\Desktop\PPTT\Contact Info.png"/>
          <p:cNvPicPr>
            <a:picLocks noChangeAspect="1" noChangeArrowheads="1"/>
          </p:cNvPicPr>
          <p:nvPr/>
        </p:nvPicPr>
        <p:blipFill>
          <a:blip r:embed="rId2"/>
          <a:srcRect/>
          <a:stretch>
            <a:fillRect/>
          </a:stretch>
        </p:blipFill>
        <p:spPr bwMode="auto">
          <a:xfrm>
            <a:off x="0" y="2475647"/>
            <a:ext cx="9144001" cy="1333500"/>
          </a:xfrm>
          <a:prstGeom prst="rect">
            <a:avLst/>
          </a:prstGeom>
          <a:noFill/>
        </p:spPr>
      </p:pic>
    </p:spTree>
    <p:extLst>
      <p:ext uri="{BB962C8B-B14F-4D97-AF65-F5344CB8AC3E}">
        <p14:creationId xmlns:p14="http://schemas.microsoft.com/office/powerpoint/2010/main" val="3582350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29"/>
          <p:cNvSpPr txBox="1">
            <a:spLocks/>
          </p:cNvSpPr>
          <p:nvPr/>
        </p:nvSpPr>
        <p:spPr>
          <a:xfrm>
            <a:off x="0" y="142334"/>
            <a:ext cx="8097042" cy="738633"/>
          </a:xfrm>
          <a:prstGeom prst="rect">
            <a:avLst/>
          </a:prstGeom>
          <a:effectLst>
            <a:outerShdw blurRad="63500" sx="102000" sy="102000" algn="ctr" rotWithShape="0">
              <a:prstClr val="black">
                <a:alpha val="40000"/>
              </a:prstClr>
            </a:outerShdw>
          </a:effectLst>
        </p:spPr>
        <p:txBody>
          <a:bodyPr wrap="square" lIns="91425" tIns="91425" rIns="91425" bIns="91425" anchor="b" anchorCtr="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 sz="3600" dirty="0">
                <a:solidFill>
                  <a:srgbClr val="0070C0"/>
                </a:solidFill>
              </a:rPr>
              <a:t>  At last....</a:t>
            </a:r>
          </a:p>
        </p:txBody>
      </p:sp>
      <p:sp>
        <p:nvSpPr>
          <p:cNvPr id="7" name="Shape 29"/>
          <p:cNvSpPr txBox="1">
            <a:spLocks/>
          </p:cNvSpPr>
          <p:nvPr/>
        </p:nvSpPr>
        <p:spPr>
          <a:xfrm>
            <a:off x="259306" y="1501254"/>
            <a:ext cx="8369999" cy="2954625"/>
          </a:xfrm>
          <a:prstGeom prst="rect">
            <a:avLst/>
          </a:prstGeom>
          <a:effectLst>
            <a:outerShdw blurRad="63500" sx="102000" sy="102000" algn="ctr" rotWithShape="0">
              <a:prstClr val="black">
                <a:alpha val="40000"/>
              </a:prstClr>
            </a:outerShdw>
          </a:effectLst>
        </p:spPr>
        <p:txBody>
          <a:bodyPr wrap="square" lIns="91425" tIns="91425" rIns="91425" bIns="91425" anchor="b" anchorCtr="0">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buFont typeface="Arial" pitchFamily="34" charset="0"/>
              <a:buChar char="•"/>
            </a:pPr>
            <a:r>
              <a:rPr lang="en" sz="2000" b="1" dirty="0">
                <a:solidFill>
                  <a:srgbClr val="0070C0"/>
                </a:solidFill>
              </a:rPr>
              <a:t>  Once these all processes finished, You have to accept the                   agreements. Finally, You can click on publish button to upload your app on play store. </a:t>
            </a:r>
          </a:p>
          <a:p>
            <a:pPr algn="l"/>
            <a:endParaRPr lang="en" sz="2000" b="1" dirty="0">
              <a:solidFill>
                <a:srgbClr val="0070C0"/>
              </a:solidFill>
            </a:endParaRPr>
          </a:p>
          <a:p>
            <a:pPr algn="l">
              <a:buFont typeface="Arial" pitchFamily="34" charset="0"/>
              <a:buChar char="•"/>
            </a:pPr>
            <a:r>
              <a:rPr lang="en" sz="2000" b="1" dirty="0">
                <a:solidFill>
                  <a:srgbClr val="0070C0"/>
                </a:solidFill>
              </a:rPr>
              <a:t>  Your App will be publish on market within 1-2 hours.</a:t>
            </a:r>
          </a:p>
          <a:p>
            <a:pPr algn="l"/>
            <a:endParaRPr lang="en" sz="2000" b="1" dirty="0">
              <a:solidFill>
                <a:srgbClr val="0070C0"/>
              </a:solidFill>
            </a:endParaRPr>
          </a:p>
          <a:p>
            <a:pPr algn="l"/>
            <a:endParaRPr lang="en" sz="2000" b="1" dirty="0">
              <a:solidFill>
                <a:srgbClr val="0070C0"/>
              </a:solidFill>
            </a:endParaRPr>
          </a:p>
          <a:p>
            <a:pPr algn="l"/>
            <a:endParaRPr lang="en" sz="2000" b="1" dirty="0">
              <a:solidFill>
                <a:srgbClr val="0070C0"/>
              </a:solidFill>
            </a:endParaRPr>
          </a:p>
          <a:p>
            <a:pPr algn="l"/>
            <a:endParaRPr lang="en" sz="2000" b="1" dirty="0">
              <a:solidFill>
                <a:srgbClr val="0070C0"/>
              </a:solidFill>
            </a:endParaRPr>
          </a:p>
        </p:txBody>
      </p:sp>
    </p:spTree>
    <p:extLst>
      <p:ext uri="{BB962C8B-B14F-4D97-AF65-F5344CB8AC3E}">
        <p14:creationId xmlns:p14="http://schemas.microsoft.com/office/powerpoint/2010/main" val="461993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Markets</a:t>
            </a:r>
          </a:p>
        </p:txBody>
      </p:sp>
      <p:pic>
        <p:nvPicPr>
          <p:cNvPr id="4" name="Content Placeholder 3"/>
          <p:cNvPicPr>
            <a:picLocks noGrp="1" noChangeAspect="1"/>
          </p:cNvPicPr>
          <p:nvPr>
            <p:ph idx="1"/>
          </p:nvPr>
        </p:nvPicPr>
        <p:blipFill>
          <a:blip r:embed="rId2"/>
          <a:stretch>
            <a:fillRect/>
          </a:stretch>
        </p:blipFill>
        <p:spPr>
          <a:xfrm>
            <a:off x="1283811" y="1215189"/>
            <a:ext cx="5309494" cy="4525963"/>
          </a:xfrm>
          <a:prstGeom prst="rect">
            <a:avLst/>
          </a:prstGeom>
        </p:spPr>
      </p:pic>
    </p:spTree>
    <p:extLst>
      <p:ext uri="{BB962C8B-B14F-4D97-AF65-F5344CB8AC3E}">
        <p14:creationId xmlns:p14="http://schemas.microsoft.com/office/powerpoint/2010/main" val="31397734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7763" y="2117798"/>
            <a:ext cx="2091891" cy="2091891"/>
          </a:xfrm>
        </p:spPr>
      </p:pic>
    </p:spTree>
    <p:extLst>
      <p:ext uri="{BB962C8B-B14F-4D97-AF65-F5344CB8AC3E}">
        <p14:creationId xmlns:p14="http://schemas.microsoft.com/office/powerpoint/2010/main" val="35072219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hlinkClick r:id="rId2"/>
              </a:rPr>
              <a:t>https://www.slideshare.net/ravalketan/publishing-an-app-for-google-play-store</a:t>
            </a:r>
            <a:endParaRPr lang="en-US" dirty="0"/>
          </a:p>
          <a:p>
            <a:r>
              <a:rPr lang="en-US" dirty="0">
                <a:hlinkClick r:id="rId3"/>
              </a:rPr>
              <a:t>http://abhiandroid.com/ui/calendarview</a:t>
            </a:r>
            <a:endParaRPr lang="en-US" dirty="0"/>
          </a:p>
          <a:p>
            <a:r>
              <a:rPr lang="en-US" dirty="0">
                <a:hlinkClick r:id="rId4"/>
              </a:rPr>
              <a:t>https://www.youtube.com/watch?v=YWRLxgZej6s</a:t>
            </a:r>
            <a:endParaRPr lang="en-US" dirty="0"/>
          </a:p>
          <a:p>
            <a:r>
              <a:rPr lang="en-US" dirty="0">
                <a:hlinkClick r:id="rId5"/>
              </a:rPr>
              <a:t>https://www.tutorialspoint.com/android</a:t>
            </a:r>
            <a:endParaRPr lang="en-US" dirty="0"/>
          </a:p>
          <a:p>
            <a:r>
              <a:rPr lang="en-US" dirty="0">
                <a:hlinkClick r:id="rId6"/>
              </a:rPr>
              <a:t>http://www.sanfoundry.com/java-android-program-insert-new-calendar-event-intent/</a:t>
            </a:r>
            <a:endParaRPr lang="en-US" dirty="0"/>
          </a:p>
          <a:p>
            <a:pPr marL="0" indent="0">
              <a:buNone/>
            </a:pPr>
            <a:endParaRPr lang="en-US" dirty="0"/>
          </a:p>
          <a:p>
            <a:endParaRPr lang="en-US" dirty="0"/>
          </a:p>
          <a:p>
            <a:pPr marL="0" indent="0">
              <a:buNone/>
            </a:pPr>
            <a:endParaRPr lang="en-US" dirty="0"/>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800701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 of Calendar</a:t>
            </a: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ü"/>
            </a:pPr>
            <a:r>
              <a:rPr lang="en-US" b="1" dirty="0"/>
              <a:t> id:</a:t>
            </a:r>
            <a:r>
              <a:rPr lang="en-US" dirty="0"/>
              <a:t> id attribute is used to uniquely identify a </a:t>
            </a:r>
            <a:r>
              <a:rPr lang="en-US" dirty="0" err="1"/>
              <a:t>CalendarView</a:t>
            </a:r>
            <a:r>
              <a:rPr lang="en-US" dirty="0"/>
              <a:t>.</a:t>
            </a:r>
          </a:p>
          <a:p>
            <a:pPr>
              <a:buFont typeface="Wingdings" panose="05000000000000000000" pitchFamily="2" charset="2"/>
              <a:buChar char="ü"/>
            </a:pPr>
            <a:r>
              <a:rPr lang="en-US" b="1" dirty="0" err="1"/>
              <a:t>firstDayOfWeek</a:t>
            </a:r>
            <a:r>
              <a:rPr lang="en-US" b="1" dirty="0"/>
              <a:t>:</a:t>
            </a:r>
            <a:r>
              <a:rPr lang="en-US" dirty="0"/>
              <a:t> This attributes is used to set the first day of week according to Calendar. We can also set this programmatically means in java </a:t>
            </a:r>
            <a:r>
              <a:rPr lang="en-US" u="sng" dirty="0">
                <a:hlinkClick r:id="rId2"/>
              </a:rPr>
              <a:t>class</a:t>
            </a:r>
            <a:r>
              <a:rPr lang="en-US" dirty="0"/>
              <a:t> using </a:t>
            </a:r>
            <a:r>
              <a:rPr lang="en-US" dirty="0" err="1"/>
              <a:t>setFirstDayOfWeek</a:t>
            </a:r>
            <a:r>
              <a:rPr lang="en-US" dirty="0"/>
              <a:t>(</a:t>
            </a:r>
            <a:r>
              <a:rPr lang="en-US" dirty="0" err="1"/>
              <a:t>int</a:t>
            </a:r>
            <a:r>
              <a:rPr lang="en-US" dirty="0"/>
              <a:t> </a:t>
            </a:r>
            <a:r>
              <a:rPr lang="en-US" dirty="0" err="1"/>
              <a:t>firstDayOfWeek</a:t>
            </a:r>
            <a:r>
              <a:rPr lang="en-US" dirty="0"/>
              <a:t>) method</a:t>
            </a:r>
          </a:p>
          <a:p>
            <a:pPr>
              <a:buFont typeface="Wingdings" panose="05000000000000000000" pitchFamily="2" charset="2"/>
              <a:buChar char="ü"/>
            </a:pPr>
            <a:r>
              <a:rPr lang="en-US" b="1" dirty="0" err="1"/>
              <a:t>focusedMonthDateColor</a:t>
            </a:r>
            <a:r>
              <a:rPr lang="en-US" b="1" dirty="0"/>
              <a:t>:</a:t>
            </a:r>
            <a:r>
              <a:rPr lang="en-US" dirty="0"/>
              <a:t> This attribute is used to set the color for the dates of the focused month. We can also set this programmatically means in java class using </a:t>
            </a:r>
            <a:r>
              <a:rPr lang="en-US" dirty="0" err="1"/>
              <a:t>setFocusedMonthDateColor</a:t>
            </a:r>
            <a:r>
              <a:rPr lang="en-US" dirty="0"/>
              <a:t>(</a:t>
            </a:r>
            <a:r>
              <a:rPr lang="en-US" dirty="0" err="1"/>
              <a:t>int</a:t>
            </a:r>
            <a:r>
              <a:rPr lang="en-US" dirty="0"/>
              <a:t> color) method.</a:t>
            </a:r>
          </a:p>
          <a:p>
            <a:pPr>
              <a:buFont typeface="Wingdings" panose="05000000000000000000" pitchFamily="2" charset="2"/>
              <a:buChar char="ü"/>
            </a:pPr>
            <a:r>
              <a:rPr lang="en-US" b="1" dirty="0" err="1"/>
              <a:t>unfocusedMonthDateColor</a:t>
            </a:r>
            <a:r>
              <a:rPr lang="en-US" b="1" dirty="0"/>
              <a:t>:</a:t>
            </a:r>
            <a:r>
              <a:rPr lang="en-US" dirty="0"/>
              <a:t> This attribute is used to set the color for the dates of the unfocused month. We can also set this programmatically means in java class using </a:t>
            </a:r>
            <a:r>
              <a:rPr lang="en-US" dirty="0" err="1"/>
              <a:t>setUnfocusedMonthDateColor</a:t>
            </a:r>
            <a:r>
              <a:rPr lang="en-US" dirty="0"/>
              <a:t>(</a:t>
            </a:r>
            <a:r>
              <a:rPr lang="en-US" dirty="0" err="1"/>
              <a:t>int</a:t>
            </a:r>
            <a:r>
              <a:rPr lang="en-US" dirty="0"/>
              <a:t> color) method</a:t>
            </a:r>
          </a:p>
          <a:p>
            <a:pPr>
              <a:buFont typeface="Wingdings" panose="05000000000000000000" pitchFamily="2" charset="2"/>
              <a:buChar char="ü"/>
            </a:pPr>
            <a:r>
              <a:rPr lang="en-US" b="1" dirty="0" err="1"/>
              <a:t>maxDate</a:t>
            </a:r>
            <a:r>
              <a:rPr lang="en-US" b="1" dirty="0"/>
              <a:t>:</a:t>
            </a:r>
            <a:r>
              <a:rPr lang="en-US" dirty="0"/>
              <a:t> This attribute is used to set the maximal date supported by this </a:t>
            </a:r>
            <a:r>
              <a:rPr lang="en-US" dirty="0" err="1"/>
              <a:t>CalendarView</a:t>
            </a:r>
            <a:r>
              <a:rPr lang="en-US" dirty="0"/>
              <a:t>. This attribute use mm/</a:t>
            </a:r>
            <a:r>
              <a:rPr lang="en-US" dirty="0" err="1"/>
              <a:t>dd</a:t>
            </a:r>
            <a:r>
              <a:rPr lang="en-US" dirty="0"/>
              <a:t>/</a:t>
            </a:r>
            <a:r>
              <a:rPr lang="en-US" dirty="0" err="1"/>
              <a:t>yyyy</a:t>
            </a:r>
            <a:r>
              <a:rPr lang="en-US" dirty="0"/>
              <a:t> format. We can also set this programmatically means in java class using </a:t>
            </a:r>
            <a:r>
              <a:rPr lang="en-US" dirty="0" err="1"/>
              <a:t>setMaxDate</a:t>
            </a:r>
            <a:r>
              <a:rPr lang="en-US" dirty="0"/>
              <a:t>(long </a:t>
            </a:r>
            <a:r>
              <a:rPr lang="en-US" dirty="0" err="1"/>
              <a:t>maxDate</a:t>
            </a:r>
            <a:r>
              <a:rPr lang="en-US" dirty="0"/>
              <a:t>)</a:t>
            </a:r>
          </a:p>
          <a:p>
            <a:pPr>
              <a:buFont typeface="Wingdings" panose="05000000000000000000" pitchFamily="2" charset="2"/>
              <a:buChar char="ü"/>
            </a:pPr>
            <a:r>
              <a:rPr lang="en-US" b="1" dirty="0" err="1"/>
              <a:t>minDate</a:t>
            </a:r>
            <a:r>
              <a:rPr lang="en-US" b="1" dirty="0"/>
              <a:t>:</a:t>
            </a:r>
            <a:r>
              <a:rPr lang="en-US" dirty="0"/>
              <a:t> This attribute is used to set the minimal date supported by this </a:t>
            </a:r>
            <a:r>
              <a:rPr lang="en-US" dirty="0" err="1"/>
              <a:t>CalendarView</a:t>
            </a:r>
            <a:r>
              <a:rPr lang="en-US" dirty="0"/>
              <a:t>. This attribute use mm/</a:t>
            </a:r>
            <a:r>
              <a:rPr lang="en-US" dirty="0" err="1"/>
              <a:t>dd</a:t>
            </a:r>
            <a:r>
              <a:rPr lang="en-US" dirty="0"/>
              <a:t>/</a:t>
            </a:r>
            <a:r>
              <a:rPr lang="en-US" dirty="0" err="1"/>
              <a:t>yyyy</a:t>
            </a:r>
            <a:r>
              <a:rPr lang="en-US" dirty="0"/>
              <a:t> format. We can also set this programmatically means in java class using </a:t>
            </a:r>
            <a:r>
              <a:rPr lang="en-US" dirty="0" err="1"/>
              <a:t>setMinDate</a:t>
            </a:r>
            <a:r>
              <a:rPr lang="en-US" dirty="0"/>
              <a:t>(long </a:t>
            </a:r>
            <a:r>
              <a:rPr lang="en-US" dirty="0" err="1"/>
              <a:t>minDate</a:t>
            </a:r>
            <a:r>
              <a:rPr lang="en-US" dirty="0"/>
              <a:t>)</a:t>
            </a:r>
          </a:p>
          <a:p>
            <a:endParaRPr lang="en-US" dirty="0"/>
          </a:p>
          <a:p>
            <a:pPr marL="0" indent="0">
              <a:buNone/>
            </a:pPr>
            <a:endParaRPr lang="en-US" dirty="0"/>
          </a:p>
          <a:p>
            <a:pPr marL="0" indent="0" latinLnBrk="1">
              <a:buNone/>
            </a:pPr>
            <a:endParaRPr lang="en-US" dirty="0"/>
          </a:p>
          <a:p>
            <a:pPr marL="0" indent="0" latinLnBrk="1">
              <a:buNone/>
            </a:pPr>
            <a:endParaRPr lang="en-US" dirty="0"/>
          </a:p>
        </p:txBody>
      </p:sp>
    </p:spTree>
    <p:extLst>
      <p:ext uri="{BB962C8B-B14F-4D97-AF65-F5344CB8AC3E}">
        <p14:creationId xmlns:p14="http://schemas.microsoft.com/office/powerpoint/2010/main" val="3062291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198" y="274638"/>
            <a:ext cx="8229600" cy="1143000"/>
          </a:xfrm>
        </p:spPr>
        <p:txBody>
          <a:bodyPr/>
          <a:lstStyle/>
          <a:p>
            <a:r>
              <a:rPr lang="en-US" dirty="0"/>
              <a:t>Attributes of Calendar</a:t>
            </a: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ü"/>
            </a:pPr>
            <a:r>
              <a:rPr lang="en-US" b="1" dirty="0"/>
              <a:t> </a:t>
            </a:r>
            <a:r>
              <a:rPr lang="en-US" b="1" dirty="0" err="1"/>
              <a:t>selectedDateVerticalBar</a:t>
            </a:r>
            <a:r>
              <a:rPr lang="en-US" b="1" dirty="0"/>
              <a:t>:</a:t>
            </a:r>
            <a:r>
              <a:rPr lang="en-US" dirty="0"/>
              <a:t> This attribute is used to set the </a:t>
            </a:r>
            <a:r>
              <a:rPr lang="en-US" dirty="0" err="1"/>
              <a:t>drawable</a:t>
            </a:r>
            <a:r>
              <a:rPr lang="en-US" dirty="0"/>
              <a:t>/color for the vertical bar shown at the beginning and at the end of the selected date. We can also set this programmatically means in java class using </a:t>
            </a:r>
            <a:r>
              <a:rPr lang="en-US" dirty="0" err="1"/>
              <a:t>setSelectedDateVerticalBar</a:t>
            </a:r>
            <a:r>
              <a:rPr lang="en-US" dirty="0"/>
              <a:t>(</a:t>
            </a:r>
            <a:r>
              <a:rPr lang="en-US" dirty="0" err="1"/>
              <a:t>int</a:t>
            </a:r>
            <a:r>
              <a:rPr lang="en-US" dirty="0"/>
              <a:t> </a:t>
            </a:r>
            <a:r>
              <a:rPr lang="en-US" dirty="0" err="1"/>
              <a:t>resourceId</a:t>
            </a:r>
            <a:r>
              <a:rPr lang="en-US" dirty="0"/>
              <a:t>) or </a:t>
            </a:r>
            <a:r>
              <a:rPr lang="en-US" dirty="0" err="1"/>
              <a:t>setSelectedDateVerticalBar</a:t>
            </a:r>
            <a:r>
              <a:rPr lang="en-US" dirty="0"/>
              <a:t>(</a:t>
            </a:r>
            <a:r>
              <a:rPr lang="en-US" dirty="0" err="1"/>
              <a:t>Drawable</a:t>
            </a:r>
            <a:r>
              <a:rPr lang="en-US" dirty="0"/>
              <a:t> </a:t>
            </a:r>
            <a:r>
              <a:rPr lang="en-US" dirty="0" err="1"/>
              <a:t>drawable</a:t>
            </a:r>
            <a:r>
              <a:rPr lang="en-US" dirty="0"/>
              <a:t>) method.</a:t>
            </a:r>
          </a:p>
          <a:p>
            <a:pPr>
              <a:buFont typeface="Wingdings" panose="05000000000000000000" pitchFamily="2" charset="2"/>
              <a:buChar char="ü"/>
            </a:pPr>
            <a:r>
              <a:rPr lang="en-US" b="1" dirty="0"/>
              <a:t> </a:t>
            </a:r>
            <a:r>
              <a:rPr lang="en-US" b="1" dirty="0" err="1"/>
              <a:t>selectedWeekBackgroundColor</a:t>
            </a:r>
            <a:r>
              <a:rPr lang="en-US" b="1" dirty="0"/>
              <a:t>:</a:t>
            </a:r>
            <a:r>
              <a:rPr lang="en-US" dirty="0"/>
              <a:t> This attribute is used to set the color in the background of selected week of </a:t>
            </a:r>
            <a:r>
              <a:rPr lang="en-US" dirty="0" err="1"/>
              <a:t>CalendarView</a:t>
            </a:r>
            <a:r>
              <a:rPr lang="en-US" dirty="0"/>
              <a:t>. We can also set this programmatically in java class using </a:t>
            </a:r>
            <a:r>
              <a:rPr lang="en-US" dirty="0" err="1"/>
              <a:t>setSelectedWeekBackgroundColor</a:t>
            </a:r>
            <a:r>
              <a:rPr lang="en-US" dirty="0"/>
              <a:t>(</a:t>
            </a:r>
            <a:r>
              <a:rPr lang="en-US" dirty="0" err="1"/>
              <a:t>int</a:t>
            </a:r>
            <a:r>
              <a:rPr lang="en-US" dirty="0"/>
              <a:t> color) method.</a:t>
            </a:r>
          </a:p>
          <a:p>
            <a:pPr>
              <a:buFont typeface="Wingdings" panose="05000000000000000000" pitchFamily="2" charset="2"/>
              <a:buChar char="ü"/>
            </a:pPr>
            <a:r>
              <a:rPr lang="en-US" b="1" dirty="0"/>
              <a:t> </a:t>
            </a:r>
            <a:r>
              <a:rPr lang="en-US" b="1" dirty="0" err="1"/>
              <a:t>showWeekNumber</a:t>
            </a:r>
            <a:r>
              <a:rPr lang="en-US" b="1" dirty="0"/>
              <a:t>:</a:t>
            </a:r>
            <a:r>
              <a:rPr lang="en-US" dirty="0"/>
              <a:t> This attribute is used to show or hide the week number of </a:t>
            </a:r>
            <a:r>
              <a:rPr lang="en-US" dirty="0" err="1"/>
              <a:t>CalendarView</a:t>
            </a:r>
            <a:r>
              <a:rPr lang="en-US" dirty="0"/>
              <a:t>. In this method we set Boolean type value means true or false. We can also set this programmatically means in java class using </a:t>
            </a:r>
            <a:r>
              <a:rPr lang="en-US" dirty="0" err="1"/>
              <a:t>setShowWeekNumber</a:t>
            </a:r>
            <a:r>
              <a:rPr lang="en-US" dirty="0"/>
              <a:t>(</a:t>
            </a:r>
            <a:r>
              <a:rPr lang="en-US" dirty="0" err="1"/>
              <a:t>boolean</a:t>
            </a:r>
            <a:r>
              <a:rPr lang="en-US" dirty="0"/>
              <a:t> </a:t>
            </a:r>
            <a:r>
              <a:rPr lang="en-US" dirty="0" err="1"/>
              <a:t>showWeekNumber</a:t>
            </a:r>
            <a:r>
              <a:rPr lang="en-US" dirty="0"/>
              <a:t>) method.</a:t>
            </a:r>
          </a:p>
          <a:p>
            <a:pPr>
              <a:buFont typeface="Wingdings" panose="05000000000000000000" pitchFamily="2" charset="2"/>
              <a:buChar char="ü"/>
            </a:pPr>
            <a:r>
              <a:rPr lang="en-US" b="1" dirty="0"/>
              <a:t> </a:t>
            </a:r>
            <a:r>
              <a:rPr lang="en-US" b="1" dirty="0" err="1"/>
              <a:t>weekNumberColor</a:t>
            </a:r>
            <a:r>
              <a:rPr lang="en-US" b="1" dirty="0"/>
              <a:t>:</a:t>
            </a:r>
            <a:r>
              <a:rPr lang="en-US" dirty="0"/>
              <a:t> This attribute is used to set the color for the week numbers.</a:t>
            </a:r>
          </a:p>
          <a:p>
            <a:pPr>
              <a:buFont typeface="Wingdings" panose="05000000000000000000" pitchFamily="2" charset="2"/>
              <a:buChar char="ü"/>
            </a:pPr>
            <a:r>
              <a:rPr lang="en-US" b="1" dirty="0" err="1"/>
              <a:t>weekSeparatorLineColor</a:t>
            </a:r>
            <a:r>
              <a:rPr lang="en-US" b="1" dirty="0"/>
              <a:t>:</a:t>
            </a:r>
            <a:r>
              <a:rPr lang="en-US" dirty="0"/>
              <a:t> This attribute is used to set the color for the week separator line. We can also set this programmatically means in java class using </a:t>
            </a:r>
            <a:r>
              <a:rPr lang="en-US" dirty="0" err="1"/>
              <a:t>setWeekSeparatorLineColor</a:t>
            </a:r>
            <a:r>
              <a:rPr lang="en-US" dirty="0"/>
              <a:t>(</a:t>
            </a:r>
            <a:r>
              <a:rPr lang="en-US" dirty="0" err="1"/>
              <a:t>int</a:t>
            </a:r>
            <a:r>
              <a:rPr lang="en-US" dirty="0"/>
              <a:t> color) method.</a:t>
            </a:r>
          </a:p>
          <a:p>
            <a:pPr marL="0" indent="0">
              <a:buNone/>
            </a:pPr>
            <a:endParaRPr lang="en-US" dirty="0"/>
          </a:p>
          <a:p>
            <a:pPr marL="0" indent="0" latinLnBrk="1">
              <a:buNone/>
            </a:pPr>
            <a:endParaRPr lang="en-US" dirty="0"/>
          </a:p>
          <a:p>
            <a:pPr marL="0" indent="0" latinLnBrk="1">
              <a:buNone/>
            </a:pPr>
            <a:endParaRPr lang="en-US" dirty="0"/>
          </a:p>
        </p:txBody>
      </p:sp>
    </p:spTree>
    <p:extLst>
      <p:ext uri="{BB962C8B-B14F-4D97-AF65-F5344CB8AC3E}">
        <p14:creationId xmlns:p14="http://schemas.microsoft.com/office/powerpoint/2010/main" val="345568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Methods Of Calendar View</a:t>
            </a:r>
          </a:p>
        </p:txBody>
      </p:sp>
      <p:sp>
        <p:nvSpPr>
          <p:cNvPr id="3" name="Content Placeholder 2"/>
          <p:cNvSpPr>
            <a:spLocks noGrp="1"/>
          </p:cNvSpPr>
          <p:nvPr>
            <p:ph idx="1"/>
          </p:nvPr>
        </p:nvSpPr>
        <p:spPr/>
        <p:txBody>
          <a:bodyPr>
            <a:normAutofit lnSpcReduction="10000"/>
          </a:bodyPr>
          <a:lstStyle/>
          <a:p>
            <a:r>
              <a:rPr lang="en-US" b="1" dirty="0" err="1"/>
              <a:t>getDate</a:t>
            </a:r>
            <a:r>
              <a:rPr lang="en-US" b="1" dirty="0"/>
              <a:t>():</a:t>
            </a:r>
            <a:r>
              <a:rPr lang="en-US" dirty="0"/>
              <a:t> This </a:t>
            </a:r>
            <a:r>
              <a:rPr lang="en-US" u="sng" dirty="0">
                <a:hlinkClick r:id="rId2"/>
              </a:rPr>
              <a:t>method</a:t>
            </a:r>
            <a:r>
              <a:rPr lang="en-US" dirty="0"/>
              <a:t> is used to get the selected date of </a:t>
            </a:r>
            <a:r>
              <a:rPr lang="en-US" dirty="0" err="1"/>
              <a:t>CalendarView</a:t>
            </a:r>
            <a:r>
              <a:rPr lang="en-US" dirty="0"/>
              <a:t> in milliseconds since January 1, 1970 00:00:00 in user’s preferred  time zone. This method returns long type value for selected date.</a:t>
            </a:r>
          </a:p>
          <a:p>
            <a:r>
              <a:rPr lang="en-US" b="1" dirty="0" err="1"/>
              <a:t>setDate</a:t>
            </a:r>
            <a:r>
              <a:rPr lang="en-US" b="1" dirty="0"/>
              <a:t>(long date):</a:t>
            </a:r>
            <a:r>
              <a:rPr lang="en-US" dirty="0"/>
              <a:t> This method is used to set the selected date in milliseconds since January 1, 1970 00:00:00 in user’s preferred  time zone.</a:t>
            </a:r>
          </a:p>
          <a:p>
            <a:r>
              <a:rPr lang="en-US" b="1" dirty="0" err="1"/>
              <a:t>setFirstDayOfWeek</a:t>
            </a:r>
            <a:r>
              <a:rPr lang="en-US" b="1" dirty="0"/>
              <a:t>(</a:t>
            </a:r>
            <a:r>
              <a:rPr lang="en-US" b="1" dirty="0" err="1"/>
              <a:t>int</a:t>
            </a:r>
            <a:r>
              <a:rPr lang="en-US" b="1" dirty="0"/>
              <a:t> </a:t>
            </a:r>
            <a:r>
              <a:rPr lang="en-US" b="1" dirty="0" err="1"/>
              <a:t>firstDayOfWeek</a:t>
            </a:r>
            <a:r>
              <a:rPr lang="en-US" b="1" dirty="0"/>
              <a:t>):</a:t>
            </a:r>
            <a:r>
              <a:rPr lang="en-US" dirty="0"/>
              <a:t> This method is used to set the first day of the week.</a:t>
            </a:r>
          </a:p>
          <a:p>
            <a:r>
              <a:rPr lang="en-US" b="1" dirty="0" err="1"/>
              <a:t>getFirstDayOfWeek</a:t>
            </a:r>
            <a:r>
              <a:rPr lang="en-US" b="1" dirty="0"/>
              <a:t>(): </a:t>
            </a:r>
            <a:r>
              <a:rPr lang="en-US" dirty="0"/>
              <a:t>This method is used to get the first day of week. This method returns an </a:t>
            </a:r>
            <a:r>
              <a:rPr lang="en-US" dirty="0" err="1"/>
              <a:t>int</a:t>
            </a:r>
            <a:r>
              <a:rPr lang="en-US" dirty="0"/>
              <a:t> type value.</a:t>
            </a:r>
          </a:p>
          <a:p>
            <a:r>
              <a:rPr lang="en-US" b="1" dirty="0" err="1"/>
              <a:t>setMaxDate</a:t>
            </a:r>
            <a:r>
              <a:rPr lang="en-US" b="1" dirty="0"/>
              <a:t>(long </a:t>
            </a:r>
            <a:r>
              <a:rPr lang="en-US" b="1" dirty="0" err="1"/>
              <a:t>maxDate</a:t>
            </a:r>
            <a:r>
              <a:rPr lang="en-US" b="1" dirty="0"/>
              <a:t>):</a:t>
            </a:r>
            <a:r>
              <a:rPr lang="en-US" dirty="0"/>
              <a:t> This method is used to set the maximal date supported by </a:t>
            </a:r>
            <a:r>
              <a:rPr lang="en-US" dirty="0" err="1"/>
              <a:t>thisCalendarView</a:t>
            </a:r>
            <a:r>
              <a:rPr lang="en-US" dirty="0"/>
              <a:t> in milliseconds since January 1, 1970 00:00:00 in user’s preferred time zone.</a:t>
            </a:r>
          </a:p>
          <a:p>
            <a:r>
              <a:rPr lang="en-US" b="1" dirty="0" err="1"/>
              <a:t>getMaxDate</a:t>
            </a:r>
            <a:r>
              <a:rPr lang="en-US" b="1" dirty="0"/>
              <a:t>():</a:t>
            </a:r>
            <a:r>
              <a:rPr lang="en-US" dirty="0"/>
              <a:t> This method is used to get the maximal date supported by this </a:t>
            </a:r>
            <a:r>
              <a:rPr lang="en-US" dirty="0" err="1"/>
              <a:t>CalendarView</a:t>
            </a:r>
            <a:r>
              <a:rPr lang="en-US" dirty="0"/>
              <a:t> in milliseconds since January 1, 1970 00:00:00 in user’s preferred time zone. This method returns long type value for maximal date supported by this </a:t>
            </a:r>
            <a:r>
              <a:rPr lang="en-US" dirty="0" err="1"/>
              <a:t>CalendarView</a:t>
            </a:r>
            <a:r>
              <a:rPr lang="en-US" dirty="0"/>
              <a:t>.</a:t>
            </a:r>
          </a:p>
        </p:txBody>
      </p:sp>
    </p:spTree>
    <p:extLst>
      <p:ext uri="{BB962C8B-B14F-4D97-AF65-F5344CB8AC3E}">
        <p14:creationId xmlns:p14="http://schemas.microsoft.com/office/powerpoint/2010/main" val="2711937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Methods Of Calendar View</a:t>
            </a:r>
          </a:p>
        </p:txBody>
      </p:sp>
      <p:sp>
        <p:nvSpPr>
          <p:cNvPr id="3" name="Content Placeholder 2"/>
          <p:cNvSpPr>
            <a:spLocks noGrp="1"/>
          </p:cNvSpPr>
          <p:nvPr>
            <p:ph idx="1"/>
          </p:nvPr>
        </p:nvSpPr>
        <p:spPr>
          <a:xfrm>
            <a:off x="202131" y="1600202"/>
            <a:ext cx="8484669" cy="4525963"/>
          </a:xfrm>
        </p:spPr>
        <p:txBody>
          <a:bodyPr>
            <a:normAutofit lnSpcReduction="10000"/>
          </a:bodyPr>
          <a:lstStyle/>
          <a:p>
            <a:r>
              <a:rPr lang="en-US" b="1" dirty="0" err="1"/>
              <a:t>setMinDate</a:t>
            </a:r>
            <a:r>
              <a:rPr lang="en-US" b="1" dirty="0"/>
              <a:t>(long </a:t>
            </a:r>
            <a:r>
              <a:rPr lang="en-US" b="1" dirty="0" err="1"/>
              <a:t>minDate</a:t>
            </a:r>
            <a:r>
              <a:rPr lang="en-US" b="1" dirty="0"/>
              <a:t>):</a:t>
            </a:r>
            <a:r>
              <a:rPr lang="en-US" dirty="0"/>
              <a:t> This method is used to </a:t>
            </a:r>
            <a:r>
              <a:rPr lang="en-US" dirty="0" err="1"/>
              <a:t>to</a:t>
            </a:r>
            <a:r>
              <a:rPr lang="en-US" dirty="0"/>
              <a:t> set the minimal date supported by this </a:t>
            </a:r>
            <a:r>
              <a:rPr lang="en-US" dirty="0" err="1"/>
              <a:t>CalendarView</a:t>
            </a:r>
            <a:r>
              <a:rPr lang="en-US" dirty="0"/>
              <a:t> in milliseconds since January 1, 1970 00:00:00 in user’s preferred time zone.</a:t>
            </a:r>
          </a:p>
          <a:p>
            <a:r>
              <a:rPr lang="en-US" b="1" dirty="0" err="1"/>
              <a:t>getMinDate</a:t>
            </a:r>
            <a:r>
              <a:rPr lang="en-US" b="1" dirty="0"/>
              <a:t>():</a:t>
            </a:r>
            <a:r>
              <a:rPr lang="en-US" dirty="0"/>
              <a:t> This method is used to </a:t>
            </a:r>
            <a:r>
              <a:rPr lang="en-US" dirty="0" err="1"/>
              <a:t>to</a:t>
            </a:r>
            <a:r>
              <a:rPr lang="en-US" dirty="0"/>
              <a:t> get the minimal date supported by </a:t>
            </a:r>
            <a:r>
              <a:rPr lang="en-US" dirty="0" err="1"/>
              <a:t>thisCalendarView</a:t>
            </a:r>
            <a:r>
              <a:rPr lang="en-US" dirty="0"/>
              <a:t> in milliseconds since January 1, 1970 00:00:00 in user’s preferred time zone. This method returns long type value for minimal date supported by this </a:t>
            </a:r>
            <a:r>
              <a:rPr lang="en-US" dirty="0" err="1"/>
              <a:t>CalendarView</a:t>
            </a:r>
            <a:r>
              <a:rPr lang="en-US" dirty="0"/>
              <a:t>.</a:t>
            </a:r>
          </a:p>
          <a:p>
            <a:r>
              <a:rPr lang="en-US" b="1" dirty="0" err="1"/>
              <a:t>setShowWeekNumber</a:t>
            </a:r>
            <a:r>
              <a:rPr lang="en-US" b="1" dirty="0"/>
              <a:t>(</a:t>
            </a:r>
            <a:r>
              <a:rPr lang="en-US" b="1" dirty="0" err="1"/>
              <a:t>boolean</a:t>
            </a:r>
            <a:r>
              <a:rPr lang="en-US" b="1" dirty="0"/>
              <a:t> </a:t>
            </a:r>
            <a:r>
              <a:rPr lang="en-US" b="1" dirty="0" err="1"/>
              <a:t>showWeekNumber</a:t>
            </a:r>
            <a:r>
              <a:rPr lang="en-US" b="1" dirty="0"/>
              <a:t>):</a:t>
            </a:r>
            <a:r>
              <a:rPr lang="en-US" dirty="0"/>
              <a:t> This method is used to show or hide the week number of </a:t>
            </a:r>
            <a:r>
              <a:rPr lang="en-US" dirty="0" err="1"/>
              <a:t>CalendarView</a:t>
            </a:r>
            <a:r>
              <a:rPr lang="en-US" dirty="0"/>
              <a:t>. </a:t>
            </a:r>
          </a:p>
          <a:p>
            <a:r>
              <a:rPr lang="en-US" b="1" dirty="0" err="1"/>
              <a:t>getShowWeekNumber</a:t>
            </a:r>
            <a:r>
              <a:rPr lang="en-US" b="1" dirty="0"/>
              <a:t>():</a:t>
            </a:r>
            <a:r>
              <a:rPr lang="en-US" dirty="0"/>
              <a:t> This method is used to check whether the week number are shown or not. This method returns Boolean type value means true or false. True indicates week numbers are shown and false indicates week numbers are currently hidden.</a:t>
            </a:r>
          </a:p>
          <a:p>
            <a:r>
              <a:rPr lang="en-US" b="1" dirty="0" err="1"/>
              <a:t>getSelectedDateVerticalBar</a:t>
            </a:r>
            <a:r>
              <a:rPr lang="en-US" b="1" dirty="0"/>
              <a:t>():</a:t>
            </a:r>
            <a:r>
              <a:rPr lang="en-US" dirty="0"/>
              <a:t> This method is used to get the </a:t>
            </a:r>
            <a:r>
              <a:rPr lang="en-US" dirty="0" err="1"/>
              <a:t>drawable</a:t>
            </a:r>
            <a:r>
              <a:rPr lang="en-US" dirty="0"/>
              <a:t> </a:t>
            </a:r>
            <a:r>
              <a:rPr lang="en-US" dirty="0" err="1"/>
              <a:t>i.e</a:t>
            </a:r>
            <a:r>
              <a:rPr lang="en-US" dirty="0"/>
              <a:t> used for the vertical bar shown at the beginning and at the end of the selected date. This method was deprecated in API level 23 so no longer used by Material style </a:t>
            </a:r>
            <a:r>
              <a:rPr lang="en-US" dirty="0" err="1"/>
              <a:t>CalendarView</a:t>
            </a:r>
            <a:r>
              <a:rPr lang="en-US" dirty="0"/>
              <a:t>.</a:t>
            </a:r>
          </a:p>
        </p:txBody>
      </p:sp>
    </p:spTree>
    <p:extLst>
      <p:ext uri="{BB962C8B-B14F-4D97-AF65-F5344CB8AC3E}">
        <p14:creationId xmlns:p14="http://schemas.microsoft.com/office/powerpoint/2010/main" val="970747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Methods Of Calendar View</a:t>
            </a:r>
          </a:p>
        </p:txBody>
      </p:sp>
      <p:sp>
        <p:nvSpPr>
          <p:cNvPr id="3" name="Content Placeholder 2"/>
          <p:cNvSpPr>
            <a:spLocks noGrp="1"/>
          </p:cNvSpPr>
          <p:nvPr>
            <p:ph idx="1"/>
          </p:nvPr>
        </p:nvSpPr>
        <p:spPr/>
        <p:txBody>
          <a:bodyPr>
            <a:normAutofit fontScale="92500"/>
          </a:bodyPr>
          <a:lstStyle/>
          <a:p>
            <a:r>
              <a:rPr lang="en-US" b="1" dirty="0" err="1"/>
              <a:t>setSelectedDateVerticalBar</a:t>
            </a:r>
            <a:r>
              <a:rPr lang="en-US" b="1" dirty="0"/>
              <a:t>(</a:t>
            </a:r>
            <a:r>
              <a:rPr lang="en-US" b="1" dirty="0" err="1"/>
              <a:t>Drawabledrawable</a:t>
            </a:r>
            <a:r>
              <a:rPr lang="en-US" b="1" dirty="0"/>
              <a:t>):</a:t>
            </a:r>
            <a:r>
              <a:rPr lang="en-US" dirty="0"/>
              <a:t> This method is used to set the </a:t>
            </a:r>
            <a:r>
              <a:rPr lang="en-US" dirty="0" err="1"/>
              <a:t>drawable</a:t>
            </a:r>
            <a:r>
              <a:rPr lang="en-US" dirty="0"/>
              <a:t> for the vertical bar shown at the beginning and at the end of the selected date. This method was deprecated in API level 23 so no longer used by Material style </a:t>
            </a:r>
            <a:r>
              <a:rPr lang="en-US" dirty="0" err="1"/>
              <a:t>CalendarView</a:t>
            </a:r>
            <a:r>
              <a:rPr lang="en-US" dirty="0"/>
              <a:t>.</a:t>
            </a:r>
          </a:p>
          <a:p>
            <a:r>
              <a:rPr lang="en-US" b="1" dirty="0" err="1"/>
              <a:t>setSelectedDateVerticalBar</a:t>
            </a:r>
            <a:r>
              <a:rPr lang="en-US" b="1" dirty="0"/>
              <a:t>(</a:t>
            </a:r>
            <a:r>
              <a:rPr lang="en-US" b="1" dirty="0" err="1"/>
              <a:t>int</a:t>
            </a:r>
            <a:r>
              <a:rPr lang="en-US" b="1" dirty="0"/>
              <a:t> </a:t>
            </a:r>
            <a:r>
              <a:rPr lang="en-US" b="1" dirty="0" err="1"/>
              <a:t>resourceId</a:t>
            </a:r>
            <a:r>
              <a:rPr lang="en-US" b="1" dirty="0"/>
              <a:t>):</a:t>
            </a:r>
            <a:r>
              <a:rPr lang="en-US" dirty="0"/>
              <a:t> This method is used to set the color for the vertical bar shown at the beginning and at the end of the selected date. This method was deprecated in API level 23 so no longer used by Material style </a:t>
            </a:r>
            <a:r>
              <a:rPr lang="en-US" dirty="0" err="1"/>
              <a:t>CalendarView</a:t>
            </a:r>
            <a:r>
              <a:rPr lang="en-US" dirty="0"/>
              <a:t>.</a:t>
            </a:r>
          </a:p>
          <a:p>
            <a:r>
              <a:rPr lang="en-US" b="1" dirty="0" err="1"/>
              <a:t>setSelectedWeekBackgroundColor</a:t>
            </a:r>
            <a:r>
              <a:rPr lang="en-US" b="1" dirty="0"/>
              <a:t>(</a:t>
            </a:r>
            <a:r>
              <a:rPr lang="en-US" b="1" dirty="0" err="1"/>
              <a:t>int</a:t>
            </a:r>
            <a:r>
              <a:rPr lang="en-US" b="1" dirty="0"/>
              <a:t> color):</a:t>
            </a:r>
            <a:r>
              <a:rPr lang="en-US" dirty="0"/>
              <a:t> This method is used to set the color in the background of selected week of </a:t>
            </a:r>
            <a:r>
              <a:rPr lang="en-US" dirty="0" err="1"/>
              <a:t>CalendarView</a:t>
            </a:r>
            <a:r>
              <a:rPr lang="en-US" dirty="0"/>
              <a:t>. This method was deprecated in API level 23 so no longer used by Material style </a:t>
            </a:r>
            <a:r>
              <a:rPr lang="en-US" dirty="0" err="1"/>
              <a:t>CalendarView</a:t>
            </a:r>
            <a:r>
              <a:rPr lang="en-US" dirty="0"/>
              <a:t>.</a:t>
            </a:r>
          </a:p>
          <a:p>
            <a:r>
              <a:rPr lang="en-US" b="1" dirty="0" err="1"/>
              <a:t>getSelectedWeekBackgroundColor</a:t>
            </a:r>
            <a:r>
              <a:rPr lang="en-US" b="1" dirty="0"/>
              <a:t>():</a:t>
            </a:r>
            <a:r>
              <a:rPr lang="en-US" dirty="0"/>
              <a:t> This method is used to get the background color of selected week of </a:t>
            </a:r>
            <a:r>
              <a:rPr lang="en-US" dirty="0" err="1"/>
              <a:t>CalendarView</a:t>
            </a:r>
            <a:r>
              <a:rPr lang="en-US" dirty="0"/>
              <a:t>. This method returns an </a:t>
            </a:r>
            <a:r>
              <a:rPr lang="en-US" dirty="0" err="1"/>
              <a:t>int</a:t>
            </a:r>
            <a:r>
              <a:rPr lang="en-US" dirty="0"/>
              <a:t> type value. This method was deprecated in API level 23 so no longer used by Material style </a:t>
            </a:r>
            <a:r>
              <a:rPr lang="en-US" dirty="0" err="1"/>
              <a:t>CalendarView</a:t>
            </a:r>
            <a:r>
              <a:rPr lang="en-US" dirty="0"/>
              <a:t>.</a:t>
            </a:r>
          </a:p>
          <a:p>
            <a:r>
              <a:rPr lang="en-US" b="1" dirty="0" err="1"/>
              <a:t>getWeekNumberColor</a:t>
            </a:r>
            <a:r>
              <a:rPr lang="en-US" b="1" dirty="0"/>
              <a:t>():</a:t>
            </a:r>
            <a:r>
              <a:rPr lang="en-US" dirty="0"/>
              <a:t> This method is used to get the color of week numbers. This method returns an </a:t>
            </a:r>
            <a:r>
              <a:rPr lang="en-US" dirty="0" err="1"/>
              <a:t>int</a:t>
            </a:r>
            <a:r>
              <a:rPr lang="en-US" dirty="0"/>
              <a:t> type value. This method was deprecated in API level 23 so no longer used by Material style </a:t>
            </a:r>
            <a:r>
              <a:rPr lang="en-US" dirty="0" err="1"/>
              <a:t>CalendarView</a:t>
            </a:r>
            <a:r>
              <a:rPr lang="en-US" dirty="0"/>
              <a:t>.</a:t>
            </a:r>
          </a:p>
          <a:p>
            <a:endParaRPr lang="en-US" dirty="0"/>
          </a:p>
        </p:txBody>
      </p:sp>
    </p:spTree>
    <p:extLst>
      <p:ext uri="{BB962C8B-B14F-4D97-AF65-F5344CB8AC3E}">
        <p14:creationId xmlns:p14="http://schemas.microsoft.com/office/powerpoint/2010/main" val="2263443775"/>
      </p:ext>
    </p:extLst>
  </p:cSld>
  <p:clrMapOvr>
    <a:masterClrMapping/>
  </p:clrMapOvr>
</p:sld>
</file>

<file path=ppt/theme/theme1.xml><?xml version="1.0" encoding="utf-8"?>
<a:theme xmlns:a="http://schemas.openxmlformats.org/drawingml/2006/main" name="UMKC_PPT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3015</TotalTime>
  <Words>947</Words>
  <Application>Microsoft Office PowerPoint</Application>
  <PresentationFormat>On-screen Show (4:3)</PresentationFormat>
  <Paragraphs>213</Paragraphs>
  <Slides>49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49</vt:i4>
      </vt:variant>
    </vt:vector>
  </HeadingPairs>
  <TitlesOfParts>
    <vt:vector size="58" baseType="lpstr">
      <vt:lpstr>Arial</vt:lpstr>
      <vt:lpstr>Calibri</vt:lpstr>
      <vt:lpstr>Franklin Gothic Book</vt:lpstr>
      <vt:lpstr>Helvetica</vt:lpstr>
      <vt:lpstr>times new roman</vt:lpstr>
      <vt:lpstr>times new roman</vt:lpstr>
      <vt:lpstr>verdana</vt:lpstr>
      <vt:lpstr>Wingdings</vt:lpstr>
      <vt:lpstr>UMKC_PPT1</vt:lpstr>
      <vt:lpstr>COMP-SCI 5590 - 0003   Special Topics</vt:lpstr>
      <vt:lpstr>Agenda</vt:lpstr>
      <vt:lpstr>Calendar API</vt:lpstr>
      <vt:lpstr>Basic Calendar View XML Code</vt:lpstr>
      <vt:lpstr>Attributes of Calendar</vt:lpstr>
      <vt:lpstr>Attributes of Calendar</vt:lpstr>
      <vt:lpstr>Important Methods Of Calendar View</vt:lpstr>
      <vt:lpstr>Important Methods Of Calendar View</vt:lpstr>
      <vt:lpstr>Important Methods Of Calendar View</vt:lpstr>
      <vt:lpstr>Important Methods Of Calendar View</vt:lpstr>
      <vt:lpstr>Important Methods Of Calendar View</vt:lpstr>
      <vt:lpstr>Toast class</vt:lpstr>
      <vt:lpstr>Constants of Toast Class</vt:lpstr>
      <vt:lpstr>Methods of Toast class</vt:lpstr>
      <vt:lpstr>Sample Toast Code</vt:lpstr>
      <vt:lpstr>Usecase  1- display Event</vt:lpstr>
      <vt:lpstr>Output</vt:lpstr>
      <vt:lpstr>Usecase 2- Insert Event</vt:lpstr>
      <vt:lpstr>Output- Creating Event</vt:lpstr>
      <vt:lpstr>See Event Details</vt:lpstr>
      <vt:lpstr>Publishing Apps</vt:lpstr>
      <vt:lpstr>Android Development Life Cycle</vt:lpstr>
      <vt:lpstr>Steps for Deployment</vt:lpstr>
      <vt:lpstr>Cont.</vt:lpstr>
      <vt:lpstr>Cont.</vt:lpstr>
      <vt:lpstr>Export Android Application Process</vt:lpstr>
      <vt:lpstr>Using Android Studio</vt:lpstr>
      <vt:lpstr>PowerPoint Presentation</vt:lpstr>
      <vt:lpstr>PowerPoint Presentation</vt:lpstr>
      <vt:lpstr>Click Next</vt:lpstr>
      <vt:lpstr>Click Finish</vt:lpstr>
      <vt:lpstr>Final Result</vt:lpstr>
      <vt:lpstr>Google Play Registration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 Markets</vt:lpstr>
      <vt:lpstr>PowerPoint Presentation</vt:lpstr>
      <vt:lpstr>References</vt:lpstr>
    </vt:vector>
  </TitlesOfParts>
  <Company>LetsNurture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for {Keyword Research, Keyword Ideas,Anchor Text Variation, Content Ideas, Content Curation}</dc:title>
  <dc:creator>Ketan Raval</dc:creator>
  <cp:lastModifiedBy>Ali, Liaquat  . (UMKC-Student)</cp:lastModifiedBy>
  <cp:revision>164</cp:revision>
  <dcterms:created xsi:type="dcterms:W3CDTF">2012-06-07T13:28:31Z</dcterms:created>
  <dcterms:modified xsi:type="dcterms:W3CDTF">2018-05-07T15:05:41Z</dcterms:modified>
</cp:coreProperties>
</file>