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  <p:sldMasterId id="2147483799" r:id="rId4"/>
  </p:sldMasterIdLst>
  <p:notesMasterIdLst>
    <p:notesMasterId r:id="rId37"/>
  </p:notesMasterIdLst>
  <p:sldIdLst>
    <p:sldId id="256" r:id="rId5"/>
    <p:sldId id="407" r:id="rId6"/>
    <p:sldId id="409" r:id="rId7"/>
    <p:sldId id="410" r:id="rId8"/>
    <p:sldId id="411" r:id="rId9"/>
    <p:sldId id="413" r:id="rId10"/>
    <p:sldId id="415" r:id="rId11"/>
    <p:sldId id="417" r:id="rId12"/>
    <p:sldId id="418" r:id="rId13"/>
    <p:sldId id="421" r:id="rId14"/>
    <p:sldId id="420" r:id="rId15"/>
    <p:sldId id="422" r:id="rId16"/>
    <p:sldId id="423" r:id="rId17"/>
    <p:sldId id="424" r:id="rId18"/>
    <p:sldId id="446" r:id="rId19"/>
    <p:sldId id="425" r:id="rId20"/>
    <p:sldId id="426" r:id="rId21"/>
    <p:sldId id="450" r:id="rId22"/>
    <p:sldId id="452" r:id="rId23"/>
    <p:sldId id="427" r:id="rId24"/>
    <p:sldId id="428" r:id="rId25"/>
    <p:sldId id="429" r:id="rId26"/>
    <p:sldId id="430" r:id="rId27"/>
    <p:sldId id="448" r:id="rId28"/>
    <p:sldId id="431" r:id="rId29"/>
    <p:sldId id="447" r:id="rId30"/>
    <p:sldId id="443" r:id="rId31"/>
    <p:sldId id="444" r:id="rId32"/>
    <p:sldId id="437" r:id="rId33"/>
    <p:sldId id="395" r:id="rId34"/>
    <p:sldId id="405" r:id="rId35"/>
    <p:sldId id="45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chu" initials="P" lastIdx="1" clrIdx="0">
    <p:extLst>
      <p:ext uri="{19B8F6BF-5375-455C-9EA6-DF929625EA0E}">
        <p15:presenceInfo xmlns:p15="http://schemas.microsoft.com/office/powerpoint/2012/main" userId="Puc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9DB"/>
    <a:srgbClr val="392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54" autoAdjust="0"/>
  </p:normalViewPr>
  <p:slideViewPr>
    <p:cSldViewPr snapToGrid="0">
      <p:cViewPr varScale="1">
        <p:scale>
          <a:sx n="62" d="100"/>
          <a:sy n="6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3C81FD1-73BA-4E5E-9270-B1F5BE622C69}"/>
    <pc:docChg chg="addSld delSld modSld">
      <pc:chgData name="" userId="" providerId="" clId="Web-{93C81FD1-73BA-4E5E-9270-B1F5BE622C69}" dt="2018-03-12T21:39:02.192" v="66"/>
      <pc:docMkLst>
        <pc:docMk/>
      </pc:docMkLst>
      <pc:sldChg chg="modSp">
        <pc:chgData name="" userId="" providerId="" clId="Web-{93C81FD1-73BA-4E5E-9270-B1F5BE622C69}" dt="2018-03-12T21:33:02.486" v="2"/>
        <pc:sldMkLst>
          <pc:docMk/>
          <pc:sldMk cId="2723360497" sldId="256"/>
        </pc:sldMkLst>
        <pc:spChg chg="mod">
          <ac:chgData name="" userId="" providerId="" clId="Web-{93C81FD1-73BA-4E5E-9270-B1F5BE622C69}" dt="2018-03-12T21:33:02.486" v="2"/>
          <ac:spMkLst>
            <pc:docMk/>
            <pc:sldMk cId="2723360497" sldId="256"/>
            <ac:spMk id="2" creationId="{00000000-0000-0000-0000-000000000000}"/>
          </ac:spMkLst>
        </pc:spChg>
      </pc:sldChg>
      <pc:sldChg chg="del">
        <pc:chgData name="" userId="" providerId="" clId="Web-{93C81FD1-73BA-4E5E-9270-B1F5BE622C69}" dt="2018-03-12T21:35:59.222" v="39"/>
        <pc:sldMkLst>
          <pc:docMk/>
          <pc:sldMk cId="3709711600" sldId="338"/>
        </pc:sldMkLst>
      </pc:sldChg>
      <pc:sldChg chg="modSp">
        <pc:chgData name="" userId="" providerId="" clId="Web-{93C81FD1-73BA-4E5E-9270-B1F5BE622C69}" dt="2018-03-12T21:35:53.285" v="36"/>
        <pc:sldMkLst>
          <pc:docMk/>
          <pc:sldMk cId="541943963" sldId="405"/>
        </pc:sldMkLst>
        <pc:spChg chg="mod">
          <ac:chgData name="" userId="" providerId="" clId="Web-{93C81FD1-73BA-4E5E-9270-B1F5BE622C69}" dt="2018-03-12T21:35:53.285" v="36"/>
          <ac:spMkLst>
            <pc:docMk/>
            <pc:sldMk cId="541943963" sldId="405"/>
            <ac:spMk id="3" creationId="{00000000-0000-0000-0000-000000000000}"/>
          </ac:spMkLst>
        </pc:spChg>
      </pc:sldChg>
      <pc:sldChg chg="del">
        <pc:chgData name="" userId="" providerId="" clId="Web-{93C81FD1-73BA-4E5E-9270-B1F5BE622C69}" dt="2018-03-12T21:35:56.800" v="38"/>
        <pc:sldMkLst>
          <pc:docMk/>
          <pc:sldMk cId="1256582682" sldId="406"/>
        </pc:sldMkLst>
      </pc:sldChg>
      <pc:sldChg chg="modSp">
        <pc:chgData name="" userId="" providerId="" clId="Web-{93C81FD1-73BA-4E5E-9270-B1F5BE622C69}" dt="2018-03-12T21:34:31.597" v="7"/>
        <pc:sldMkLst>
          <pc:docMk/>
          <pc:sldMk cId="21473187" sldId="421"/>
        </pc:sldMkLst>
        <pc:spChg chg="mod">
          <ac:chgData name="" userId="" providerId="" clId="Web-{93C81FD1-73BA-4E5E-9270-B1F5BE622C69}" dt="2018-03-12T21:34:31.597" v="7"/>
          <ac:spMkLst>
            <pc:docMk/>
            <pc:sldMk cId="21473187" sldId="421"/>
            <ac:spMk id="16387" creationId="{00000000-0000-0000-0000-000000000000}"/>
          </ac:spMkLst>
        </pc:spChg>
      </pc:sldChg>
      <pc:sldChg chg="modSp">
        <pc:chgData name="" userId="" providerId="" clId="Web-{93C81FD1-73BA-4E5E-9270-B1F5BE622C69}" dt="2018-03-12T21:38:59.817" v="64"/>
        <pc:sldMkLst>
          <pc:docMk/>
          <pc:sldMk cId="1363411268" sldId="429"/>
        </pc:sldMkLst>
        <pc:spChg chg="mod">
          <ac:chgData name="" userId="" providerId="" clId="Web-{93C81FD1-73BA-4E5E-9270-B1F5BE622C69}" dt="2018-03-12T21:38:59.817" v="64"/>
          <ac:spMkLst>
            <pc:docMk/>
            <pc:sldMk cId="1363411268" sldId="429"/>
            <ac:spMk id="24578" creationId="{00000000-0000-0000-0000-000000000000}"/>
          </ac:spMkLst>
        </pc:spChg>
      </pc:sldChg>
      <pc:sldChg chg="addSp delSp modSp new">
        <pc:chgData name="" userId="" providerId="" clId="Web-{93C81FD1-73BA-4E5E-9270-B1F5BE622C69}" dt="2018-03-12T21:38:16.536" v="53"/>
        <pc:sldMkLst>
          <pc:docMk/>
          <pc:sldMk cId="1146415323" sldId="453"/>
        </pc:sldMkLst>
        <pc:spChg chg="mod">
          <ac:chgData name="" userId="" providerId="" clId="Web-{93C81FD1-73BA-4E5E-9270-B1F5BE622C69}" dt="2018-03-12T21:36:11.191" v="49"/>
          <ac:spMkLst>
            <pc:docMk/>
            <pc:sldMk cId="1146415323" sldId="453"/>
            <ac:spMk id="2" creationId="{ED1192AB-722C-4D5B-AC7D-AD630CB1C4B7}"/>
          </ac:spMkLst>
        </pc:spChg>
        <pc:spChg chg="del">
          <ac:chgData name="" userId="" providerId="" clId="Web-{93C81FD1-73BA-4E5E-9270-B1F5BE622C69}" dt="2018-03-12T21:38:10.067" v="52"/>
          <ac:spMkLst>
            <pc:docMk/>
            <pc:sldMk cId="1146415323" sldId="453"/>
            <ac:spMk id="3" creationId="{3C8AAA5F-13DC-472A-94E5-ADBF0A4A0207}"/>
          </ac:spMkLst>
        </pc:spChg>
        <pc:picChg chg="add mod ord">
          <ac:chgData name="" userId="" providerId="" clId="Web-{93C81FD1-73BA-4E5E-9270-B1F5BE622C69}" dt="2018-03-12T21:38:16.536" v="53"/>
          <ac:picMkLst>
            <pc:docMk/>
            <pc:sldMk cId="1146415323" sldId="453"/>
            <ac:picMk id="4" creationId="{84B482C3-407A-470D-A077-BF635BD4EF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0AA69-3194-4F77-8600-3A6CCD6561C2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48D4-D935-46B2-B451-65D48947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OpenGLJES</a:t>
            </a:r>
            <a:r>
              <a:rPr lang="en-US" baseline="0" dirty="0" smtClean="0"/>
              <a:t> handle the graphics</a:t>
            </a:r>
          </a:p>
          <a:p>
            <a:r>
              <a:rPr lang="en-US" baseline="0" dirty="0" smtClean="0"/>
              <a:t>Surface Manager manages the pixel on screen</a:t>
            </a:r>
          </a:p>
          <a:p>
            <a:r>
              <a:rPr lang="en-US" baseline="0" dirty="0" err="1" smtClean="0"/>
              <a:t>Dalvik</a:t>
            </a:r>
            <a:r>
              <a:rPr lang="en-US" baseline="0" dirty="0" smtClean="0"/>
              <a:t> Virtual Machine </a:t>
            </a:r>
            <a:r>
              <a:rPr lang="en-US" baseline="0" dirty="0" smtClean="0">
                <a:sym typeface="Wingdings" panose="05000000000000000000" pitchFamily="2" charset="2"/>
              </a:rPr>
              <a:t> modern form of JVM, due to limited battery, limited memory, limited processing, makes program faster can have multiple </a:t>
            </a:r>
            <a:r>
              <a:rPr lang="en-US" baseline="0" dirty="0" err="1" smtClean="0">
                <a:sym typeface="Wingdings" panose="05000000000000000000" pitchFamily="2" charset="2"/>
              </a:rPr>
              <a:t>dalvik</a:t>
            </a:r>
            <a:r>
              <a:rPr lang="en-US" baseline="0" dirty="0" smtClean="0">
                <a:sym typeface="Wingdings" panose="05000000000000000000" pitchFamily="2" charset="2"/>
              </a:rPr>
              <a:t> machine to run at same time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Application </a:t>
            </a:r>
            <a:r>
              <a:rPr lang="en-US" baseline="0" dirty="0" err="1" smtClean="0">
                <a:sym typeface="Wingdings" panose="05000000000000000000" pitchFamily="2" charset="2"/>
              </a:rPr>
              <a:t>FrameWork</a:t>
            </a:r>
            <a:r>
              <a:rPr lang="en-US" baseline="0" dirty="0" smtClean="0">
                <a:sym typeface="Wingdings" panose="05000000000000000000" pitchFamily="2" charset="2"/>
              </a:rPr>
              <a:t>  written in Java, for help in application 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Package Manager  what kind of application the device have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</a:t>
            </a:r>
            <a:r>
              <a:rPr lang="en-US" baseline="0" dirty="0" smtClean="0"/>
              <a:t> important files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Manifest </a:t>
            </a:r>
            <a:r>
              <a:rPr lang="en-US" baseline="0" dirty="0" smtClean="0">
                <a:sym typeface="Wingdings" panose="05000000000000000000" pitchFamily="2" charset="2"/>
              </a:rPr>
              <a:t> xml file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Activity </a:t>
            </a:r>
            <a:r>
              <a:rPr lang="en-US" baseline="0" dirty="0" smtClean="0">
                <a:sym typeface="Wingdings" panose="05000000000000000000" pitchFamily="2" charset="2"/>
              </a:rPr>
              <a:t> java file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Layouts </a:t>
            </a:r>
            <a:r>
              <a:rPr lang="en-US" baseline="0" dirty="0" smtClean="0">
                <a:sym typeface="Wingdings" panose="05000000000000000000" pitchFamily="2" charset="2"/>
              </a:rPr>
              <a:t> xml file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348D4-D935-46B2-B451-65D48947C9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47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2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4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7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5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3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3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5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0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9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8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3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5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1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5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2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7E6E-6C39-43CA-BE86-F81123C0D4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lagout.org/operating%20system%20/android/Android%20Application%20Development.ppt" TargetMode="External"/><Relationship Id="rId2" Type="http://schemas.openxmlformats.org/officeDocument/2006/relationships/hyperlink" Target="http://web.cse.ohio-state.edu/~xuan.3/courses/5432/AndroidProgramming.ppt" TargetMode="Externa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oracle.com/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14" y="2032001"/>
            <a:ext cx="9312655" cy="1356170"/>
          </a:xfrm>
        </p:spPr>
        <p:txBody>
          <a:bodyPr/>
          <a:lstStyle/>
          <a:p>
            <a:r>
              <a:rPr lang="en-US" sz="3600" b="1" dirty="0"/>
              <a:t>COMP-SCI 5590 - 0002   Special 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Mobile App development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1417" y="4610101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31" y="9035"/>
            <a:ext cx="2376095" cy="23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Android Highlights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600201"/>
            <a:ext cx="552227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US" altLang="en-US" sz="2600" dirty="0"/>
              <a:t>Android apps execute on Dalvik VM, a “clean-room” implementation of JVM</a:t>
            </a:r>
          </a:p>
          <a:p>
            <a:pPr lvl="1" eaLnBrk="1" hangingPunct="1"/>
            <a:r>
              <a:rPr lang="en-US" altLang="en-US" sz="2200" dirty="0"/>
              <a:t>Dalvik optimized for efficient execution</a:t>
            </a:r>
          </a:p>
          <a:p>
            <a:pPr lvl="1" eaLnBrk="1" hangingPunct="1"/>
            <a:r>
              <a:rPr lang="en-US" altLang="en-US" sz="2200" dirty="0"/>
              <a:t>Dalvik: register-based VM, unlike Oracle’s stack-based JVM</a:t>
            </a:r>
          </a:p>
          <a:p>
            <a:pPr lvl="1" eaLnBrk="1" hangingPunct="1"/>
            <a:r>
              <a:rPr lang="en-US" altLang="en-US" sz="2200" dirty="0"/>
              <a:t>Java .class bytecode translated to </a:t>
            </a:r>
            <a:r>
              <a:rPr lang="en-US" altLang="en-US" sz="2200" dirty="0" err="1"/>
              <a:t>Dalvik</a:t>
            </a:r>
            <a:r>
              <a:rPr lang="en-US" altLang="en-US" sz="2200" dirty="0"/>
              <a:t> Executable (DEX) bytecode, which Dalvik interprets</a:t>
            </a:r>
          </a:p>
        </p:txBody>
      </p:sp>
      <p:pic>
        <p:nvPicPr>
          <p:cNvPr id="16388" name="Content Placeholder 6" descr="DalvikCompilationWorkflow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r="-166"/>
          <a:stretch>
            <a:fillRect/>
          </a:stretch>
        </p:blipFill>
        <p:spPr>
          <a:xfrm>
            <a:off x="6661150" y="1600201"/>
            <a:ext cx="3060700" cy="4525963"/>
          </a:xfrm>
        </p:spPr>
      </p:pic>
      <p:sp>
        <p:nvSpPr>
          <p:cNvPr id="1638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122C20-1A89-47B4-8962-142DFD250ECF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10" descr="AndroidInternal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>
            <a:fillRect/>
          </a:stretch>
        </p:blipFill>
        <p:spPr>
          <a:xfrm>
            <a:off x="2276475" y="0"/>
            <a:ext cx="7639050" cy="6858000"/>
          </a:xfrm>
        </p:spPr>
      </p:pic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EFAFB6-B5EB-49AC-8FE0-7709A690694B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7660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Android Highlights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/>
              <a:t>Android apps written in Java 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Actually, a Java dialect (Apache Harmony)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Everything we’ve learned still holds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/>
              <a:t>Apps use four main components: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nsolas" panose="020B0609020204030204" pitchFamily="49" charset="0"/>
              </a:rPr>
              <a:t>Activity</a:t>
            </a:r>
            <a:r>
              <a:rPr lang="en-US" altLang="en-US" sz="2400"/>
              <a:t>: A “single screen” that’s visible to 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nsolas" panose="020B0609020204030204" pitchFamily="49" charset="0"/>
              </a:rPr>
              <a:t>Service</a:t>
            </a:r>
            <a:r>
              <a:rPr lang="en-US" altLang="en-US" sz="2400"/>
              <a:t>: Long-running background “part” of app (</a:t>
            </a:r>
            <a:r>
              <a:rPr lang="en-US" altLang="en-US" sz="2400" i="1"/>
              <a:t>not</a:t>
            </a:r>
            <a:r>
              <a:rPr lang="en-US" altLang="en-US" sz="2400"/>
              <a:t> separate process or thread)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nsolas" panose="020B0609020204030204" pitchFamily="49" charset="0"/>
              </a:rPr>
              <a:t>ContentProvider</a:t>
            </a:r>
            <a:r>
              <a:rPr lang="en-US" altLang="en-US" sz="2400"/>
              <a:t>: Manages app data (usually stored in database) and data access for queries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nsolas" panose="020B0609020204030204" pitchFamily="49" charset="0"/>
              </a:rPr>
              <a:t>BroadcastReceiver</a:t>
            </a:r>
            <a:r>
              <a:rPr lang="en-US" altLang="en-US" sz="2400"/>
              <a:t>: Component that listens for particular Android system “events”, e.g., “found wireless device”, and responds accordingly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BB0E09-D34C-481C-A83E-95FE5C65EFBC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App Manifest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Every Android app must include an </a:t>
            </a:r>
            <a:r>
              <a:rPr lang="en-US" altLang="en-US" dirty="0">
                <a:latin typeface="Consolas" panose="020B0609020204030204" pitchFamily="49" charset="0"/>
              </a:rPr>
              <a:t>AndroidManifest.xml</a:t>
            </a:r>
            <a:r>
              <a:rPr lang="en-US" altLang="en-US" sz="3000" dirty="0"/>
              <a:t> file describing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The manifest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70C0"/>
                </a:solidFill>
              </a:rPr>
              <a:t>App’s Activities, Services,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70C0"/>
                </a:solidFill>
              </a:rPr>
              <a:t>Permissions requested by app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70C0"/>
                </a:solidFill>
              </a:rPr>
              <a:t>Minimum API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70C0"/>
                </a:solidFill>
              </a:rPr>
              <a:t>Hardware features required, e.g., camera with autofocus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0070C0"/>
                </a:solidFill>
              </a:rPr>
              <a:t>External libraries to which app is linked, e.g., Google Maps library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dirty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1CC383-D18F-4B43-AA6C-A3B71466A27E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6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Activity Lifecycle</a:t>
            </a:r>
          </a:p>
        </p:txBody>
      </p:sp>
      <p:sp>
        <p:nvSpPr>
          <p:cNvPr id="19460" name="Content Placeholder 5"/>
          <p:cNvSpPr>
            <a:spLocks noGrp="1"/>
          </p:cNvSpPr>
          <p:nvPr>
            <p:ph sz="half" idx="1"/>
          </p:nvPr>
        </p:nvSpPr>
        <p:spPr>
          <a:xfrm>
            <a:off x="146304" y="1600200"/>
            <a:ext cx="11923776" cy="5048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Consolas" panose="020B0609020204030204" pitchFamily="49" charset="0"/>
              </a:rPr>
              <a:t>Activity</a:t>
            </a:r>
            <a:r>
              <a:rPr lang="en-US" altLang="en-US" sz="2400" dirty="0"/>
              <a:t>: key building block of Android apps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Extend </a:t>
            </a:r>
            <a:r>
              <a:rPr lang="en-US" altLang="en-US" sz="2000" dirty="0">
                <a:latin typeface="Consolas" panose="020B0609020204030204" pitchFamily="49" charset="0"/>
              </a:rPr>
              <a:t>Activity</a:t>
            </a:r>
            <a:r>
              <a:rPr lang="en-US" altLang="en-US" sz="2400" dirty="0"/>
              <a:t> class, override </a:t>
            </a:r>
            <a:r>
              <a:rPr lang="en-US" altLang="en-US" sz="2000" dirty="0" err="1">
                <a:latin typeface="Consolas" panose="020B0609020204030204" pitchFamily="49" charset="0"/>
              </a:rPr>
              <a:t>onCreate</a:t>
            </a:r>
            <a:r>
              <a:rPr lang="en-US" altLang="en-US" sz="2000" dirty="0">
                <a:latin typeface="Consolas" panose="020B0609020204030204" pitchFamily="49" charset="0"/>
              </a:rPr>
              <a:t>()</a:t>
            </a:r>
            <a:r>
              <a:rPr lang="en-US" altLang="en-US" sz="2400" dirty="0"/>
              <a:t>, </a:t>
            </a:r>
            <a:r>
              <a:rPr lang="en-US" altLang="en-US" sz="2000" dirty="0" err="1">
                <a:latin typeface="Consolas" panose="020B0609020204030204" pitchFamily="49" charset="0"/>
              </a:rPr>
              <a:t>onPause</a:t>
            </a:r>
            <a:r>
              <a:rPr lang="en-US" altLang="en-US" sz="2000" dirty="0">
                <a:latin typeface="Consolas" panose="020B0609020204030204" pitchFamily="49" charset="0"/>
              </a:rPr>
              <a:t>()</a:t>
            </a:r>
            <a:r>
              <a:rPr lang="en-US" altLang="en-US" sz="2400" dirty="0"/>
              <a:t>, </a:t>
            </a:r>
            <a:r>
              <a:rPr lang="en-US" altLang="en-US" sz="2000" dirty="0" err="1">
                <a:latin typeface="Consolas" panose="020B0609020204030204" pitchFamily="49" charset="0"/>
              </a:rPr>
              <a:t>onResume</a:t>
            </a:r>
            <a:r>
              <a:rPr lang="en-US" altLang="en-US" sz="2000" dirty="0">
                <a:latin typeface="Consolas" panose="020B0609020204030204" pitchFamily="49" charset="0"/>
              </a:rPr>
              <a:t>()</a:t>
            </a:r>
            <a:r>
              <a:rPr lang="en-US" altLang="en-US" sz="2400" dirty="0"/>
              <a:t> methods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Dalvik VM can stop any </a:t>
            </a:r>
            <a:r>
              <a:rPr lang="en-US" altLang="en-US" sz="2000" dirty="0">
                <a:latin typeface="Consolas" panose="020B0609020204030204" pitchFamily="49" charset="0"/>
              </a:rPr>
              <a:t>Activity</a:t>
            </a:r>
            <a:r>
              <a:rPr lang="en-US" altLang="en-US" sz="2400" dirty="0"/>
              <a:t> without warning, so saving state is important!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Activities need to be “responsive”, otherwise Android shows user “App Not Responsive” warning: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Place lengthy operations in </a:t>
            </a:r>
            <a:r>
              <a:rPr lang="en-US" altLang="en-US" sz="1800" dirty="0">
                <a:latin typeface="Consolas" panose="020B0609020204030204" pitchFamily="49" charset="0"/>
              </a:rPr>
              <a:t>Runnable</a:t>
            </a:r>
            <a:r>
              <a:rPr lang="en-US" altLang="en-US" sz="2000" dirty="0"/>
              <a:t> </a:t>
            </a:r>
            <a:r>
              <a:rPr lang="en-US" altLang="en-US" sz="1800" dirty="0">
                <a:latin typeface="Consolas" panose="020B0609020204030204" pitchFamily="49" charset="0"/>
              </a:rPr>
              <a:t>Thread</a:t>
            </a:r>
            <a:r>
              <a:rPr lang="en-US" altLang="en-US" sz="2000" dirty="0"/>
              <a:t>s, </a:t>
            </a:r>
            <a:r>
              <a:rPr lang="en-US" altLang="en-US" sz="1800" dirty="0" err="1">
                <a:latin typeface="Consolas" panose="020B0609020204030204" pitchFamily="49" charset="0"/>
              </a:rPr>
              <a:t>AsyncTask</a:t>
            </a:r>
            <a:r>
              <a:rPr lang="en-US" altLang="en-US" sz="2000" dirty="0" err="1"/>
              <a:t>s</a:t>
            </a:r>
            <a:endParaRPr lang="en-US" altLang="en-US" sz="2000" dirty="0"/>
          </a:p>
        </p:txBody>
      </p:sp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9185276" y="6453188"/>
            <a:ext cx="1331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Source: [12]</a:t>
            </a:r>
          </a:p>
        </p:txBody>
      </p:sp>
      <p:sp>
        <p:nvSpPr>
          <p:cNvPr id="1946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AEA15F-0805-4C5A-B217-C93BCA6FBC1D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6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Content Placeholder 3" descr="activity_lifecyc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607" r="-68607"/>
          <a:stretch>
            <a:fillRect/>
          </a:stretch>
        </p:blipFill>
        <p:spPr>
          <a:xfrm>
            <a:off x="-304800" y="0"/>
            <a:ext cx="12747625" cy="7010400"/>
          </a:xfrm>
        </p:spPr>
      </p:pic>
    </p:spTree>
    <p:extLst>
      <p:ext uri="{BB962C8B-B14F-4D97-AF65-F5344CB8AC3E}">
        <p14:creationId xmlns:p14="http://schemas.microsoft.com/office/powerpoint/2010/main" val="359357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App Creation Checklist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110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700" dirty="0"/>
              <a:t>If you own an Android device: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Ensure drivers are installed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Enable developer options on device under </a:t>
            </a:r>
            <a:r>
              <a:rPr lang="en-US" altLang="en-US" sz="2400" i="1" dirty="0"/>
              <a:t>Settings</a:t>
            </a:r>
            <a:r>
              <a:rPr lang="en-US" altLang="en-US" sz="2400" dirty="0"/>
              <a:t>, specifically </a:t>
            </a:r>
            <a:r>
              <a:rPr lang="en-US" altLang="en-US" sz="2400" i="1" dirty="0"/>
              <a:t>USB Debugging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Android 4.2+: Go to </a:t>
            </a:r>
            <a:r>
              <a:rPr lang="en-US" altLang="en-US" sz="2000" i="1" dirty="0" err="1"/>
              <a:t>Settings→About</a:t>
            </a:r>
            <a:r>
              <a:rPr lang="en-US" altLang="en-US" sz="2000" i="1" dirty="0"/>
              <a:t> phone</a:t>
            </a:r>
            <a:r>
              <a:rPr lang="en-US" altLang="en-US" sz="2000" dirty="0"/>
              <a:t>, press </a:t>
            </a:r>
            <a:r>
              <a:rPr lang="en-US" altLang="en-US" sz="2000" i="1" dirty="0"/>
              <a:t>Build number</a:t>
            </a:r>
            <a:r>
              <a:rPr lang="en-US" altLang="en-US" sz="2000" dirty="0"/>
              <a:t> 7 times to enable developer options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/>
              <a:t>For Android Studio: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Under </a:t>
            </a:r>
            <a:r>
              <a:rPr lang="en-US" altLang="en-US" sz="2400" dirty="0" err="1"/>
              <a:t>File→</a:t>
            </a:r>
            <a:r>
              <a:rPr lang="en-US" altLang="en-US" sz="2400" i="1" dirty="0" err="1"/>
              <a:t>Settings</a:t>
            </a:r>
            <a:r>
              <a:rPr lang="en-US" altLang="en-US" sz="2400" dirty="0" err="1"/>
              <a:t>→</a:t>
            </a:r>
            <a:r>
              <a:rPr lang="en-US" altLang="en-US" sz="2400" i="1" dirty="0" err="1"/>
              <a:t>Appearance</a:t>
            </a:r>
            <a:r>
              <a:rPr lang="en-US" altLang="en-US" sz="2400" i="1" dirty="0"/>
              <a:t>, </a:t>
            </a:r>
            <a:r>
              <a:rPr lang="en-US" altLang="en-US" sz="2400" dirty="0"/>
              <a:t>enable “Show tool window bars”; the </a:t>
            </a:r>
            <a:r>
              <a:rPr lang="en-US" altLang="en-US" sz="2400" i="1" dirty="0"/>
              <a:t>Android</a:t>
            </a:r>
            <a:r>
              <a:rPr lang="en-US" altLang="en-US" sz="2400" dirty="0"/>
              <a:t> view shows </a:t>
            </a:r>
            <a:r>
              <a:rPr lang="en-US" altLang="en-US" sz="2400" dirty="0" err="1"/>
              <a:t>LogCat</a:t>
            </a:r>
            <a:r>
              <a:rPr lang="en-US" altLang="en-US" sz="2400" dirty="0"/>
              <a:t>,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Programs should log states via </a:t>
            </a:r>
            <a:r>
              <a:rPr lang="en-US" altLang="en-US" sz="2200" dirty="0" err="1">
                <a:latin typeface="Consolas" panose="020B0609020204030204" pitchFamily="49" charset="0"/>
              </a:rPr>
              <a:t>android.util.Log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</a:t>
            </a:r>
            <a:r>
              <a:rPr lang="en-US" altLang="en-US" sz="2200" dirty="0" err="1">
                <a:latin typeface="Consolas" panose="020B0609020204030204" pitchFamily="49" charset="0"/>
              </a:rPr>
              <a:t>Log.d</a:t>
            </a:r>
            <a:r>
              <a:rPr lang="en-US" altLang="en-US" sz="2200" dirty="0">
                <a:latin typeface="Consolas" panose="020B0609020204030204" pitchFamily="49" charset="0"/>
              </a:rPr>
              <a:t>(APP_TAG_STR, “debug”)</a:t>
            </a:r>
            <a:r>
              <a:rPr lang="en-US" altLang="en-US" sz="2200" dirty="0"/>
              <a:t>, where </a:t>
            </a:r>
            <a:r>
              <a:rPr lang="en-US" altLang="en-US" sz="2200" dirty="0">
                <a:latin typeface="Consolas" panose="020B0609020204030204" pitchFamily="49" charset="0"/>
              </a:rPr>
              <a:t>APP_TAG_STR</a:t>
            </a:r>
            <a:r>
              <a:rPr lang="en-US" altLang="en-US" sz="2200" dirty="0"/>
              <a:t> is a </a:t>
            </a:r>
            <a:r>
              <a:rPr lang="en-US" altLang="en-US" sz="2200" dirty="0">
                <a:latin typeface="Consolas" panose="020B0609020204030204" pitchFamily="49" charset="0"/>
              </a:rPr>
              <a:t>final</a:t>
            </a:r>
            <a:r>
              <a:rPr lang="en-US" altLang="en-US" sz="2200" dirty="0"/>
              <a:t> </a:t>
            </a:r>
            <a:r>
              <a:rPr lang="en-US" altLang="en-US" sz="2200" dirty="0">
                <a:latin typeface="Consolas" panose="020B0609020204030204" pitchFamily="49" charset="0"/>
              </a:rPr>
              <a:t>String</a:t>
            </a:r>
            <a:r>
              <a:rPr lang="en-US" altLang="en-US" sz="2200" dirty="0"/>
              <a:t> tag denoting your app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Other commands: </a:t>
            </a:r>
            <a:r>
              <a:rPr lang="en-US" altLang="en-US" sz="2200" dirty="0" err="1">
                <a:latin typeface="Consolas" panose="020B0609020204030204" pitchFamily="49" charset="0"/>
              </a:rPr>
              <a:t>Log.e</a:t>
            </a:r>
            <a:r>
              <a:rPr lang="en-US" altLang="en-US" sz="2200" dirty="0">
                <a:latin typeface="Consolas" panose="020B0609020204030204" pitchFamily="49" charset="0"/>
              </a:rPr>
              <a:t>()</a:t>
            </a:r>
            <a:r>
              <a:rPr lang="en-US" altLang="en-US" sz="2200" dirty="0"/>
              <a:t> (error); </a:t>
            </a:r>
            <a:r>
              <a:rPr lang="en-US" altLang="en-US" sz="2200" dirty="0" err="1">
                <a:latin typeface="Consolas" panose="020B0609020204030204" pitchFamily="49" charset="0"/>
              </a:rPr>
              <a:t>Log.i</a:t>
            </a:r>
            <a:r>
              <a:rPr lang="en-US" altLang="en-US" sz="2200" dirty="0">
                <a:latin typeface="Consolas" panose="020B0609020204030204" pitchFamily="49" charset="0"/>
              </a:rPr>
              <a:t>()</a:t>
            </a:r>
            <a:r>
              <a:rPr lang="en-US" altLang="en-US" sz="2200" dirty="0"/>
              <a:t> (info); </a:t>
            </a:r>
            <a:r>
              <a:rPr lang="en-US" altLang="en-US" sz="2200" dirty="0" err="1">
                <a:latin typeface="Consolas" panose="020B0609020204030204" pitchFamily="49" charset="0"/>
              </a:rPr>
              <a:t>Log.w</a:t>
            </a:r>
            <a:r>
              <a:rPr lang="en-US" altLang="en-US" sz="2200" dirty="0">
                <a:latin typeface="Consolas" panose="020B0609020204030204" pitchFamily="49" charset="0"/>
              </a:rPr>
              <a:t>()</a:t>
            </a:r>
            <a:r>
              <a:rPr lang="en-US" altLang="en-US" sz="2200" dirty="0"/>
              <a:t> (warning); </a:t>
            </a:r>
            <a:r>
              <a:rPr lang="en-US" altLang="en-US" sz="2200" dirty="0" err="1">
                <a:latin typeface="Consolas" panose="020B0609020204030204" pitchFamily="49" charset="0"/>
              </a:rPr>
              <a:t>Log.v</a:t>
            </a:r>
            <a:r>
              <a:rPr lang="en-US" altLang="en-US" sz="2200" dirty="0">
                <a:latin typeface="Consolas" panose="020B0609020204030204" pitchFamily="49" charset="0"/>
              </a:rPr>
              <a:t>()</a:t>
            </a:r>
            <a:r>
              <a:rPr lang="en-US" altLang="en-US" sz="2200" dirty="0"/>
              <a:t> (verbose) – same parameters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3059E0-1BFF-4297-A59B-DF1D731AFE99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9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Creating Android App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6019800" cy="4779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Creating Android app project in Android Studio:</a:t>
            </a:r>
          </a:p>
          <a:p>
            <a:pPr lvl="1" eaLnBrk="1" hangingPunct="1"/>
            <a:r>
              <a:rPr lang="en-US" altLang="en-US" dirty="0"/>
              <a:t>Go to </a:t>
            </a:r>
            <a:r>
              <a:rPr lang="en-US" altLang="en-US" i="1" dirty="0" err="1"/>
              <a:t>File→New</a:t>
            </a:r>
            <a:r>
              <a:rPr lang="en-US" altLang="en-US" i="1" dirty="0"/>
              <a:t> Project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Enter app, project name</a:t>
            </a:r>
          </a:p>
          <a:p>
            <a:pPr lvl="1" eaLnBrk="1" hangingPunct="1"/>
            <a:r>
              <a:rPr lang="en-US" altLang="en-US" dirty="0"/>
              <a:t>Choose package name using “reverse URL” notation, e.g., </a:t>
            </a:r>
            <a:r>
              <a:rPr lang="en-US" altLang="en-US" sz="2200" dirty="0" err="1">
                <a:latin typeface="Consolas" panose="020B0609020204030204" pitchFamily="49" charset="0"/>
              </a:rPr>
              <a:t>edu.umkc.myapp</a:t>
            </a:r>
            <a:endParaRPr lang="en-US" altLang="en-US" sz="22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dirty="0"/>
              <a:t>Select APIs for app, then click Next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70915E-A786-402F-91D3-D1507EF654D6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91614" y="6200776"/>
            <a:ext cx="344487" cy="188913"/>
          </a:xfrm>
          <a:prstGeom prst="rect">
            <a:avLst/>
          </a:prstGeom>
          <a:noFill/>
          <a:ln w="38100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52" y="1799449"/>
            <a:ext cx="5784548" cy="32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5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97218"/>
            <a:ext cx="9144000" cy="4409846"/>
          </a:xfrm>
          <a:prstGeom prst="rect">
            <a:avLst/>
          </a:prstGeom>
        </p:spPr>
      </p:pic>
      <p:sp>
        <p:nvSpPr>
          <p:cNvPr id="181" name="Shape 181"/>
          <p:cNvSpPr/>
          <p:nvPr/>
        </p:nvSpPr>
        <p:spPr>
          <a:xfrm>
            <a:off x="4363350" y="3099938"/>
            <a:ext cx="4264314" cy="33636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648222" y="3803162"/>
            <a:ext cx="4979443" cy="37982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8555027" y="2793774"/>
            <a:ext cx="3017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8627665" y="3655810"/>
            <a:ext cx="3017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524001" y="5934601"/>
            <a:ext cx="10708499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minimum SDK version that you want your app to run on. It is better to prefer a version that is stable and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new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In case you want your app to deployed on smart watches and other wearable device.</a:t>
            </a:r>
          </a:p>
        </p:txBody>
      </p:sp>
      <p:sp>
        <p:nvSpPr>
          <p:cNvPr id="186" name="Shape 186"/>
          <p:cNvSpPr/>
          <p:nvPr/>
        </p:nvSpPr>
        <p:spPr>
          <a:xfrm>
            <a:off x="2210806" y="46002"/>
            <a:ext cx="8097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Selecting the SDK and type of device to deploy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93173669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20" y="1786597"/>
            <a:ext cx="8658604" cy="4212898"/>
          </a:xfrm>
          <a:prstGeom prst="rect">
            <a:avLst/>
          </a:prstGeom>
        </p:spPr>
      </p:pic>
      <p:sp>
        <p:nvSpPr>
          <p:cNvPr id="192" name="Shape 192"/>
          <p:cNvSpPr/>
          <p:nvPr/>
        </p:nvSpPr>
        <p:spPr>
          <a:xfrm>
            <a:off x="3959418" y="2553546"/>
            <a:ext cx="1493999" cy="1339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753321" y="6211799"/>
            <a:ext cx="94934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choose from various templates available to start off the application. It is better to choose a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Blank activity as you could add and manage the controls as you need.  </a:t>
            </a:r>
          </a:p>
        </p:txBody>
      </p:sp>
      <p:sp>
        <p:nvSpPr>
          <p:cNvPr id="194" name="Shape 194"/>
          <p:cNvSpPr/>
          <p:nvPr/>
        </p:nvSpPr>
        <p:spPr>
          <a:xfrm>
            <a:off x="1753326" y="344076"/>
            <a:ext cx="86585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Selecting the type of activity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60977013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 to Android</a:t>
            </a:r>
          </a:p>
          <a:p>
            <a:r>
              <a:rPr lang="en-US" altLang="en-US" dirty="0"/>
              <a:t>Getting Started </a:t>
            </a:r>
          </a:p>
          <a:p>
            <a:r>
              <a:rPr lang="en-US" altLang="en-US" dirty="0"/>
              <a:t>Android Programming</a:t>
            </a:r>
          </a:p>
        </p:txBody>
      </p:sp>
    </p:spTree>
    <p:extLst>
      <p:ext uri="{BB962C8B-B14F-4D97-AF65-F5344CB8AC3E}">
        <p14:creationId xmlns:p14="http://schemas.microsoft.com/office/powerpoint/2010/main" val="21352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Android App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131296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Determine what kind of Activity to create; then click Next</a:t>
            </a:r>
          </a:p>
          <a:p>
            <a:pPr lvl="1" eaLnBrk="1" hangingPunct="1"/>
            <a:r>
              <a:rPr lang="en-US" altLang="en-US" dirty="0"/>
              <a:t>We’ll choose a Blank Activity for simplicity</a:t>
            </a:r>
          </a:p>
          <a:p>
            <a:pPr eaLnBrk="1" hangingPunct="1"/>
            <a:r>
              <a:rPr lang="en-US" altLang="en-US" dirty="0"/>
              <a:t>Enter information about your Activity, then click Finish</a:t>
            </a:r>
          </a:p>
          <a:p>
            <a:pPr eaLnBrk="1" hangingPunct="1"/>
            <a:r>
              <a:rPr lang="en-US" altLang="en-US" dirty="0"/>
              <a:t>This creates a “Hello World” app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CC0789-1C67-442A-B25E-7CC021F21B6D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701214" y="6330951"/>
            <a:ext cx="344487" cy="188913"/>
          </a:xfrm>
          <a:prstGeom prst="rect">
            <a:avLst/>
          </a:prstGeom>
          <a:noFill/>
          <a:ln w="38100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0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Deploying the App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sz="half" idx="1"/>
          </p:nvPr>
        </p:nvSpPr>
        <p:spPr>
          <a:xfrm>
            <a:off x="64008" y="1600201"/>
            <a:ext cx="628123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Two 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Real Android device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Android virtual device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Plug in your real device; otherwise, create an Android virtual device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Emulator is slow. Try Intel accelerated version, or perhaps</a:t>
            </a:r>
            <a:br>
              <a:rPr lang="en-US" altLang="en-US" sz="2400" dirty="0"/>
            </a:br>
            <a:r>
              <a:rPr lang="en-US" altLang="en-US" sz="2000" dirty="0">
                <a:latin typeface="Consolas" panose="020B0609020204030204" pitchFamily="49" charset="0"/>
              </a:rPr>
              <a:t>http://www.genymotion.com/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Run the app: press “Run” button in toolbar</a:t>
            </a:r>
          </a:p>
        </p:txBody>
      </p:sp>
      <p:pic>
        <p:nvPicPr>
          <p:cNvPr id="23556" name="Content Placeholder 7" descr="HelloAndroi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17" r="-29317"/>
          <a:stretch>
            <a:fillRect/>
          </a:stretch>
        </p:blipFill>
        <p:spPr/>
      </p:pic>
      <p:sp>
        <p:nvSpPr>
          <p:cNvPr id="2355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BB3D14-CF48-4E5F-9647-5FF4E55C3097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3558" name="Picture 6" descr="AndroidStudioIDEToolba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5751513"/>
            <a:ext cx="47355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57725" y="5888039"/>
            <a:ext cx="217488" cy="217487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4" name="Elbow Connector 3"/>
          <p:cNvCxnSpPr>
            <a:cxnSpLocks noChangeShapeType="1"/>
            <a:endCxn id="8" idx="0"/>
          </p:cNvCxnSpPr>
          <p:nvPr/>
        </p:nvCxnSpPr>
        <p:spPr bwMode="auto">
          <a:xfrm rot="16200000" flipH="1">
            <a:off x="4347369" y="5468144"/>
            <a:ext cx="560388" cy="279400"/>
          </a:xfrm>
          <a:prstGeom prst="bentConnector3">
            <a:avLst>
              <a:gd name="adj1" fmla="val 278"/>
            </a:avLst>
          </a:prstGeom>
          <a:noFill/>
          <a:ln w="508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955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Usecase</a:t>
            </a:r>
            <a:r>
              <a:rPr lang="en-US" altLang="en-US" dirty="0"/>
              <a:t> 1:Source Code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427383" y="1747838"/>
            <a:ext cx="11155017" cy="51101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package </a:t>
            </a:r>
            <a:r>
              <a:rPr lang="en-US" altLang="en-US" sz="1400" dirty="0" err="1">
                <a:latin typeface="Consolas" panose="020B0609020204030204" pitchFamily="49" charset="0"/>
              </a:rPr>
              <a:t>com.rashmi.android.umkc.edu.helloworldap</a:t>
            </a:r>
            <a:r>
              <a:rPr lang="en-US" alt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</a:t>
            </a:r>
            <a:r>
              <a:rPr lang="en-US" altLang="en-US" sz="1400" dirty="0" err="1">
                <a:latin typeface="Consolas" panose="020B0609020204030204" pitchFamily="49" charset="0"/>
              </a:rPr>
              <a:t>android.os.Bundle</a:t>
            </a:r>
            <a:r>
              <a:rPr lang="en-US" alt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</a:t>
            </a:r>
            <a:r>
              <a:rPr lang="en-US" altLang="en-US" sz="1400" dirty="0" err="1">
                <a:latin typeface="Consolas" panose="020B0609020204030204" pitchFamily="49" charset="0"/>
              </a:rPr>
              <a:t>android.app.Activity</a:t>
            </a:r>
            <a:r>
              <a:rPr lang="en-US" alt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import </a:t>
            </a:r>
            <a:r>
              <a:rPr lang="en-US" altLang="en-US" sz="1400" dirty="0" err="1">
                <a:latin typeface="Consolas" panose="020B0609020204030204" pitchFamily="49" charset="0"/>
              </a:rPr>
              <a:t>android.view.Menu</a:t>
            </a:r>
            <a:r>
              <a:rPr lang="en-US" alt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public class </a:t>
            </a:r>
            <a:r>
              <a:rPr lang="en-US" altLang="en-US" sz="1400" dirty="0" err="1">
                <a:latin typeface="Consolas" panose="020B0609020204030204" pitchFamily="49" charset="0"/>
              </a:rPr>
              <a:t>MainActivity</a:t>
            </a:r>
            <a:r>
              <a:rPr lang="en-US" altLang="en-US" sz="1400" dirty="0">
                <a:latin typeface="Consolas" panose="020B0609020204030204" pitchFamily="49" charset="0"/>
              </a:rPr>
              <a:t> extends Activity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	@Override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	protected void </a:t>
            </a:r>
            <a:r>
              <a:rPr lang="en-US" altLang="en-US" sz="1400" dirty="0" err="1">
                <a:latin typeface="Consolas" panose="020B0609020204030204" pitchFamily="49" charset="0"/>
              </a:rPr>
              <a:t>onCreate</a:t>
            </a:r>
            <a:r>
              <a:rPr lang="en-US" altLang="en-US" sz="1400" dirty="0">
                <a:latin typeface="Consolas" panose="020B0609020204030204" pitchFamily="49" charset="0"/>
              </a:rPr>
              <a:t>(Bundle </a:t>
            </a:r>
            <a:r>
              <a:rPr lang="en-US" altLang="en-US" sz="1400" dirty="0" err="1">
                <a:latin typeface="Consolas" panose="020B0609020204030204" pitchFamily="49" charset="0"/>
              </a:rPr>
              <a:t>savedInstanceState</a:t>
            </a:r>
            <a:r>
              <a:rPr lang="en-US" alt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		</a:t>
            </a:r>
            <a:r>
              <a:rPr lang="en-US" altLang="en-US" sz="1400" dirty="0" err="1">
                <a:latin typeface="Consolas" panose="020B0609020204030204" pitchFamily="49" charset="0"/>
              </a:rPr>
              <a:t>super.onCreate</a:t>
            </a:r>
            <a:r>
              <a:rPr lang="en-US" altLang="en-US" sz="1400" dirty="0"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</a:rPr>
              <a:t>savedInstanceState</a:t>
            </a:r>
            <a:r>
              <a:rPr lang="en-US" alt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		</a:t>
            </a:r>
            <a:r>
              <a:rPr lang="en-US" altLang="en-US" sz="1400" dirty="0" err="1">
                <a:latin typeface="Consolas" panose="020B0609020204030204" pitchFamily="49" charset="0"/>
              </a:rPr>
              <a:t>setContentView</a:t>
            </a:r>
            <a:r>
              <a:rPr lang="en-US" altLang="en-US" sz="1400" dirty="0"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24580" name="Text Placeholder 4"/>
          <p:cNvSpPr>
            <a:spLocks noGrp="1"/>
          </p:cNvSpPr>
          <p:nvPr>
            <p:ph type="body" idx="4294967295"/>
          </p:nvPr>
        </p:nvSpPr>
        <p:spPr>
          <a:xfrm>
            <a:off x="427383" y="1204119"/>
            <a:ext cx="4397375" cy="4270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 err="1">
                <a:latin typeface="Consolas" panose="020B0609020204030204" pitchFamily="49" charset="0"/>
              </a:rPr>
              <a:t>src</a:t>
            </a:r>
            <a:r>
              <a:rPr lang="en-US" altLang="en-US" sz="1800" b="1" dirty="0">
                <a:latin typeface="Consolas" panose="020B0609020204030204" pitchFamily="49" charset="0"/>
              </a:rPr>
              <a:t>/…/MainActivity.java</a:t>
            </a:r>
          </a:p>
        </p:txBody>
      </p:sp>
      <p:sp>
        <p:nvSpPr>
          <p:cNvPr id="2458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C057C9-99EC-4928-B1B3-D71AE5AA519E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62072" y="3383280"/>
            <a:ext cx="52578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52296" y="2255189"/>
            <a:ext cx="2007704" cy="2256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36341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Underlying GUI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57" y="1513840"/>
            <a:ext cx="10694504" cy="48980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RelativeLayout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xmlns:android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"http://schemas.android.com/</a:t>
            </a:r>
            <a:r>
              <a:rPr lang="en-US" altLang="en-US" sz="1700" i="1" dirty="0" err="1">
                <a:latin typeface="Consolas" pitchFamily="49" charset="0"/>
                <a:cs typeface="Consolas" pitchFamily="49" charset="0"/>
              </a:rPr>
              <a:t>apk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/res/android"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xmlns:tools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"http://schemas.android.com/tools"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android:layout_width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700" i="1" dirty="0" err="1">
                <a:latin typeface="Consolas" pitchFamily="49" charset="0"/>
                <a:cs typeface="Consolas" pitchFamily="49" charset="0"/>
              </a:rPr>
              <a:t>match_parent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android:layout_height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1700" i="1" dirty="0" err="1">
                <a:latin typeface="Consolas" pitchFamily="49" charset="0"/>
                <a:cs typeface="Consolas" pitchFamily="49" charset="0"/>
              </a:rPr>
              <a:t>match_parent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tools:context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".</a:t>
            </a:r>
            <a:r>
              <a:rPr lang="en-US" altLang="en-US" sz="1700" i="1" dirty="0" err="1">
                <a:latin typeface="Consolas" pitchFamily="49" charset="0"/>
                <a:cs typeface="Consolas" pitchFamily="49" charset="0"/>
              </a:rPr>
              <a:t>MainActivity</a:t>
            </a:r>
            <a:r>
              <a:rPr lang="en-US" altLang="en-US" sz="1700" i="1" dirty="0">
                <a:latin typeface="Consolas" pitchFamily="49" charset="0"/>
                <a:cs typeface="Consolas" pitchFamily="49" charset="0"/>
              </a:rPr>
              <a:t>" &gt;</a:t>
            </a:r>
          </a:p>
          <a:p>
            <a:pPr marL="0" indent="0">
              <a:buNone/>
              <a:defRPr/>
            </a:pPr>
            <a:endParaRPr lang="en-US" alt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TextView</a:t>
            </a:r>
            <a:endParaRPr lang="en-US" alt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android:layout_width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wrap_content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android:layout_height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wrap_content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android:text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="Hello World !!"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android:layout_centerVertical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="true"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android:layout_alignParentStart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="true"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android:layout_marginStart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="128dp"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android:id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="@+id/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textView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indent="0">
              <a:buNone/>
              <a:defRPr/>
            </a:pPr>
            <a:endParaRPr lang="en-US" alt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&lt;Button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android:id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="@+id/button"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android:layout_width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wrap_content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android:layout_height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wrap_content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android:layout_alignStart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="@+id/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textView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android:layout_below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="@+id/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textView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android:layout_marginTop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="22dp"</a:t>
            </a: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android:text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="OK" /&gt;</a:t>
            </a:r>
          </a:p>
          <a:p>
            <a:pPr marL="0" indent="0">
              <a:buNone/>
              <a:defRPr/>
            </a:pPr>
            <a:endParaRPr lang="en-US" altLang="en-US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en-US" sz="1700" dirty="0" err="1">
                <a:latin typeface="Consolas" pitchFamily="49" charset="0"/>
                <a:cs typeface="Consolas" pitchFamily="49" charset="0"/>
              </a:rPr>
              <a:t>RelativeLayout</a:t>
            </a:r>
            <a:r>
              <a:rPr lang="en-US" altLang="en-US" sz="17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  <a:defRPr/>
            </a:pPr>
            <a:endParaRPr lang="en-US" altLang="en-US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04" name="Text Placeholder 4"/>
          <p:cNvSpPr txBox="1">
            <a:spLocks/>
          </p:cNvSpPr>
          <p:nvPr/>
        </p:nvSpPr>
        <p:spPr bwMode="auto">
          <a:xfrm>
            <a:off x="854214" y="1204119"/>
            <a:ext cx="4397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res/layout/activity_main.xml</a:t>
            </a:r>
          </a:p>
        </p:txBody>
      </p:sp>
      <p:sp>
        <p:nvSpPr>
          <p:cNvPr id="2560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4B5541-CCAE-4B14-8E95-25689B857783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Shape 232"/>
          <p:cNvSpPr/>
          <p:nvPr/>
        </p:nvSpPr>
        <p:spPr>
          <a:xfrm>
            <a:off x="381551" y="2560637"/>
            <a:ext cx="5342700" cy="150874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32"/>
          <p:cNvSpPr/>
          <p:nvPr/>
        </p:nvSpPr>
        <p:spPr>
          <a:xfrm>
            <a:off x="381551" y="4165583"/>
            <a:ext cx="5342700" cy="161545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42000" y="3251200"/>
            <a:ext cx="1087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45200" y="4947920"/>
            <a:ext cx="1087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301752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Textview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4603979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3950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198880"/>
            <a:ext cx="10647680" cy="5405120"/>
          </a:xfrm>
        </p:spPr>
      </p:pic>
      <p:sp>
        <p:nvSpPr>
          <p:cNvPr id="6" name="Shape 232"/>
          <p:cNvSpPr/>
          <p:nvPr/>
        </p:nvSpPr>
        <p:spPr>
          <a:xfrm flipV="1">
            <a:off x="609600" y="6253780"/>
            <a:ext cx="2594971" cy="45181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32"/>
          <p:cNvSpPr/>
          <p:nvPr/>
        </p:nvSpPr>
        <p:spPr>
          <a:xfrm>
            <a:off x="1123231" y="4135437"/>
            <a:ext cx="2930609" cy="8937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32"/>
          <p:cNvSpPr/>
          <p:nvPr/>
        </p:nvSpPr>
        <p:spPr>
          <a:xfrm>
            <a:off x="5111030" y="3427094"/>
            <a:ext cx="2635969" cy="11884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556000" y="6253780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Switch between XML and text 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1030" y="4659868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Button and text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230" y="5106026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Layout Tree</a:t>
            </a:r>
          </a:p>
        </p:txBody>
      </p:sp>
    </p:spTree>
    <p:extLst>
      <p:ext uri="{BB962C8B-B14F-4D97-AF65-F5344CB8AC3E}">
        <p14:creationId xmlns:p14="http://schemas.microsoft.com/office/powerpoint/2010/main" val="24686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App Manifest</a:t>
            </a:r>
          </a:p>
        </p:txBody>
      </p:sp>
      <p:sp>
        <p:nvSpPr>
          <p:cNvPr id="26628" name="Text Placeholder 4"/>
          <p:cNvSpPr txBox="1">
            <a:spLocks/>
          </p:cNvSpPr>
          <p:nvPr/>
        </p:nvSpPr>
        <p:spPr bwMode="auto">
          <a:xfrm>
            <a:off x="418085" y="1296146"/>
            <a:ext cx="4397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AndroidManifest.xml</a:t>
            </a:r>
          </a:p>
        </p:txBody>
      </p:sp>
      <p:sp>
        <p:nvSpPr>
          <p:cNvPr id="2662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704CE1-3F13-4810-B13A-F670E073CF3B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188976" y="1922265"/>
            <a:ext cx="834715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com.rashmi.android.umkc.edu.helloworldapp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:roundIcon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ic_launcher_round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"@style/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AppTheme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28616" y="3419856"/>
            <a:ext cx="4782312" cy="94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879496" y="2872409"/>
            <a:ext cx="2007704" cy="2256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the main Java class which starts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8180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 Emulator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26" y="1417638"/>
            <a:ext cx="4371013" cy="4963160"/>
          </a:xfrm>
        </p:spPr>
      </p:pic>
    </p:spTree>
    <p:extLst>
      <p:ext uri="{BB962C8B-B14F-4D97-AF65-F5344CB8AC3E}">
        <p14:creationId xmlns:p14="http://schemas.microsoft.com/office/powerpoint/2010/main" val="9324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</a:t>
            </a:r>
          </a:p>
        </p:txBody>
      </p:sp>
      <p:pic>
        <p:nvPicPr>
          <p:cNvPr id="48131" name="Picture 7" descr="hello-formstu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625600"/>
            <a:ext cx="25400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8" descr="hello-linear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2540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9" descr="hello-grid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00200"/>
            <a:ext cx="25400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</a:t>
            </a:r>
          </a:p>
        </p:txBody>
      </p:sp>
      <p:pic>
        <p:nvPicPr>
          <p:cNvPr id="49155" name="Picture 6" descr="hello-list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1"/>
            <a:ext cx="28194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7" descr="hello-web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47801"/>
            <a:ext cx="28194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8" descr="hello-relativelay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1"/>
            <a:ext cx="28194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2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Android Programming Notes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37744" y="1258095"/>
            <a:ext cx="11558016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Android apps have multiple points of entry: no </a:t>
            </a:r>
            <a:r>
              <a:rPr lang="en-US" altLang="en-US" sz="2000" dirty="0">
                <a:latin typeface="Consolas" panose="020B0609020204030204" pitchFamily="49" charset="0"/>
              </a:rPr>
              <a:t>main()</a:t>
            </a:r>
            <a:r>
              <a:rPr lang="en-US" altLang="en-US" sz="2200" dirty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Cannot “sleep” in Android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During each entrance, certain </a:t>
            </a:r>
            <a:r>
              <a:rPr lang="en-US" altLang="en-US" sz="1800" dirty="0">
                <a:latin typeface="Consolas" panose="020B0609020204030204" pitchFamily="49" charset="0"/>
              </a:rPr>
              <a:t>Object</a:t>
            </a:r>
            <a:r>
              <a:rPr lang="en-US" altLang="en-US" sz="2000" dirty="0"/>
              <a:t>s may be </a:t>
            </a:r>
            <a:r>
              <a:rPr lang="en-US" altLang="en-US" sz="1800" dirty="0">
                <a:latin typeface="Consolas" panose="020B0609020204030204" pitchFamily="49" charset="0"/>
              </a:rPr>
              <a:t>null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Defensive programming is very useful to avoid crashes, e.g., </a:t>
            </a:r>
            <a:br>
              <a:rPr lang="en-US" altLang="en-US" sz="2000" dirty="0"/>
            </a:br>
            <a:r>
              <a:rPr lang="en-US" altLang="en-US" sz="1800" dirty="0">
                <a:latin typeface="Consolas" panose="020B0609020204030204" pitchFamily="49" charset="0"/>
              </a:rPr>
              <a:t>if (!(</a:t>
            </a:r>
            <a:r>
              <a:rPr lang="en-US" altLang="en-US" sz="1800" dirty="0" err="1">
                <a:latin typeface="Consolas" panose="020B0609020204030204" pitchFamily="49" charset="0"/>
              </a:rPr>
              <a:t>myObj</a:t>
            </a:r>
            <a:r>
              <a:rPr lang="en-US" altLang="en-US" sz="1800" dirty="0">
                <a:latin typeface="Consolas" panose="020B0609020204030204" pitchFamily="49" charset="0"/>
              </a:rPr>
              <a:t> == null)) { // do something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Java concurrency techniques are required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Don’t block the “main” thread in Activities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Implement long-running tasks such as network connections asynchronously, e.g., as </a:t>
            </a:r>
            <a:r>
              <a:rPr lang="en-US" altLang="en-US" sz="1800" dirty="0" err="1">
                <a:latin typeface="Consolas" panose="020B0609020204030204" pitchFamily="49" charset="0"/>
              </a:rPr>
              <a:t>AsyncTask</a:t>
            </a:r>
            <a:r>
              <a:rPr lang="en-US" altLang="en-US" sz="2000" dirty="0" err="1"/>
              <a:t>s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Logging state via </a:t>
            </a:r>
            <a:r>
              <a:rPr lang="en-US" altLang="en-US" sz="2000" dirty="0" err="1">
                <a:latin typeface="Consolas" panose="020B0609020204030204" pitchFamily="49" charset="0"/>
              </a:rPr>
              <a:t>android.util.Log</a:t>
            </a:r>
            <a:r>
              <a:rPr lang="en-US" altLang="en-US" sz="2200" dirty="0"/>
              <a:t> throughout app is essential when debugging (finding root causes)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Better to have “too many” permissions than too few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Otherwise, app crashes due to security exceptions!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Remove “unnecessary” permissions before releasing app to public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Event handling in Android GUIs entails many listener </a:t>
            </a:r>
            <a:r>
              <a:rPr lang="en-US" altLang="en-US" sz="2000" dirty="0">
                <a:latin typeface="Consolas" panose="020B0609020204030204" pitchFamily="49" charset="0"/>
              </a:rPr>
              <a:t>Object</a:t>
            </a:r>
            <a:r>
              <a:rPr lang="en-US" altLang="en-US" sz="2200" dirty="0"/>
              <a:t>s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163196-F23E-4E8B-A7D8-818F5D610FF9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Introduction to Android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295888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Popular mobile device OS</a:t>
            </a:r>
          </a:p>
          <a:p>
            <a:pPr eaLnBrk="1" hangingPunct="1"/>
            <a:r>
              <a:rPr lang="en-US" altLang="en-US" dirty="0"/>
              <a:t>Developed by Open Handset Alliance, led by Google</a:t>
            </a:r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83CBB3-8332-41AE-A02D-6FA41727F586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http://web.cse.ohio-state.edu/~xuan.3/courses/5432/AndroidProgramming.ppt</a:t>
            </a:r>
            <a:endParaRPr lang="en-US" dirty="0"/>
          </a:p>
          <a:p>
            <a:r>
              <a:rPr lang="en-US" dirty="0">
                <a:hlinkClick r:id="rId3"/>
              </a:rPr>
              <a:t>https://doc.lagout.org/operating%20system%20/android/Android%20Application%20Development.ppt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start with 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1600201"/>
            <a:ext cx="11390376" cy="2167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Create manual Login App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refer steps in Lesson plan.</a:t>
            </a:r>
          </a:p>
        </p:txBody>
      </p:sp>
    </p:spTree>
    <p:extLst>
      <p:ext uri="{BB962C8B-B14F-4D97-AF65-F5344CB8AC3E}">
        <p14:creationId xmlns:p14="http://schemas.microsoft.com/office/powerpoint/2010/main" val="541943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92AB-722C-4D5B-AC7D-AD630CB1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you.....</a:t>
            </a:r>
          </a:p>
        </p:txBody>
      </p:sp>
      <p:pic>
        <p:nvPicPr>
          <p:cNvPr id="4" name="Picture 4" descr="A blackboard sign on a wall&#10;&#10;Description generated with very high confidence">
            <a:extLst>
              <a:ext uri="{FF2B5EF4-FFF2-40B4-BE49-F238E27FC236}">
                <a16:creationId xmlns:a16="http://schemas.microsoft.com/office/drawing/2014/main" id="{84B482C3-407A-470D-A077-BF635BD4E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1257300"/>
            <a:ext cx="6242304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1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Android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3831335"/>
          </a:xfrm>
        </p:spPr>
        <p:txBody>
          <a:bodyPr/>
          <a:lstStyle/>
          <a:p>
            <a:r>
              <a:rPr lang="en-US" altLang="en-US" dirty="0"/>
              <a:t>Android is an operating system for mobile devices such as </a:t>
            </a:r>
            <a:r>
              <a:rPr lang="en-US" altLang="en-US" i="1" dirty="0"/>
              <a:t>smartphones</a:t>
            </a:r>
            <a:r>
              <a:rPr lang="en-US" altLang="en-US" dirty="0"/>
              <a:t> and </a:t>
            </a:r>
            <a:r>
              <a:rPr lang="en-US" altLang="en-US" i="1" dirty="0"/>
              <a:t>tablet</a:t>
            </a:r>
            <a:r>
              <a:rPr lang="en-US" altLang="en-US" dirty="0"/>
              <a:t> computers. It is developed by the Open Handset Alliance led by Google.</a:t>
            </a:r>
          </a:p>
          <a:p>
            <a:endParaRPr lang="en-US" altLang="en-US" dirty="0"/>
          </a:p>
          <a:p>
            <a:r>
              <a:rPr lang="en-US" altLang="en-US" dirty="0"/>
              <a:t>Android has beaten Apple iOS, being the leading mobile operating system from first quarter of 2011</a:t>
            </a:r>
          </a:p>
          <a:p>
            <a:endParaRPr lang="en-US" altLang="en-US" dirty="0"/>
          </a:p>
          <a:p>
            <a:r>
              <a:rPr lang="en-US" altLang="en-US" dirty="0"/>
              <a:t>Version: Android 1.0, 1.1 to 1.5 (Cupcake), 1.6 (Donut), 2.0/2.1 (Eclair), 2.2 (</a:t>
            </a:r>
            <a:r>
              <a:rPr lang="en-US" altLang="en-US" dirty="0" err="1"/>
              <a:t>Froyo</a:t>
            </a:r>
            <a:r>
              <a:rPr lang="en-US" altLang="en-US" dirty="0"/>
              <a:t>), </a:t>
            </a:r>
            <a:r>
              <a:rPr lang="en-US" altLang="en-US" b="1" dirty="0"/>
              <a:t>2.3 (Gingerbread)</a:t>
            </a:r>
            <a:r>
              <a:rPr lang="en-US" altLang="en-US" dirty="0"/>
              <a:t>, to </a:t>
            </a:r>
            <a:r>
              <a:rPr lang="en-US" altLang="en-US" b="1" dirty="0"/>
              <a:t>3.0 (Honeycomb</a:t>
            </a:r>
            <a:r>
              <a:rPr lang="en-US" altLang="en-US" dirty="0"/>
              <a:t>), </a:t>
            </a:r>
            <a:r>
              <a:rPr lang="en-US" altLang="en-US" b="1" dirty="0"/>
              <a:t>4.0 (Ice Cream Sandwich)</a:t>
            </a:r>
            <a:r>
              <a:rPr lang="en-US" altLang="en-US" dirty="0"/>
              <a:t>, 5.0 (Lollipop)</a:t>
            </a:r>
          </a:p>
        </p:txBody>
      </p:sp>
    </p:spTree>
    <p:extLst>
      <p:ext uri="{BB962C8B-B14F-4D97-AF65-F5344CB8AC3E}">
        <p14:creationId xmlns:p14="http://schemas.microsoft.com/office/powerpoint/2010/main" val="15316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Android Architecture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7620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8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Started (1)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92608" y="1234440"/>
            <a:ext cx="12134088" cy="549656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 dirty="0"/>
              <a:t>Need to install Java Development Kit (JDK) to write </a:t>
            </a:r>
            <a:br>
              <a:rPr lang="en-US" altLang="en-US" sz="2700" dirty="0"/>
            </a:br>
            <a:r>
              <a:rPr lang="en-US" altLang="en-US" sz="2700" dirty="0"/>
              <a:t>Java (and Android)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dirty="0"/>
              <a:t>Do not</a:t>
            </a:r>
            <a:r>
              <a:rPr lang="en-US" altLang="en-US" sz="2400" dirty="0"/>
              <a:t> install Java Runtime Environment (JRE); </a:t>
            </a:r>
            <a:br>
              <a:rPr lang="en-US" altLang="en-US" sz="2400" dirty="0"/>
            </a:br>
            <a:r>
              <a:rPr lang="en-US" altLang="en-US" sz="2400" dirty="0"/>
              <a:t>JDK and JRE are different!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/>
              <a:t>Can download the JDK for your OS at </a:t>
            </a:r>
            <a:r>
              <a:rPr lang="en-US" altLang="en-US" sz="2700" dirty="0">
                <a:hlinkClick r:id="rId2"/>
              </a:rPr>
              <a:t>http://java.oracle.com</a:t>
            </a:r>
            <a:r>
              <a:rPr lang="en-US" altLang="en-US" sz="27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dirty="0"/>
              <a:t>Alternatively, for OS X, Linux: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OS X: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Open </a:t>
            </a:r>
            <a:r>
              <a:rPr lang="en-US" altLang="en-US" sz="1600" dirty="0">
                <a:latin typeface="Consolas" panose="020B0609020204030204" pitchFamily="49" charset="0"/>
              </a:rPr>
              <a:t>/Applications/Utilities/</a:t>
            </a:r>
            <a:r>
              <a:rPr lang="en-US" altLang="en-US" sz="1600" dirty="0" err="1">
                <a:latin typeface="Consolas" panose="020B0609020204030204" pitchFamily="49" charset="0"/>
              </a:rPr>
              <a:t>Terminal.app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Type </a:t>
            </a:r>
            <a:r>
              <a:rPr lang="en-US" altLang="en-US" sz="1600" dirty="0" err="1">
                <a:latin typeface="Consolas" panose="020B0609020204030204" pitchFamily="49" charset="0"/>
              </a:rPr>
              <a:t>javac</a:t>
            </a:r>
            <a:r>
              <a:rPr lang="en-US" altLang="en-US" sz="1600" dirty="0"/>
              <a:t> </a:t>
            </a:r>
            <a:r>
              <a:rPr lang="en-US" altLang="en-US" sz="2000" dirty="0"/>
              <a:t>at command line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Install Java when prompt appears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Linux: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Type </a:t>
            </a:r>
            <a:r>
              <a:rPr lang="en-US" altLang="en-US" sz="1600" dirty="0" err="1">
                <a:latin typeface="Consolas" panose="020B0609020204030204" pitchFamily="49" charset="0"/>
              </a:rPr>
              <a:t>sudo</a:t>
            </a:r>
            <a:r>
              <a:rPr lang="en-US" altLang="en-US" sz="1600" dirty="0">
                <a:latin typeface="Consolas" panose="020B0609020204030204" pitchFamily="49" charset="0"/>
              </a:rPr>
              <a:t> apt–get install default–</a:t>
            </a:r>
            <a:r>
              <a:rPr lang="en-US" altLang="en-US" sz="1600" dirty="0" err="1">
                <a:latin typeface="Consolas" panose="020B0609020204030204" pitchFamily="49" charset="0"/>
              </a:rPr>
              <a:t>jdk</a:t>
            </a:r>
            <a:r>
              <a:rPr lang="en-US" altLang="en-US" sz="2000" dirty="0"/>
              <a:t> at command line 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dirty="0" err="1"/>
              <a:t>Debian</a:t>
            </a:r>
            <a:r>
              <a:rPr lang="en-US" altLang="en-US" sz="2000" dirty="0"/>
              <a:t>, Ubuntu)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Other distributions: consult distribution’s documentation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 dirty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A12FF3-F98D-4A5D-876E-AA0311419CC3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Started (2)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dirty="0"/>
              <a:t>After installing JDK, download Android SDK from </a:t>
            </a:r>
            <a:r>
              <a:rPr lang="en-US" altLang="en-US" sz="3000" dirty="0">
                <a:hlinkClick r:id="rId2"/>
              </a:rPr>
              <a:t>https://developer.android.com/studio/index.html</a:t>
            </a:r>
            <a:endParaRPr lang="en-US" altLang="en-US" sz="3000" dirty="0"/>
          </a:p>
          <a:p>
            <a:pPr>
              <a:lnSpc>
                <a:spcPct val="80000"/>
              </a:lnSpc>
            </a:pPr>
            <a:endParaRPr lang="en-US" altLang="en-US" sz="3000" dirty="0"/>
          </a:p>
          <a:p>
            <a:pPr>
              <a:lnSpc>
                <a:spcPct val="80000"/>
              </a:lnSpc>
            </a:pPr>
            <a:r>
              <a:rPr lang="en-US" altLang="en-US" sz="3000" dirty="0"/>
              <a:t>Simplest: download and install Android Studio bundle (including Android SDK) for your 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dirty="0">
                <a:solidFill>
                  <a:srgbClr val="C00000"/>
                </a:solidFill>
              </a:rPr>
              <a:t>Alternatives</a:t>
            </a:r>
            <a:r>
              <a:rPr lang="en-US" altLang="en-US" sz="30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Download/install Android Developer Tools from this site (based on Eclipse)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Install Android SDK tools by themselves, then install ADT for Eclipse separately (from this site)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We’ll use Android Studio with SDK included (easy)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B5AEDC-C3E0-436F-B6F5-3A4577022965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Started (3)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668337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000"/>
              <a:t>Install Android Studio directly (Windows, Mac); unzip to directory </a:t>
            </a:r>
            <a:r>
              <a:rPr lang="en-US" altLang="en-US" sz="1800">
                <a:latin typeface="Consolas" panose="020B0609020204030204" pitchFamily="49" charset="0"/>
              </a:rPr>
              <a:t>android-studio</a:t>
            </a:r>
            <a:r>
              <a:rPr lang="en-US" altLang="en-US" sz="2000"/>
              <a:t>, then run </a:t>
            </a:r>
            <a:r>
              <a:rPr lang="en-US" altLang="en-US" sz="1800">
                <a:latin typeface="Consolas" panose="020B0609020204030204" pitchFamily="49" charset="0"/>
              </a:rPr>
              <a:t>./android-studio/bin/studio.sh</a:t>
            </a:r>
            <a:r>
              <a:rPr lang="en-US" altLang="en-US" sz="2000"/>
              <a:t> (Linux)</a:t>
            </a:r>
          </a:p>
          <a:p>
            <a:pPr eaLnBrk="1" hangingPunct="1"/>
            <a:r>
              <a:rPr lang="en-US" altLang="en-US" sz="2000"/>
              <a:t>You should see this:</a:t>
            </a:r>
          </a:p>
        </p:txBody>
      </p:sp>
      <p:pic>
        <p:nvPicPr>
          <p:cNvPr id="12292" name="Picture 1" descr="AndroidStudi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40" y="2124076"/>
            <a:ext cx="557212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F014A0-D617-4AC9-AD95-A045DF954A4B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5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Getting Started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>
          <a:xfrm>
            <a:off x="137160" y="1600200"/>
            <a:ext cx="5676265" cy="5080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Strongly recommend testing with real Android device</a:t>
            </a:r>
          </a:p>
          <a:p>
            <a:pPr lvl="1" eaLnBrk="1" hangingPunct="1"/>
            <a:r>
              <a:rPr lang="en-US" altLang="en-US" sz="2000" dirty="0"/>
              <a:t>Android emulator: </a:t>
            </a:r>
            <a:r>
              <a:rPr lang="en-US" altLang="en-US" sz="2000" i="1" dirty="0"/>
              <a:t>very</a:t>
            </a:r>
            <a:r>
              <a:rPr lang="en-US" altLang="en-US" sz="2000" dirty="0"/>
              <a:t> slow</a:t>
            </a:r>
          </a:p>
          <a:p>
            <a:pPr lvl="1" eaLnBrk="1" hangingPunct="1"/>
            <a:r>
              <a:rPr lang="en-US" altLang="en-US" sz="2000" dirty="0"/>
              <a:t>Install USB drivers for your Android device!</a:t>
            </a:r>
          </a:p>
          <a:p>
            <a:pPr eaLnBrk="1" hangingPunct="1"/>
            <a:r>
              <a:rPr lang="en-US" altLang="en-US" sz="2400" dirty="0"/>
              <a:t>Bring up the Android SDK Manager</a:t>
            </a:r>
          </a:p>
          <a:p>
            <a:pPr lvl="1" eaLnBrk="1" hangingPunct="1"/>
            <a:r>
              <a:rPr lang="en-US" altLang="en-US" sz="2000" dirty="0"/>
              <a:t>Recommended: Install Android 2.2, 2.3.3 APIs and 4.x API</a:t>
            </a:r>
          </a:p>
          <a:p>
            <a:pPr lvl="1" eaLnBrk="1" hangingPunct="1"/>
            <a:r>
              <a:rPr lang="en-US" altLang="en-US" sz="2000" dirty="0"/>
              <a:t>Do not worry about Intel x86 Atom, MIPS system images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–"/>
            </a:pPr>
            <a:endParaRPr lang="en-US" altLang="en-US" dirty="0"/>
          </a:p>
        </p:txBody>
      </p:sp>
      <p:pic>
        <p:nvPicPr>
          <p:cNvPr id="13316" name="Picture 8" descr="AndroidSdkManag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3048000"/>
            <a:ext cx="3741738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urved Connector 9"/>
          <p:cNvCxnSpPr>
            <a:cxnSpLocks noChangeShapeType="1"/>
            <a:stCxn id="9" idx="4"/>
            <a:endCxn id="13316" idx="0"/>
          </p:cNvCxnSpPr>
          <p:nvPr/>
        </p:nvCxnSpPr>
        <p:spPr bwMode="auto">
          <a:xfrm rot="5400000">
            <a:off x="8612982" y="1470819"/>
            <a:ext cx="1155700" cy="1998663"/>
          </a:xfrm>
          <a:prstGeom prst="curvedConnector3">
            <a:avLst>
              <a:gd name="adj1" fmla="val 46421"/>
            </a:avLst>
          </a:prstGeom>
          <a:noFill/>
          <a:ln w="508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18" name="Picture 10" descr="AndroidStudioIDEToolba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1538288"/>
            <a:ext cx="47355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0080625" y="1674814"/>
            <a:ext cx="217488" cy="217487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345614" y="1674814"/>
            <a:ext cx="217487" cy="217487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3321" name="TextBox 19"/>
          <p:cNvSpPr txBox="1">
            <a:spLocks noChangeArrowheads="1"/>
          </p:cNvSpPr>
          <p:nvPr/>
        </p:nvSpPr>
        <p:spPr bwMode="auto">
          <a:xfrm>
            <a:off x="6383339" y="2179639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Settings</a:t>
            </a:r>
          </a:p>
        </p:txBody>
      </p:sp>
      <p:cxnSp>
        <p:nvCxnSpPr>
          <p:cNvPr id="26" name="Curved Connector 25"/>
          <p:cNvCxnSpPr>
            <a:cxnSpLocks noChangeShapeType="1"/>
            <a:stCxn id="13321" idx="3"/>
            <a:endCxn id="19" idx="2"/>
          </p:cNvCxnSpPr>
          <p:nvPr/>
        </p:nvCxnSpPr>
        <p:spPr bwMode="auto">
          <a:xfrm flipV="1">
            <a:off x="7312025" y="1784350"/>
            <a:ext cx="2033588" cy="579438"/>
          </a:xfrm>
          <a:prstGeom prst="curvedConnector3">
            <a:avLst>
              <a:gd name="adj1" fmla="val 94676"/>
            </a:avLst>
          </a:prstGeom>
          <a:noFill/>
          <a:ln w="508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Box 20493"/>
          <p:cNvSpPr txBox="1">
            <a:spLocks noChangeArrowheads="1"/>
          </p:cNvSpPr>
          <p:nvPr/>
        </p:nvSpPr>
        <p:spPr bwMode="auto">
          <a:xfrm>
            <a:off x="6019800" y="5926139"/>
            <a:ext cx="4344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Now you’re ready for Android development!</a:t>
            </a:r>
          </a:p>
        </p:txBody>
      </p:sp>
      <p:sp>
        <p:nvSpPr>
          <p:cNvPr id="13324" name="Slide Number Placeholder 2049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4BE57C-1954-4E21-AA8B-11F9E137DBBA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87"/>
      </p:ext>
    </p:extLst>
  </p:cSld>
  <p:clrMapOvr>
    <a:masterClrMapping/>
  </p:clrMapOvr>
</p:sld>
</file>

<file path=ppt/theme/theme1.xml><?xml version="1.0" encoding="utf-8"?>
<a:theme xmlns:a="http://schemas.openxmlformats.org/drawingml/2006/main" name="UMKC_PPT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UMKC_PPT4</Template>
  <TotalTime>4661</TotalTime>
  <Words>1161</Words>
  <Application>Microsoft Office PowerPoint</Application>
  <PresentationFormat>Widescreen</PresentationFormat>
  <Paragraphs>224</Paragraphs>
  <Slides>32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MS PGothic</vt:lpstr>
      <vt:lpstr>Arial</vt:lpstr>
      <vt:lpstr>Calibri</vt:lpstr>
      <vt:lpstr>Consolas</vt:lpstr>
      <vt:lpstr>Courier New</vt:lpstr>
      <vt:lpstr>Franklin Gothic Book</vt:lpstr>
      <vt:lpstr>Helvetica</vt:lpstr>
      <vt:lpstr>Times New Roman</vt:lpstr>
      <vt:lpstr>Wingdings</vt:lpstr>
      <vt:lpstr>UMKC_PPT4</vt:lpstr>
      <vt:lpstr>Custom Design</vt:lpstr>
      <vt:lpstr>UMKC_PPT1</vt:lpstr>
      <vt:lpstr>1_Custom Design</vt:lpstr>
      <vt:lpstr>COMP-SCI 5590 - 0002   Special Topics</vt:lpstr>
      <vt:lpstr>Agenda</vt:lpstr>
      <vt:lpstr>Introduction to Android</vt:lpstr>
      <vt:lpstr>What is Android</vt:lpstr>
      <vt:lpstr>Android Architecture</vt:lpstr>
      <vt:lpstr>Getting Started (1)</vt:lpstr>
      <vt:lpstr>Getting Started (2)</vt:lpstr>
      <vt:lpstr>Getting Started (3)</vt:lpstr>
      <vt:lpstr>Getting Started</vt:lpstr>
      <vt:lpstr>Android Highlights</vt:lpstr>
      <vt:lpstr>PowerPoint Presentation</vt:lpstr>
      <vt:lpstr>Android Highlights</vt:lpstr>
      <vt:lpstr>App Manifest</vt:lpstr>
      <vt:lpstr>Activity Lifecycle</vt:lpstr>
      <vt:lpstr>PowerPoint Presentation</vt:lpstr>
      <vt:lpstr>App Creation Checklist</vt:lpstr>
      <vt:lpstr>Creating Android App</vt:lpstr>
      <vt:lpstr>PowerPoint Presentation</vt:lpstr>
      <vt:lpstr>PowerPoint Presentation</vt:lpstr>
      <vt:lpstr>Creating Android App</vt:lpstr>
      <vt:lpstr>Deploying the App</vt:lpstr>
      <vt:lpstr>Usecase 1:Source Code</vt:lpstr>
      <vt:lpstr>Underlying GUI Code</vt:lpstr>
      <vt:lpstr>GUI Design</vt:lpstr>
      <vt:lpstr>The App Manifest</vt:lpstr>
      <vt:lpstr>Output- Emulator</vt:lpstr>
      <vt:lpstr>Views</vt:lpstr>
      <vt:lpstr>Views</vt:lpstr>
      <vt:lpstr>Android Programming Notes</vt:lpstr>
      <vt:lpstr>References</vt:lpstr>
      <vt:lpstr>Lets start with In class Exercise</vt:lpstr>
      <vt:lpstr>Thank you.....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Puchu</dc:creator>
  <cp:lastModifiedBy>Ali, Liaquat  . (UMKC-Student)</cp:lastModifiedBy>
  <cp:revision>125</cp:revision>
  <dcterms:created xsi:type="dcterms:W3CDTF">2017-05-18T14:44:07Z</dcterms:created>
  <dcterms:modified xsi:type="dcterms:W3CDTF">2018-03-17T20:50:40Z</dcterms:modified>
</cp:coreProperties>
</file>