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8" r:id="rId3"/>
    <p:sldId id="262" r:id="rId4"/>
    <p:sldId id="404" r:id="rId5"/>
    <p:sldId id="390" r:id="rId6"/>
    <p:sldId id="384" r:id="rId7"/>
    <p:sldId id="393" r:id="rId8"/>
    <p:sldId id="397" r:id="rId9"/>
    <p:sldId id="401" r:id="rId10"/>
    <p:sldId id="400" r:id="rId11"/>
    <p:sldId id="398" r:id="rId12"/>
    <p:sldId id="395" r:id="rId13"/>
    <p:sldId id="392" r:id="rId14"/>
    <p:sldId id="394" r:id="rId15"/>
    <p:sldId id="403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36" r:id="rId40"/>
    <p:sldId id="437" r:id="rId41"/>
    <p:sldId id="442" r:id="rId42"/>
    <p:sldId id="44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0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2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0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7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7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8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0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0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6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2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9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1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4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th/rand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mkc.box.com/s/yqr8vv6rdom9vo1vnlni6owpuxvvowuo" TargetMode="External"/><Relationship Id="rId2" Type="http://schemas.openxmlformats.org/officeDocument/2006/relationships/hyperlink" Target="https://drive.google.com/open?id=0BxLC8JDvQJZIVVp1MXBfbE1WMH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ariya.io" TargetMode="External"/><Relationship Id="rId3" Type="http://schemas.openxmlformats.org/officeDocument/2006/relationships/hyperlink" Target="https://www.w3schools.com" TargetMode="External"/><Relationship Id="rId7" Type="http://schemas.openxmlformats.org/officeDocument/2006/relationships/hyperlink" Target="http://&#160;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hongkiat.com/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s://www.udacity.com/" TargetMode="External"/><Relationship Id="rId10" Type="http://schemas.openxmlformats.org/officeDocument/2006/relationships/hyperlink" Target="http://www.corelangs.com" TargetMode="External"/><Relationship Id="rId4" Type="http://schemas.openxmlformats.org/officeDocument/2006/relationships/hyperlink" Target="https://github.com/Annno/Calculator-VanillaJS" TargetMode="External"/><Relationship Id="rId9" Type="http://schemas.openxmlformats.org/officeDocument/2006/relationships/hyperlink" Target="https://css-trick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Programming for Web/Cloud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757" y="443288"/>
            <a:ext cx="27432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.col-7 {width: 58.33%;} </a:t>
            </a:r>
          </a:p>
          <a:p>
            <a:pPr algn="ctr"/>
            <a:r>
              <a:rPr lang="en-US" dirty="0"/>
              <a:t>.col-8 {width: 66.66%;} </a:t>
            </a:r>
          </a:p>
          <a:p>
            <a:pPr algn="ctr"/>
            <a:r>
              <a:rPr lang="en-US" dirty="0"/>
              <a:t>.col-9 {width: 75%;} </a:t>
            </a:r>
          </a:p>
          <a:p>
            <a:pPr algn="ctr"/>
            <a:r>
              <a:rPr lang="en-US" dirty="0"/>
              <a:t>.col-10 {width: 83.33%;} </a:t>
            </a:r>
          </a:p>
          <a:p>
            <a:pPr algn="ctr"/>
            <a:r>
              <a:rPr lang="en-US" dirty="0"/>
              <a:t>.col-11 {width: 91.66%;} </a:t>
            </a:r>
          </a:p>
          <a:p>
            <a:pPr algn="ctr"/>
            <a:r>
              <a:rPr lang="en-US" dirty="0"/>
              <a:t>.col-12 {width: 100%;} </a:t>
            </a:r>
          </a:p>
          <a:p>
            <a:pPr algn="ctr"/>
            <a:r>
              <a:rPr lang="en-US" dirty="0"/>
              <a:t>html { </a:t>
            </a:r>
          </a:p>
          <a:p>
            <a:pPr algn="ctr"/>
            <a:r>
              <a:rPr lang="en-US" dirty="0"/>
              <a:t>    font-family: "Lucida Sans", sans-serif; 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r>
              <a:rPr lang="en-US" dirty="0"/>
              <a:t>.header { </a:t>
            </a:r>
          </a:p>
          <a:p>
            <a:pPr algn="ctr"/>
            <a:r>
              <a:rPr lang="en-US" dirty="0"/>
              <a:t>    background-color: #9933cc; </a:t>
            </a:r>
          </a:p>
          <a:p>
            <a:pPr algn="ctr"/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</a:t>
            </a:r>
          </a:p>
          <a:p>
            <a:pPr algn="ctr"/>
            <a:r>
              <a:rPr lang="en-US" dirty="0"/>
              <a:t>    padding: 15px;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r>
              <a:rPr lang="en-US" dirty="0"/>
              <a:t>.menu </a:t>
            </a:r>
            <a:r>
              <a:rPr lang="en-US" dirty="0" err="1"/>
              <a:t>ul</a:t>
            </a:r>
            <a:r>
              <a:rPr lang="en-US" dirty="0"/>
              <a:t> { </a:t>
            </a:r>
          </a:p>
          <a:p>
            <a:pPr algn="ctr"/>
            <a:r>
              <a:rPr lang="en-US" dirty="0"/>
              <a:t>    list-style-type: none; </a:t>
            </a:r>
          </a:p>
          <a:p>
            <a:pPr algn="ctr"/>
            <a:r>
              <a:rPr lang="en-US" dirty="0"/>
              <a:t>    margin: 0; </a:t>
            </a:r>
          </a:p>
          <a:p>
            <a:pPr algn="ctr"/>
            <a:r>
              <a:rPr lang="en-US" dirty="0"/>
              <a:t>    padding: 0;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763" y="842225"/>
            <a:ext cx="288607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.menu li {  </a:t>
            </a:r>
            <a:endParaRPr lang="en-US"/>
          </a:p>
          <a:p>
            <a:pPr algn="ctr"/>
            <a:r>
              <a:rPr lang="en-US" dirty="0"/>
              <a:t>    padding: 8px;  </a:t>
            </a:r>
          </a:p>
          <a:p>
            <a:pPr algn="ctr"/>
            <a:r>
              <a:rPr lang="en-US" dirty="0"/>
              <a:t>    margin-bottom: 7px;  </a:t>
            </a:r>
          </a:p>
          <a:p>
            <a:pPr algn="ctr"/>
            <a:r>
              <a:rPr lang="en-US" dirty="0"/>
              <a:t>    background-color: #33b5e5;  </a:t>
            </a:r>
          </a:p>
          <a:p>
            <a:pPr algn="ctr"/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 </a:t>
            </a:r>
          </a:p>
          <a:p>
            <a:pPr algn="ctr"/>
            <a:r>
              <a:rPr lang="en-US" dirty="0"/>
              <a:t>    box-shadow: 0 1px 3px </a:t>
            </a:r>
            <a:r>
              <a:rPr lang="en-US" dirty="0" err="1"/>
              <a:t>rgba</a:t>
            </a:r>
            <a:r>
              <a:rPr lang="en-US" dirty="0"/>
              <a:t>(0,0,0,0.12), 0 1px 2px </a:t>
            </a:r>
            <a:r>
              <a:rPr lang="en-US" dirty="0" err="1"/>
              <a:t>rgba</a:t>
            </a:r>
            <a:r>
              <a:rPr lang="en-US" dirty="0"/>
              <a:t>(0,0,0,0.24);  </a:t>
            </a:r>
          </a:p>
          <a:p>
            <a:pPr algn="ctr"/>
            <a:r>
              <a:rPr lang="en-US" dirty="0"/>
              <a:t>}  </a:t>
            </a:r>
          </a:p>
          <a:p>
            <a:pPr algn="ctr"/>
            <a:r>
              <a:rPr lang="en-US" dirty="0"/>
              <a:t>.menu </a:t>
            </a:r>
            <a:r>
              <a:rPr lang="en-US" dirty="0" err="1"/>
              <a:t>li:hover</a:t>
            </a:r>
            <a:r>
              <a:rPr lang="en-US" dirty="0"/>
              <a:t> {  </a:t>
            </a:r>
          </a:p>
          <a:p>
            <a:pPr algn="ctr"/>
            <a:r>
              <a:rPr lang="en-US" dirty="0"/>
              <a:t>    background-color: #0099cc; 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456" y="152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CSS</a:t>
            </a:r>
            <a:endParaRPr lang="en-US" sz="32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Developed at Twitter and open sourced in 2011</a:t>
            </a:r>
          </a:p>
          <a:p>
            <a:r>
              <a:rPr lang="en-US" dirty="0">
                <a:solidFill>
                  <a:srgbClr val="000000"/>
                </a:solidFill>
              </a:rPr>
              <a:t>HTML, CSS, and JS framework for developing responsive, mobile first projects on the web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Grid view in bootstrap CSS</a:t>
            </a:r>
          </a:p>
          <a:p>
            <a:r>
              <a:rPr lang="en-US" dirty="0">
                <a:solidFill>
                  <a:srgbClr val="000000"/>
                </a:solidFill>
              </a:rPr>
              <a:t> is the same as in normal CSS except that we have predefined class names. 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Rows must be placed within a </a:t>
            </a:r>
            <a:r>
              <a:rPr lang="en-US" dirty="0">
                <a:solidFill>
                  <a:srgbClr val="C7254E"/>
                </a:solidFill>
              </a:rPr>
              <a:t>.container</a:t>
            </a:r>
            <a:r>
              <a:rPr lang="en-US" dirty="0">
                <a:solidFill>
                  <a:srgbClr val="333333"/>
                </a:solidFill>
              </a:rPr>
              <a:t> or </a:t>
            </a:r>
            <a:r>
              <a:rPr lang="en-US" dirty="0">
                <a:solidFill>
                  <a:srgbClr val="C7254E"/>
                </a:solidFill>
              </a:rPr>
              <a:t>.container-fluid</a:t>
            </a:r>
            <a:r>
              <a:rPr lang="en-US" dirty="0">
                <a:solidFill>
                  <a:srgbClr val="333333"/>
                </a:solidFill>
              </a:rPr>
              <a:t> for proper alignment and padding.</a:t>
            </a:r>
          </a:p>
          <a:p>
            <a:r>
              <a:rPr lang="en-US" dirty="0">
                <a:solidFill>
                  <a:srgbClr val="333333"/>
                </a:solidFill>
              </a:rPr>
              <a:t>Use rows to create horizontal groups of columns.</a:t>
            </a:r>
          </a:p>
          <a:p>
            <a:r>
              <a:rPr lang="en-US" dirty="0">
                <a:solidFill>
                  <a:srgbClr val="333333"/>
                </a:solidFill>
              </a:rPr>
              <a:t>Content should be placed within columns, and only columns may be immediate children of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061" y="-142875"/>
            <a:ext cx="8229600" cy="1143000"/>
          </a:xfrm>
        </p:spPr>
        <p:txBody>
          <a:bodyPr/>
          <a:lstStyle/>
          <a:p>
            <a:r>
              <a:rPr lang="en-US" dirty="0"/>
              <a:t>Bootstrap-Grid View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1" y="371475"/>
            <a:ext cx="8873402" cy="61863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>
                <a:latin typeface="Calibri"/>
                <a:ea typeface="Calibri"/>
                <a:cs typeface="Calibri"/>
              </a:rPr>
              <a:t>HTML</a:t>
            </a:r>
            <a:r>
              <a:rPr lang="en-US" dirty="0">
                <a:latin typeface="Calibri"/>
                <a:ea typeface="Calibri"/>
                <a:cs typeface="Calibri"/>
              </a:rPr>
              <a:t> 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class="container"&gt;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class="row"&gt;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class="col-md-12"&gt;  &lt;h1&gt;Chania&lt;/h1&gt;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class="row"&gt;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&lt;div class="col-md-3 menu"&gt;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</a:t>
            </a:r>
            <a:r>
              <a:rPr lang="en-US" dirty="0" err="1">
                <a:latin typeface="Calibri"/>
                <a:ea typeface="Calibri"/>
                <a:cs typeface="Calibri"/>
              </a:rPr>
              <a:t>ul</a:t>
            </a:r>
            <a:r>
              <a:rPr lang="en-US" dirty="0">
                <a:latin typeface="Calibri"/>
                <a:ea typeface="Calibri"/>
                <a:cs typeface="Calibri"/>
              </a:rPr>
              <a:t>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Flight&lt;/li&gt;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City&lt;/li&gt;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Island&lt;/li&gt;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Food&lt;/li&gt;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&lt;/</a:t>
            </a:r>
            <a:r>
              <a:rPr lang="en-US" dirty="0" err="1">
                <a:latin typeface="Calibri"/>
                <a:ea typeface="Calibri"/>
                <a:cs typeface="Calibri"/>
              </a:rPr>
              <a:t>ul</a:t>
            </a:r>
            <a:r>
              <a:rPr lang="en-US" dirty="0">
                <a:latin typeface="Calibri"/>
                <a:ea typeface="Calibri"/>
                <a:cs typeface="Calibri"/>
              </a:rPr>
              <a:t>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&lt;div class="col-md-9"&gt;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&lt;h1&gt;The City&lt;/h1&gt;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&lt;p&gt;Chania is the capital of the 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Chania region on the island of Crete.&lt;/p&gt;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As bootstrap has classes defined already, we don’t need to specify any styling for the grid explicitly in our code </a:t>
            </a:r>
          </a:p>
          <a:p>
            <a:r>
              <a:rPr lang="en-US" dirty="0">
                <a:solidFill>
                  <a:srgbClr val="000000"/>
                </a:solidFill>
              </a:rPr>
              <a:t>This makes bootstrap very useful for responsive web development </a:t>
            </a:r>
          </a:p>
        </p:txBody>
      </p:sp>
    </p:spTree>
    <p:extLst>
      <p:ext uri="{BB962C8B-B14F-4D97-AF65-F5344CB8AC3E}">
        <p14:creationId xmlns:p14="http://schemas.microsoft.com/office/powerpoint/2010/main" val="4925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25725"/>
            <a:ext cx="5486400" cy="961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</a:rPr>
              <a:t>JavaScript Basics </a:t>
            </a:r>
          </a:p>
        </p:txBody>
      </p:sp>
    </p:spTree>
    <p:extLst>
      <p:ext uri="{BB962C8B-B14F-4D97-AF65-F5344CB8AC3E}">
        <p14:creationId xmlns:p14="http://schemas.microsoft.com/office/powerpoint/2010/main" val="327149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203"/>
            <a:ext cx="8229600" cy="5049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presents an HTML document as a tree structure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022475"/>
            <a:ext cx="7872413" cy="41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Everything in an HTML document is a node.</a:t>
            </a:r>
          </a:p>
          <a:p>
            <a:r>
              <a:rPr lang="en-US" dirty="0"/>
              <a:t>Document Node : Entire Document </a:t>
            </a:r>
          </a:p>
          <a:p>
            <a:r>
              <a:rPr lang="en-US" dirty="0"/>
              <a:t>Element Node : HTML tags </a:t>
            </a:r>
          </a:p>
          <a:p>
            <a:r>
              <a:rPr lang="en-US" dirty="0"/>
              <a:t>Text Node : Texts in element node </a:t>
            </a:r>
          </a:p>
          <a:p>
            <a:r>
              <a:rPr lang="en-US" dirty="0"/>
              <a:t>Attribute Node : HTML attribute </a:t>
            </a:r>
          </a:p>
          <a:p>
            <a:r>
              <a:rPr lang="en-US" dirty="0"/>
              <a:t>Comment Nodes</a:t>
            </a:r>
          </a:p>
          <a:p>
            <a:r>
              <a:rPr lang="en-US" dirty="0"/>
              <a:t>Defines a standard way for accessing and manipulating HTML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 and CSS are used to define the content and layout of web pages </a:t>
            </a:r>
          </a:p>
          <a:p>
            <a:r>
              <a:rPr lang="en-US" dirty="0"/>
              <a:t>JavaScript is to program the behavior of web pages</a:t>
            </a:r>
          </a:p>
          <a:p>
            <a:r>
              <a:rPr lang="en-US" dirty="0"/>
              <a:t>It can change HTML content, attribute, style of any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4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Content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&lt;p id=</a:t>
            </a:r>
            <a:r>
              <a:rPr lang="en-US" dirty="0">
                <a:solidFill>
                  <a:srgbClr val="C0504D"/>
                </a:solidFill>
              </a:rPr>
              <a:t>"demo"</a:t>
            </a:r>
            <a:r>
              <a:rPr lang="en-US" dirty="0"/>
              <a:t>&gt;JavaScript can change HTML content.&lt;/p&gt;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A52A2A"/>
                </a:solidFill>
              </a:rPr>
              <a:t>"demo"</a:t>
            </a:r>
            <a:r>
              <a:rPr lang="en-US" dirty="0"/>
              <a:t>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>
                <a:solidFill>
                  <a:srgbClr val="A52A2A"/>
                </a:solidFill>
              </a:rPr>
              <a:t>"Hello JavaScript"</a:t>
            </a:r>
            <a:r>
              <a:rPr lang="en-US" dirty="0"/>
              <a:t>;</a:t>
            </a:r>
          </a:p>
          <a:p>
            <a:r>
              <a:rPr lang="en-US" b="1" dirty="0"/>
              <a:t>Output:</a:t>
            </a:r>
            <a:r>
              <a:rPr lang="en-US" dirty="0"/>
              <a:t> </a:t>
            </a:r>
          </a:p>
          <a:p>
            <a:r>
              <a:rPr lang="en-US" dirty="0"/>
              <a:t>&lt;p id="demo"&gt;</a:t>
            </a:r>
            <a:r>
              <a:rPr lang="en-US" dirty="0">
                <a:solidFill>
                  <a:srgbClr val="C0504D"/>
                </a:solidFill>
              </a:rPr>
              <a:t>Hello JavaScript!</a:t>
            </a: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26349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438" y="1817688"/>
            <a:ext cx="6811962" cy="325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RESPONSIVE WEB DESIGN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JAVASCRIPT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7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for storing data values.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&lt;</a:t>
            </a:r>
            <a:r>
              <a:rPr lang="en-US" dirty="0" err="1"/>
              <a:t>variableName</a:t>
            </a:r>
            <a:r>
              <a:rPr lang="en-US" dirty="0"/>
              <a:t>&gt; = &lt;</a:t>
            </a:r>
            <a:r>
              <a:rPr lang="en-US" dirty="0" err="1"/>
              <a:t>someValue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 age=23;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="bob";</a:t>
            </a:r>
          </a:p>
          <a:p>
            <a:r>
              <a:rPr lang="en-US" dirty="0"/>
              <a:t>'</a:t>
            </a:r>
            <a:r>
              <a:rPr lang="en-US" dirty="0" err="1"/>
              <a:t>var</a:t>
            </a:r>
            <a:r>
              <a:rPr lang="en-US" dirty="0"/>
              <a:t>' declares new variable for all data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x=5%2; </a:t>
            </a:r>
            <a:r>
              <a:rPr lang="en-US" dirty="0">
                <a:solidFill>
                  <a:srgbClr val="00B050"/>
                </a:solidFill>
              </a:rPr>
              <a:t>// x value is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 "</a:t>
            </a:r>
            <a:r>
              <a:rPr lang="en-US" dirty="0" err="1">
                <a:solidFill>
                  <a:srgbClr val="000000"/>
                </a:solidFill>
              </a:rPr>
              <a:t>cs</a:t>
            </a:r>
            <a:r>
              <a:rPr lang="en-US" dirty="0">
                <a:solidFill>
                  <a:srgbClr val="000000"/>
                </a:solidFill>
              </a:rPr>
              <a:t>" +"5590"</a:t>
            </a:r>
            <a:r>
              <a:rPr lang="en-US" dirty="0">
                <a:solidFill>
                  <a:srgbClr val="00B050"/>
                </a:solidFill>
              </a:rPr>
              <a:t>// x value is "cs5590"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x=10;</a:t>
            </a:r>
            <a:r>
              <a:rPr lang="en-US" dirty="0">
                <a:solidFill>
                  <a:srgbClr val="00B050"/>
                </a:solidFill>
              </a:rPr>
              <a:t>// x value is 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x+=5; 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x++</a:t>
            </a:r>
            <a:r>
              <a:rPr lang="en-US" dirty="0">
                <a:solidFill>
                  <a:srgbClr val="00B050"/>
                </a:solidFill>
              </a:rPr>
              <a:t> // x value is 16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x--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49765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104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5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7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Primitive Data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2450" y="1704975"/>
            <a:ext cx="4250171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Complex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/>
                <a:cs typeface="Helvetica"/>
              </a:rPr>
              <a:t>object </a:t>
            </a:r>
          </a:p>
        </p:txBody>
      </p:sp>
    </p:spTree>
    <p:extLst>
      <p:ext uri="{BB962C8B-B14F-4D97-AF65-F5344CB8AC3E}">
        <p14:creationId xmlns:p14="http://schemas.microsoft.com/office/powerpoint/2010/main" val="18636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"Volvo XC60"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'Volvo XC60'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answer = </a:t>
            </a:r>
            <a:r>
              <a:rPr lang="en-US" dirty="0">
                <a:solidFill>
                  <a:srgbClr val="A52A2A"/>
                </a:solidFill>
              </a:rPr>
              <a:t>"It's alright"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 +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>
                <a:solidFill>
                  <a:srgbClr val="000000"/>
                </a:solidFill>
              </a:rPr>
              <a:t>;--&gt;20Volvo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;--&gt;Volvo164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one type of numbers.</a:t>
            </a:r>
          </a:p>
          <a:p>
            <a:r>
              <a:rPr lang="en-US" dirty="0"/>
              <a:t>can be written with, or without decimals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x1 = </a:t>
            </a:r>
            <a:r>
              <a:rPr lang="en-US" dirty="0">
                <a:solidFill>
                  <a:srgbClr val="FF0000"/>
                </a:solidFill>
              </a:rPr>
              <a:t>34.00</a:t>
            </a:r>
            <a:r>
              <a:rPr lang="en-US" dirty="0"/>
              <a:t>;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x2 = 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;    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y = </a:t>
            </a:r>
            <a:r>
              <a:rPr lang="en-US" dirty="0">
                <a:solidFill>
                  <a:srgbClr val="FF0000"/>
                </a:solidFill>
              </a:rPr>
              <a:t>123e5</a:t>
            </a:r>
            <a:r>
              <a:rPr lang="en-US" dirty="0"/>
              <a:t>;      </a:t>
            </a:r>
            <a:r>
              <a:rPr lang="en-US" dirty="0">
                <a:solidFill>
                  <a:srgbClr val="008000"/>
                </a:solidFill>
              </a:rPr>
              <a:t>// 12300000</a:t>
            </a:r>
            <a:br>
              <a:rPr lang="en-US" dirty="0"/>
            </a:b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z = </a:t>
            </a:r>
            <a:r>
              <a:rPr lang="en-US" dirty="0">
                <a:solidFill>
                  <a:srgbClr val="FF0000"/>
                </a:solidFill>
              </a:rPr>
              <a:t>123e-5</a:t>
            </a:r>
            <a:r>
              <a:rPr lang="en-US" dirty="0"/>
              <a:t>;     </a:t>
            </a:r>
            <a:r>
              <a:rPr lang="en-US" dirty="0">
                <a:solidFill>
                  <a:srgbClr val="008000"/>
                </a:solidFill>
              </a:rPr>
              <a:t>// 0.00123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only have two values: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x = </a:t>
            </a:r>
            <a:r>
              <a:rPr lang="en-US" dirty="0">
                <a:solidFill>
                  <a:srgbClr val="0000CD"/>
                </a:solidFill>
              </a:rPr>
              <a:t>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y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2076450" y="2533650"/>
          <a:ext cx="5120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64919168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7371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Evaluates to 'true'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Evaluates to 'false'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8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6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Non zero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3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7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8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Not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7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56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Undefined, Null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person;               </a:t>
            </a:r>
            <a:r>
              <a:rPr lang="en-US" dirty="0">
                <a:solidFill>
                  <a:srgbClr val="008000"/>
                </a:solidFill>
              </a:rPr>
              <a:t>// Value is undefined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 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/>
              <a:t>;  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8000"/>
                </a:solidFill>
              </a:rPr>
              <a:t>// Value is null, but type is still an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D"/>
                </a:solidFill>
              </a:rPr>
              <a:t>Undefined vs Null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typeof</a:t>
            </a:r>
            <a:r>
              <a:rPr lang="en-US" dirty="0"/>
              <a:t> undefined           </a:t>
            </a:r>
            <a:r>
              <a:rPr lang="en-US" dirty="0">
                <a:solidFill>
                  <a:srgbClr val="008000"/>
                </a:solidFill>
              </a:rPr>
              <a:t>// undefined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               </a:t>
            </a:r>
            <a:r>
              <a:rPr lang="en-US" dirty="0">
                <a:solidFill>
                  <a:srgbClr val="008000"/>
                </a:solidFill>
              </a:rPr>
              <a:t>// object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=== undefined         </a:t>
            </a:r>
            <a:r>
              <a:rPr lang="en-US" dirty="0">
                <a:solidFill>
                  <a:srgbClr val="008000"/>
                </a:solidFill>
              </a:rPr>
              <a:t>// false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 undefined          </a:t>
            </a:r>
            <a:r>
              <a:rPr lang="en-US" dirty="0">
                <a:solidFill>
                  <a:srgbClr val="008000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7980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== is used to check if two values are equal irrespective of their data types</a:t>
            </a:r>
          </a:p>
          <a:p>
            <a:r>
              <a:rPr lang="en-US" dirty="0"/>
              <a:t>=== is used to check if two values are equal based on both value and data type</a:t>
            </a:r>
          </a:p>
          <a:p>
            <a:r>
              <a:rPr lang="en-US" dirty="0"/>
              <a:t> x== "5" //returns true</a:t>
            </a:r>
          </a:p>
          <a:p>
            <a:pPr marL="0" indent="0">
              <a:buNone/>
            </a:pPr>
            <a:r>
              <a:rPr lang="en-US" dirty="0"/>
              <a:t>   x=== "5" //returns false</a:t>
            </a:r>
          </a:p>
        </p:txBody>
      </p:sp>
    </p:spTree>
    <p:extLst>
      <p:ext uri="{BB962C8B-B14F-4D97-AF65-F5344CB8AC3E}">
        <p14:creationId xmlns:p14="http://schemas.microsoft.com/office/powerpoint/2010/main" val="18964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1577" y="2962275"/>
            <a:ext cx="6471948" cy="584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Helvectica"/>
              </a:rPr>
              <a:t>Responsive Web Design</a:t>
            </a:r>
            <a:endParaRPr lang="en-US" sz="3200" b="1" dirty="0">
              <a:solidFill>
                <a:srgbClr val="000000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164022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,Objects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cars = [</a:t>
            </a:r>
            <a:r>
              <a:rPr lang="en-US" dirty="0">
                <a:solidFill>
                  <a:srgbClr val="A52A2A"/>
                </a:solidFill>
              </a:rPr>
              <a:t>"Saab"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"BMW"</a:t>
            </a:r>
            <a:r>
              <a:rPr lang="en-US" dirty="0"/>
              <a:t>];</a:t>
            </a:r>
          </a:p>
          <a:p>
            <a:r>
              <a:rPr lang="en-US" dirty="0"/>
              <a:t>Array indexes are zero-based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0" indent="0">
              <a:buNone/>
            </a:pPr>
            <a:r>
              <a:rPr lang="en-US" dirty="0"/>
              <a:t>    firstName: "John",</a:t>
            </a:r>
          </a:p>
          <a:p>
            <a:pPr marL="0" indent="0">
              <a:buNone/>
            </a:pPr>
            <a:r>
              <a:rPr lang="en-US" dirty="0"/>
              <a:t>      age: 50,</a:t>
            </a:r>
          </a:p>
          <a:p>
            <a:pPr marL="0" indent="0">
              <a:buNone/>
            </a:pPr>
            <a:r>
              <a:rPr lang="en-US" dirty="0"/>
              <a:t>                      }</a:t>
            </a:r>
          </a:p>
          <a:p>
            <a:r>
              <a:rPr lang="en-US" dirty="0"/>
              <a:t>Objects are </a:t>
            </a:r>
            <a:r>
              <a:rPr lang="en-US" dirty="0" err="1"/>
              <a:t>name:value</a:t>
            </a:r>
            <a:r>
              <a:rPr lang="en-US" dirty="0"/>
              <a:t> pairs, separated by commas.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pop(),push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fruits.pop</a:t>
            </a:r>
            <a:r>
              <a:rPr lang="en-US" dirty="0"/>
              <a:t>();   </a:t>
            </a:r>
            <a:r>
              <a:rPr lang="en-US" dirty="0">
                <a:solidFill>
                  <a:srgbClr val="008000"/>
                </a:solidFill>
              </a:rPr>
              <a:t>// value of x is "Mango"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>
                <a:solidFill>
                  <a:srgbClr val="000000"/>
                </a:solidFill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 </a:t>
            </a:r>
            <a:r>
              <a:rPr lang="en-US" dirty="0" err="1"/>
              <a:t>fruits.push</a:t>
            </a:r>
            <a:r>
              <a:rPr lang="en-US" dirty="0"/>
              <a:t>(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); </a:t>
            </a:r>
            <a:r>
              <a:rPr lang="en-US" dirty="0">
                <a:solidFill>
                  <a:srgbClr val="008000"/>
                </a:solidFill>
              </a:rPr>
              <a:t>// x=3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Push returns the new length of array </a:t>
            </a:r>
          </a:p>
        </p:txBody>
      </p:sp>
    </p:spTree>
    <p:extLst>
      <p:ext uri="{BB962C8B-B14F-4D97-AF65-F5344CB8AC3E}">
        <p14:creationId xmlns:p14="http://schemas.microsoft.com/office/powerpoint/2010/main" val="3139993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(), 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toString</a:t>
            </a:r>
            <a:r>
              <a:rPr lang="en-US" dirty="0">
                <a:solidFill>
                  <a:srgbClr val="000000"/>
                </a:solidFill>
              </a:rPr>
              <a:t>() converts array to string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"Orange"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>
                <a:solidFill>
                  <a:srgbClr val="000000"/>
                </a:solidFill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s = </a:t>
            </a:r>
            <a:r>
              <a:rPr lang="en-US" dirty="0" err="1"/>
              <a:t>fruits.toString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//s value is "</a:t>
            </a:r>
            <a:r>
              <a:rPr lang="en-US" dirty="0" err="1">
                <a:solidFill>
                  <a:srgbClr val="00B050"/>
                </a:solidFill>
              </a:rPr>
              <a:t>Banana,Orange,Kiwi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r>
              <a:rPr lang="en-US" dirty="0"/>
              <a:t>Length property gives length of array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Var lth =</a:t>
            </a:r>
            <a:r>
              <a:rPr lang="en-US" dirty="0" err="1">
                <a:solidFill>
                  <a:srgbClr val="000000"/>
                </a:solidFill>
              </a:rPr>
              <a:t>s.length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// lth value is 3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fruits = </a:t>
            </a:r>
            <a:r>
              <a:rPr lang="en-US" dirty="0" err="1"/>
              <a:t>fruits.splice</a:t>
            </a:r>
            <a:r>
              <a:rPr lang="en-US" dirty="0"/>
              <a:t>(1, 1, </a:t>
            </a:r>
            <a:r>
              <a:rPr lang="en-US" dirty="0">
                <a:solidFill>
                  <a:srgbClr val="A52A2A"/>
                </a:solidFill>
              </a:rPr>
              <a:t>"berry"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//fruits=["Banana", "berry", "Kiwi"]</a:t>
            </a:r>
            <a:r>
              <a:rPr lang="en-US" dirty="0">
                <a:solidFill>
                  <a:srgbClr val="000000"/>
                </a:solidFill>
              </a:rPr>
              <a:t>;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1--&gt;position where new element is  added </a:t>
            </a:r>
          </a:p>
          <a:p>
            <a:pPr marL="0" indent="0">
              <a:buNone/>
            </a:pPr>
            <a:r>
              <a:rPr lang="en-US" dirty="0"/>
              <a:t>1--&gt;how many elements should be removed </a:t>
            </a:r>
          </a:p>
          <a:p>
            <a:pPr marL="0" indent="0">
              <a:buNone/>
            </a:pPr>
            <a:r>
              <a:rPr lang="en-US" dirty="0"/>
              <a:t>Rest of parameters--&gt;elements to be added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String()-&gt;converts given datatype to string</a:t>
            </a:r>
          </a:p>
          <a:p>
            <a:pPr marL="0" indent="0">
              <a:buNone/>
            </a:pPr>
            <a:r>
              <a:rPr lang="en-US" dirty="0"/>
              <a:t>String(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)        </a:t>
            </a:r>
            <a:r>
              <a:rPr lang="en-US" dirty="0">
                <a:solidFill>
                  <a:srgbClr val="008000"/>
                </a:solidFill>
              </a:rPr>
              <a:t>// returns "false"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(100 + 23).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en-US" dirty="0">
                <a:solidFill>
                  <a:srgbClr val="008000"/>
                </a:solidFill>
              </a:rPr>
              <a:t>// returns "123"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Number(</a:t>
            </a:r>
            <a:r>
              <a:rPr lang="en-US" dirty="0">
                <a:solidFill>
                  <a:srgbClr val="A52A2A"/>
                </a:solidFill>
              </a:rPr>
              <a:t>"3.14"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// returns 3.14</a:t>
            </a:r>
            <a:r>
              <a:rPr lang="en-US" dirty="0">
                <a:solidFill>
                  <a:srgbClr val="000000"/>
                </a:solidFill>
              </a:rPr>
              <a:t>  </a:t>
            </a:r>
            <a:endParaRPr lang="en-US" dirty="0"/>
          </a:p>
          <a:p>
            <a:r>
              <a:rPr lang="en-US" dirty="0" err="1"/>
              <a:t>parseFloat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String to float</a:t>
            </a:r>
          </a:p>
          <a:p>
            <a:pPr marL="0" indent="0">
              <a:buNone/>
            </a:pPr>
            <a:r>
              <a:rPr lang="en-US" dirty="0" err="1"/>
              <a:t>parseFloat</a:t>
            </a:r>
            <a:r>
              <a:rPr lang="en-US" dirty="0"/>
              <a:t>("10.5")</a:t>
            </a:r>
            <a:r>
              <a:rPr lang="en-US" dirty="0">
                <a:solidFill>
                  <a:srgbClr val="008000"/>
                </a:solidFill>
              </a:rPr>
              <a:t>/ returns 10.5</a:t>
            </a:r>
            <a:endParaRPr lang="en-US" dirty="0"/>
          </a:p>
          <a:p>
            <a:r>
              <a:rPr lang="en-US" dirty="0" err="1"/>
              <a:t>parseInt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String to integer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parseInt</a:t>
            </a:r>
            <a:r>
              <a:rPr lang="en-US" dirty="0">
                <a:sym typeface="Wingdings" panose="05000000000000000000" pitchFamily="2" charset="2"/>
              </a:rPr>
              <a:t>(“10.5”)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// returns 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CD"/>
                </a:solidFill>
              </a:rPr>
              <a:t>return</a:t>
            </a:r>
            <a:r>
              <a:rPr lang="en-US" dirty="0"/>
              <a:t> p1 * p2;            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8000"/>
                </a:solidFill>
              </a:rPr>
              <a:t>// The function returns the product of p1 and p2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Function stops execution after return statement </a:t>
            </a:r>
          </a:p>
          <a:p>
            <a:r>
              <a:rPr lang="en-US" dirty="0" err="1"/>
              <a:t>myFunction</a:t>
            </a:r>
            <a:r>
              <a:rPr lang="en-US" dirty="0"/>
              <a:t>(2,3)</a:t>
            </a:r>
            <a:r>
              <a:rPr lang="en-US" dirty="0">
                <a:solidFill>
                  <a:srgbClr val="008000"/>
                </a:solidFill>
              </a:rPr>
              <a:t>// returns 6</a:t>
            </a:r>
            <a:r>
              <a:rPr lang="en-US" dirty="0"/>
              <a:t>    -&gt;invocation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850" y="850090"/>
            <a:ext cx="253523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If Statement</a:t>
            </a:r>
            <a:endParaRPr lang="en-US" sz="2400" dirty="0">
              <a:solidFill>
                <a:srgbClr val="0000CD"/>
              </a:solidFill>
            </a:endParaRPr>
          </a:p>
          <a:p>
            <a:endParaRPr lang="en-US" sz="2400" dirty="0">
              <a:solidFill>
                <a:srgbClr val="0000CD"/>
              </a:solidFill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</a:rPr>
              <a:t>if</a:t>
            </a:r>
            <a:r>
              <a:rPr lang="en-US" sz="2400" dirty="0"/>
              <a:t> (hour &lt; </a:t>
            </a:r>
            <a:r>
              <a:rPr lang="en-US" sz="2400" dirty="0">
                <a:solidFill>
                  <a:srgbClr val="FF0000"/>
                </a:solidFill>
              </a:rPr>
              <a:t>18</a:t>
            </a:r>
            <a:r>
              <a:rPr lang="en-US" sz="2400" dirty="0"/>
              <a:t>) {</a:t>
            </a:r>
            <a:br>
              <a:rPr lang="en-US" dirty="0"/>
            </a:br>
            <a:r>
              <a:rPr lang="en-US" sz="2400" dirty="0"/>
              <a:t>    greeting = </a:t>
            </a:r>
            <a:r>
              <a:rPr lang="en-US" sz="2400" dirty="0">
                <a:solidFill>
                  <a:srgbClr val="A52A2A"/>
                </a:solidFill>
              </a:rPr>
              <a:t>"Good day"</a:t>
            </a:r>
            <a:r>
              <a:rPr lang="en-US" sz="2400" dirty="0"/>
              <a:t>;</a:t>
            </a:r>
            <a:br>
              <a:rPr lang="en-US" dirty="0"/>
            </a:br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7913" y="1524000"/>
            <a:ext cx="545869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else-if Statement 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2400" dirty="0">
                <a:latin typeface="Consolas"/>
                <a:ea typeface="Consolas"/>
                <a:cs typeface="Consolas"/>
              </a:rPr>
              <a:t>) 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morning"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2400" dirty="0">
                <a:latin typeface="Consolas"/>
                <a:ea typeface="Consolas"/>
                <a:cs typeface="Consolas"/>
              </a:rPr>
              <a:t>)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day"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evening"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850" y="3267075"/>
            <a:ext cx="27432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If-else Statement</a:t>
            </a:r>
          </a:p>
          <a:p>
            <a:endParaRPr lang="en-US" sz="2400"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  <a:latin typeface="Calibri"/>
              </a:rPr>
              <a:t>if</a:t>
            </a:r>
            <a:r>
              <a:rPr lang="en-US" sz="2400" dirty="0">
                <a:latin typeface="Calibri"/>
              </a:rPr>
              <a:t> (hour &lt;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18</a:t>
            </a:r>
            <a:r>
              <a:rPr lang="en-US" sz="2400" dirty="0">
                <a:latin typeface="Calibri"/>
              </a:rPr>
              <a:t>) 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sz="2400" dirty="0">
                <a:latin typeface="Calibri"/>
              </a:rPr>
              <a:t>  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day"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alibri"/>
              </a:rPr>
              <a:t>else</a:t>
            </a:r>
            <a:r>
              <a:rPr lang="en-US" sz="2400" dirty="0">
                <a:latin typeface="Calibri"/>
              </a:rPr>
              <a:t> 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evening"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0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switch</a:t>
            </a:r>
            <a:r>
              <a:rPr lang="en-US" dirty="0"/>
              <a:t> (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  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0:</a:t>
            </a:r>
            <a:br>
              <a:rPr lang="en-US" dirty="0"/>
            </a:br>
            <a:r>
              <a:rPr lang="en-US" dirty="0"/>
              <a:t>        day =</a:t>
            </a:r>
            <a:r>
              <a:rPr lang="en-US" dirty="0">
                <a:solidFill>
                  <a:srgbClr val="A52A2A"/>
                </a:solidFill>
              </a:rPr>
              <a:t>"Sunday"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     day = </a:t>
            </a:r>
            <a:r>
              <a:rPr lang="en-US" dirty="0">
                <a:solidFill>
                  <a:srgbClr val="A52A2A"/>
                </a:solidFill>
              </a:rPr>
              <a:t>"Saturday"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</a:t>
            </a:r>
            <a:r>
              <a:rPr lang="en-US">
                <a:solidFill>
                  <a:srgbClr val="0000CD"/>
                </a:solidFill>
              </a:rPr>
              <a:t>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       </a:t>
            </a:r>
            <a:r>
              <a:rPr lang="en-US" dirty="0"/>
              <a:t>day =</a:t>
            </a:r>
            <a:r>
              <a:rPr lang="en-US" dirty="0">
                <a:solidFill>
                  <a:srgbClr val="A52A2A"/>
                </a:solidFill>
              </a:rPr>
              <a:t>"Working Day"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088902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UseCase:Calculator</a:t>
            </a:r>
            <a:r>
              <a:rPr lang="en-US" dirty="0">
                <a:latin typeface="Calibri"/>
              </a:rPr>
              <a:t> 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1168400"/>
            <a:ext cx="6215962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UseCase:Calculator</a:t>
            </a:r>
            <a:r>
              <a:rPr lang="en-US" dirty="0">
                <a:latin typeface="Calibri"/>
              </a:rPr>
              <a:t>  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688" y="1136531"/>
            <a:ext cx="7429500" cy="49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RWD-Viewport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33" y="1966278"/>
            <a:ext cx="2505075" cy="415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994853"/>
            <a:ext cx="2286000" cy="412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4069" y="1524000"/>
            <a:ext cx="719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&lt;meta name="viewport" content="width=device-width, initial-scale=1.0"&gt;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5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 Class Programming-1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 Rock Paper Scissors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the game of rock paper scissors using JavaScript </a:t>
            </a:r>
          </a:p>
          <a:p>
            <a:r>
              <a:rPr lang="en-US" dirty="0"/>
              <a:t>Helpful links</a:t>
            </a:r>
          </a:p>
          <a:p>
            <a:r>
              <a:rPr lang="en-US" sz="1200" u="sng" dirty="0">
                <a:solidFill>
                  <a:srgbClr val="0563C1"/>
                </a:solidFill>
              </a:rPr>
              <a:t>https://en.wikipedia.org/wiki/Rock%E2%80%93paper%E2%80%93scissors</a:t>
            </a:r>
            <a:endParaRPr lang="en-US" sz="1200" b="1">
              <a:latin typeface="Arial"/>
              <a:cs typeface="Arial"/>
            </a:endParaRPr>
          </a:p>
          <a:p>
            <a:r>
              <a:rPr lang="en-US" sz="1200" dirty="0">
                <a:hlinkClick r:id="rId3"/>
              </a:rPr>
              <a:t>https://developer.mozilla.org/en-US/docs/Web/JavaScript/Reference/Global_Objects/Math/random</a:t>
            </a: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914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 Class Programming-2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RWD Task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Create a page which looks similar to </a:t>
            </a:r>
            <a:r>
              <a:rPr lang="en-US" u="sng" dirty="0">
                <a:solidFill>
                  <a:srgbClr val="0563C1"/>
                </a:solidFill>
                <a:hlinkClick r:id="rId2"/>
              </a:rPr>
              <a:t>this mockup</a:t>
            </a:r>
            <a:r>
              <a:rPr lang="en-US" dirty="0"/>
              <a:t>. Download the starter code from </a:t>
            </a:r>
            <a:r>
              <a:rPr lang="en-US" u="sng" dirty="0">
                <a:solidFill>
                  <a:srgbClr val="0563C1"/>
                </a:solidFill>
                <a:hlinkClick r:id="rId3"/>
              </a:rPr>
              <a:t>here</a:t>
            </a:r>
            <a:r>
              <a:rPr lang="en-US" dirty="0"/>
              <a:t>. Follow the TODO instructions in the input file. Make the page responsive and check its responsiveness as the screen size decreases.</a:t>
            </a:r>
          </a:p>
          <a:p>
            <a:pPr marL="228600" algn="just"/>
            <a:r>
              <a:rPr lang="en-US" dirty="0"/>
              <a:t>The font in the mockup looks different from what we have now. Find the closest possible font to the one in the mockup and replace the existing font with it(Hint: Visit </a:t>
            </a:r>
            <a:r>
              <a:rPr lang="en-US" u="sng" dirty="0">
                <a:solidFill>
                  <a:srgbClr val="0563C1"/>
                </a:solidFill>
                <a:hlinkClick r:id="rId4"/>
              </a:rPr>
              <a:t>https://fonts.google.com/</a:t>
            </a:r>
            <a:r>
              <a:rPr lang="en-US" dirty="0"/>
              <a:t>  and look for "Play", "</a:t>
            </a:r>
            <a:r>
              <a:rPr lang="en-US" dirty="0" err="1"/>
              <a:t>Rambla</a:t>
            </a:r>
            <a:r>
              <a:rPr lang="en-US" dirty="0"/>
              <a:t>", "</a:t>
            </a:r>
            <a:r>
              <a:rPr lang="en-US" dirty="0" err="1"/>
              <a:t>Lato</a:t>
            </a:r>
            <a:r>
              <a:rPr lang="en-US" dirty="0"/>
              <a:t>,"  "</a:t>
            </a:r>
            <a:r>
              <a:rPr lang="en-US" dirty="0" err="1"/>
              <a:t>Orbitron</a:t>
            </a:r>
            <a:r>
              <a:rPr lang="en-US" dirty="0"/>
              <a:t>" . One of them might be the font we need!)</a:t>
            </a:r>
            <a:endParaRPr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4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Georgia"/>
            </a:endParaRPr>
          </a:p>
          <a:p>
            <a:r>
              <a:rPr lang="en-US" sz="2400" dirty="0">
                <a:latin typeface="Georgia"/>
                <a:hlinkClick r:id="rId3"/>
              </a:rPr>
              <a:t>https://www.w3schools.com</a:t>
            </a:r>
          </a:p>
          <a:p>
            <a:r>
              <a:rPr lang="en-US" sz="2400" dirty="0">
                <a:latin typeface="Arial"/>
                <a:cs typeface="Arial"/>
                <a:hlinkClick r:id="rId4"/>
              </a:rPr>
              <a:t>https://github.com/Annno/Calculator-VanillaJS</a:t>
            </a:r>
            <a:endParaRPr lang="en-US" sz="2400" dirty="0">
              <a:latin typeface="Georgia"/>
              <a:cs typeface="Arial"/>
            </a:endParaRPr>
          </a:p>
          <a:p>
            <a:r>
              <a:rPr lang="en-US" sz="2400" dirty="0">
                <a:latin typeface="Arial"/>
                <a:cs typeface="Arial"/>
                <a:hlinkClick r:id="rId5"/>
              </a:rPr>
              <a:t>https://www.udacity.com/</a:t>
            </a:r>
            <a:endParaRPr lang="en-US" sz="2400">
              <a:latin typeface="Georgia"/>
            </a:endParaRPr>
          </a:p>
          <a:p>
            <a:r>
              <a:rPr lang="en-US" sz="2400" dirty="0">
                <a:latin typeface="Arial"/>
                <a:cs typeface="Arial"/>
                <a:hlinkClick r:id="rId6"/>
              </a:rPr>
              <a:t>http://www.hongkiat.com</a:t>
            </a:r>
            <a:r>
              <a:rPr lang="en-US" sz="2400" dirty="0">
                <a:latin typeface="Arial"/>
                <a:cs typeface="Arial"/>
                <a:hlinkClick r:id="rId7"/>
              </a:rPr>
              <a:t> 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Georgia"/>
                <a:hlinkClick r:id="rId8"/>
              </a:rPr>
              <a:t>https://ariya.io</a:t>
            </a:r>
          </a:p>
          <a:p>
            <a:r>
              <a:rPr lang="en-US" sz="2400" dirty="0">
                <a:latin typeface="Georgia"/>
                <a:hlinkClick r:id="rId9"/>
              </a:rPr>
              <a:t>https://css-tricks.com</a:t>
            </a:r>
          </a:p>
          <a:p>
            <a:r>
              <a:rPr lang="en-US" sz="2400" dirty="0">
                <a:latin typeface="Georgia"/>
                <a:hlinkClick r:id="rId10"/>
              </a:rPr>
              <a:t>http://www.corelangs.com</a:t>
            </a:r>
            <a:r>
              <a:rPr lang="en-US" sz="2400" dirty="0">
                <a:latin typeface="Georgia"/>
              </a:rPr>
              <a:t> </a:t>
            </a:r>
          </a:p>
          <a:p>
            <a:r>
              <a:rPr lang="en-US" sz="2400" dirty="0">
                <a:latin typeface="Georgia"/>
                <a:hlinkClick r:id="rId11"/>
              </a:rPr>
              <a:t>http://getbootstrap.com/</a:t>
            </a:r>
            <a:r>
              <a:rPr lang="en-US" sz="2400" dirty="0">
                <a:latin typeface="Georgia"/>
              </a:rPr>
              <a:t> 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RWD-Media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10" y="1513431"/>
            <a:ext cx="4450079" cy="224676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SYNTAX</a:t>
            </a:r>
          </a:p>
          <a:p>
            <a:r>
              <a:rPr lang="en-US" sz="2800" dirty="0"/>
              <a:t>@media </a:t>
            </a:r>
            <a:r>
              <a:rPr lang="en-US" sz="2800" dirty="0" err="1"/>
              <a:t>not|only</a:t>
            </a:r>
            <a:r>
              <a:rPr lang="en-US" sz="2800" dirty="0"/>
              <a:t> </a:t>
            </a:r>
            <a:r>
              <a:rPr lang="en-US" sz="2800" i="1" dirty="0" err="1"/>
              <a:t>mediatype</a:t>
            </a:r>
            <a:r>
              <a:rPr lang="en-US" sz="2800" i="1" dirty="0"/>
              <a:t>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expressions</a:t>
            </a:r>
            <a:r>
              <a:rPr lang="en-US" sz="2800" dirty="0"/>
              <a:t>) {</a:t>
            </a:r>
            <a:br>
              <a:rPr lang="en-US" sz="2800" i="1" dirty="0"/>
            </a:br>
            <a:r>
              <a:rPr lang="en-US" sz="2800" i="1" dirty="0"/>
              <a:t>    CSS-Code;</a:t>
            </a:r>
            <a:br>
              <a:rPr lang="en-US" sz="2800" i="1" dirty="0"/>
            </a:br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6924" y="2116184"/>
            <a:ext cx="38370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Mediatype</a:t>
            </a:r>
            <a:r>
              <a:rPr lang="en-US" dirty="0"/>
              <a:t>- </a:t>
            </a:r>
            <a:r>
              <a:rPr lang="en-US" dirty="0" err="1"/>
              <a:t>all,print</a:t>
            </a:r>
            <a:r>
              <a:rPr lang="en-US" dirty="0"/>
              <a:t>, screen, speech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510" y="3559902"/>
            <a:ext cx="6148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</a:t>
            </a:r>
          </a:p>
          <a:p>
            <a:r>
              <a:rPr lang="en-US" sz="2800" dirty="0"/>
              <a:t>@media screen and (min-width: 480px) {</a:t>
            </a:r>
            <a:br>
              <a:rPr lang="en-US" sz="2800" dirty="0"/>
            </a:br>
            <a:r>
              <a:rPr lang="en-US" sz="2800" dirty="0"/>
              <a:t>    body {</a:t>
            </a:r>
            <a:br>
              <a:rPr lang="en-US" sz="2800" dirty="0"/>
            </a:br>
            <a:r>
              <a:rPr lang="en-US" sz="2800" dirty="0"/>
              <a:t>        background-color: </a:t>
            </a:r>
            <a:r>
              <a:rPr lang="en-US" sz="2800" dirty="0" err="1"/>
              <a:t>lightgreen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    }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5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 View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89038"/>
            <a:ext cx="8229600" cy="49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12 columns, total width=100%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A52A2A"/>
                </a:solidFill>
                <a:latin typeface="Times New Roman"/>
                <a:cs typeface="Times New Roman"/>
              </a:rPr>
              <a:t>.col-1 </a:t>
            </a:r>
            <a:r>
              <a:rPr lang="en-US" dirty="0">
                <a:latin typeface="Times New Roman"/>
                <a:cs typeface="Times New Roman"/>
              </a:rPr>
              <a:t>{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CD"/>
                </a:solidFill>
                <a:latin typeface="Times New Roman"/>
                <a:cs typeface="Times New Roman"/>
              </a:rPr>
              <a:t> 8.33%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dirty="0">
                <a:latin typeface="Times New Roman"/>
                <a:cs typeface="Times New Roman"/>
              </a:rPr>
              <a:t>} through 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Times New Roman"/>
                <a:cs typeface="Times New Roman"/>
              </a:rPr>
              <a:t>.col-12 </a:t>
            </a:r>
            <a:r>
              <a:rPr lang="en-US" dirty="0">
                <a:latin typeface="Times New Roman"/>
                <a:cs typeface="Times New Roman"/>
              </a:rPr>
              <a:t>{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width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CD"/>
                </a:solidFill>
                <a:latin typeface="Times New Roman"/>
                <a:cs typeface="Times New Roman"/>
              </a:rPr>
              <a:t> 100%</a:t>
            </a:r>
            <a:r>
              <a:rPr lang="en-US" dirty="0">
                <a:latin typeface="Times New Roman"/>
                <a:cs typeface="Times New Roman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Entire body is to be placed in a div which contains rows that are in turn made up of columns</a:t>
            </a:r>
          </a:p>
          <a:p>
            <a:r>
              <a:rPr lang="en-US" dirty="0">
                <a:latin typeface="Times New Roman"/>
                <a:cs typeface="Times New Roman"/>
              </a:rPr>
              <a:t>The count of columns in a row should total to 12 and their width to 100%</a:t>
            </a: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399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Bootstrap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88" y="1600200"/>
            <a:ext cx="792249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590550"/>
            <a:ext cx="3924734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en-US" b="1" dirty="0"/>
              <a:t>HTML</a:t>
            </a:r>
            <a:r>
              <a:rPr lang="en-US" dirty="0"/>
              <a:t> </a:t>
            </a:r>
          </a:p>
          <a:p>
            <a:r>
              <a:rPr lang="en-US" dirty="0"/>
              <a:t>&lt;div class="header"&gt;</a:t>
            </a:r>
          </a:p>
          <a:p>
            <a:r>
              <a:rPr lang="en-US" dirty="0"/>
              <a:t>  &lt;h1&gt;Chania&lt;/h1&gt;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class="row"&gt;</a:t>
            </a:r>
          </a:p>
          <a:p>
            <a:r>
              <a:rPr lang="en-US" dirty="0"/>
              <a:t>  &lt;div class="col-3 menu"&gt;</a:t>
            </a:r>
          </a:p>
          <a:p>
            <a:r>
              <a:rPr lang="en-US" dirty="0"/>
              <a:t>   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    &lt;li&gt;The Flight&lt;/li&gt;</a:t>
            </a:r>
          </a:p>
          <a:p>
            <a:r>
              <a:rPr lang="en-US" dirty="0"/>
              <a:t>      &lt;li&gt;The City&lt;/li&gt;</a:t>
            </a:r>
          </a:p>
          <a:p>
            <a:r>
              <a:rPr lang="en-US" dirty="0"/>
              <a:t>      &lt;li&gt;The Island&lt;/li&gt;</a:t>
            </a:r>
          </a:p>
          <a:p>
            <a:r>
              <a:rPr lang="en-US" dirty="0"/>
              <a:t>      &lt;li&gt;The Food&lt;/li&gt;</a:t>
            </a:r>
          </a:p>
          <a:p>
            <a:r>
              <a:rPr lang="en-US" dirty="0"/>
              <a:t>   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  &lt;div class="col-9"&gt;</a:t>
            </a:r>
          </a:p>
          <a:p>
            <a:r>
              <a:rPr lang="en-US" dirty="0"/>
              <a:t>    &lt;h1&gt;The City&lt;/h1&gt;</a:t>
            </a:r>
          </a:p>
          <a:p>
            <a:r>
              <a:rPr lang="en-US" dirty="0"/>
              <a:t>    &lt;p&gt;Chania is the capital of the </a:t>
            </a:r>
          </a:p>
          <a:p>
            <a:r>
              <a:rPr lang="en-US" dirty="0"/>
              <a:t>Chania region on the island of Crete.&lt;/p&gt;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2634" y="123825"/>
            <a:ext cx="311987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CSS </a:t>
            </a:r>
            <a:endParaRPr lang="en-US" b="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en-US" dirty="0"/>
              <a:t>&lt;meta name="viewport" content="width=device-width, initial-scale=1.0"&gt;</a:t>
            </a:r>
          </a:p>
          <a:p>
            <a:pPr algn="ctr"/>
            <a:r>
              <a:rPr lang="en-US" dirty="0"/>
              <a:t>&lt;style&gt;</a:t>
            </a:r>
          </a:p>
          <a:p>
            <a:pPr algn="ctr"/>
            <a:r>
              <a:rPr lang="en-US" dirty="0"/>
              <a:t>* {</a:t>
            </a:r>
          </a:p>
          <a:p>
            <a:pPr algn="ctr"/>
            <a:r>
              <a:rPr lang="en-US" dirty="0"/>
              <a:t>    box-sizing: border-box;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.row::after {</a:t>
            </a:r>
          </a:p>
          <a:p>
            <a:pPr algn="ctr"/>
            <a:r>
              <a:rPr lang="en-US" dirty="0"/>
              <a:t>    content: "";</a:t>
            </a:r>
          </a:p>
          <a:p>
            <a:pPr algn="ctr"/>
            <a:r>
              <a:rPr lang="en-US" dirty="0"/>
              <a:t>    clear: both;</a:t>
            </a:r>
          </a:p>
          <a:p>
            <a:pPr algn="ctr"/>
            <a:r>
              <a:rPr lang="en-US" dirty="0"/>
              <a:t>    display: table;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[class*="col-"] {</a:t>
            </a:r>
          </a:p>
          <a:p>
            <a:pPr algn="ctr"/>
            <a:r>
              <a:rPr lang="en-US" dirty="0"/>
              <a:t>    float: left;</a:t>
            </a:r>
          </a:p>
          <a:p>
            <a:pPr algn="ctr"/>
            <a:r>
              <a:rPr lang="en-US" dirty="0"/>
              <a:t>    padding: 15px;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.col-1 {width: 8.33%;}</a:t>
            </a:r>
          </a:p>
          <a:p>
            <a:pPr algn="ctr"/>
            <a:r>
              <a:rPr lang="en-US" dirty="0"/>
              <a:t>.col-2 {width: 16.66%;}</a:t>
            </a:r>
          </a:p>
          <a:p>
            <a:pPr algn="ctr"/>
            <a:r>
              <a:rPr lang="en-US" dirty="0"/>
              <a:t>.col-3 {width: 25%;}</a:t>
            </a:r>
          </a:p>
          <a:p>
            <a:pPr algn="ctr"/>
            <a:r>
              <a:rPr lang="en-US" dirty="0"/>
              <a:t>.col-4 {width: 33.33%;}</a:t>
            </a:r>
          </a:p>
          <a:p>
            <a:pPr algn="ctr"/>
            <a:r>
              <a:rPr lang="en-US" dirty="0"/>
              <a:t>.col-5 {width: 41.66%;}</a:t>
            </a:r>
          </a:p>
          <a:p>
            <a:pPr algn="ctr"/>
            <a:r>
              <a:rPr lang="en-US" dirty="0"/>
              <a:t>.col-6 {width: 50%;}</a:t>
            </a:r>
          </a:p>
        </p:txBody>
      </p:sp>
    </p:spTree>
    <p:extLst>
      <p:ext uri="{BB962C8B-B14F-4D97-AF65-F5344CB8AC3E}">
        <p14:creationId xmlns:p14="http://schemas.microsoft.com/office/powerpoint/2010/main" val="234054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538</Words>
  <Application>Microsoft Office PowerPoint</Application>
  <PresentationFormat>On-screen Show (4:3)</PresentationFormat>
  <Paragraphs>350</Paragraphs>
  <Slides>42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Custom Design</vt:lpstr>
      <vt:lpstr>CS5590 Applied Programming Series</vt:lpstr>
      <vt:lpstr>PowerPoint Presentation</vt:lpstr>
      <vt:lpstr>PowerPoint Presentation</vt:lpstr>
      <vt:lpstr>RWD-Viewport</vt:lpstr>
      <vt:lpstr>RWD-Media Queries</vt:lpstr>
      <vt:lpstr>RWD-Grid View </vt:lpstr>
      <vt:lpstr>RWD-Grid View</vt:lpstr>
      <vt:lpstr>Without Bootstrap</vt:lpstr>
      <vt:lpstr>PowerPoint Presentation</vt:lpstr>
      <vt:lpstr>PowerPoint Presentation</vt:lpstr>
      <vt:lpstr>Bootstrap </vt:lpstr>
      <vt:lpstr>Bootstrap-Grid View</vt:lpstr>
      <vt:lpstr>Bootstrap-Grid View </vt:lpstr>
      <vt:lpstr>Bootstrap-Grid View </vt:lpstr>
      <vt:lpstr>PowerPoint Presentation</vt:lpstr>
      <vt:lpstr>DOM </vt:lpstr>
      <vt:lpstr>DOM </vt:lpstr>
      <vt:lpstr>JavaScript </vt:lpstr>
      <vt:lpstr>Changing Content </vt:lpstr>
      <vt:lpstr>Variables </vt:lpstr>
      <vt:lpstr>Operators </vt:lpstr>
      <vt:lpstr>Comparison </vt:lpstr>
      <vt:lpstr>Data types </vt:lpstr>
      <vt:lpstr>Strings </vt:lpstr>
      <vt:lpstr>Numbers</vt:lpstr>
      <vt:lpstr>Booleans </vt:lpstr>
      <vt:lpstr>Booleans </vt:lpstr>
      <vt:lpstr>Undefined, Null </vt:lpstr>
      <vt:lpstr>== Vs === </vt:lpstr>
      <vt:lpstr>Arrays ,Objects</vt:lpstr>
      <vt:lpstr>pop(),push ()</vt:lpstr>
      <vt:lpstr>toString(), length</vt:lpstr>
      <vt:lpstr>splicing() </vt:lpstr>
      <vt:lpstr>Type Conversion</vt:lpstr>
      <vt:lpstr>Function </vt:lpstr>
      <vt:lpstr>Conditions </vt:lpstr>
      <vt:lpstr>Switch Statement </vt:lpstr>
      <vt:lpstr>UseCase:Calculator </vt:lpstr>
      <vt:lpstr>UseCase:Calculator  </vt:lpstr>
      <vt:lpstr>In Class Programming-1  Rock Paper Scissors</vt:lpstr>
      <vt:lpstr>In Class Programming-2 RWD Task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Applied Programming Series</dc:title>
  <cp:lastModifiedBy>kvxc5</cp:lastModifiedBy>
  <cp:revision>400</cp:revision>
  <dcterms:modified xsi:type="dcterms:W3CDTF">2017-08-29T01:16:26Z</dcterms:modified>
</cp:coreProperties>
</file>