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7"/>
  </p:notesMasterIdLst>
  <p:sldIdLst>
    <p:sldId id="258" r:id="rId3"/>
    <p:sldId id="262" r:id="rId4"/>
    <p:sldId id="324" r:id="rId5"/>
    <p:sldId id="325" r:id="rId6"/>
    <p:sldId id="326" r:id="rId7"/>
    <p:sldId id="367" r:id="rId8"/>
    <p:sldId id="368" r:id="rId9"/>
    <p:sldId id="369" r:id="rId10"/>
    <p:sldId id="370" r:id="rId11"/>
    <p:sldId id="374" r:id="rId12"/>
    <p:sldId id="375" r:id="rId13"/>
    <p:sldId id="376" r:id="rId14"/>
    <p:sldId id="377" r:id="rId15"/>
    <p:sldId id="347" r:id="rId16"/>
    <p:sldId id="385" r:id="rId17"/>
    <p:sldId id="386" r:id="rId18"/>
    <p:sldId id="331" r:id="rId19"/>
    <p:sldId id="329" r:id="rId20"/>
    <p:sldId id="330" r:id="rId21"/>
    <p:sldId id="340" r:id="rId22"/>
    <p:sldId id="341" r:id="rId23"/>
    <p:sldId id="343" r:id="rId24"/>
    <p:sldId id="344" r:id="rId25"/>
    <p:sldId id="345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21" r:id="rId35"/>
    <p:sldId id="356" r:id="rId36"/>
    <p:sldId id="358" r:id="rId37"/>
    <p:sldId id="384" r:id="rId38"/>
    <p:sldId id="365" r:id="rId39"/>
    <p:sldId id="382" r:id="rId40"/>
    <p:sldId id="383" r:id="rId41"/>
    <p:sldId id="364" r:id="rId42"/>
    <p:sldId id="366" r:id="rId43"/>
    <p:sldId id="317" r:id="rId44"/>
    <p:sldId id="290" r:id="rId45"/>
    <p:sldId id="37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41" autoAdjust="0"/>
  </p:normalViewPr>
  <p:slideViewPr>
    <p:cSldViewPr snapToGrid="0">
      <p:cViewPr varScale="1">
        <p:scale>
          <a:sx n="52" d="100"/>
          <a:sy n="52" d="100"/>
        </p:scale>
        <p:origin x="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36F-8C10-4FB8-95F7-950ED5CD5C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1B7C-939F-4CBD-8387-44B93C15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3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9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4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4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4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9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3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9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3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3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1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58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2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2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0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5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1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8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6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5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download/#using-jquery-with-a-cd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s.google.com/speed/libraries/#jquer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loudElements/http-verbs-demystified-patch-put-and-post-37023bdb9607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exampl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pi.jquery.com" TargetMode="External"/><Relationship Id="rId5" Type="http://schemas.openxmlformats.org/officeDocument/2006/relationships/hyperlink" Target="https://developer.mozilla.org/en-US/" TargetMode="External"/><Relationship Id="rId4" Type="http://schemas.openxmlformats.org/officeDocument/2006/relationships/hyperlink" Target="https://codebar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Georgia" charset="0"/>
                <a:ea typeface="Georgia" charset="0"/>
                <a:cs typeface="Georgia" charset="0"/>
              </a:rPr>
              <a:t>CS5590 Applied Programming Series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13" y="3886200"/>
            <a:ext cx="9042699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 Programming for Web/Cloud based Application</a:t>
            </a:r>
          </a:p>
          <a:p>
            <a:r>
              <a:rPr lang="en-US" dirty="0">
                <a:latin typeface="Georgia"/>
                <a:ea typeface="Georgia" charset="0"/>
                <a:cs typeface="Georgia" charset="0"/>
              </a:rPr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12183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Prototype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Every JavaScript object has a prototype </a:t>
            </a:r>
          </a:p>
          <a:p>
            <a:r>
              <a:rPr lang="en-US" dirty="0">
                <a:latin typeface="Calibri"/>
              </a:rPr>
              <a:t> The prototype is also an object </a:t>
            </a:r>
          </a:p>
          <a:p>
            <a:r>
              <a:rPr lang="en-US" dirty="0">
                <a:latin typeface="Calibri"/>
              </a:rPr>
              <a:t>All JavaScript objects inherit their properties and methods from their prototype </a:t>
            </a:r>
          </a:p>
          <a:p>
            <a:r>
              <a:rPr lang="en-US" dirty="0" err="1">
                <a:latin typeface="Calibri"/>
              </a:rPr>
              <a:t>Object.prototype</a:t>
            </a:r>
            <a:r>
              <a:rPr lang="en-US" dirty="0">
                <a:latin typeface="Calibri"/>
              </a:rPr>
              <a:t> is on the top of the prototype chain </a:t>
            </a:r>
          </a:p>
          <a:p>
            <a:r>
              <a:rPr lang="en-US" dirty="0">
                <a:latin typeface="Calibri"/>
              </a:rPr>
              <a:t>All JavaScript objects inherit from it 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1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 Creation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Use an object constructor function</a:t>
            </a:r>
            <a:r>
              <a:rPr lang="en-US" dirty="0">
                <a:solidFill>
                  <a:srgbClr val="0000CD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//prototype creation</a:t>
            </a:r>
            <a:r>
              <a:rPr lang="en-US" dirty="0">
                <a:solidFill>
                  <a:srgbClr val="0000CD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D"/>
                </a:solidFill>
              </a:rPr>
              <a:t>function</a:t>
            </a:r>
            <a:r>
              <a:rPr lang="en-US" sz="2800" dirty="0"/>
              <a:t> Person(first, last, age, </a:t>
            </a:r>
            <a:r>
              <a:rPr lang="en-US" sz="2800" dirty="0" err="1"/>
              <a:t>eyecolor</a:t>
            </a:r>
            <a:r>
              <a:rPr lang="en-US" sz="2800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.firstName</a:t>
            </a:r>
            <a:r>
              <a:rPr lang="en-US" sz="2800" dirty="0"/>
              <a:t> = first;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.lastName</a:t>
            </a:r>
            <a:r>
              <a:rPr lang="en-US" sz="2800" dirty="0"/>
              <a:t> = last;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.age</a:t>
            </a:r>
            <a:r>
              <a:rPr lang="en-US" sz="2800" dirty="0"/>
              <a:t> = age;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//object creation from prototype 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CD"/>
                </a:solidFill>
              </a:rPr>
              <a:t>var</a:t>
            </a:r>
            <a:r>
              <a:rPr lang="en-US" sz="2800" dirty="0"/>
              <a:t> </a:t>
            </a:r>
            <a:r>
              <a:rPr lang="en-US" sz="2800" dirty="0" err="1"/>
              <a:t>myFather</a:t>
            </a:r>
            <a:r>
              <a:rPr lang="en-US" sz="2800" dirty="0"/>
              <a:t>= </a:t>
            </a:r>
            <a:r>
              <a:rPr lang="en-US" sz="2800" dirty="0">
                <a:solidFill>
                  <a:srgbClr val="0000CD"/>
                </a:solidFill>
              </a:rPr>
              <a:t>new</a:t>
            </a:r>
            <a:r>
              <a:rPr lang="en-US" sz="2800" dirty="0"/>
              <a:t> Person(</a:t>
            </a:r>
            <a:r>
              <a:rPr lang="en-US" sz="2800" dirty="0">
                <a:solidFill>
                  <a:srgbClr val="A52A2A"/>
                </a:solidFill>
              </a:rPr>
              <a:t>"John"</a:t>
            </a:r>
            <a:r>
              <a:rPr lang="en-US" sz="2800" dirty="0"/>
              <a:t>, </a:t>
            </a:r>
            <a:r>
              <a:rPr lang="en-US" sz="2800" dirty="0">
                <a:solidFill>
                  <a:srgbClr val="A52A2A"/>
                </a:solidFill>
              </a:rPr>
              <a:t>"Doe"</a:t>
            </a:r>
            <a:r>
              <a:rPr lang="en-US" sz="2800" dirty="0"/>
              <a:t>, </a:t>
            </a:r>
            <a:r>
              <a:rPr lang="en-US" sz="2800" dirty="0">
                <a:solidFill>
                  <a:srgbClr val="FF0000"/>
                </a:solidFill>
              </a:rPr>
              <a:t>50</a:t>
            </a:r>
            <a:r>
              <a:rPr lang="en-US" sz="2800" dirty="0"/>
              <a:t>, );</a:t>
            </a:r>
          </a:p>
        </p:txBody>
      </p:sp>
    </p:spTree>
    <p:extLst>
      <p:ext uri="{BB962C8B-B14F-4D97-AF65-F5344CB8AC3E}">
        <p14:creationId xmlns:p14="http://schemas.microsoft.com/office/powerpoint/2010/main" val="16877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Property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CD"/>
                </a:solidFill>
              </a:rPr>
              <a:t>function</a:t>
            </a:r>
            <a:r>
              <a:rPr lang="en-US" sz="2800" dirty="0"/>
              <a:t> Person(first, last, age, </a:t>
            </a:r>
            <a:r>
              <a:rPr lang="en-US" sz="2800" dirty="0" err="1"/>
              <a:t>eyecolor</a:t>
            </a:r>
            <a:r>
              <a:rPr lang="en-US" sz="2800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.firstName</a:t>
            </a:r>
            <a:r>
              <a:rPr lang="en-US" sz="2800" dirty="0"/>
              <a:t> = first;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.lastName</a:t>
            </a:r>
            <a:r>
              <a:rPr lang="en-US" sz="2800" dirty="0"/>
              <a:t> = last;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.age</a:t>
            </a:r>
            <a:r>
              <a:rPr lang="en-US" sz="2800" dirty="0"/>
              <a:t> = age;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r>
              <a:rPr lang="en-US" sz="2800" dirty="0" err="1"/>
              <a:t>Person.prototype.nationality</a:t>
            </a:r>
            <a:r>
              <a:rPr lang="en-US" sz="2800" dirty="0"/>
              <a:t> = </a:t>
            </a:r>
            <a:r>
              <a:rPr lang="en-US" sz="2800" dirty="0">
                <a:solidFill>
                  <a:srgbClr val="A52A2A"/>
                </a:solidFill>
              </a:rPr>
              <a:t>"English"</a:t>
            </a:r>
          </a:p>
          <a:p>
            <a:r>
              <a:rPr lang="en-US" sz="2800" dirty="0"/>
              <a:t>Person.prototype.name = </a:t>
            </a:r>
            <a:r>
              <a:rPr lang="en-US" sz="2800" dirty="0">
                <a:solidFill>
                  <a:srgbClr val="0000CD"/>
                </a:solidFill>
              </a:rPr>
              <a:t>function</a:t>
            </a:r>
            <a:r>
              <a:rPr lang="en-US" sz="2800" dirty="0"/>
              <a:t>() {</a:t>
            </a:r>
            <a:br>
              <a:rPr lang="en-US" sz="2800" dirty="0"/>
            </a:br>
            <a:r>
              <a:rPr lang="en-US" sz="2800" dirty="0"/>
              <a:t>    </a:t>
            </a:r>
            <a:r>
              <a:rPr lang="en-US" sz="2800" dirty="0">
                <a:solidFill>
                  <a:srgbClr val="0000CD"/>
                </a:solidFill>
              </a:rPr>
              <a:t>return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.firstName</a:t>
            </a:r>
            <a:r>
              <a:rPr lang="en-US" sz="2800" dirty="0"/>
              <a:t> + </a:t>
            </a:r>
            <a:r>
              <a:rPr lang="en-US" sz="2800" dirty="0">
                <a:solidFill>
                  <a:srgbClr val="A52A2A"/>
                </a:solidFill>
              </a:rPr>
              <a:t>" "</a:t>
            </a:r>
            <a:r>
              <a:rPr lang="en-US" sz="2800" dirty="0"/>
              <a:t> +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.lastName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5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82913" y="3190875"/>
            <a:ext cx="2743200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jQuery​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49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Simple </a:t>
            </a:r>
            <a:r>
              <a:rPr lang="en-US" dirty="0" err="1"/>
              <a:t>js</a:t>
            </a:r>
            <a:r>
              <a:rPr lang="en-US" dirty="0"/>
              <a:t> library </a:t>
            </a:r>
          </a:p>
          <a:p>
            <a:r>
              <a:rPr lang="en-US" dirty="0"/>
              <a:t>helps you find and change html elements on web pages </a:t>
            </a:r>
          </a:p>
          <a:p>
            <a:r>
              <a:rPr lang="en-US" dirty="0"/>
              <a:t> do things in response to user events. </a:t>
            </a:r>
            <a:endParaRPr lang="en-US" b="1" dirty="0"/>
          </a:p>
          <a:p>
            <a:r>
              <a:rPr lang="en-US" dirty="0"/>
              <a:t>jQuery is a </a:t>
            </a:r>
            <a:r>
              <a:rPr lang="en-US" dirty="0" err="1"/>
              <a:t>js</a:t>
            </a:r>
            <a:r>
              <a:rPr lang="en-US" dirty="0"/>
              <a:t> function. </a:t>
            </a:r>
            <a:r>
              <a:rPr lang="en-US" dirty="0" err="1"/>
              <a:t>js</a:t>
            </a:r>
            <a:r>
              <a:rPr lang="en-US" dirty="0"/>
              <a:t> function is an object.  </a:t>
            </a:r>
          </a:p>
          <a:p>
            <a:r>
              <a:rPr lang="en-US" dirty="0"/>
              <a:t>$(string), $.ajax(),$(function),$(DOM element) </a:t>
            </a:r>
          </a:p>
          <a:p>
            <a:r>
              <a:rPr lang="en-US" dirty="0"/>
              <a:t>$()returns an array like object 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7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79" y="546904"/>
            <a:ext cx="8229600" cy="631109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jQuery Selectors</a:t>
            </a:r>
          </a:p>
          <a:p>
            <a:pPr lvl="1"/>
            <a:r>
              <a:rPr lang="en-US" dirty="0"/>
              <a:t>$("#</a:t>
            </a:r>
            <a:r>
              <a:rPr lang="en-US" dirty="0" err="1"/>
              <a:t>lastname</a:t>
            </a:r>
            <a:r>
              <a:rPr lang="en-US" dirty="0" smtClean="0"/>
              <a:t>"), </a:t>
            </a:r>
            <a:r>
              <a:rPr lang="en-US" dirty="0"/>
              <a:t>$(".intro</a:t>
            </a:r>
            <a:r>
              <a:rPr lang="en-US" dirty="0" smtClean="0"/>
              <a:t>"),</a:t>
            </a:r>
            <a:r>
              <a:rPr lang="en-US" dirty="0"/>
              <a:t> $(".</a:t>
            </a:r>
            <a:r>
              <a:rPr lang="en-US" dirty="0" err="1"/>
              <a:t>intro,.demo</a:t>
            </a:r>
            <a:r>
              <a:rPr lang="en-US" dirty="0"/>
              <a:t>")</a:t>
            </a:r>
            <a:endParaRPr lang="en-US" dirty="0" smtClean="0"/>
          </a:p>
          <a:p>
            <a:r>
              <a:rPr lang="en-US" dirty="0" smtClean="0"/>
              <a:t>jQuery Event methods</a:t>
            </a:r>
          </a:p>
          <a:p>
            <a:pPr lvl="1"/>
            <a:r>
              <a:rPr lang="en-US" dirty="0"/>
              <a:t>$("input").blur(function(){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alert("This input field has lost its focus.");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  <a:endParaRPr lang="en-US" dirty="0"/>
          </a:p>
          <a:p>
            <a:r>
              <a:rPr lang="en-US" dirty="0" smtClean="0"/>
              <a:t>jQuery Effects</a:t>
            </a:r>
          </a:p>
          <a:p>
            <a:pPr lvl="1"/>
            <a:r>
              <a:rPr lang="en-US" dirty="0"/>
              <a:t>$("button").click(function(){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$("p").hide();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pPr lvl="1"/>
            <a:r>
              <a:rPr lang="en-US" dirty="0"/>
              <a:t>$("button").click(function(){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$("p").show();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r>
              <a:rPr lang="en-US" dirty="0"/>
              <a:t>jQuery HTML / CSS Methods</a:t>
            </a:r>
          </a:p>
          <a:p>
            <a:pPr lvl="1"/>
            <a:r>
              <a:rPr lang="en-US" dirty="0"/>
              <a:t>$("button").click(function(){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$("p:first").addClass("intro");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pPr lvl="1"/>
            <a:r>
              <a:rPr lang="en-US" dirty="0"/>
              <a:t>$("button").click(function(){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$("p").append("&lt;b&gt;Appended text&lt;/b&gt;");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/>
              <a:t>jQuery Traversing Methods</a:t>
            </a:r>
          </a:p>
          <a:p>
            <a:pPr lvl="1"/>
            <a:r>
              <a:rPr lang="en-US" dirty="0" smtClean="0"/>
              <a:t>$(</a:t>
            </a:r>
            <a:r>
              <a:rPr lang="en-US" dirty="0"/>
              <a:t>document).ready(function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$("</a:t>
            </a:r>
            <a:r>
              <a:rPr lang="en-US" dirty="0"/>
              <a:t>h1").add("p").add("span").</a:t>
            </a:r>
            <a:r>
              <a:rPr lang="en-US" dirty="0" err="1"/>
              <a:t>css</a:t>
            </a:r>
            <a:r>
              <a:rPr lang="en-US" dirty="0"/>
              <a:t>("background-color", "yellow</a:t>
            </a:r>
            <a:r>
              <a:rPr lang="en-US" dirty="0" smtClean="0"/>
              <a:t>");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});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4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218"/>
            <a:ext cx="8229600" cy="58599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unction </a:t>
            </a:r>
            <a:r>
              <a:rPr lang="en-US" dirty="0" err="1"/>
              <a:t>appendText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txt1 = "&lt;p&gt;Text.&lt;/p&gt;";              // Create text with HTML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txt2 = $("&lt;p&gt;&lt;/p&gt;").text("Text.");  // Create text with jQuery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txt3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r>
              <a:rPr lang="en-US" dirty="0"/>
              <a:t>    txt3.innerHTML = "Text.";               // Create text with DOM</a:t>
            </a:r>
          </a:p>
          <a:p>
            <a:r>
              <a:rPr lang="en-US" dirty="0"/>
              <a:t>    $("body").append(txt1, txt2, txt3);     // Append new elements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41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jQuery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Locally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&lt;script </a:t>
            </a:r>
            <a:r>
              <a:rPr lang="en-US" dirty="0" err="1">
                <a:solidFill>
                  <a:srgbClr val="000000"/>
                </a:solidFill>
              </a:rPr>
              <a:t>src</a:t>
            </a:r>
            <a:r>
              <a:rPr lang="en-US" dirty="0">
                <a:solidFill>
                  <a:srgbClr val="000000"/>
                </a:solidFill>
              </a:rPr>
              <a:t>='</a:t>
            </a:r>
            <a:r>
              <a:rPr lang="en-US" dirty="0" err="1">
                <a:solidFill>
                  <a:srgbClr val="000000"/>
                </a:solidFill>
              </a:rPr>
              <a:t>js</a:t>
            </a:r>
            <a:r>
              <a:rPr lang="en-US" dirty="0">
                <a:solidFill>
                  <a:srgbClr val="000000"/>
                </a:solidFill>
              </a:rPr>
              <a:t>/jquery.min.js'&gt; &lt;/script&gt;</a:t>
            </a:r>
          </a:p>
          <a:p>
            <a:r>
              <a:rPr lang="en-US" b="1" dirty="0" err="1">
                <a:solidFill>
                  <a:srgbClr val="000000"/>
                </a:solidFill>
              </a:rPr>
              <a:t>JQuery</a:t>
            </a:r>
            <a:r>
              <a:rPr lang="en-US" b="1" dirty="0">
                <a:solidFill>
                  <a:srgbClr val="000000"/>
                </a:solidFill>
              </a:rPr>
              <a:t> Official –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Download page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='</a:t>
            </a:r>
            <a:r>
              <a:rPr lang="en-US" i="1" dirty="0">
                <a:solidFill>
                  <a:srgbClr val="000000"/>
                </a:solidFill>
              </a:rPr>
              <a:t>//code.jquery.com/jquery-3.2.1.min.js</a:t>
            </a:r>
            <a:r>
              <a:rPr lang="en-US" dirty="0"/>
              <a:t>'&gt; &lt;/script&gt;</a:t>
            </a:r>
          </a:p>
          <a:p>
            <a:r>
              <a:rPr lang="en-US" b="1" dirty="0"/>
              <a:t>Content Delivery Network- </a:t>
            </a:r>
            <a:r>
              <a:rPr lang="en-US" dirty="0">
                <a:hlinkClick r:id="rId4"/>
              </a:rPr>
              <a:t>Google CDN</a:t>
            </a:r>
            <a:endParaRPr lang="en-US" b="1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Roboto"/>
              </a:rPr>
              <a:t>&lt;script 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src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="https://ajax.googleapis.com/ajax/libs/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jquery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/3.2.1/jquery.min.js"&gt;&lt;/script&gt;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</a:rPr>
              <a:t>jQuery-Selectors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// all div elements  </a:t>
            </a:r>
          </a:p>
          <a:p>
            <a:pPr marL="0" indent="0">
              <a:buNone/>
            </a:pPr>
            <a:r>
              <a:rPr lang="en-US" dirty="0"/>
              <a:t>   $('div')                    </a:t>
            </a:r>
          </a:p>
          <a:p>
            <a:r>
              <a:rPr lang="en-US" dirty="0"/>
              <a:t>// the element with the ID container     </a:t>
            </a:r>
          </a:p>
          <a:p>
            <a:pPr marL="0" indent="0">
              <a:buNone/>
            </a:pPr>
            <a:r>
              <a:rPr lang="en-US" dirty="0"/>
              <a:t>    $('#container')  </a:t>
            </a:r>
          </a:p>
          <a:p>
            <a:r>
              <a:rPr lang="en-US" dirty="0"/>
              <a:t>// selects all elements with the class total</a:t>
            </a:r>
          </a:p>
          <a:p>
            <a:pPr marL="0" indent="0">
              <a:buNone/>
            </a:pPr>
            <a:r>
              <a:rPr lang="en-US" dirty="0"/>
              <a:t>   $('.total') </a:t>
            </a:r>
          </a:p>
          <a:p>
            <a:r>
              <a:rPr lang="en-US" dirty="0"/>
              <a:t>Any valid CSS selector can be passed as a string to  $().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7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$() returns jQuery object.</a:t>
            </a:r>
          </a:p>
          <a:p>
            <a:r>
              <a:rPr lang="en-US" dirty="0"/>
              <a:t>Returned object refers to selected element</a:t>
            </a:r>
          </a:p>
          <a:p>
            <a:pPr marL="0" indent="0">
              <a:buNone/>
            </a:pPr>
            <a:r>
              <a:rPr lang="en-US" dirty="0"/>
              <a:t>   $('#container').text('This is the new text‘)</a:t>
            </a:r>
          </a:p>
          <a:p>
            <a:pPr marL="0" indent="0">
              <a:buNone/>
            </a:pPr>
            <a:r>
              <a:rPr lang="en-US" dirty="0"/>
              <a:t>   $(‘.total’).</a:t>
            </a:r>
            <a:r>
              <a:rPr lang="en-US" dirty="0" err="1"/>
              <a:t>css</a:t>
            </a:r>
            <a:r>
              <a:rPr lang="en-US" dirty="0"/>
              <a:t>(‘color’, ‘red’)</a:t>
            </a:r>
          </a:p>
          <a:p>
            <a:r>
              <a:rPr lang="en-US" dirty="0"/>
              <a:t>Refer the 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 to know about different methods to be used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4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960438" y="1817688"/>
            <a:ext cx="6811962" cy="325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>
              <a:latin typeface="Georgia"/>
              <a:ea typeface="Georgia" charset="0"/>
              <a:cs typeface="Georgia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JavaScript</a:t>
            </a:r>
            <a:endParaRPr lang="en-US" dirty="0">
              <a:solidFill>
                <a:schemeClr val="tx1"/>
              </a:solidFill>
              <a:latin typeface="Georgia"/>
              <a:ea typeface="Georgia" charset="0"/>
              <a:cs typeface="Georgia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jQuery</a:t>
            </a:r>
            <a:endParaRPr lang="en-US" dirty="0">
              <a:solidFill>
                <a:srgbClr val="000000"/>
              </a:solidFill>
              <a:latin typeface="Georgia"/>
              <a:ea typeface="Georgia" charset="0"/>
              <a:cs typeface="Georgia" charset="0"/>
            </a:endParaRPr>
          </a:p>
          <a:p>
            <a:pPr algn="l"/>
            <a:endParaRPr lang="en-US" dirty="0">
              <a:latin typeface="Georgia"/>
              <a:ea typeface="Georgia" charset="0"/>
              <a:cs typeface="Georgia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eorgia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Traversal Methods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55306"/>
              </p:ext>
            </p:extLst>
          </p:nvPr>
        </p:nvGraphicFramePr>
        <p:xfrm>
          <a:off x="254965" y="1598655"/>
          <a:ext cx="8437926" cy="419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963">
                  <a:extLst>
                    <a:ext uri="{9D8B030D-6E8A-4147-A177-3AD203B41FA5}">
                      <a16:colId xmlns:a16="http://schemas.microsoft.com/office/drawing/2014/main" val="317050581"/>
                    </a:ext>
                  </a:extLst>
                </a:gridCol>
                <a:gridCol w="4218963">
                  <a:extLst>
                    <a:ext uri="{9D8B030D-6E8A-4147-A177-3AD203B41FA5}">
                      <a16:colId xmlns:a16="http://schemas.microsoft.com/office/drawing/2014/main" val="1631162095"/>
                    </a:ext>
                  </a:extLst>
                </a:gridCol>
              </a:tblGrid>
              <a:tr h="544558">
                <a:tc>
                  <a:txBody>
                    <a:bodyPr/>
                    <a:lstStyle/>
                    <a:p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32835"/>
                  </a:ext>
                </a:extLst>
              </a:tr>
              <a:tr h="544558">
                <a:tc>
                  <a:txBody>
                    <a:bodyPr/>
                    <a:lstStyle/>
                    <a:p>
                      <a:r>
                        <a:rPr lang="en-US" dirty="0"/>
                        <a:t>parent()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parent(one level up)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92545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parents()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Ancestors(many levels up)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12872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children()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One level down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14927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Many levels down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35213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siblings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Same level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01883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first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First among returned elements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50203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Immediate following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1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Attributes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124267"/>
              </p:ext>
            </p:extLst>
          </p:nvPr>
        </p:nvGraphicFramePr>
        <p:xfrm>
          <a:off x="336091" y="1598655"/>
          <a:ext cx="8356908" cy="446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454">
                  <a:extLst>
                    <a:ext uri="{9D8B030D-6E8A-4147-A177-3AD203B41FA5}">
                      <a16:colId xmlns:a16="http://schemas.microsoft.com/office/drawing/2014/main" val="2804823287"/>
                    </a:ext>
                  </a:extLst>
                </a:gridCol>
                <a:gridCol w="4178454">
                  <a:extLst>
                    <a:ext uri="{9D8B030D-6E8A-4147-A177-3AD203B41FA5}">
                      <a16:colId xmlns:a16="http://schemas.microsoft.com/office/drawing/2014/main" val="2033283504"/>
                    </a:ext>
                  </a:extLst>
                </a:gridCol>
              </a:tblGrid>
              <a:tr h="680209">
                <a:tc>
                  <a:txBody>
                    <a:bodyPr/>
                    <a:lstStyle/>
                    <a:p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00757"/>
                  </a:ext>
                </a:extLst>
              </a:tr>
              <a:tr h="680209">
                <a:tc>
                  <a:txBody>
                    <a:bodyPr/>
                    <a:lstStyle/>
                    <a:p>
                      <a:r>
                        <a:rPr lang="en-US" dirty="0" err="1"/>
                        <a:t>addClass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Adds a class to matched elements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68543"/>
                  </a:ext>
                </a:extLst>
              </a:tr>
              <a:tr h="658953">
                <a:tc>
                  <a:txBody>
                    <a:bodyPr/>
                    <a:lstStyle/>
                    <a:p>
                      <a:r>
                        <a:rPr lang="en-US" dirty="0" err="1"/>
                        <a:t>removeClass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Removes a class from matched elements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0644"/>
                  </a:ext>
                </a:extLst>
              </a:tr>
              <a:tr h="658953">
                <a:tc>
                  <a:txBody>
                    <a:bodyPr/>
                    <a:lstStyle/>
                    <a:p>
                      <a:r>
                        <a:rPr lang="en-US" dirty="0" err="1"/>
                        <a:t>toggelClass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Adds(removes) a Class if absent(present)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42607"/>
                  </a:ext>
                </a:extLst>
              </a:tr>
              <a:tr h="658953">
                <a:tc>
                  <a:txBody>
                    <a:bodyPr/>
                    <a:lstStyle/>
                    <a:p>
                      <a:r>
                        <a:rPr lang="en-US" dirty="0" err="1"/>
                        <a:t>attr</a:t>
                      </a:r>
                      <a:r>
                        <a:rPr lang="en-US" dirty="0"/>
                        <a:t>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Get/set attribute based on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94505"/>
                  </a:ext>
                </a:extLst>
              </a:tr>
              <a:tr h="1126597">
                <a:tc>
                  <a:txBody>
                    <a:bodyPr/>
                    <a:lstStyle/>
                    <a:p>
                      <a:r>
                        <a:rPr lang="en-US" dirty="0" err="1"/>
                        <a:t>removeAttr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Remove attribute  from matched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9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56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content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99731"/>
              </p:ext>
            </p:extLst>
          </p:nvPr>
        </p:nvGraphicFramePr>
        <p:xfrm>
          <a:off x="457200" y="1600200"/>
          <a:ext cx="8229600" cy="370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5011988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74210547"/>
                    </a:ext>
                  </a:extLst>
                </a:gridCol>
              </a:tblGrid>
              <a:tr h="5523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defintion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39486"/>
                  </a:ext>
                </a:extLst>
              </a:tr>
              <a:tr h="939763">
                <a:tc>
                  <a:txBody>
                    <a:bodyPr/>
                    <a:lstStyle/>
                    <a:p>
                      <a:r>
                        <a:rPr lang="en-US" i="1" dirty="0"/>
                        <a:t>html()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HTML contents of the first element in the set of matched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53236"/>
                  </a:ext>
                </a:extLst>
              </a:tr>
              <a:tr h="1302477">
                <a:tc>
                  <a:txBody>
                    <a:bodyPr/>
                    <a:lstStyle/>
                    <a:p>
                      <a:r>
                        <a:rPr lang="en-US" dirty="0"/>
                        <a:t>text()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combined text contents of each element in the set of matched elements, including their descendants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97795"/>
                  </a:ext>
                </a:extLst>
              </a:tr>
              <a:tr h="915032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current value of the first element in the set of matched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99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25" y="5489575"/>
            <a:ext cx="8222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</a:rPr>
              <a:t>Note: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is a browser property. It is the content inside an html element </a:t>
            </a:r>
          </a:p>
        </p:txBody>
      </p:sp>
    </p:spTree>
    <p:extLst>
      <p:ext uri="{BB962C8B-B14F-4D97-AF65-F5344CB8AC3E}">
        <p14:creationId xmlns:p14="http://schemas.microsoft.com/office/powerpoint/2010/main" val="142217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908729"/>
              </p:ext>
            </p:extLst>
          </p:nvPr>
        </p:nvGraphicFramePr>
        <p:xfrm>
          <a:off x="34768" y="1598655"/>
          <a:ext cx="907457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287">
                  <a:extLst>
                    <a:ext uri="{9D8B030D-6E8A-4147-A177-3AD203B41FA5}">
                      <a16:colId xmlns:a16="http://schemas.microsoft.com/office/drawing/2014/main" val="907172343"/>
                    </a:ext>
                  </a:extLst>
                </a:gridCol>
                <a:gridCol w="4537287">
                  <a:extLst>
                    <a:ext uri="{9D8B030D-6E8A-4147-A177-3AD203B41FA5}">
                      <a16:colId xmlns:a16="http://schemas.microsoft.com/office/drawing/2014/main" val="426566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1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Adds an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8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Removes an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6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target.append</a:t>
                      </a:r>
                      <a:r>
                        <a:rPr lang="en-US" dirty="0"/>
                        <a:t>( content)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adds content to the end of target(last child)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2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target.prepend</a:t>
                      </a:r>
                      <a:r>
                        <a:rPr lang="en-US" dirty="0">
                          <a:latin typeface="Arial"/>
                        </a:rPr>
                        <a:t>(content)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adds content to the beginning of the target(first child)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02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insertAfter</a:t>
                      </a:r>
                      <a:r>
                        <a:rPr lang="en-US" dirty="0">
                          <a:latin typeface="Arial"/>
                        </a:rPr>
                        <a:t>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  <a:latin typeface="Arial"/>
                        </a:rPr>
                        <a:t>Insert every element in the set of matched elements after the target(sibling)</a:t>
                      </a:r>
                      <a:endParaRPr lang="en-US" i="1">
                        <a:solidFill>
                          <a:srgbClr val="666666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606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insertBefore</a:t>
                      </a:r>
                      <a:r>
                        <a:rPr lang="en-US" dirty="0">
                          <a:latin typeface="Arial"/>
                        </a:rPr>
                        <a:t>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  <a:latin typeface="Arial"/>
                        </a:rPr>
                        <a:t>Insert every element in the set of matched elements before the target(sibling)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8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6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each()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each()-i</a:t>
            </a:r>
            <a:r>
              <a:rPr lang="en-US" dirty="0">
                <a:solidFill>
                  <a:srgbClr val="000000"/>
                </a:solidFill>
              </a:rPr>
              <a:t>terate over a jQuery object, executing a function for each matched element.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05150"/>
            <a:ext cx="2514600" cy="15753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97" y="3077843"/>
            <a:ext cx="5580063" cy="15628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275" y="4927409"/>
            <a:ext cx="2962275" cy="1301941"/>
          </a:xfrm>
          <a:prstGeom prst="rect">
            <a:avLst/>
          </a:prstGeom>
        </p:spPr>
      </p:pic>
      <p:sp>
        <p:nvSpPr>
          <p:cNvPr id="11" name="Arrow: Curved Left 10"/>
          <p:cNvSpPr/>
          <p:nvPr/>
        </p:nvSpPr>
        <p:spPr>
          <a:xfrm>
            <a:off x="5793647" y="4681302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6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 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Events-</a:t>
            </a:r>
            <a:r>
              <a:rPr lang="en-US" dirty="0">
                <a:latin typeface="Arial"/>
                <a:cs typeface="Arial"/>
              </a:rPr>
              <a:t>specific actions occurring at specific times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mouse clicks, key presses </a:t>
            </a:r>
            <a:r>
              <a:rPr lang="en-US" dirty="0" err="1"/>
              <a:t>etc</a:t>
            </a:r>
            <a:r>
              <a:rPr lang="en-US" dirty="0"/>
              <a:t> </a:t>
            </a:r>
          </a:p>
          <a:p>
            <a:r>
              <a:rPr lang="en-US" dirty="0">
                <a:latin typeface="Arial"/>
                <a:cs typeface="Arial"/>
              </a:rPr>
              <a:t>Three Important things to look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target element to listen to </a:t>
            </a:r>
            <a:endParaRPr lang="en-US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event we want to react to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the action to take in response-&gt;Callback</a:t>
            </a:r>
            <a:r>
              <a:rPr lang="en-US" dirty="0"/>
              <a:t/>
            </a:r>
            <a:br>
              <a:rPr lang="en-US" dirty="0"/>
            </a:br>
            <a:endParaRPr lang="en-US" sz="2800" dirty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43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 Handling-Syntax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$(</a:t>
            </a:r>
            <a:r>
              <a:rPr lang="en-US" dirty="0" err="1">
                <a:solidFill>
                  <a:srgbClr val="000000"/>
                </a:solidFill>
              </a:rPr>
              <a:t>target_element</a:t>
            </a:r>
            <a:r>
              <a:rPr lang="en-US" dirty="0">
                <a:solidFill>
                  <a:srgbClr val="000000"/>
                </a:solidFill>
              </a:rPr>
              <a:t>) .on(</a:t>
            </a:r>
            <a:r>
              <a:rPr lang="en-US" dirty="0" err="1">
                <a:solidFill>
                  <a:srgbClr val="000000"/>
                </a:solidFill>
              </a:rPr>
              <a:t>event_type,function</a:t>
            </a:r>
            <a:r>
              <a:rPr lang="en-US" dirty="0">
                <a:solidFill>
                  <a:srgbClr val="000000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// Do something in response to event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})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 $('#my-button').on('</a:t>
            </a:r>
            <a:r>
              <a:rPr lang="en-US" dirty="0" err="1"/>
              <a:t>click',function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  $(this).remove();</a:t>
            </a:r>
          </a:p>
          <a:p>
            <a:pPr marL="0" indent="0">
              <a:buNone/>
            </a:pPr>
            <a:r>
              <a:rPr lang="en-US" dirty="0"/>
              <a:t>   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1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when an event occurs event object with a bunch of information is passed to the callback function.</a:t>
            </a:r>
          </a:p>
          <a:p>
            <a:r>
              <a:rPr lang="en-US" dirty="0">
                <a:latin typeface="Arial"/>
                <a:cs typeface="Arial"/>
              </a:rPr>
              <a:t>It is referenced generally by </a:t>
            </a:r>
            <a:r>
              <a:rPr lang="en-US" dirty="0" err="1">
                <a:latin typeface="Arial"/>
                <a:cs typeface="Arial"/>
              </a:rPr>
              <a:t>e,evt,event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863975"/>
            <a:ext cx="7832305" cy="18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2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Methods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$('#my-button').on('</a:t>
            </a:r>
            <a:r>
              <a:rPr lang="en-US" dirty="0" err="1"/>
              <a:t>click',function</a:t>
            </a:r>
            <a:r>
              <a:rPr lang="en-US" dirty="0"/>
              <a:t>(){ </a:t>
            </a:r>
          </a:p>
          <a:p>
            <a:pPr marL="0" indent="0">
              <a:buNone/>
            </a:pPr>
            <a:r>
              <a:rPr lang="en-US" dirty="0"/>
              <a:t>   $(this).remove(); </a:t>
            </a:r>
          </a:p>
          <a:p>
            <a:pPr marL="0" indent="0">
              <a:buNone/>
            </a:pPr>
            <a:r>
              <a:rPr lang="en-US" dirty="0"/>
              <a:t>   });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$('#my-button').click(function(){  </a:t>
            </a:r>
          </a:p>
          <a:p>
            <a:pPr marL="0" indent="0">
              <a:buNone/>
            </a:pPr>
            <a:r>
              <a:rPr lang="en-US" dirty="0"/>
              <a:t>   $(this).remove();  </a:t>
            </a:r>
          </a:p>
          <a:p>
            <a:pPr marL="0" indent="0">
              <a:buNone/>
            </a:pPr>
            <a:r>
              <a:rPr lang="en-US" dirty="0"/>
              <a:t>   });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/>
          <p:cNvSpPr/>
          <p:nvPr/>
        </p:nvSpPr>
        <p:spPr>
          <a:xfrm>
            <a:off x="4329684" y="2939796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6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846" y="1371600"/>
            <a:ext cx="854419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25C65"/>
                </a:solidFill>
                <a:latin typeface="Lucida Console"/>
              </a:rPr>
              <a:t>$(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'article'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).on(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'click'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, </a:t>
            </a:r>
            <a:r>
              <a:rPr lang="en-US" b="1" dirty="0">
                <a:solidFill>
                  <a:srgbClr val="333333"/>
                </a:solidFill>
                <a:latin typeface="Lucida Console"/>
              </a:rPr>
              <a:t>function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() {</a:t>
            </a:r>
            <a:r>
              <a:rPr lang="en-US" dirty="0">
                <a:latin typeface="Lucida Console"/>
              </a:rPr>
              <a:t>
   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$(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'body'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).</a:t>
            </a:r>
            <a:r>
              <a:rPr lang="en-US" dirty="0" err="1">
                <a:solidFill>
                  <a:srgbClr val="525C65"/>
                </a:solidFill>
                <a:latin typeface="Lucida Console"/>
              </a:rPr>
              <a:t>addClass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'selected'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);   </a:t>
            </a:r>
            <a:r>
              <a:rPr lang="en-US" dirty="0">
                <a:latin typeface="Lucida Console"/>
              </a:rPr>
              <a:t>
</a:t>
            </a:r>
            <a:r>
              <a:rPr lang="en-US">
                <a:solidFill>
                  <a:srgbClr val="525C65"/>
                </a:solidFill>
                <a:latin typeface="Lucida Console"/>
              </a:rPr>
              <a:t>});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71750"/>
            <a:ext cx="9407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525C65"/>
                </a:solidFill>
                <a:latin typeface="Lucida Console"/>
              </a:rPr>
              <a:t>$(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'body'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).append(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'&lt;article&gt;This is an article &lt;/article&gt;'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063" y="3481388"/>
            <a:ext cx="7089175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F4F4F"/>
                </a:solidFill>
                <a:latin typeface="Helvetica"/>
                <a:cs typeface="Helvetica"/>
              </a:rPr>
              <a:t>Clicking on the "appended" article will not add a class to the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F4F4F"/>
                </a:solidFill>
                <a:latin typeface="Helvetica"/>
                <a:cs typeface="Helvetica"/>
              </a:rPr>
              <a:t>Appended article was created after event listener was set up </a:t>
            </a:r>
          </a:p>
        </p:txBody>
      </p:sp>
    </p:spTree>
    <p:extLst>
      <p:ext uri="{BB962C8B-B14F-4D97-AF65-F5344CB8AC3E}">
        <p14:creationId xmlns:p14="http://schemas.microsoft.com/office/powerpoint/2010/main" val="236595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3825" y="171450"/>
            <a:ext cx="862047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/>
              </a:rPr>
              <a:t>Use Case 1: Hangman using JS 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0" y="1085850"/>
            <a:ext cx="7404100" cy="49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566" y="1619250"/>
            <a:ext cx="918102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525C65"/>
                </a:solidFill>
                <a:latin typeface="Lucida Console"/>
              </a:rPr>
              <a:t>$( </a:t>
            </a:r>
            <a:r>
              <a:rPr lang="en-US" sz="2800" dirty="0">
                <a:solidFill>
                  <a:srgbClr val="DD1144"/>
                </a:solidFill>
                <a:latin typeface="Lucida Console"/>
              </a:rPr>
              <a:t>'.container'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 ).on( </a:t>
            </a:r>
            <a:r>
              <a:rPr lang="en-US" sz="2800" dirty="0">
                <a:solidFill>
                  <a:srgbClr val="DD1144"/>
                </a:solidFill>
                <a:latin typeface="Lucida Console"/>
              </a:rPr>
              <a:t>'click'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, </a:t>
            </a:r>
            <a:r>
              <a:rPr lang="en-US" sz="2800" dirty="0">
                <a:solidFill>
                  <a:srgbClr val="DD1144"/>
                </a:solidFill>
                <a:latin typeface="Lucida Console"/>
              </a:rPr>
              <a:t>'article'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, </a:t>
            </a:r>
            <a:r>
              <a:rPr lang="en-US" sz="2800" b="1" dirty="0">
                <a:solidFill>
                  <a:srgbClr val="333333"/>
                </a:solidFill>
                <a:latin typeface="Lucida Console"/>
              </a:rPr>
              <a:t>function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() { … });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-38100" y="2705100"/>
            <a:ext cx="9148522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listen to events that hit a parent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Pay attention to target of those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Pass an additional argument to the on method to specify the target </a:t>
            </a:r>
          </a:p>
        </p:txBody>
      </p:sp>
    </p:spTree>
    <p:extLst>
      <p:ext uri="{BB962C8B-B14F-4D97-AF65-F5344CB8AC3E}">
        <p14:creationId xmlns:p14="http://schemas.microsoft.com/office/powerpoint/2010/main" val="250724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 </a:t>
            </a:r>
          </a:p>
        </p:txBody>
      </p:sp>
      <p:pic>
        <p:nvPicPr>
          <p:cNvPr id="8" name="Picture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450" y="1238250"/>
            <a:ext cx="2657475" cy="2933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43450"/>
            <a:ext cx="6689784" cy="1349704"/>
          </a:xfrm>
          <a:prstGeom prst="rect">
            <a:avLst/>
          </a:prstGeom>
        </p:spPr>
      </p:pic>
      <p:sp>
        <p:nvSpPr>
          <p:cNvPr id="12" name="Arrow: Curved Left 11"/>
          <p:cNvSpPr/>
          <p:nvPr/>
        </p:nvSpPr>
        <p:spPr>
          <a:xfrm>
            <a:off x="3324225" y="3686175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5450" y="1524000"/>
            <a:ext cx="358427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F4F4F"/>
                </a:solidFill>
              </a:rPr>
              <a:t>It can also be used to consolidate the number of event listeners.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9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API is an easy way of fetching information from a remote service</a:t>
            </a:r>
          </a:p>
          <a:p>
            <a:r>
              <a:rPr lang="en-US" dirty="0">
                <a:solidFill>
                  <a:srgbClr val="000000"/>
                </a:solidFill>
              </a:rPr>
              <a:t>A RESTful API uses HTTP requests to GET, PUT, POST and DELETE data.</a:t>
            </a:r>
          </a:p>
          <a:p>
            <a:r>
              <a:rPr lang="en-US" dirty="0">
                <a:solidFill>
                  <a:srgbClr val="000000"/>
                </a:solidFill>
              </a:rPr>
              <a:t>A browser sends request to and receives response from a server through HTTP. </a:t>
            </a:r>
          </a:p>
        </p:txBody>
      </p:sp>
    </p:spTree>
    <p:extLst>
      <p:ext uri="{BB962C8B-B14F-4D97-AF65-F5344CB8AC3E}">
        <p14:creationId xmlns:p14="http://schemas.microsoft.com/office/powerpoint/2010/main" val="3635968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52415"/>
              </p:ext>
            </p:extLst>
          </p:nvPr>
        </p:nvGraphicFramePr>
        <p:xfrm>
          <a:off x="254965" y="1285875"/>
          <a:ext cx="8827546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73">
                  <a:extLst>
                    <a:ext uri="{9D8B030D-6E8A-4147-A177-3AD203B41FA5}">
                      <a16:colId xmlns:a16="http://schemas.microsoft.com/office/drawing/2014/main" val="3904755062"/>
                    </a:ext>
                  </a:extLst>
                </a:gridCol>
                <a:gridCol w="4413773">
                  <a:extLst>
                    <a:ext uri="{9D8B030D-6E8A-4147-A177-3AD203B41FA5}">
                      <a16:colId xmlns:a16="http://schemas.microsoft.com/office/drawing/2014/main" val="230302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 Analogy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0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3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Update/Replace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2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PATCH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Update/Modify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329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DELETE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0602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41353" y="3695700"/>
            <a:ext cx="9229725" cy="26161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Helvectica"/>
              </a:rPr>
              <a:t>PUT can also be used for Create operation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Helvectica"/>
              </a:rPr>
              <a:t>Refer </a:t>
            </a:r>
            <a:r>
              <a:rPr lang="en-US" sz="3200" dirty="0">
                <a:latin typeface="Helvectica"/>
                <a:hlinkClick r:id="rId3"/>
              </a:rPr>
              <a:t>this post</a:t>
            </a:r>
            <a:r>
              <a:rPr lang="en-US" sz="3200" dirty="0">
                <a:latin typeface="Helvectica"/>
              </a:rPr>
              <a:t> for more clarity on usage and differences between these verbs. </a:t>
            </a:r>
          </a:p>
          <a:p>
            <a:endParaRPr lang="en-US" sz="3200" dirty="0">
              <a:solidFill>
                <a:srgbClr val="000000"/>
              </a:solidFill>
              <a:latin typeface="Helvectica"/>
            </a:endParaRPr>
          </a:p>
        </p:txBody>
      </p:sp>
    </p:spTree>
    <p:extLst>
      <p:ext uri="{BB962C8B-B14F-4D97-AF65-F5344CB8AC3E}">
        <p14:creationId xmlns:p14="http://schemas.microsoft.com/office/powerpoint/2010/main" val="3078419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AJAX  </a:t>
            </a:r>
            <a:endParaRPr lang="en-US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Asynchronous JavaScript and XML .</a:t>
            </a:r>
          </a:p>
          <a:p>
            <a:r>
              <a:rPr lang="en-US" dirty="0">
                <a:latin typeface="Calibri"/>
              </a:rPr>
              <a:t>Update a web page without reloading the page</a:t>
            </a:r>
          </a:p>
          <a:p>
            <a:r>
              <a:rPr lang="en-US" dirty="0">
                <a:latin typeface="Calibri"/>
              </a:rPr>
              <a:t>Request data from a server - after the page has loaded</a:t>
            </a:r>
          </a:p>
          <a:p>
            <a:r>
              <a:rPr lang="en-US" dirty="0">
                <a:latin typeface="Calibri"/>
              </a:rPr>
              <a:t>Receive data from a server - after the page has loaded</a:t>
            </a:r>
          </a:p>
          <a:p>
            <a:r>
              <a:rPr lang="en-US" dirty="0">
                <a:latin typeface="Calibri"/>
              </a:rPr>
              <a:t>Send data to a server - in the background</a:t>
            </a:r>
          </a:p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304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 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352" y="1600200"/>
            <a:ext cx="80092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$.ajax()-example 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04314"/>
            <a:ext cx="8229600" cy="47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05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</a:t>
            </a:r>
            <a:r>
              <a:rPr lang="en-US" dirty="0"/>
              <a:t> Request 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xhttp</a:t>
            </a:r>
            <a:r>
              <a:rPr lang="en-US" dirty="0"/>
              <a:t> = </a:t>
            </a:r>
            <a:r>
              <a:rPr lang="en-US" dirty="0">
                <a:solidFill>
                  <a:srgbClr val="0000CD"/>
                </a:solidFill>
              </a:rPr>
              <a:t>new</a:t>
            </a:r>
            <a:r>
              <a:rPr lang="en-US" dirty="0"/>
              <a:t>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/>
              <a:t>object  to perform an HTTP or API request</a:t>
            </a:r>
          </a:p>
          <a:p>
            <a:r>
              <a:rPr lang="en-US" dirty="0"/>
              <a:t>can be used for other formats such as JSON</a:t>
            </a:r>
          </a:p>
          <a:p>
            <a:r>
              <a:rPr lang="en-US" dirty="0"/>
              <a:t>used to exchange data with a web server behind the scenes</a:t>
            </a:r>
          </a:p>
          <a:p>
            <a:r>
              <a:rPr lang="en-US" dirty="0"/>
              <a:t>possible to update parts of a web page without reloading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27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 err="1"/>
              <a:t>XMLHttp</a:t>
            </a:r>
            <a:r>
              <a:rPr lang="en-US" dirty="0"/>
              <a:t> Request -Methods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>
                <a:latin typeface="Consolas"/>
              </a:rPr>
              <a:t>xhttp.open</a:t>
            </a:r>
            <a:r>
              <a:rPr lang="en-US" dirty="0">
                <a:latin typeface="Consolas"/>
              </a:rPr>
              <a:t>('GET',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, true)</a:t>
            </a:r>
            <a:endParaRPr lang="en-US"/>
          </a:p>
          <a:p>
            <a:pPr>
              <a:buNone/>
            </a:pPr>
            <a:r>
              <a:rPr lang="en-US" dirty="0" err="1"/>
              <a:t>xhttp</a:t>
            </a:r>
            <a:r>
              <a:rPr dirty="0" err="1"/>
              <a:t>.send</a:t>
            </a:r>
            <a:r>
              <a:rPr dirty="0"/>
              <a:t>() 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'GET'-HTTP verb</a:t>
            </a:r>
          </a:p>
          <a:p>
            <a:r>
              <a:rPr dirty="0" err="1"/>
              <a:t>url</a:t>
            </a:r>
            <a:r>
              <a:rPr dirty="0"/>
              <a:t>- </a:t>
            </a:r>
            <a:r>
              <a:rPr dirty="0" err="1"/>
              <a:t>url</a:t>
            </a:r>
            <a:r>
              <a:rPr dirty="0"/>
              <a:t> to which request </a:t>
            </a:r>
            <a:r>
              <a:rPr lang="en-US" dirty="0"/>
              <a:t>is being made</a:t>
            </a:r>
          </a:p>
          <a:p>
            <a:r>
              <a:rPr lang="en-US" dirty="0"/>
              <a:t>true- make request asynchronously</a:t>
            </a:r>
          </a:p>
          <a:p>
            <a:r>
              <a:rPr lang="en-US" dirty="0"/>
              <a:t>Send() sends the request</a:t>
            </a:r>
            <a:endParaRPr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11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Handling response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xhrReq.responseText</a:t>
            </a:r>
            <a:r>
              <a:rPr lang="en-US" dirty="0"/>
              <a:t>;</a:t>
            </a:r>
            <a:r>
              <a:rPr dirty="0"/>
              <a:t>
</a:t>
            </a: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myObject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)</a:t>
            </a:r>
            <a:endParaRPr lang="en-US" dirty="0">
              <a:solidFill>
                <a:srgbClr val="3B3C4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responseText</a:t>
            </a:r>
            <a:r>
              <a:rPr lang="en-US" dirty="0">
                <a:solidFill>
                  <a:srgbClr val="000000"/>
                </a:solidFill>
              </a:rPr>
              <a:t> returns response</a:t>
            </a:r>
            <a:r>
              <a:rPr lang="en-US" dirty="0"/>
              <a:t> in </a:t>
            </a:r>
            <a:r>
              <a:rPr lang="en-US" dirty="0">
                <a:solidFill>
                  <a:srgbClr val="000000"/>
                </a:solidFill>
              </a:rPr>
              <a:t>JSON</a:t>
            </a:r>
            <a:r>
              <a:rPr lang="en-US" dirty="0"/>
              <a:t> format as a string</a:t>
            </a:r>
          </a:p>
          <a:p>
            <a:r>
              <a:rPr lang="en-US" dirty="0" err="1"/>
              <a:t>JSON.parse</a:t>
            </a:r>
            <a:r>
              <a:rPr lang="en-US" dirty="0"/>
              <a:t>() turns string into a native JavaScript object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3B3C40"/>
              </a:solidFill>
            </a:endParaRPr>
          </a:p>
          <a:p>
            <a:endParaRPr lang="en-US" dirty="0">
              <a:solidFill>
                <a:srgbClr val="3B3C40"/>
              </a:solidFill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21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Use Case 2: </a:t>
            </a:r>
            <a:r>
              <a:rPr lang="en-US" dirty="0" err="1">
                <a:latin typeface="Calibri"/>
              </a:rPr>
              <a:t>Todo</a:t>
            </a:r>
            <a:r>
              <a:rPr lang="en-US" dirty="0">
                <a:latin typeface="Calibri"/>
              </a:rPr>
              <a:t> List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" y="1422400"/>
            <a:ext cx="8890514" cy="43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02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JSON syntax is derived from JavaScript object notation syntax:</a:t>
            </a:r>
          </a:p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27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login"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</a:t>
            </a:r>
            <a:r>
              <a:rPr lang="en-US" dirty="0" err="1">
                <a:solidFill>
                  <a:srgbClr val="BA2121"/>
                </a:solidFill>
              </a:rPr>
              <a:t>octocat</a:t>
            </a:r>
            <a:r>
              <a:rPr lang="en-US" dirty="0">
                <a:solidFill>
                  <a:srgbClr val="BA2121"/>
                </a:solidFill>
              </a:rPr>
              <a:t>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avatar_url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"https://avatars.githubusercontent.com/u/9906?v=2"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gravatar_id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html_url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"https://github.com/</a:t>
            </a:r>
            <a:r>
              <a:rPr lang="en-US" dirty="0" err="1">
                <a:solidFill>
                  <a:srgbClr val="BA2121"/>
                </a:solidFill>
              </a:rPr>
              <a:t>octocat</a:t>
            </a:r>
            <a:r>
              <a:rPr lang="en-US" dirty="0">
                <a:solidFill>
                  <a:srgbClr val="BA2121"/>
                </a:solidFill>
              </a:rPr>
              <a:t>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"type"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"User"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BA2121"/>
                </a:solidFill>
              </a:rPr>
              <a:t>}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Refer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 for more practical JSON examples.</a:t>
            </a:r>
          </a:p>
        </p:txBody>
      </p:sp>
    </p:spTree>
    <p:extLst>
      <p:ext uri="{BB962C8B-B14F-4D97-AF65-F5344CB8AC3E}">
        <p14:creationId xmlns:p14="http://schemas.microsoft.com/office/powerpoint/2010/main" val="2556665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alibri"/>
                <a:cs typeface="Arial"/>
              </a:rPr>
              <a:t>InClassProg</a:t>
            </a:r>
            <a:r>
              <a:rPr lang="en-US" dirty="0">
                <a:latin typeface="Calibri"/>
                <a:cs typeface="Arial"/>
              </a:rPr>
              <a:t>- </a:t>
            </a:r>
            <a:r>
              <a:rPr lang="en-US" dirty="0" err="1">
                <a:latin typeface="Arial"/>
                <a:cs typeface="Arial"/>
              </a:rPr>
              <a:t>PickMyFavoriteColor</a:t>
            </a:r>
            <a:endParaRPr lang="en-US" dirty="0" err="1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6" y="1962150"/>
            <a:ext cx="9010650" cy="41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575" y="1349375"/>
            <a:ext cx="821090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Follow the instructions given in the starter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80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latin typeface="Georgia" panose="02040502050405020303" pitchFamily="18" charset="0"/>
              </a:rPr>
              <a:t>InClassProg-GitHubUserFinder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271849" y="1167836"/>
            <a:ext cx="8414951" cy="4966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>
                <a:latin typeface="Arial"/>
                <a:cs typeface="Arial"/>
              </a:rPr>
              <a:t>Create an app which makes call to the GitHub API(</a:t>
            </a:r>
            <a:r>
              <a:rPr lang="en-US" sz="1800" dirty="0">
                <a:latin typeface="Arial"/>
                <a:cs typeface="Arial"/>
                <a:hlinkClick r:id="rId3"/>
              </a:rPr>
              <a:t>https://api.github.com/</a:t>
            </a:r>
            <a:r>
              <a:rPr lang="en-US" sz="1800" dirty="0">
                <a:latin typeface="Arial"/>
                <a:cs typeface="Arial"/>
              </a:rPr>
              <a:t>.) and displays the following when any user is searched by user name. 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Name of the user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ID of the user</a:t>
            </a:r>
            <a:r>
              <a:rPr lang="en-US" sz="1400" dirty="0">
                <a:latin typeface="Arial"/>
                <a:cs typeface="Arial"/>
              </a:rPr>
              <a:t> 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Profile picture 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Link to the user’s account</a:t>
            </a:r>
          </a:p>
          <a:p>
            <a:pPr marL="0" indent="0">
              <a:buNone/>
            </a:pPr>
            <a:endParaRPr lang="en-US" sz="1800" dirty="0">
              <a:latin typeface="Arial"/>
              <a:cs typeface="Arial"/>
            </a:endParaRPr>
          </a:p>
          <a:p>
            <a:pPr marL="400050" lvl="1" indent="0" algn="just">
              <a:buNone/>
            </a:pPr>
            <a:endParaRPr lang="en-US" sz="1800" dirty="0">
              <a:latin typeface="Arial"/>
              <a:cs typeface="Arial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194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https://www.w3schools.com</a:t>
            </a:r>
          </a:p>
          <a:p>
            <a:r>
              <a:rPr lang="en-US" dirty="0">
                <a:hlinkClick r:id="rId4"/>
              </a:rPr>
              <a:t>https://codebar.io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https://developer.mozilla.org/en-US/</a:t>
            </a:r>
          </a:p>
          <a:p>
            <a:r>
              <a:rPr lang="en-US" dirty="0">
                <a:hlinkClick r:id="rId6"/>
              </a:rPr>
              <a:t>https://api.jquery.com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Use Case 3: Hangman using API 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450" y="1192213"/>
            <a:ext cx="7345363" cy="48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2113" y="3200400"/>
            <a:ext cx="2639068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JavaScript​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226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JavaScript values, except primitives, are objects.</a:t>
            </a:r>
          </a:p>
          <a:p>
            <a:r>
              <a:rPr lang="en-US" dirty="0"/>
              <a:t>A JavaScript object is a collection of named values</a:t>
            </a:r>
            <a:r>
              <a:rPr lang="en-US" b="1" dirty="0"/>
              <a:t> </a:t>
            </a:r>
            <a:r>
              <a:rPr lang="en-US" dirty="0"/>
              <a:t>called properties.</a:t>
            </a:r>
          </a:p>
          <a:p>
            <a:r>
              <a:rPr lang="en-US" dirty="0"/>
              <a:t>An object method is an object property containing a function definition.</a:t>
            </a:r>
          </a:p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14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person =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:</a:t>
            </a:r>
            <a:r>
              <a:rPr lang="en-US" dirty="0">
                <a:solidFill>
                  <a:srgbClr val="A52A2A"/>
                </a:solidFill>
              </a:rPr>
              <a:t>"John"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:</a:t>
            </a:r>
            <a:r>
              <a:rPr lang="en-US" dirty="0">
                <a:solidFill>
                  <a:srgbClr val="A52A2A"/>
                </a:solidFill>
              </a:rPr>
              <a:t>"Doe"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age: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eyeColor</a:t>
            </a:r>
            <a:r>
              <a:rPr lang="en-US" dirty="0"/>
              <a:t>:</a:t>
            </a:r>
            <a:r>
              <a:rPr lang="en-US" dirty="0">
                <a:solidFill>
                  <a:srgbClr val="A52A2A"/>
                </a:solidFill>
              </a:rPr>
              <a:t>"blue"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93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object that "owns" the JavaScript code</a:t>
            </a:r>
          </a:p>
          <a:p>
            <a:r>
              <a:rPr lang="en-US" dirty="0"/>
              <a:t>value of this, when used in a function, is the object that "owns" </a:t>
            </a:r>
          </a:p>
          <a:p>
            <a:r>
              <a:rPr lang="en-US" dirty="0"/>
              <a:t>value of this, when used in an object, is the object itself.</a:t>
            </a:r>
          </a:p>
          <a:p>
            <a:r>
              <a:rPr lang="en-US" dirty="0"/>
              <a:t>It's value is new object when the constructor is used to create an object.</a:t>
            </a:r>
          </a:p>
        </p:txBody>
      </p:sp>
    </p:spTree>
    <p:extLst>
      <p:ext uri="{BB962C8B-B14F-4D97-AF65-F5344CB8AC3E}">
        <p14:creationId xmlns:p14="http://schemas.microsoft.com/office/powerpoint/2010/main" val="407366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774</Words>
  <Application>Microsoft Office PowerPoint</Application>
  <PresentationFormat>On-screen Show (4:3)</PresentationFormat>
  <Paragraphs>308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Consolas</vt:lpstr>
      <vt:lpstr>Georgia</vt:lpstr>
      <vt:lpstr>Helvectica</vt:lpstr>
      <vt:lpstr>Helvetica</vt:lpstr>
      <vt:lpstr>Lucida Console</vt:lpstr>
      <vt:lpstr>Roboto</vt:lpstr>
      <vt:lpstr>Times New Roman</vt:lpstr>
      <vt:lpstr>Office Theme</vt:lpstr>
      <vt:lpstr>Custom Design</vt:lpstr>
      <vt:lpstr>CS5590 Applied Programming Series</vt:lpstr>
      <vt:lpstr>PowerPoint Presentation</vt:lpstr>
      <vt:lpstr>Use Case 1: Hangman using JS </vt:lpstr>
      <vt:lpstr>Use Case 2: Todo List </vt:lpstr>
      <vt:lpstr>Use Case 3: Hangman using API  </vt:lpstr>
      <vt:lpstr>PowerPoint Presentation</vt:lpstr>
      <vt:lpstr>Object </vt:lpstr>
      <vt:lpstr>Object: Example</vt:lpstr>
      <vt:lpstr>this Keyword </vt:lpstr>
      <vt:lpstr>Prototype </vt:lpstr>
      <vt:lpstr>Prototype: Creation </vt:lpstr>
      <vt:lpstr>Prototype Property </vt:lpstr>
      <vt:lpstr>PowerPoint Presentation</vt:lpstr>
      <vt:lpstr>jQuery </vt:lpstr>
      <vt:lpstr>PowerPoint Presentation</vt:lpstr>
      <vt:lpstr>PowerPoint Presentation</vt:lpstr>
      <vt:lpstr>Hosting jQuery </vt:lpstr>
      <vt:lpstr>jQuery-Selectors </vt:lpstr>
      <vt:lpstr>jQuery Object </vt:lpstr>
      <vt:lpstr>DOM Traversal Methods </vt:lpstr>
      <vt:lpstr>Classes, Attributes </vt:lpstr>
      <vt:lpstr>Get/Set content </vt:lpstr>
      <vt:lpstr>Elements </vt:lpstr>
      <vt:lpstr>each() </vt:lpstr>
      <vt:lpstr>Event Handling  </vt:lpstr>
      <vt:lpstr>Event Handling-Syntax </vt:lpstr>
      <vt:lpstr>Event Object </vt:lpstr>
      <vt:lpstr>Convenience Methods </vt:lpstr>
      <vt:lpstr>Event Delegation </vt:lpstr>
      <vt:lpstr>Event Delegation </vt:lpstr>
      <vt:lpstr>Event Delegation </vt:lpstr>
      <vt:lpstr>RESTful API </vt:lpstr>
      <vt:lpstr>HTTP Verbs </vt:lpstr>
      <vt:lpstr>AJAX  </vt:lpstr>
      <vt:lpstr>How AJAX works </vt:lpstr>
      <vt:lpstr>$.ajax()-example </vt:lpstr>
      <vt:lpstr>XMLHttp Request Object </vt:lpstr>
      <vt:lpstr>XMLHttp Request -Methods</vt:lpstr>
      <vt:lpstr>Handling response </vt:lpstr>
      <vt:lpstr>JSON </vt:lpstr>
      <vt:lpstr>JSON </vt:lpstr>
      <vt:lpstr>InClassProg- PickMyFavoriteColor</vt:lpstr>
      <vt:lpstr>InClassProg-GitHubUserFinder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CS5590 Applied Programming Series</dc:title>
  <cp:lastModifiedBy>Ali, Liaquat  . (UMKC-Student)</cp:lastModifiedBy>
  <cp:revision>963</cp:revision>
  <dcterms:modified xsi:type="dcterms:W3CDTF">2018-03-10T17:54:16Z</dcterms:modified>
</cp:coreProperties>
</file>