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303" r:id="rId3"/>
    <p:sldId id="262" r:id="rId4"/>
    <p:sldId id="292" r:id="rId5"/>
    <p:sldId id="293" r:id="rId6"/>
    <p:sldId id="301" r:id="rId7"/>
    <p:sldId id="268" r:id="rId8"/>
    <p:sldId id="305" r:id="rId9"/>
    <p:sldId id="306" r:id="rId10"/>
    <p:sldId id="297" r:id="rId11"/>
    <p:sldId id="298" r:id="rId12"/>
    <p:sldId id="307" r:id="rId13"/>
    <p:sldId id="267" r:id="rId14"/>
    <p:sldId id="310" r:id="rId15"/>
    <p:sldId id="269" r:id="rId16"/>
    <p:sldId id="309" r:id="rId17"/>
    <p:sldId id="270" r:id="rId18"/>
    <p:sldId id="277" r:id="rId19"/>
    <p:sldId id="276" r:id="rId20"/>
    <p:sldId id="278" r:id="rId21"/>
    <p:sldId id="302" r:id="rId22"/>
    <p:sldId id="271" r:id="rId23"/>
    <p:sldId id="280" r:id="rId24"/>
    <p:sldId id="281" r:id="rId25"/>
    <p:sldId id="282" r:id="rId26"/>
    <p:sldId id="274" r:id="rId27"/>
    <p:sldId id="284" r:id="rId28"/>
    <p:sldId id="275" r:id="rId29"/>
    <p:sldId id="287" r:id="rId30"/>
    <p:sldId id="288" r:id="rId31"/>
    <p:sldId id="312" r:id="rId32"/>
    <p:sldId id="291" r:id="rId33"/>
    <p:sldId id="289" r:id="rId34"/>
    <p:sldId id="29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5514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2697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09086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696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40602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43987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255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39916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28048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08491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7912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401628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560969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72582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59374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3116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231439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30395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2793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8634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5957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6453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77C0E-67A9-7043-A4EF-BB6590D640F8}" type="datetimeFigureOut">
              <a:rPr lang="en-US" smtClean="0"/>
              <a:t>2/10/2018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70EF-DC70-1C42-943C-79D494D2C8C8}" type="slidenum">
              <a:rPr lang="en-US" smtClean="0"/>
              <a:t>‹#›</a:t>
            </a:fld>
            <a:endParaRPr lang="en-US" dirty="0"/>
          </a:p>
        </p:txBody>
      </p:sp>
    </p:spTree>
    <p:extLst>
      <p:ext uri="{BB962C8B-B14F-4D97-AF65-F5344CB8AC3E}">
        <p14:creationId xmlns:p14="http://schemas.microsoft.com/office/powerpoint/2010/main" val="794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2/10/2018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dirty="0"/>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ampus.codeschool.com/" TargetMode="External"/><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hyperlink" Target="https://www.w3schools.com/angular/angular_ref_directives.asp"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 Id="rId4" Type="http://schemas.openxmlformats.org/officeDocument/2006/relationships/hyperlink" Target="https://docs.angularjs.org/guid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angular/angular_scopes.asp"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www.youtube.com/watch?v=8ILQOFAgaXE" TargetMode="External"/><Relationship Id="rId3" Type="http://schemas.openxmlformats.org/officeDocument/2006/relationships/hyperlink" Target="https://en.wikipedia.org/wiki/AngularJS" TargetMode="External"/><Relationship Id="rId7" Type="http://schemas.openxmlformats.org/officeDocument/2006/relationships/hyperlink" Target="http://www.youtube.com/watch?v=i9MHigUZKEM" TargetMode="External"/><Relationship Id="rId2" Type="http://schemas.openxmlformats.org/officeDocument/2006/relationships/hyperlink" Target="https://www.w3schools.com/angular/default.asp" TargetMode="External"/><Relationship Id="rId1" Type="http://schemas.openxmlformats.org/officeDocument/2006/relationships/slideLayout" Target="../slideLayouts/slideLayout13.xml"/><Relationship Id="rId6" Type="http://schemas.openxmlformats.org/officeDocument/2006/relationships/hyperlink" Target="http://docs.angularjs.org/tutorial/step_00" TargetMode="External"/><Relationship Id="rId5" Type="http://schemas.openxmlformats.org/officeDocument/2006/relationships/hyperlink" Target="http://docs.angularjs.org/api/" TargetMode="External"/><Relationship Id="rId4" Type="http://schemas.openxmlformats.org/officeDocument/2006/relationships/hyperlink" Target="http://docs.angularjs.org/guide/" TargetMode="External"/><Relationship Id="rId9" Type="http://schemas.openxmlformats.org/officeDocument/2006/relationships/hyperlink" Target="http://www.youtube.com/watch?v=Ja2xDrtylBw"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umkc.box.com/s/sf6les1v9wrkdxezhp9r5epphrekpxdy" TargetMode="External"/><Relationship Id="rId2" Type="http://schemas.openxmlformats.org/officeDocument/2006/relationships/hyperlink" Target="https://umkc.box.com/s/joxqzq7o7tj2ud07i0iowgrl8i38dg4y"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goo.gl/forms/YKYg28wsHo7OnOa13"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campus.codeschoo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43060" y="2130480"/>
            <a:ext cx="8352148" cy="1469520"/>
          </a:xfrm>
          <a:prstGeom prst="rect">
            <a:avLst/>
          </a:prstGeom>
        </p:spPr>
        <p:txBody>
          <a:bodyPr anchor="ctr"/>
          <a:lstStyle/>
          <a:p>
            <a:pPr algn="ctr">
              <a:lnSpc>
                <a:spcPct val="100000"/>
              </a:lnSpc>
            </a:pPr>
            <a:r>
              <a:rPr lang="en-US" sz="4400" dirty="0">
                <a:solidFill>
                  <a:srgbClr val="FFFFFF"/>
                </a:solidFill>
                <a:latin typeface="Georgia" panose="02040502050405020303" pitchFamily="18" charset="0"/>
                <a:ea typeface="Georgia"/>
              </a:rPr>
              <a:t>CS5590 Applied Programming Series</a:t>
            </a:r>
            <a:endParaRPr sz="4400" dirty="0">
              <a:latin typeface="Georgia" panose="02040502050405020303" pitchFamily="18" charset="0"/>
            </a:endParaRPr>
          </a:p>
        </p:txBody>
      </p:sp>
      <p:sp>
        <p:nvSpPr>
          <p:cNvPr id="119" name="TextShape 2"/>
          <p:cNvSpPr txBox="1"/>
          <p:nvPr/>
        </p:nvSpPr>
        <p:spPr>
          <a:xfrm>
            <a:off x="1371600" y="3886200"/>
            <a:ext cx="6400440" cy="572678"/>
          </a:xfrm>
          <a:prstGeom prst="rect">
            <a:avLst/>
          </a:prstGeom>
        </p:spPr>
        <p:txBody>
          <a:bodyPr/>
          <a:lstStyle/>
          <a:p>
            <a:pPr algn="ctr">
              <a:lnSpc>
                <a:spcPct val="100000"/>
              </a:lnSpc>
            </a:pPr>
            <a:r>
              <a:rPr lang="en-US" sz="3200" dirty="0">
                <a:solidFill>
                  <a:srgbClr val="FFFFFF"/>
                </a:solidFill>
                <a:latin typeface="Georgia" panose="02040502050405020303" pitchFamily="18" charset="0"/>
                <a:ea typeface="Georgia"/>
              </a:rPr>
              <a:t>Web/Cloud/Mobile Programming</a:t>
            </a:r>
            <a:endParaRPr sz="3200" dirty="0">
              <a:latin typeface="Georgia" panose="02040502050405020303" pitchFamily="18" charset="0"/>
            </a:endParaRPr>
          </a:p>
        </p:txBody>
      </p:sp>
    </p:spTree>
    <p:extLst>
      <p:ext uri="{BB962C8B-B14F-4D97-AF65-F5344CB8AC3E}">
        <p14:creationId xmlns:p14="http://schemas.microsoft.com/office/powerpoint/2010/main" val="936223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7686" y="1831608"/>
            <a:ext cx="323920" cy="3900066"/>
          </a:xfrm>
          <a:prstGeom prst="rect">
            <a:avLst/>
          </a:prstGeom>
          <a:blipFill>
            <a:blip r:embed="rId2" cstate="print"/>
            <a:stretch>
              <a:fillRect/>
            </a:stretch>
          </a:blipFill>
        </p:spPr>
        <p:txBody>
          <a:bodyPr wrap="square" lIns="0" tIns="0" rIns="0" bIns="0" rtlCol="0"/>
          <a:lstStyle/>
          <a:p>
            <a:endParaRPr sz="1013" dirty="0"/>
          </a:p>
        </p:txBody>
      </p:sp>
      <p:sp>
        <p:nvSpPr>
          <p:cNvPr id="3" name="object 3"/>
          <p:cNvSpPr/>
          <p:nvPr/>
        </p:nvSpPr>
        <p:spPr>
          <a:xfrm>
            <a:off x="711975" y="1821656"/>
            <a:ext cx="295394" cy="3871913"/>
          </a:xfrm>
          <a:custGeom>
            <a:avLst/>
            <a:gdLst/>
            <a:ahLst/>
            <a:cxnLst/>
            <a:rect l="l" t="t" r="r" b="b"/>
            <a:pathLst>
              <a:path w="525144" h="6883400">
                <a:moveTo>
                  <a:pt x="334556" y="0"/>
                </a:moveTo>
                <a:lnTo>
                  <a:pt x="190500" y="0"/>
                </a:lnTo>
                <a:lnTo>
                  <a:pt x="147057" y="5347"/>
                </a:lnTo>
                <a:lnTo>
                  <a:pt x="107570" y="20493"/>
                </a:lnTo>
                <a:lnTo>
                  <a:pt x="73032" y="44096"/>
                </a:lnTo>
                <a:lnTo>
                  <a:pt x="44439" y="74811"/>
                </a:lnTo>
                <a:lnTo>
                  <a:pt x="22784" y="111296"/>
                </a:lnTo>
                <a:lnTo>
                  <a:pt x="9062" y="152207"/>
                </a:lnTo>
                <a:lnTo>
                  <a:pt x="4267" y="196202"/>
                </a:lnTo>
                <a:lnTo>
                  <a:pt x="0" y="6697846"/>
                </a:lnTo>
                <a:lnTo>
                  <a:pt x="6805" y="6748122"/>
                </a:lnTo>
                <a:lnTo>
                  <a:pt x="26009" y="6792713"/>
                </a:lnTo>
                <a:lnTo>
                  <a:pt x="55797" y="6830077"/>
                </a:lnTo>
                <a:lnTo>
                  <a:pt x="94352" y="6858673"/>
                </a:lnTo>
                <a:lnTo>
                  <a:pt x="139858" y="6876961"/>
                </a:lnTo>
                <a:lnTo>
                  <a:pt x="190500" y="6883400"/>
                </a:lnTo>
                <a:lnTo>
                  <a:pt x="334556" y="6883400"/>
                </a:lnTo>
                <a:lnTo>
                  <a:pt x="385190" y="6876961"/>
                </a:lnTo>
                <a:lnTo>
                  <a:pt x="430680" y="6858673"/>
                </a:lnTo>
                <a:lnTo>
                  <a:pt x="469214" y="6830077"/>
                </a:lnTo>
                <a:lnTo>
                  <a:pt x="498980" y="6792713"/>
                </a:lnTo>
                <a:lnTo>
                  <a:pt x="518168" y="6748122"/>
                </a:lnTo>
                <a:lnTo>
                  <a:pt x="524967" y="6697846"/>
                </a:lnTo>
                <a:lnTo>
                  <a:pt x="524967" y="196202"/>
                </a:lnTo>
                <a:lnTo>
                  <a:pt x="519940" y="152207"/>
                </a:lnTo>
                <a:lnTo>
                  <a:pt x="505621" y="111296"/>
                </a:lnTo>
                <a:lnTo>
                  <a:pt x="483150" y="74811"/>
                </a:lnTo>
                <a:lnTo>
                  <a:pt x="453667" y="44096"/>
                </a:lnTo>
                <a:lnTo>
                  <a:pt x="418314" y="20493"/>
                </a:lnTo>
                <a:lnTo>
                  <a:pt x="378229" y="5347"/>
                </a:lnTo>
                <a:lnTo>
                  <a:pt x="334556" y="0"/>
                </a:lnTo>
                <a:close/>
              </a:path>
            </a:pathLst>
          </a:custGeom>
          <a:solidFill>
            <a:srgbClr val="B3B3B3"/>
          </a:solidFill>
        </p:spPr>
        <p:txBody>
          <a:bodyPr wrap="square" lIns="0" tIns="0" rIns="0" bIns="0" rtlCol="0"/>
          <a:lstStyle/>
          <a:p>
            <a:endParaRPr sz="1013" dirty="0"/>
          </a:p>
        </p:txBody>
      </p:sp>
      <p:sp>
        <p:nvSpPr>
          <p:cNvPr id="4" name="object 4"/>
          <p:cNvSpPr/>
          <p:nvPr/>
        </p:nvSpPr>
        <p:spPr>
          <a:xfrm>
            <a:off x="711975" y="1821657"/>
            <a:ext cx="295394" cy="3871913"/>
          </a:xfrm>
          <a:custGeom>
            <a:avLst/>
            <a:gdLst/>
            <a:ahLst/>
            <a:cxnLst/>
            <a:rect l="l" t="t" r="r" b="b"/>
            <a:pathLst>
              <a:path w="525144" h="6883400">
                <a:moveTo>
                  <a:pt x="0" y="6697851"/>
                </a:moveTo>
                <a:lnTo>
                  <a:pt x="4267" y="196200"/>
                </a:lnTo>
                <a:lnTo>
                  <a:pt x="9062" y="152204"/>
                </a:lnTo>
                <a:lnTo>
                  <a:pt x="22784" y="111293"/>
                </a:lnTo>
                <a:lnTo>
                  <a:pt x="44438" y="74808"/>
                </a:lnTo>
                <a:lnTo>
                  <a:pt x="73031" y="44094"/>
                </a:lnTo>
                <a:lnTo>
                  <a:pt x="107569" y="20492"/>
                </a:lnTo>
                <a:lnTo>
                  <a:pt x="147056" y="5347"/>
                </a:lnTo>
                <a:lnTo>
                  <a:pt x="190500" y="0"/>
                </a:lnTo>
                <a:lnTo>
                  <a:pt x="334557" y="0"/>
                </a:lnTo>
                <a:lnTo>
                  <a:pt x="378232" y="5347"/>
                </a:lnTo>
                <a:lnTo>
                  <a:pt x="418316" y="20492"/>
                </a:lnTo>
                <a:lnTo>
                  <a:pt x="453670" y="44094"/>
                </a:lnTo>
                <a:lnTo>
                  <a:pt x="483152" y="74808"/>
                </a:lnTo>
                <a:lnTo>
                  <a:pt x="505623" y="111293"/>
                </a:lnTo>
                <a:lnTo>
                  <a:pt x="519942" y="152204"/>
                </a:lnTo>
                <a:lnTo>
                  <a:pt x="524968" y="196200"/>
                </a:lnTo>
                <a:lnTo>
                  <a:pt x="524968" y="6697851"/>
                </a:lnTo>
                <a:lnTo>
                  <a:pt x="518170" y="6748125"/>
                </a:lnTo>
                <a:lnTo>
                  <a:pt x="498982" y="6792714"/>
                </a:lnTo>
                <a:lnTo>
                  <a:pt x="469216" y="6830077"/>
                </a:lnTo>
                <a:lnTo>
                  <a:pt x="430682" y="6858672"/>
                </a:lnTo>
                <a:lnTo>
                  <a:pt x="385192" y="6876959"/>
                </a:lnTo>
                <a:lnTo>
                  <a:pt x="334557" y="6883398"/>
                </a:lnTo>
                <a:lnTo>
                  <a:pt x="190500" y="6883398"/>
                </a:lnTo>
                <a:lnTo>
                  <a:pt x="139857" y="6876959"/>
                </a:lnTo>
                <a:lnTo>
                  <a:pt x="94351" y="6858672"/>
                </a:lnTo>
                <a:lnTo>
                  <a:pt x="55796" y="6830077"/>
                </a:lnTo>
                <a:lnTo>
                  <a:pt x="26008" y="6792714"/>
                </a:lnTo>
                <a:lnTo>
                  <a:pt x="6804" y="6748125"/>
                </a:lnTo>
                <a:lnTo>
                  <a:pt x="0" y="6697851"/>
                </a:lnTo>
                <a:close/>
              </a:path>
            </a:pathLst>
          </a:custGeom>
          <a:ln w="50800">
            <a:solidFill>
              <a:srgbClr val="B3B3B3"/>
            </a:solidFill>
          </a:ln>
        </p:spPr>
        <p:txBody>
          <a:bodyPr wrap="square" lIns="0" tIns="0" rIns="0" bIns="0" rtlCol="0"/>
          <a:lstStyle/>
          <a:p>
            <a:endParaRPr sz="1013" dirty="0"/>
          </a:p>
        </p:txBody>
      </p:sp>
      <p:sp>
        <p:nvSpPr>
          <p:cNvPr id="5" name="object 5"/>
          <p:cNvSpPr/>
          <p:nvPr/>
        </p:nvSpPr>
        <p:spPr>
          <a:xfrm>
            <a:off x="4851727" y="1119654"/>
            <a:ext cx="721519" cy="721519"/>
          </a:xfrm>
          <a:prstGeom prst="rect">
            <a:avLst/>
          </a:prstGeom>
          <a:blipFill>
            <a:blip r:embed="rId3" cstate="print"/>
            <a:stretch>
              <a:fillRect/>
            </a:stretch>
          </a:blipFill>
        </p:spPr>
        <p:txBody>
          <a:bodyPr wrap="square" lIns="0" tIns="0" rIns="0" bIns="0" rtlCol="0"/>
          <a:lstStyle/>
          <a:p>
            <a:endParaRPr sz="1013" dirty="0"/>
          </a:p>
        </p:txBody>
      </p:sp>
      <p:sp>
        <p:nvSpPr>
          <p:cNvPr id="6" name="object 6"/>
          <p:cNvSpPr/>
          <p:nvPr/>
        </p:nvSpPr>
        <p:spPr>
          <a:xfrm>
            <a:off x="4879438" y="1147358"/>
            <a:ext cx="635794" cy="635794"/>
          </a:xfrm>
          <a:prstGeom prst="rect">
            <a:avLst/>
          </a:prstGeom>
          <a:blipFill>
            <a:blip r:embed="rId4" cstate="print"/>
            <a:stretch>
              <a:fillRect/>
            </a:stretch>
          </a:blipFill>
        </p:spPr>
        <p:txBody>
          <a:bodyPr wrap="square" lIns="0" tIns="0" rIns="0" bIns="0" rtlCol="0"/>
          <a:lstStyle/>
          <a:p>
            <a:endParaRPr sz="1013" dirty="0"/>
          </a:p>
        </p:txBody>
      </p:sp>
      <p:sp>
        <p:nvSpPr>
          <p:cNvPr id="7" name="object 7"/>
          <p:cNvSpPr txBox="1">
            <a:spLocks noGrp="1"/>
          </p:cNvSpPr>
          <p:nvPr>
            <p:ph type="title"/>
          </p:nvPr>
        </p:nvSpPr>
        <p:spPr>
          <a:xfrm>
            <a:off x="298719" y="1314495"/>
            <a:ext cx="1121926" cy="294376"/>
          </a:xfrm>
          <a:prstGeom prst="rect">
            <a:avLst/>
          </a:prstGeom>
        </p:spPr>
        <p:txBody>
          <a:bodyPr vert="horz" wrap="square" lIns="0" tIns="0" rIns="0" bIns="0" rtlCol="0" anchor="ctr">
            <a:spAutoFit/>
          </a:bodyPr>
          <a:lstStyle/>
          <a:p>
            <a:pPr marL="7144"/>
            <a:r>
              <a:rPr sz="1913" i="1" spc="-34" dirty="0">
                <a:solidFill>
                  <a:srgbClr val="7D7D7D"/>
                </a:solidFill>
                <a:latin typeface="Calibri"/>
                <a:cs typeface="Calibri"/>
              </a:rPr>
              <a:t>Web</a:t>
            </a:r>
            <a:r>
              <a:rPr sz="1913" i="1" spc="-39" dirty="0">
                <a:solidFill>
                  <a:srgbClr val="7D7D7D"/>
                </a:solidFill>
                <a:latin typeface="Calibri"/>
                <a:cs typeface="Calibri"/>
              </a:rPr>
              <a:t> </a:t>
            </a:r>
            <a:r>
              <a:rPr sz="1913" i="1" spc="-14" dirty="0">
                <a:solidFill>
                  <a:srgbClr val="7D7D7D"/>
                </a:solidFill>
                <a:latin typeface="Calibri"/>
                <a:cs typeface="Calibri"/>
              </a:rPr>
              <a:t>Server</a:t>
            </a:r>
            <a:endParaRPr sz="1913" dirty="0">
              <a:latin typeface="Calibri"/>
              <a:cs typeface="Calibri"/>
            </a:endParaRPr>
          </a:p>
        </p:txBody>
      </p:sp>
      <p:sp>
        <p:nvSpPr>
          <p:cNvPr id="8" name="object 8"/>
          <p:cNvSpPr txBox="1"/>
          <p:nvPr/>
        </p:nvSpPr>
        <p:spPr>
          <a:xfrm>
            <a:off x="5499066" y="1311663"/>
            <a:ext cx="1287304" cy="294376"/>
          </a:xfrm>
          <a:prstGeom prst="rect">
            <a:avLst/>
          </a:prstGeom>
        </p:spPr>
        <p:txBody>
          <a:bodyPr vert="horz" wrap="square" lIns="0" tIns="0" rIns="0" bIns="0" rtlCol="0">
            <a:spAutoFit/>
          </a:bodyPr>
          <a:lstStyle/>
          <a:p>
            <a:pPr marL="7144"/>
            <a:r>
              <a:rPr sz="1913" i="1" spc="-34" dirty="0">
                <a:solidFill>
                  <a:srgbClr val="7D7D7D"/>
                </a:solidFill>
                <a:latin typeface="Calibri"/>
                <a:cs typeface="Calibri"/>
              </a:rPr>
              <a:t>Web</a:t>
            </a:r>
            <a:r>
              <a:rPr sz="1913" i="1" spc="-56" dirty="0">
                <a:solidFill>
                  <a:srgbClr val="7D7D7D"/>
                </a:solidFill>
                <a:latin typeface="Calibri"/>
                <a:cs typeface="Calibri"/>
              </a:rPr>
              <a:t> </a:t>
            </a:r>
            <a:r>
              <a:rPr sz="1913" i="1" spc="-39" dirty="0">
                <a:solidFill>
                  <a:srgbClr val="7D7D7D"/>
                </a:solidFill>
                <a:latin typeface="Calibri"/>
                <a:cs typeface="Calibri"/>
              </a:rPr>
              <a:t>Browser</a:t>
            </a:r>
            <a:endParaRPr sz="1913" dirty="0">
              <a:latin typeface="Calibri"/>
              <a:cs typeface="Calibri"/>
            </a:endParaRPr>
          </a:p>
        </p:txBody>
      </p:sp>
      <p:sp>
        <p:nvSpPr>
          <p:cNvPr id="9" name="object 9"/>
          <p:cNvSpPr txBox="1"/>
          <p:nvPr/>
        </p:nvSpPr>
        <p:spPr>
          <a:xfrm>
            <a:off x="1644905" y="1727223"/>
            <a:ext cx="3395424" cy="947952"/>
          </a:xfrm>
          <a:prstGeom prst="rect">
            <a:avLst/>
          </a:prstGeom>
        </p:spPr>
        <p:txBody>
          <a:bodyPr vert="horz" wrap="square" lIns="0" tIns="0" rIns="0" bIns="0" rtlCol="0">
            <a:spAutoFit/>
          </a:bodyPr>
          <a:lstStyle/>
          <a:p>
            <a:pPr marL="590788"/>
            <a:r>
              <a:rPr sz="1913" spc="141" dirty="0">
                <a:solidFill>
                  <a:srgbClr val="7D7D7D"/>
                </a:solidFill>
                <a:latin typeface="Calibri"/>
                <a:cs typeface="Calibri"/>
              </a:rPr>
              <a:t>URL </a:t>
            </a:r>
            <a:r>
              <a:rPr sz="1913" spc="34" dirty="0">
                <a:solidFill>
                  <a:srgbClr val="7D7D7D"/>
                </a:solidFill>
                <a:latin typeface="Calibri"/>
                <a:cs typeface="Calibri"/>
              </a:rPr>
              <a:t>Request </a:t>
            </a:r>
            <a:r>
              <a:rPr sz="1913" i="1" spc="-31" dirty="0">
                <a:solidFill>
                  <a:srgbClr val="7D7D7D"/>
                </a:solidFill>
                <a:latin typeface="Calibri"/>
                <a:cs typeface="Calibri"/>
              </a:rPr>
              <a:t>to</a:t>
            </a:r>
            <a:r>
              <a:rPr sz="1913" i="1" spc="-228" dirty="0">
                <a:solidFill>
                  <a:srgbClr val="7D7D7D"/>
                </a:solidFill>
                <a:latin typeface="Calibri"/>
                <a:cs typeface="Calibri"/>
              </a:rPr>
              <a:t> </a:t>
            </a:r>
            <a:r>
              <a:rPr sz="1913" i="1" spc="-39" dirty="0">
                <a:solidFill>
                  <a:srgbClr val="B3B3B3"/>
                </a:solidFill>
                <a:latin typeface="Calibri"/>
                <a:cs typeface="Calibri"/>
              </a:rPr>
              <a:t>server</a:t>
            </a:r>
            <a:endParaRPr sz="1913" dirty="0">
              <a:latin typeface="Calibri"/>
              <a:cs typeface="Calibri"/>
            </a:endParaRPr>
          </a:p>
          <a:p>
            <a:pPr>
              <a:spcBef>
                <a:spcPts val="23"/>
              </a:spcBef>
            </a:pPr>
            <a:endParaRPr sz="2334" dirty="0">
              <a:latin typeface="Times New Roman"/>
              <a:cs typeface="Times New Roman"/>
            </a:endParaRPr>
          </a:p>
          <a:p>
            <a:pPr marL="7144"/>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42" dirty="0">
                <a:solidFill>
                  <a:srgbClr val="7D7D7D"/>
                </a:solidFill>
                <a:latin typeface="Calibri"/>
                <a:cs typeface="Calibri"/>
              </a:rPr>
              <a:t>Webpage </a:t>
            </a:r>
            <a:r>
              <a:rPr sz="1913" i="1" spc="-236" dirty="0">
                <a:solidFill>
                  <a:srgbClr val="B3B3B3"/>
                </a:solidFill>
                <a:latin typeface="Calibri"/>
                <a:cs typeface="Calibri"/>
              </a:rPr>
              <a:t>&amp;</a:t>
            </a:r>
            <a:r>
              <a:rPr sz="1913" i="1" spc="-115" dirty="0">
                <a:solidFill>
                  <a:srgbClr val="B3B3B3"/>
                </a:solidFill>
                <a:latin typeface="Calibri"/>
                <a:cs typeface="Calibri"/>
              </a:rPr>
              <a:t> </a:t>
            </a:r>
            <a:r>
              <a:rPr sz="1913" i="1" spc="-23" dirty="0">
                <a:solidFill>
                  <a:srgbClr val="B3B3B3"/>
                </a:solidFill>
                <a:latin typeface="Calibri"/>
                <a:cs typeface="Calibri"/>
              </a:rPr>
              <a:t>Assets</a:t>
            </a:r>
            <a:endParaRPr sz="1913" dirty="0">
              <a:latin typeface="Calibri"/>
              <a:cs typeface="Calibri"/>
            </a:endParaRPr>
          </a:p>
        </p:txBody>
      </p:sp>
      <p:sp>
        <p:nvSpPr>
          <p:cNvPr id="10" name="object 10"/>
          <p:cNvSpPr/>
          <p:nvPr/>
        </p:nvSpPr>
        <p:spPr>
          <a:xfrm>
            <a:off x="5643562" y="1821656"/>
            <a:ext cx="300038" cy="3871913"/>
          </a:xfrm>
          <a:custGeom>
            <a:avLst/>
            <a:gdLst/>
            <a:ahLst/>
            <a:cxnLst/>
            <a:rect l="l" t="t" r="r" b="b"/>
            <a:pathLst>
              <a:path w="533400" h="6883400">
                <a:moveTo>
                  <a:pt x="340474" y="0"/>
                </a:moveTo>
                <a:lnTo>
                  <a:pt x="196418" y="0"/>
                </a:lnTo>
                <a:lnTo>
                  <a:pt x="152411" y="5108"/>
                </a:lnTo>
                <a:lnTo>
                  <a:pt x="111469" y="19640"/>
                </a:lnTo>
                <a:lnTo>
                  <a:pt x="74942" y="42401"/>
                </a:lnTo>
                <a:lnTo>
                  <a:pt x="44181" y="72200"/>
                </a:lnTo>
                <a:lnTo>
                  <a:pt x="20536" y="107844"/>
                </a:lnTo>
                <a:lnTo>
                  <a:pt x="5359" y="148140"/>
                </a:lnTo>
                <a:lnTo>
                  <a:pt x="0" y="191897"/>
                </a:lnTo>
                <a:lnTo>
                  <a:pt x="5918" y="6693550"/>
                </a:lnTo>
                <a:lnTo>
                  <a:pt x="10949" y="6737193"/>
                </a:lnTo>
                <a:lnTo>
                  <a:pt x="25281" y="6777198"/>
                </a:lnTo>
                <a:lnTo>
                  <a:pt x="47769" y="6812441"/>
                </a:lnTo>
                <a:lnTo>
                  <a:pt x="77271" y="6841804"/>
                </a:lnTo>
                <a:lnTo>
                  <a:pt x="112642" y="6864166"/>
                </a:lnTo>
                <a:lnTo>
                  <a:pt x="152739" y="6878404"/>
                </a:lnTo>
                <a:lnTo>
                  <a:pt x="196418" y="6883400"/>
                </a:lnTo>
                <a:lnTo>
                  <a:pt x="340474" y="6883400"/>
                </a:lnTo>
                <a:lnTo>
                  <a:pt x="384287" y="6878404"/>
                </a:lnTo>
                <a:lnTo>
                  <a:pt x="424730" y="6864166"/>
                </a:lnTo>
                <a:lnTo>
                  <a:pt x="460575" y="6841804"/>
                </a:lnTo>
                <a:lnTo>
                  <a:pt x="490593" y="6812441"/>
                </a:lnTo>
                <a:lnTo>
                  <a:pt x="513555" y="6777198"/>
                </a:lnTo>
                <a:lnTo>
                  <a:pt x="528234" y="6737193"/>
                </a:lnTo>
                <a:lnTo>
                  <a:pt x="533400" y="6693550"/>
                </a:lnTo>
                <a:lnTo>
                  <a:pt x="533400" y="191897"/>
                </a:lnTo>
                <a:lnTo>
                  <a:pt x="528234" y="148140"/>
                </a:lnTo>
                <a:lnTo>
                  <a:pt x="513555" y="107844"/>
                </a:lnTo>
                <a:lnTo>
                  <a:pt x="490593" y="72200"/>
                </a:lnTo>
                <a:lnTo>
                  <a:pt x="460575" y="42401"/>
                </a:lnTo>
                <a:lnTo>
                  <a:pt x="424730" y="19640"/>
                </a:lnTo>
                <a:lnTo>
                  <a:pt x="384287" y="5108"/>
                </a:lnTo>
                <a:lnTo>
                  <a:pt x="340474" y="0"/>
                </a:lnTo>
                <a:close/>
              </a:path>
            </a:pathLst>
          </a:custGeom>
          <a:solidFill>
            <a:srgbClr val="B3B3B3"/>
          </a:solidFill>
        </p:spPr>
        <p:txBody>
          <a:bodyPr wrap="square" lIns="0" tIns="0" rIns="0" bIns="0" rtlCol="0"/>
          <a:lstStyle/>
          <a:p>
            <a:endParaRPr sz="1013" dirty="0"/>
          </a:p>
        </p:txBody>
      </p:sp>
      <p:sp>
        <p:nvSpPr>
          <p:cNvPr id="11" name="object 11"/>
          <p:cNvSpPr/>
          <p:nvPr/>
        </p:nvSpPr>
        <p:spPr>
          <a:xfrm>
            <a:off x="5643564" y="1821659"/>
            <a:ext cx="300038" cy="3871913"/>
          </a:xfrm>
          <a:custGeom>
            <a:avLst/>
            <a:gdLst/>
            <a:ahLst/>
            <a:cxnLst/>
            <a:rect l="l" t="t" r="r" b="b"/>
            <a:pathLst>
              <a:path w="533400" h="6883400">
                <a:moveTo>
                  <a:pt x="5915" y="6693553"/>
                </a:moveTo>
                <a:lnTo>
                  <a:pt x="0" y="191903"/>
                </a:lnTo>
                <a:lnTo>
                  <a:pt x="5358" y="148145"/>
                </a:lnTo>
                <a:lnTo>
                  <a:pt x="20535" y="107847"/>
                </a:lnTo>
                <a:lnTo>
                  <a:pt x="44178" y="72202"/>
                </a:lnTo>
                <a:lnTo>
                  <a:pt x="74939" y="42403"/>
                </a:lnTo>
                <a:lnTo>
                  <a:pt x="111465" y="19640"/>
                </a:lnTo>
                <a:lnTo>
                  <a:pt x="152407" y="5108"/>
                </a:lnTo>
                <a:lnTo>
                  <a:pt x="196415" y="0"/>
                </a:lnTo>
                <a:lnTo>
                  <a:pt x="340472" y="0"/>
                </a:lnTo>
                <a:lnTo>
                  <a:pt x="384286" y="5108"/>
                </a:lnTo>
                <a:lnTo>
                  <a:pt x="424730" y="19640"/>
                </a:lnTo>
                <a:lnTo>
                  <a:pt x="460575" y="42403"/>
                </a:lnTo>
                <a:lnTo>
                  <a:pt x="490593" y="72202"/>
                </a:lnTo>
                <a:lnTo>
                  <a:pt x="513555" y="107847"/>
                </a:lnTo>
                <a:lnTo>
                  <a:pt x="528233" y="148145"/>
                </a:lnTo>
                <a:lnTo>
                  <a:pt x="533399" y="191903"/>
                </a:lnTo>
                <a:lnTo>
                  <a:pt x="533399" y="6693553"/>
                </a:lnTo>
                <a:lnTo>
                  <a:pt x="528233" y="6737195"/>
                </a:lnTo>
                <a:lnTo>
                  <a:pt x="513555" y="6777198"/>
                </a:lnTo>
                <a:lnTo>
                  <a:pt x="490593" y="6812440"/>
                </a:lnTo>
                <a:lnTo>
                  <a:pt x="460575" y="6841801"/>
                </a:lnTo>
                <a:lnTo>
                  <a:pt x="424730" y="6864161"/>
                </a:lnTo>
                <a:lnTo>
                  <a:pt x="384286" y="6878398"/>
                </a:lnTo>
                <a:lnTo>
                  <a:pt x="340472" y="6883393"/>
                </a:lnTo>
                <a:lnTo>
                  <a:pt x="196415" y="6883393"/>
                </a:lnTo>
                <a:lnTo>
                  <a:pt x="152735" y="6878398"/>
                </a:lnTo>
                <a:lnTo>
                  <a:pt x="112638" y="6864161"/>
                </a:lnTo>
                <a:lnTo>
                  <a:pt x="77267" y="6841801"/>
                </a:lnTo>
                <a:lnTo>
                  <a:pt x="47765" y="6812440"/>
                </a:lnTo>
                <a:lnTo>
                  <a:pt x="25277" y="6777198"/>
                </a:lnTo>
                <a:lnTo>
                  <a:pt x="10946" y="6737195"/>
                </a:lnTo>
                <a:lnTo>
                  <a:pt x="5915" y="6693553"/>
                </a:lnTo>
                <a:close/>
              </a:path>
            </a:pathLst>
          </a:custGeom>
          <a:ln w="50800">
            <a:solidFill>
              <a:srgbClr val="B3B3B3"/>
            </a:solidFill>
          </a:ln>
        </p:spPr>
        <p:txBody>
          <a:bodyPr wrap="square" lIns="0" tIns="0" rIns="0" bIns="0" rtlCol="0"/>
          <a:lstStyle/>
          <a:p>
            <a:endParaRPr sz="1013" dirty="0"/>
          </a:p>
        </p:txBody>
      </p:sp>
      <p:sp>
        <p:nvSpPr>
          <p:cNvPr id="12" name="object 12"/>
          <p:cNvSpPr/>
          <p:nvPr/>
        </p:nvSpPr>
        <p:spPr>
          <a:xfrm>
            <a:off x="1056210" y="2775008"/>
            <a:ext cx="4345186" cy="0"/>
          </a:xfrm>
          <a:custGeom>
            <a:avLst/>
            <a:gdLst/>
            <a:ahLst/>
            <a:cxnLst/>
            <a:rect l="l" t="t" r="r" b="b"/>
            <a:pathLst>
              <a:path w="7724775">
                <a:moveTo>
                  <a:pt x="0" y="45"/>
                </a:moveTo>
                <a:lnTo>
                  <a:pt x="7673378" y="2"/>
                </a:lnTo>
                <a:lnTo>
                  <a:pt x="7724178" y="1"/>
                </a:lnTo>
              </a:path>
            </a:pathLst>
          </a:custGeom>
          <a:ln w="101600">
            <a:solidFill>
              <a:srgbClr val="7D7D7D"/>
            </a:solidFill>
            <a:prstDash val="lgDash"/>
          </a:ln>
        </p:spPr>
        <p:txBody>
          <a:bodyPr wrap="square" lIns="0" tIns="0" rIns="0" bIns="0" rtlCol="0"/>
          <a:lstStyle/>
          <a:p>
            <a:endParaRPr sz="1013" dirty="0"/>
          </a:p>
        </p:txBody>
      </p:sp>
      <p:sp>
        <p:nvSpPr>
          <p:cNvPr id="13" name="object 13"/>
          <p:cNvSpPr/>
          <p:nvPr/>
        </p:nvSpPr>
        <p:spPr>
          <a:xfrm>
            <a:off x="5372478" y="2663561"/>
            <a:ext cx="222885" cy="222885"/>
          </a:xfrm>
          <a:custGeom>
            <a:avLst/>
            <a:gdLst/>
            <a:ahLst/>
            <a:cxnLst/>
            <a:rect l="l" t="t" r="r" b="b"/>
            <a:pathLst>
              <a:path w="396240" h="396239">
                <a:moveTo>
                  <a:pt x="0" y="0"/>
                </a:moveTo>
                <a:lnTo>
                  <a:pt x="0" y="396240"/>
                </a:lnTo>
                <a:lnTo>
                  <a:pt x="396240" y="198120"/>
                </a:lnTo>
                <a:lnTo>
                  <a:pt x="0" y="0"/>
                </a:lnTo>
                <a:close/>
              </a:path>
            </a:pathLst>
          </a:custGeom>
          <a:solidFill>
            <a:srgbClr val="7D7D7D"/>
          </a:solidFill>
        </p:spPr>
        <p:txBody>
          <a:bodyPr wrap="square" lIns="0" tIns="0" rIns="0" bIns="0" rtlCol="0"/>
          <a:lstStyle/>
          <a:p>
            <a:endParaRPr sz="1013" dirty="0"/>
          </a:p>
        </p:txBody>
      </p:sp>
      <p:sp>
        <p:nvSpPr>
          <p:cNvPr id="14" name="object 14"/>
          <p:cNvSpPr/>
          <p:nvPr/>
        </p:nvSpPr>
        <p:spPr>
          <a:xfrm>
            <a:off x="1245551" y="2128682"/>
            <a:ext cx="4357688" cy="0"/>
          </a:xfrm>
          <a:custGeom>
            <a:avLst/>
            <a:gdLst/>
            <a:ahLst/>
            <a:cxnLst/>
            <a:rect l="l" t="t" r="r" b="b"/>
            <a:pathLst>
              <a:path w="7747000">
                <a:moveTo>
                  <a:pt x="7746526" y="0"/>
                </a:moveTo>
                <a:lnTo>
                  <a:pt x="50883" y="7"/>
                </a:lnTo>
                <a:lnTo>
                  <a:pt x="0" y="2"/>
                </a:lnTo>
              </a:path>
            </a:pathLst>
          </a:custGeom>
          <a:ln w="101600">
            <a:solidFill>
              <a:srgbClr val="7D7D7D"/>
            </a:solidFill>
            <a:prstDash val="lgDash"/>
          </a:ln>
        </p:spPr>
        <p:txBody>
          <a:bodyPr wrap="square" lIns="0" tIns="0" rIns="0" bIns="0" rtlCol="0"/>
          <a:lstStyle/>
          <a:p>
            <a:endParaRPr sz="1013" dirty="0"/>
          </a:p>
        </p:txBody>
      </p:sp>
      <p:sp>
        <p:nvSpPr>
          <p:cNvPr id="15" name="object 15"/>
          <p:cNvSpPr/>
          <p:nvPr/>
        </p:nvSpPr>
        <p:spPr>
          <a:xfrm>
            <a:off x="1051238" y="2017245"/>
            <a:ext cx="222885" cy="222885"/>
          </a:xfrm>
          <a:custGeom>
            <a:avLst/>
            <a:gdLst/>
            <a:ahLst/>
            <a:cxnLst/>
            <a:rect l="l" t="t" r="r" b="b"/>
            <a:pathLst>
              <a:path w="396239" h="396239">
                <a:moveTo>
                  <a:pt x="396239" y="0"/>
                </a:moveTo>
                <a:lnTo>
                  <a:pt x="0" y="198120"/>
                </a:lnTo>
                <a:lnTo>
                  <a:pt x="396239" y="396239"/>
                </a:lnTo>
                <a:lnTo>
                  <a:pt x="396239" y="0"/>
                </a:lnTo>
                <a:close/>
              </a:path>
            </a:pathLst>
          </a:custGeom>
          <a:solidFill>
            <a:srgbClr val="7D7D7D"/>
          </a:solidFill>
        </p:spPr>
        <p:txBody>
          <a:bodyPr wrap="square" lIns="0" tIns="0" rIns="0" bIns="0" rtlCol="0"/>
          <a:lstStyle/>
          <a:p>
            <a:endParaRPr sz="1013" dirty="0"/>
          </a:p>
        </p:txBody>
      </p:sp>
      <p:sp>
        <p:nvSpPr>
          <p:cNvPr id="16" name="object 16"/>
          <p:cNvSpPr/>
          <p:nvPr/>
        </p:nvSpPr>
        <p:spPr>
          <a:xfrm>
            <a:off x="1056210" y="4889323"/>
            <a:ext cx="4345186" cy="0"/>
          </a:xfrm>
          <a:custGeom>
            <a:avLst/>
            <a:gdLst/>
            <a:ahLst/>
            <a:cxnLst/>
            <a:rect l="l" t="t" r="r" b="b"/>
            <a:pathLst>
              <a:path w="7724775">
                <a:moveTo>
                  <a:pt x="0" y="45"/>
                </a:moveTo>
                <a:lnTo>
                  <a:pt x="7673378" y="2"/>
                </a:lnTo>
                <a:lnTo>
                  <a:pt x="7724178" y="2"/>
                </a:lnTo>
              </a:path>
            </a:pathLst>
          </a:custGeom>
          <a:ln w="101600">
            <a:solidFill>
              <a:srgbClr val="7D7D7D"/>
            </a:solidFill>
            <a:prstDash val="lgDash"/>
          </a:ln>
        </p:spPr>
        <p:txBody>
          <a:bodyPr wrap="square" lIns="0" tIns="0" rIns="0" bIns="0" rtlCol="0"/>
          <a:lstStyle/>
          <a:p>
            <a:endParaRPr sz="1013" dirty="0"/>
          </a:p>
        </p:txBody>
      </p:sp>
      <p:sp>
        <p:nvSpPr>
          <p:cNvPr id="17" name="object 17"/>
          <p:cNvSpPr/>
          <p:nvPr/>
        </p:nvSpPr>
        <p:spPr>
          <a:xfrm>
            <a:off x="5372478" y="4777883"/>
            <a:ext cx="222885" cy="222885"/>
          </a:xfrm>
          <a:custGeom>
            <a:avLst/>
            <a:gdLst/>
            <a:ahLst/>
            <a:cxnLst/>
            <a:rect l="l" t="t" r="r" b="b"/>
            <a:pathLst>
              <a:path w="396240" h="396240">
                <a:moveTo>
                  <a:pt x="0" y="0"/>
                </a:moveTo>
                <a:lnTo>
                  <a:pt x="0" y="396240"/>
                </a:lnTo>
                <a:lnTo>
                  <a:pt x="396240" y="198120"/>
                </a:lnTo>
                <a:lnTo>
                  <a:pt x="0" y="0"/>
                </a:lnTo>
                <a:close/>
              </a:path>
            </a:pathLst>
          </a:custGeom>
          <a:solidFill>
            <a:srgbClr val="7D7D7D"/>
          </a:solidFill>
        </p:spPr>
        <p:txBody>
          <a:bodyPr wrap="square" lIns="0" tIns="0" rIns="0" bIns="0" rtlCol="0"/>
          <a:lstStyle/>
          <a:p>
            <a:endParaRPr sz="1013" dirty="0"/>
          </a:p>
        </p:txBody>
      </p:sp>
      <p:sp>
        <p:nvSpPr>
          <p:cNvPr id="18" name="object 18"/>
          <p:cNvSpPr/>
          <p:nvPr/>
        </p:nvSpPr>
        <p:spPr>
          <a:xfrm>
            <a:off x="1251838" y="4263101"/>
            <a:ext cx="4345186" cy="0"/>
          </a:xfrm>
          <a:custGeom>
            <a:avLst/>
            <a:gdLst/>
            <a:ahLst/>
            <a:cxnLst/>
            <a:rect l="l" t="t" r="r" b="b"/>
            <a:pathLst>
              <a:path w="7724775">
                <a:moveTo>
                  <a:pt x="7724176" y="0"/>
                </a:moveTo>
                <a:lnTo>
                  <a:pt x="50884" y="6"/>
                </a:lnTo>
                <a:lnTo>
                  <a:pt x="0" y="0"/>
                </a:lnTo>
              </a:path>
            </a:pathLst>
          </a:custGeom>
          <a:ln w="101600">
            <a:solidFill>
              <a:srgbClr val="7D7D7D"/>
            </a:solidFill>
            <a:prstDash val="lgDash"/>
          </a:ln>
        </p:spPr>
        <p:txBody>
          <a:bodyPr wrap="square" lIns="0" tIns="0" rIns="0" bIns="0" rtlCol="0"/>
          <a:lstStyle/>
          <a:p>
            <a:endParaRPr sz="1013" dirty="0"/>
          </a:p>
        </p:txBody>
      </p:sp>
      <p:sp>
        <p:nvSpPr>
          <p:cNvPr id="19" name="object 19"/>
          <p:cNvSpPr/>
          <p:nvPr/>
        </p:nvSpPr>
        <p:spPr>
          <a:xfrm>
            <a:off x="1057525" y="4151662"/>
            <a:ext cx="222885" cy="222885"/>
          </a:xfrm>
          <a:custGeom>
            <a:avLst/>
            <a:gdLst/>
            <a:ahLst/>
            <a:cxnLst/>
            <a:rect l="l" t="t" r="r" b="b"/>
            <a:pathLst>
              <a:path w="396239" h="396239">
                <a:moveTo>
                  <a:pt x="396240" y="0"/>
                </a:moveTo>
                <a:lnTo>
                  <a:pt x="0" y="198119"/>
                </a:lnTo>
                <a:lnTo>
                  <a:pt x="396240" y="396239"/>
                </a:lnTo>
                <a:lnTo>
                  <a:pt x="396240" y="0"/>
                </a:lnTo>
                <a:close/>
              </a:path>
            </a:pathLst>
          </a:custGeom>
          <a:solidFill>
            <a:srgbClr val="7D7D7D"/>
          </a:solidFill>
        </p:spPr>
        <p:txBody>
          <a:bodyPr wrap="square" lIns="0" tIns="0" rIns="0" bIns="0" rtlCol="0"/>
          <a:lstStyle/>
          <a:p>
            <a:endParaRPr sz="1013" dirty="0"/>
          </a:p>
        </p:txBody>
      </p:sp>
      <p:sp>
        <p:nvSpPr>
          <p:cNvPr id="20" name="object 20"/>
          <p:cNvSpPr txBox="1"/>
          <p:nvPr/>
        </p:nvSpPr>
        <p:spPr>
          <a:xfrm>
            <a:off x="1767928" y="3868741"/>
            <a:ext cx="3149322" cy="939296"/>
          </a:xfrm>
          <a:prstGeom prst="rect">
            <a:avLst/>
          </a:prstGeom>
        </p:spPr>
        <p:txBody>
          <a:bodyPr vert="horz" wrap="square" lIns="0" tIns="0" rIns="0" bIns="0" rtlCol="0">
            <a:spAutoFit/>
          </a:bodyPr>
          <a:lstStyle/>
          <a:p>
            <a:pPr marL="190738" indent="-183952"/>
            <a:r>
              <a:rPr sz="1913" i="1" spc="-23" dirty="0">
                <a:solidFill>
                  <a:srgbClr val="B3B3B3"/>
                </a:solidFill>
                <a:latin typeface="Calibri"/>
                <a:cs typeface="Calibri"/>
              </a:rPr>
              <a:t>User </a:t>
            </a:r>
            <a:r>
              <a:rPr sz="1913" i="1" spc="-11" dirty="0">
                <a:solidFill>
                  <a:srgbClr val="B3B3B3"/>
                </a:solidFill>
                <a:latin typeface="Calibri"/>
                <a:cs typeface="Calibri"/>
              </a:rPr>
              <a:t>clicks </a:t>
            </a:r>
            <a:r>
              <a:rPr sz="1913" i="1" dirty="0">
                <a:solidFill>
                  <a:srgbClr val="B3B3B3"/>
                </a:solidFill>
                <a:latin typeface="Calibri"/>
                <a:cs typeface="Calibri"/>
              </a:rPr>
              <a:t>on </a:t>
            </a:r>
            <a:r>
              <a:rPr sz="1913" i="1" spc="-28" dirty="0">
                <a:solidFill>
                  <a:srgbClr val="B3B3B3"/>
                </a:solidFill>
                <a:latin typeface="Calibri"/>
                <a:cs typeface="Calibri"/>
              </a:rPr>
              <a:t>link, </a:t>
            </a:r>
            <a:r>
              <a:rPr sz="1913" spc="37" dirty="0">
                <a:solidFill>
                  <a:srgbClr val="7D7D7D"/>
                </a:solidFill>
                <a:latin typeface="Calibri"/>
                <a:cs typeface="Calibri"/>
              </a:rPr>
              <a:t>new</a:t>
            </a:r>
            <a:r>
              <a:rPr sz="1913" spc="14" dirty="0">
                <a:solidFill>
                  <a:srgbClr val="7D7D7D"/>
                </a:solidFill>
                <a:latin typeface="Calibri"/>
                <a:cs typeface="Calibri"/>
              </a:rPr>
              <a:t> </a:t>
            </a:r>
            <a:r>
              <a:rPr sz="1913" spc="34" dirty="0">
                <a:solidFill>
                  <a:srgbClr val="7D7D7D"/>
                </a:solidFill>
                <a:latin typeface="Calibri"/>
                <a:cs typeface="Calibri"/>
              </a:rPr>
              <a:t>Request</a:t>
            </a:r>
            <a:endParaRPr sz="1913" dirty="0">
              <a:latin typeface="Calibri"/>
              <a:cs typeface="Calibri"/>
            </a:endParaRPr>
          </a:p>
          <a:p>
            <a:pPr>
              <a:spcBef>
                <a:spcPts val="20"/>
              </a:spcBef>
            </a:pPr>
            <a:endParaRPr sz="2278" dirty="0">
              <a:latin typeface="Times New Roman"/>
              <a:cs typeface="Times New Roman"/>
            </a:endParaRPr>
          </a:p>
          <a:p>
            <a:pPr marL="190738"/>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107" dirty="0">
                <a:solidFill>
                  <a:srgbClr val="7D7D7D"/>
                </a:solidFill>
                <a:latin typeface="Calibri"/>
                <a:cs typeface="Calibri"/>
              </a:rPr>
              <a:t>JSON</a:t>
            </a:r>
            <a:r>
              <a:rPr sz="1913" spc="-96" dirty="0">
                <a:solidFill>
                  <a:srgbClr val="7D7D7D"/>
                </a:solidFill>
                <a:latin typeface="Calibri"/>
                <a:cs typeface="Calibri"/>
              </a:rPr>
              <a:t> </a:t>
            </a:r>
            <a:r>
              <a:rPr sz="1913" i="1" spc="34" dirty="0">
                <a:solidFill>
                  <a:srgbClr val="B3B3B3"/>
                </a:solidFill>
                <a:latin typeface="Calibri"/>
                <a:cs typeface="Calibri"/>
              </a:rPr>
              <a:t>Data</a:t>
            </a:r>
            <a:endParaRPr sz="1913" dirty="0">
              <a:latin typeface="Calibri"/>
              <a:cs typeface="Calibri"/>
            </a:endParaRPr>
          </a:p>
        </p:txBody>
      </p:sp>
      <p:sp>
        <p:nvSpPr>
          <p:cNvPr id="21" name="object 21"/>
          <p:cNvSpPr/>
          <p:nvPr/>
        </p:nvSpPr>
        <p:spPr>
          <a:xfrm>
            <a:off x="6257378" y="2228850"/>
            <a:ext cx="447621" cy="557213"/>
          </a:xfrm>
          <a:prstGeom prst="rect">
            <a:avLst/>
          </a:prstGeom>
          <a:blipFill>
            <a:blip r:embed="rId5" cstate="print"/>
            <a:stretch>
              <a:fillRect/>
            </a:stretch>
          </a:blipFill>
        </p:spPr>
        <p:txBody>
          <a:bodyPr wrap="square" lIns="0" tIns="0" rIns="0" bIns="0" rtlCol="0"/>
          <a:lstStyle/>
          <a:p>
            <a:endParaRPr sz="1013" dirty="0"/>
          </a:p>
        </p:txBody>
      </p:sp>
      <p:sp>
        <p:nvSpPr>
          <p:cNvPr id="22" name="object 22"/>
          <p:cNvSpPr/>
          <p:nvPr/>
        </p:nvSpPr>
        <p:spPr>
          <a:xfrm>
            <a:off x="6256625" y="2226668"/>
            <a:ext cx="448628" cy="558641"/>
          </a:xfrm>
          <a:custGeom>
            <a:avLst/>
            <a:gdLst/>
            <a:ahLst/>
            <a:cxnLst/>
            <a:rect l="l" t="t" r="r" b="b"/>
            <a:pathLst>
              <a:path w="797559" h="993139">
                <a:moveTo>
                  <a:pt x="50312" y="0"/>
                </a:moveTo>
                <a:lnTo>
                  <a:pt x="40636" y="3607"/>
                </a:lnTo>
                <a:lnTo>
                  <a:pt x="37790" y="4669"/>
                </a:lnTo>
                <a:lnTo>
                  <a:pt x="35199" y="6237"/>
                </a:lnTo>
                <a:lnTo>
                  <a:pt x="32561" y="7701"/>
                </a:lnTo>
                <a:lnTo>
                  <a:pt x="20310" y="16443"/>
                </a:lnTo>
                <a:lnTo>
                  <a:pt x="19240" y="17392"/>
                </a:lnTo>
                <a:lnTo>
                  <a:pt x="1992" y="64992"/>
                </a:lnTo>
                <a:lnTo>
                  <a:pt x="488" y="122250"/>
                </a:lnTo>
                <a:lnTo>
                  <a:pt x="143" y="167269"/>
                </a:lnTo>
                <a:lnTo>
                  <a:pt x="0" y="225747"/>
                </a:lnTo>
                <a:lnTo>
                  <a:pt x="6" y="299583"/>
                </a:lnTo>
                <a:lnTo>
                  <a:pt x="110" y="390676"/>
                </a:lnTo>
                <a:lnTo>
                  <a:pt x="261" y="500924"/>
                </a:lnTo>
                <a:lnTo>
                  <a:pt x="818" y="943082"/>
                </a:lnTo>
                <a:lnTo>
                  <a:pt x="4438" y="952726"/>
                </a:lnTo>
                <a:lnTo>
                  <a:pt x="5454" y="955433"/>
                </a:lnTo>
                <a:lnTo>
                  <a:pt x="6991" y="957950"/>
                </a:lnTo>
                <a:lnTo>
                  <a:pt x="8406" y="960496"/>
                </a:lnTo>
                <a:lnTo>
                  <a:pt x="17524" y="973262"/>
                </a:lnTo>
                <a:lnTo>
                  <a:pt x="18067" y="973853"/>
                </a:lnTo>
                <a:lnTo>
                  <a:pt x="27774" y="981939"/>
                </a:lnTo>
                <a:lnTo>
                  <a:pt x="28911" y="982846"/>
                </a:lnTo>
                <a:lnTo>
                  <a:pt x="30194" y="983600"/>
                </a:lnTo>
                <a:lnTo>
                  <a:pt x="31430" y="984368"/>
                </a:lnTo>
                <a:lnTo>
                  <a:pt x="32741" y="984939"/>
                </a:lnTo>
                <a:lnTo>
                  <a:pt x="34023" y="985612"/>
                </a:lnTo>
                <a:lnTo>
                  <a:pt x="36726" y="986958"/>
                </a:lnTo>
                <a:lnTo>
                  <a:pt x="39443" y="988298"/>
                </a:lnTo>
                <a:lnTo>
                  <a:pt x="42516" y="989358"/>
                </a:lnTo>
                <a:lnTo>
                  <a:pt x="43924" y="989846"/>
                </a:lnTo>
                <a:lnTo>
                  <a:pt x="55673" y="991440"/>
                </a:lnTo>
                <a:lnTo>
                  <a:pt x="58529" y="991662"/>
                </a:lnTo>
                <a:lnTo>
                  <a:pt x="66167" y="991755"/>
                </a:lnTo>
                <a:lnTo>
                  <a:pt x="70639" y="991926"/>
                </a:lnTo>
                <a:lnTo>
                  <a:pt x="76374" y="992144"/>
                </a:lnTo>
                <a:lnTo>
                  <a:pt x="114675" y="992728"/>
                </a:lnTo>
                <a:lnTo>
                  <a:pt x="123865" y="992735"/>
                </a:lnTo>
                <a:lnTo>
                  <a:pt x="130366" y="992758"/>
                </a:lnTo>
                <a:lnTo>
                  <a:pt x="163259" y="992921"/>
                </a:lnTo>
                <a:lnTo>
                  <a:pt x="204130" y="993013"/>
                </a:lnTo>
                <a:lnTo>
                  <a:pt x="255711" y="993037"/>
                </a:lnTo>
                <a:lnTo>
                  <a:pt x="320733" y="992998"/>
                </a:lnTo>
                <a:lnTo>
                  <a:pt x="401925" y="992898"/>
                </a:lnTo>
                <a:lnTo>
                  <a:pt x="746577" y="992411"/>
                </a:lnTo>
                <a:lnTo>
                  <a:pt x="756253" y="988803"/>
                </a:lnTo>
                <a:lnTo>
                  <a:pt x="759100" y="987741"/>
                </a:lnTo>
                <a:lnTo>
                  <a:pt x="761690" y="986173"/>
                </a:lnTo>
                <a:lnTo>
                  <a:pt x="764327" y="984710"/>
                </a:lnTo>
                <a:lnTo>
                  <a:pt x="766803" y="983356"/>
                </a:lnTo>
                <a:lnTo>
                  <a:pt x="769147" y="981767"/>
                </a:lnTo>
                <a:lnTo>
                  <a:pt x="771429" y="980132"/>
                </a:lnTo>
                <a:lnTo>
                  <a:pt x="773200" y="978802"/>
                </a:lnTo>
                <a:lnTo>
                  <a:pt x="774961" y="977476"/>
                </a:lnTo>
                <a:lnTo>
                  <a:pt x="776580" y="975969"/>
                </a:lnTo>
                <a:lnTo>
                  <a:pt x="777648" y="975021"/>
                </a:lnTo>
                <a:lnTo>
                  <a:pt x="794961" y="927433"/>
                </a:lnTo>
                <a:lnTo>
                  <a:pt x="796506" y="870615"/>
                </a:lnTo>
                <a:lnTo>
                  <a:pt x="796896" y="826025"/>
                </a:lnTo>
                <a:lnTo>
                  <a:pt x="797104" y="768158"/>
                </a:lnTo>
                <a:lnTo>
                  <a:pt x="797186" y="695144"/>
                </a:lnTo>
                <a:lnTo>
                  <a:pt x="797194" y="605116"/>
                </a:lnTo>
                <a:lnTo>
                  <a:pt x="797185" y="496206"/>
                </a:lnTo>
                <a:lnTo>
                  <a:pt x="797194" y="387295"/>
                </a:lnTo>
                <a:lnTo>
                  <a:pt x="797186" y="297267"/>
                </a:lnTo>
                <a:lnTo>
                  <a:pt x="797104" y="224253"/>
                </a:lnTo>
                <a:lnTo>
                  <a:pt x="796896" y="166386"/>
                </a:lnTo>
                <a:lnTo>
                  <a:pt x="796506" y="121796"/>
                </a:lnTo>
                <a:lnTo>
                  <a:pt x="794961" y="64978"/>
                </a:lnTo>
                <a:lnTo>
                  <a:pt x="784840" y="24953"/>
                </a:lnTo>
                <a:lnTo>
                  <a:pt x="776580" y="16443"/>
                </a:lnTo>
                <a:lnTo>
                  <a:pt x="774961" y="14935"/>
                </a:lnTo>
                <a:lnTo>
                  <a:pt x="764327" y="7701"/>
                </a:lnTo>
                <a:lnTo>
                  <a:pt x="761690" y="6237"/>
                </a:lnTo>
                <a:lnTo>
                  <a:pt x="759100" y="4669"/>
                </a:lnTo>
                <a:lnTo>
                  <a:pt x="756253" y="3607"/>
                </a:lnTo>
                <a:lnTo>
                  <a:pt x="746577" y="0"/>
                </a:lnTo>
                <a:lnTo>
                  <a:pt x="398444" y="0"/>
                </a:lnTo>
                <a:lnTo>
                  <a:pt x="50312" y="0"/>
                </a:lnTo>
                <a:close/>
              </a:path>
            </a:pathLst>
          </a:custGeom>
          <a:ln w="25400">
            <a:solidFill>
              <a:srgbClr val="000000"/>
            </a:solidFill>
          </a:ln>
        </p:spPr>
        <p:txBody>
          <a:bodyPr wrap="square" lIns="0" tIns="0" rIns="0" bIns="0" rtlCol="0"/>
          <a:lstStyle/>
          <a:p>
            <a:endParaRPr sz="1013" dirty="0"/>
          </a:p>
        </p:txBody>
      </p:sp>
      <p:sp>
        <p:nvSpPr>
          <p:cNvPr id="23" name="object 23"/>
          <p:cNvSpPr txBox="1"/>
          <p:nvPr/>
        </p:nvSpPr>
        <p:spPr>
          <a:xfrm>
            <a:off x="6217570" y="1931620"/>
            <a:ext cx="526852" cy="242374"/>
          </a:xfrm>
          <a:prstGeom prst="rect">
            <a:avLst/>
          </a:prstGeom>
        </p:spPr>
        <p:txBody>
          <a:bodyPr vert="horz" wrap="square" lIns="0" tIns="0" rIns="0" bIns="0" rtlCol="0">
            <a:spAutoFit/>
          </a:bodyPr>
          <a:lstStyle/>
          <a:p>
            <a:pPr marL="7144"/>
            <a:r>
              <a:rPr sz="1575" spc="149" dirty="0">
                <a:solidFill>
                  <a:srgbClr val="7D7D7D"/>
                </a:solidFill>
                <a:latin typeface="Calibri"/>
                <a:cs typeface="Calibri"/>
              </a:rPr>
              <a:t>H</a:t>
            </a:r>
            <a:r>
              <a:rPr sz="1575" spc="73" dirty="0">
                <a:solidFill>
                  <a:srgbClr val="7D7D7D"/>
                </a:solidFill>
                <a:latin typeface="Calibri"/>
                <a:cs typeface="Calibri"/>
              </a:rPr>
              <a:t>T</a:t>
            </a:r>
            <a:r>
              <a:rPr sz="1575" spc="-79" dirty="0">
                <a:solidFill>
                  <a:srgbClr val="7D7D7D"/>
                </a:solidFill>
                <a:latin typeface="Calibri"/>
                <a:cs typeface="Calibri"/>
              </a:rPr>
              <a:t>M</a:t>
            </a:r>
            <a:r>
              <a:rPr sz="1575" spc="127" dirty="0">
                <a:solidFill>
                  <a:srgbClr val="7D7D7D"/>
                </a:solidFill>
                <a:latin typeface="Calibri"/>
                <a:cs typeface="Calibri"/>
              </a:rPr>
              <a:t>L</a:t>
            </a:r>
            <a:endParaRPr sz="1575" dirty="0">
              <a:latin typeface="Calibri"/>
              <a:cs typeface="Calibri"/>
            </a:endParaRPr>
          </a:p>
        </p:txBody>
      </p:sp>
      <p:sp>
        <p:nvSpPr>
          <p:cNvPr id="24" name="object 24"/>
          <p:cNvSpPr txBox="1"/>
          <p:nvPr/>
        </p:nvSpPr>
        <p:spPr>
          <a:xfrm>
            <a:off x="6926408" y="1931620"/>
            <a:ext cx="839391" cy="242374"/>
          </a:xfrm>
          <a:prstGeom prst="rect">
            <a:avLst/>
          </a:prstGeom>
        </p:spPr>
        <p:txBody>
          <a:bodyPr vert="horz" wrap="square" lIns="0" tIns="0" rIns="0" bIns="0" rtlCol="0">
            <a:spAutoFit/>
          </a:bodyPr>
          <a:lstStyle/>
          <a:p>
            <a:pPr marL="7144"/>
            <a:r>
              <a:rPr sz="1575" spc="8" dirty="0">
                <a:solidFill>
                  <a:srgbClr val="7D7D7D"/>
                </a:solidFill>
                <a:latin typeface="Calibri"/>
                <a:cs typeface="Calibri"/>
              </a:rPr>
              <a:t>JavaScript</a:t>
            </a:r>
            <a:endParaRPr sz="1575" dirty="0">
              <a:latin typeface="Calibri"/>
              <a:cs typeface="Calibri"/>
            </a:endParaRPr>
          </a:p>
        </p:txBody>
      </p:sp>
      <p:sp>
        <p:nvSpPr>
          <p:cNvPr id="25" name="object 25"/>
          <p:cNvSpPr/>
          <p:nvPr/>
        </p:nvSpPr>
        <p:spPr>
          <a:xfrm>
            <a:off x="7136595" y="2264569"/>
            <a:ext cx="418337" cy="521494"/>
          </a:xfrm>
          <a:prstGeom prst="rect">
            <a:avLst/>
          </a:prstGeom>
          <a:blipFill>
            <a:blip r:embed="rId6" cstate="print"/>
            <a:stretch>
              <a:fillRect/>
            </a:stretch>
          </a:blipFill>
        </p:spPr>
        <p:txBody>
          <a:bodyPr wrap="square" lIns="0" tIns="0" rIns="0" bIns="0" rtlCol="0"/>
          <a:lstStyle/>
          <a:p>
            <a:endParaRPr sz="1013" dirty="0"/>
          </a:p>
        </p:txBody>
      </p:sp>
      <p:sp>
        <p:nvSpPr>
          <p:cNvPr id="26" name="object 26"/>
          <p:cNvSpPr/>
          <p:nvPr/>
        </p:nvSpPr>
        <p:spPr>
          <a:xfrm>
            <a:off x="7137259" y="2264974"/>
            <a:ext cx="417909" cy="520422"/>
          </a:xfrm>
          <a:custGeom>
            <a:avLst/>
            <a:gdLst/>
            <a:ahLst/>
            <a:cxnLst/>
            <a:rect l="l" t="t" r="r" b="b"/>
            <a:pathLst>
              <a:path w="742950" h="925195">
                <a:moveTo>
                  <a:pt x="46868" y="0"/>
                </a:moveTo>
                <a:lnTo>
                  <a:pt x="37856" y="3360"/>
                </a:lnTo>
                <a:lnTo>
                  <a:pt x="35204" y="4348"/>
                </a:lnTo>
                <a:lnTo>
                  <a:pt x="32792" y="5809"/>
                </a:lnTo>
                <a:lnTo>
                  <a:pt x="30334" y="7173"/>
                </a:lnTo>
                <a:lnTo>
                  <a:pt x="28024" y="8436"/>
                </a:lnTo>
                <a:lnTo>
                  <a:pt x="25846" y="9912"/>
                </a:lnTo>
                <a:lnTo>
                  <a:pt x="23721" y="11438"/>
                </a:lnTo>
                <a:lnTo>
                  <a:pt x="22070" y="12675"/>
                </a:lnTo>
                <a:lnTo>
                  <a:pt x="20430" y="13910"/>
                </a:lnTo>
                <a:lnTo>
                  <a:pt x="18923" y="15315"/>
                </a:lnTo>
                <a:lnTo>
                  <a:pt x="17927" y="16199"/>
                </a:lnTo>
                <a:lnTo>
                  <a:pt x="1621" y="65330"/>
                </a:lnTo>
                <a:lnTo>
                  <a:pt x="274" y="133376"/>
                </a:lnTo>
                <a:lnTo>
                  <a:pt x="37" y="188259"/>
                </a:lnTo>
                <a:lnTo>
                  <a:pt x="0" y="260407"/>
                </a:lnTo>
                <a:lnTo>
                  <a:pt x="93" y="352338"/>
                </a:lnTo>
                <a:lnTo>
                  <a:pt x="249" y="466571"/>
                </a:lnTo>
                <a:lnTo>
                  <a:pt x="768" y="878407"/>
                </a:lnTo>
                <a:lnTo>
                  <a:pt x="4139" y="887389"/>
                </a:lnTo>
                <a:lnTo>
                  <a:pt x="5086" y="889911"/>
                </a:lnTo>
                <a:lnTo>
                  <a:pt x="6518" y="892255"/>
                </a:lnTo>
                <a:lnTo>
                  <a:pt x="7835" y="894627"/>
                </a:lnTo>
                <a:lnTo>
                  <a:pt x="16329" y="906518"/>
                </a:lnTo>
                <a:lnTo>
                  <a:pt x="16834" y="907068"/>
                </a:lnTo>
                <a:lnTo>
                  <a:pt x="25876" y="914599"/>
                </a:lnTo>
                <a:lnTo>
                  <a:pt x="26934" y="915444"/>
                </a:lnTo>
                <a:lnTo>
                  <a:pt x="28130" y="916146"/>
                </a:lnTo>
                <a:lnTo>
                  <a:pt x="29280" y="916862"/>
                </a:lnTo>
                <a:lnTo>
                  <a:pt x="30503" y="917393"/>
                </a:lnTo>
                <a:lnTo>
                  <a:pt x="44275" y="922672"/>
                </a:lnTo>
                <a:lnTo>
                  <a:pt x="46061" y="922984"/>
                </a:lnTo>
                <a:lnTo>
                  <a:pt x="48683" y="923211"/>
                </a:lnTo>
                <a:lnTo>
                  <a:pt x="51861" y="923448"/>
                </a:lnTo>
                <a:lnTo>
                  <a:pt x="54521" y="923654"/>
                </a:lnTo>
                <a:lnTo>
                  <a:pt x="61636" y="923742"/>
                </a:lnTo>
                <a:lnTo>
                  <a:pt x="65801" y="923900"/>
                </a:lnTo>
                <a:lnTo>
                  <a:pt x="71143" y="924104"/>
                </a:lnTo>
                <a:lnTo>
                  <a:pt x="115378" y="924655"/>
                </a:lnTo>
                <a:lnTo>
                  <a:pt x="121433" y="924676"/>
                </a:lnTo>
                <a:lnTo>
                  <a:pt x="152069" y="924828"/>
                </a:lnTo>
                <a:lnTo>
                  <a:pt x="190137" y="924913"/>
                </a:lnTo>
                <a:lnTo>
                  <a:pt x="238181" y="924935"/>
                </a:lnTo>
                <a:lnTo>
                  <a:pt x="298743" y="924899"/>
                </a:lnTo>
                <a:lnTo>
                  <a:pt x="374368" y="924806"/>
                </a:lnTo>
                <a:lnTo>
                  <a:pt x="695384" y="924354"/>
                </a:lnTo>
                <a:lnTo>
                  <a:pt x="709460" y="918544"/>
                </a:lnTo>
                <a:lnTo>
                  <a:pt x="711917" y="917180"/>
                </a:lnTo>
                <a:lnTo>
                  <a:pt x="723329" y="909038"/>
                </a:lnTo>
                <a:lnTo>
                  <a:pt x="724325" y="908155"/>
                </a:lnTo>
                <a:lnTo>
                  <a:pt x="740692" y="859065"/>
                </a:lnTo>
                <a:lnTo>
                  <a:pt x="742095" y="791581"/>
                </a:lnTo>
                <a:lnTo>
                  <a:pt x="742390" y="737251"/>
                </a:lnTo>
                <a:lnTo>
                  <a:pt x="742511" y="665892"/>
                </a:lnTo>
                <a:lnTo>
                  <a:pt x="742531" y="575026"/>
                </a:lnTo>
                <a:lnTo>
                  <a:pt x="742522" y="462177"/>
                </a:lnTo>
                <a:lnTo>
                  <a:pt x="742531" y="349327"/>
                </a:lnTo>
                <a:lnTo>
                  <a:pt x="742511" y="258462"/>
                </a:lnTo>
                <a:lnTo>
                  <a:pt x="742390" y="187103"/>
                </a:lnTo>
                <a:lnTo>
                  <a:pt x="742095" y="132772"/>
                </a:lnTo>
                <a:lnTo>
                  <a:pt x="741553" y="92993"/>
                </a:lnTo>
                <a:lnTo>
                  <a:pt x="739440" y="47179"/>
                </a:lnTo>
                <a:lnTo>
                  <a:pt x="723329" y="15315"/>
                </a:lnTo>
                <a:lnTo>
                  <a:pt x="721821" y="13911"/>
                </a:lnTo>
                <a:lnTo>
                  <a:pt x="711917" y="7173"/>
                </a:lnTo>
                <a:lnTo>
                  <a:pt x="709460" y="5809"/>
                </a:lnTo>
                <a:lnTo>
                  <a:pt x="707048" y="4348"/>
                </a:lnTo>
                <a:lnTo>
                  <a:pt x="704397" y="3360"/>
                </a:lnTo>
                <a:lnTo>
                  <a:pt x="695384" y="0"/>
                </a:lnTo>
                <a:lnTo>
                  <a:pt x="371125" y="0"/>
                </a:lnTo>
                <a:lnTo>
                  <a:pt x="46868" y="0"/>
                </a:lnTo>
                <a:close/>
              </a:path>
            </a:pathLst>
          </a:custGeom>
          <a:ln w="25400">
            <a:solidFill>
              <a:srgbClr val="000000"/>
            </a:solidFill>
          </a:ln>
        </p:spPr>
        <p:txBody>
          <a:bodyPr wrap="square" lIns="0" tIns="0" rIns="0" bIns="0" rtlCol="0"/>
          <a:lstStyle/>
          <a:p>
            <a:endParaRPr sz="1013" dirty="0"/>
          </a:p>
        </p:txBody>
      </p:sp>
      <p:sp>
        <p:nvSpPr>
          <p:cNvPr id="27" name="object 27"/>
          <p:cNvSpPr/>
          <p:nvPr/>
        </p:nvSpPr>
        <p:spPr>
          <a:xfrm>
            <a:off x="6807271" y="4271962"/>
            <a:ext cx="416707" cy="521539"/>
          </a:xfrm>
          <a:prstGeom prst="rect">
            <a:avLst/>
          </a:prstGeom>
          <a:blipFill>
            <a:blip r:embed="rId7" cstate="print"/>
            <a:stretch>
              <a:fillRect/>
            </a:stretch>
          </a:blipFill>
        </p:spPr>
        <p:txBody>
          <a:bodyPr wrap="square" lIns="0" tIns="0" rIns="0" bIns="0" rtlCol="0"/>
          <a:lstStyle/>
          <a:p>
            <a:endParaRPr sz="1013" dirty="0"/>
          </a:p>
        </p:txBody>
      </p:sp>
      <p:sp>
        <p:nvSpPr>
          <p:cNvPr id="28" name="object 28"/>
          <p:cNvSpPr/>
          <p:nvPr/>
        </p:nvSpPr>
        <p:spPr>
          <a:xfrm>
            <a:off x="6806375" y="4273168"/>
            <a:ext cx="417909" cy="520422"/>
          </a:xfrm>
          <a:custGeom>
            <a:avLst/>
            <a:gdLst/>
            <a:ahLst/>
            <a:cxnLst/>
            <a:rect l="l" t="t" r="r" b="b"/>
            <a:pathLst>
              <a:path w="742950" h="925195">
                <a:moveTo>
                  <a:pt x="46868" y="0"/>
                </a:moveTo>
                <a:lnTo>
                  <a:pt x="37856" y="3360"/>
                </a:lnTo>
                <a:lnTo>
                  <a:pt x="35204" y="4349"/>
                </a:lnTo>
                <a:lnTo>
                  <a:pt x="32792" y="5810"/>
                </a:lnTo>
                <a:lnTo>
                  <a:pt x="30334" y="7173"/>
                </a:lnTo>
                <a:lnTo>
                  <a:pt x="28024" y="8436"/>
                </a:lnTo>
                <a:lnTo>
                  <a:pt x="25846" y="9912"/>
                </a:lnTo>
                <a:lnTo>
                  <a:pt x="23721" y="11438"/>
                </a:lnTo>
                <a:lnTo>
                  <a:pt x="22070" y="12676"/>
                </a:lnTo>
                <a:lnTo>
                  <a:pt x="20430" y="13911"/>
                </a:lnTo>
                <a:lnTo>
                  <a:pt x="18923" y="15315"/>
                </a:lnTo>
                <a:lnTo>
                  <a:pt x="17927" y="16200"/>
                </a:lnTo>
                <a:lnTo>
                  <a:pt x="1621" y="65330"/>
                </a:lnTo>
                <a:lnTo>
                  <a:pt x="274" y="133376"/>
                </a:lnTo>
                <a:lnTo>
                  <a:pt x="37" y="188259"/>
                </a:lnTo>
                <a:lnTo>
                  <a:pt x="0" y="260407"/>
                </a:lnTo>
                <a:lnTo>
                  <a:pt x="93" y="352338"/>
                </a:lnTo>
                <a:lnTo>
                  <a:pt x="249" y="466571"/>
                </a:lnTo>
                <a:lnTo>
                  <a:pt x="768" y="878407"/>
                </a:lnTo>
                <a:lnTo>
                  <a:pt x="4139" y="887389"/>
                </a:lnTo>
                <a:lnTo>
                  <a:pt x="5086" y="889912"/>
                </a:lnTo>
                <a:lnTo>
                  <a:pt x="6518" y="892255"/>
                </a:lnTo>
                <a:lnTo>
                  <a:pt x="7835" y="894627"/>
                </a:lnTo>
                <a:lnTo>
                  <a:pt x="16329" y="906518"/>
                </a:lnTo>
                <a:lnTo>
                  <a:pt x="16834" y="907068"/>
                </a:lnTo>
                <a:lnTo>
                  <a:pt x="25876" y="914599"/>
                </a:lnTo>
                <a:lnTo>
                  <a:pt x="26934" y="915444"/>
                </a:lnTo>
                <a:lnTo>
                  <a:pt x="28130" y="916146"/>
                </a:lnTo>
                <a:lnTo>
                  <a:pt x="29280" y="916862"/>
                </a:lnTo>
                <a:lnTo>
                  <a:pt x="30503" y="917393"/>
                </a:lnTo>
                <a:lnTo>
                  <a:pt x="44275" y="922673"/>
                </a:lnTo>
                <a:lnTo>
                  <a:pt x="46061" y="922984"/>
                </a:lnTo>
                <a:lnTo>
                  <a:pt x="48683" y="923211"/>
                </a:lnTo>
                <a:lnTo>
                  <a:pt x="51861" y="923449"/>
                </a:lnTo>
                <a:lnTo>
                  <a:pt x="54521" y="923654"/>
                </a:lnTo>
                <a:lnTo>
                  <a:pt x="61636" y="923742"/>
                </a:lnTo>
                <a:lnTo>
                  <a:pt x="65801" y="923901"/>
                </a:lnTo>
                <a:lnTo>
                  <a:pt x="71143" y="924104"/>
                </a:lnTo>
                <a:lnTo>
                  <a:pt x="115378" y="924655"/>
                </a:lnTo>
                <a:lnTo>
                  <a:pt x="121433" y="924677"/>
                </a:lnTo>
                <a:lnTo>
                  <a:pt x="152069" y="924828"/>
                </a:lnTo>
                <a:lnTo>
                  <a:pt x="190137" y="924913"/>
                </a:lnTo>
                <a:lnTo>
                  <a:pt x="238181" y="924936"/>
                </a:lnTo>
                <a:lnTo>
                  <a:pt x="298743" y="924899"/>
                </a:lnTo>
                <a:lnTo>
                  <a:pt x="374368" y="924806"/>
                </a:lnTo>
                <a:lnTo>
                  <a:pt x="695384" y="924354"/>
                </a:lnTo>
                <a:lnTo>
                  <a:pt x="709460" y="918544"/>
                </a:lnTo>
                <a:lnTo>
                  <a:pt x="711917" y="917180"/>
                </a:lnTo>
                <a:lnTo>
                  <a:pt x="723329" y="909038"/>
                </a:lnTo>
                <a:lnTo>
                  <a:pt x="724325" y="908155"/>
                </a:lnTo>
                <a:lnTo>
                  <a:pt x="740692" y="859065"/>
                </a:lnTo>
                <a:lnTo>
                  <a:pt x="742095" y="791581"/>
                </a:lnTo>
                <a:lnTo>
                  <a:pt x="742390" y="737251"/>
                </a:lnTo>
                <a:lnTo>
                  <a:pt x="742511" y="665892"/>
                </a:lnTo>
                <a:lnTo>
                  <a:pt x="742531" y="575026"/>
                </a:lnTo>
                <a:lnTo>
                  <a:pt x="742522" y="462177"/>
                </a:lnTo>
                <a:lnTo>
                  <a:pt x="742531" y="349327"/>
                </a:lnTo>
                <a:lnTo>
                  <a:pt x="742511" y="258461"/>
                </a:lnTo>
                <a:lnTo>
                  <a:pt x="742390" y="187102"/>
                </a:lnTo>
                <a:lnTo>
                  <a:pt x="742095" y="132772"/>
                </a:lnTo>
                <a:lnTo>
                  <a:pt x="741553" y="92993"/>
                </a:lnTo>
                <a:lnTo>
                  <a:pt x="739440" y="47179"/>
                </a:lnTo>
                <a:lnTo>
                  <a:pt x="723329" y="15315"/>
                </a:lnTo>
                <a:lnTo>
                  <a:pt x="721821" y="13911"/>
                </a:lnTo>
                <a:lnTo>
                  <a:pt x="711917" y="7173"/>
                </a:lnTo>
                <a:lnTo>
                  <a:pt x="709460" y="5810"/>
                </a:lnTo>
                <a:lnTo>
                  <a:pt x="707048" y="4349"/>
                </a:lnTo>
                <a:lnTo>
                  <a:pt x="704396" y="3360"/>
                </a:lnTo>
                <a:lnTo>
                  <a:pt x="695384" y="0"/>
                </a:lnTo>
                <a:lnTo>
                  <a:pt x="371125" y="0"/>
                </a:lnTo>
                <a:lnTo>
                  <a:pt x="46868" y="0"/>
                </a:lnTo>
                <a:close/>
              </a:path>
            </a:pathLst>
          </a:custGeom>
          <a:ln w="25400">
            <a:solidFill>
              <a:srgbClr val="000000"/>
            </a:solidFill>
          </a:ln>
        </p:spPr>
        <p:txBody>
          <a:bodyPr wrap="square" lIns="0" tIns="0" rIns="0" bIns="0" rtlCol="0"/>
          <a:lstStyle/>
          <a:p>
            <a:endParaRPr sz="1013" dirty="0"/>
          </a:p>
        </p:txBody>
      </p:sp>
      <p:sp>
        <p:nvSpPr>
          <p:cNvPr id="29" name="object 29"/>
          <p:cNvSpPr/>
          <p:nvPr/>
        </p:nvSpPr>
        <p:spPr>
          <a:xfrm>
            <a:off x="7366706" y="2568175"/>
            <a:ext cx="1102281" cy="1925241"/>
          </a:xfrm>
          <a:custGeom>
            <a:avLst/>
            <a:gdLst/>
            <a:ahLst/>
            <a:cxnLst/>
            <a:rect l="l" t="t" r="r" b="b"/>
            <a:pathLst>
              <a:path w="1959609" h="3422650">
                <a:moveTo>
                  <a:pt x="0" y="3422578"/>
                </a:moveTo>
                <a:lnTo>
                  <a:pt x="59149" y="3377149"/>
                </a:lnTo>
                <a:lnTo>
                  <a:pt x="117392" y="3331994"/>
                </a:lnTo>
                <a:lnTo>
                  <a:pt x="174729" y="3287112"/>
                </a:lnTo>
                <a:lnTo>
                  <a:pt x="231159" y="3242504"/>
                </a:lnTo>
                <a:lnTo>
                  <a:pt x="286682" y="3198169"/>
                </a:lnTo>
                <a:lnTo>
                  <a:pt x="341299" y="3154108"/>
                </a:lnTo>
                <a:lnTo>
                  <a:pt x="395010" y="3110321"/>
                </a:lnTo>
                <a:lnTo>
                  <a:pt x="447813" y="3066807"/>
                </a:lnTo>
                <a:lnTo>
                  <a:pt x="499711" y="3023568"/>
                </a:lnTo>
                <a:lnTo>
                  <a:pt x="550701" y="2980602"/>
                </a:lnTo>
                <a:lnTo>
                  <a:pt x="600785" y="2937910"/>
                </a:lnTo>
                <a:lnTo>
                  <a:pt x="649963" y="2895491"/>
                </a:lnTo>
                <a:lnTo>
                  <a:pt x="698234" y="2853347"/>
                </a:lnTo>
                <a:lnTo>
                  <a:pt x="745599" y="2811477"/>
                </a:lnTo>
                <a:lnTo>
                  <a:pt x="792056" y="2769880"/>
                </a:lnTo>
                <a:lnTo>
                  <a:pt x="837608" y="2728558"/>
                </a:lnTo>
                <a:lnTo>
                  <a:pt x="882253" y="2687509"/>
                </a:lnTo>
                <a:lnTo>
                  <a:pt x="925991" y="2646735"/>
                </a:lnTo>
                <a:lnTo>
                  <a:pt x="968822" y="2606235"/>
                </a:lnTo>
                <a:lnTo>
                  <a:pt x="1010748" y="2566009"/>
                </a:lnTo>
                <a:lnTo>
                  <a:pt x="1051766" y="2526057"/>
                </a:lnTo>
                <a:lnTo>
                  <a:pt x="1091878" y="2486379"/>
                </a:lnTo>
                <a:lnTo>
                  <a:pt x="1131083" y="2446976"/>
                </a:lnTo>
                <a:lnTo>
                  <a:pt x="1169382" y="2407847"/>
                </a:lnTo>
                <a:lnTo>
                  <a:pt x="1206775" y="2368992"/>
                </a:lnTo>
                <a:lnTo>
                  <a:pt x="1243260" y="2330412"/>
                </a:lnTo>
                <a:lnTo>
                  <a:pt x="1278840" y="2292106"/>
                </a:lnTo>
                <a:lnTo>
                  <a:pt x="1313512" y="2254075"/>
                </a:lnTo>
                <a:lnTo>
                  <a:pt x="1347278" y="2216318"/>
                </a:lnTo>
                <a:lnTo>
                  <a:pt x="1380138" y="2178835"/>
                </a:lnTo>
                <a:lnTo>
                  <a:pt x="1412091" y="2141627"/>
                </a:lnTo>
                <a:lnTo>
                  <a:pt x="1443137" y="2104694"/>
                </a:lnTo>
                <a:lnTo>
                  <a:pt x="1473277" y="2068035"/>
                </a:lnTo>
                <a:lnTo>
                  <a:pt x="1502511" y="2031651"/>
                </a:lnTo>
                <a:lnTo>
                  <a:pt x="1530837" y="1995542"/>
                </a:lnTo>
                <a:lnTo>
                  <a:pt x="1558258" y="1959707"/>
                </a:lnTo>
                <a:lnTo>
                  <a:pt x="1584771" y="1924148"/>
                </a:lnTo>
                <a:lnTo>
                  <a:pt x="1610378" y="1888862"/>
                </a:lnTo>
                <a:lnTo>
                  <a:pt x="1635079" y="1853852"/>
                </a:lnTo>
                <a:lnTo>
                  <a:pt x="1658873" y="1819117"/>
                </a:lnTo>
                <a:lnTo>
                  <a:pt x="1681760" y="1784657"/>
                </a:lnTo>
                <a:lnTo>
                  <a:pt x="1703741" y="1750471"/>
                </a:lnTo>
                <a:lnTo>
                  <a:pt x="1724815" y="1716561"/>
                </a:lnTo>
                <a:lnTo>
                  <a:pt x="1744983" y="1682925"/>
                </a:lnTo>
                <a:lnTo>
                  <a:pt x="1764244" y="1649565"/>
                </a:lnTo>
                <a:lnTo>
                  <a:pt x="1800047" y="1583669"/>
                </a:lnTo>
                <a:lnTo>
                  <a:pt x="1832224" y="1518875"/>
                </a:lnTo>
                <a:lnTo>
                  <a:pt x="1860774" y="1455181"/>
                </a:lnTo>
                <a:lnTo>
                  <a:pt x="1885698" y="1392588"/>
                </a:lnTo>
                <a:lnTo>
                  <a:pt x="1906996" y="1331097"/>
                </a:lnTo>
                <a:lnTo>
                  <a:pt x="1924668" y="1270708"/>
                </a:lnTo>
                <a:lnTo>
                  <a:pt x="1938713" y="1211421"/>
                </a:lnTo>
                <a:lnTo>
                  <a:pt x="1949132" y="1153236"/>
                </a:lnTo>
                <a:lnTo>
                  <a:pt x="1955926" y="1096154"/>
                </a:lnTo>
                <a:lnTo>
                  <a:pt x="1959092" y="1040175"/>
                </a:lnTo>
                <a:lnTo>
                  <a:pt x="1959316" y="1012599"/>
                </a:lnTo>
                <a:lnTo>
                  <a:pt x="1958633" y="985299"/>
                </a:lnTo>
                <a:lnTo>
                  <a:pt x="1954547" y="931526"/>
                </a:lnTo>
                <a:lnTo>
                  <a:pt x="1946836" y="878858"/>
                </a:lnTo>
                <a:lnTo>
                  <a:pt x="1935497" y="827293"/>
                </a:lnTo>
                <a:lnTo>
                  <a:pt x="1920533" y="776833"/>
                </a:lnTo>
                <a:lnTo>
                  <a:pt x="1901943" y="727478"/>
                </a:lnTo>
                <a:lnTo>
                  <a:pt x="1879726" y="679228"/>
                </a:lnTo>
                <a:lnTo>
                  <a:pt x="1853883" y="632083"/>
                </a:lnTo>
                <a:lnTo>
                  <a:pt x="1824414" y="586043"/>
                </a:lnTo>
                <a:lnTo>
                  <a:pt x="1791319" y="541109"/>
                </a:lnTo>
                <a:lnTo>
                  <a:pt x="1754597" y="497282"/>
                </a:lnTo>
                <a:lnTo>
                  <a:pt x="1714250" y="454560"/>
                </a:lnTo>
                <a:lnTo>
                  <a:pt x="1670276" y="412946"/>
                </a:lnTo>
                <a:lnTo>
                  <a:pt x="1622676" y="372438"/>
                </a:lnTo>
                <a:lnTo>
                  <a:pt x="1571449" y="333038"/>
                </a:lnTo>
                <a:lnTo>
                  <a:pt x="1516597" y="294746"/>
                </a:lnTo>
                <a:lnTo>
                  <a:pt x="1458118" y="257561"/>
                </a:lnTo>
                <a:lnTo>
                  <a:pt x="1396013" y="221484"/>
                </a:lnTo>
                <a:lnTo>
                  <a:pt x="1330282" y="186516"/>
                </a:lnTo>
                <a:lnTo>
                  <a:pt x="1296057" y="169447"/>
                </a:lnTo>
                <a:lnTo>
                  <a:pt x="1260925" y="152656"/>
                </a:lnTo>
                <a:lnTo>
                  <a:pt x="1224886" y="136142"/>
                </a:lnTo>
                <a:lnTo>
                  <a:pt x="1187941" y="119906"/>
                </a:lnTo>
                <a:lnTo>
                  <a:pt x="1150090" y="103947"/>
                </a:lnTo>
                <a:lnTo>
                  <a:pt x="1111331" y="88265"/>
                </a:lnTo>
                <a:lnTo>
                  <a:pt x="1071667" y="72860"/>
                </a:lnTo>
                <a:lnTo>
                  <a:pt x="1031096" y="57733"/>
                </a:lnTo>
                <a:lnTo>
                  <a:pt x="989618" y="42883"/>
                </a:lnTo>
                <a:lnTo>
                  <a:pt x="947233" y="28311"/>
                </a:lnTo>
                <a:lnTo>
                  <a:pt x="903942" y="14017"/>
                </a:lnTo>
                <a:lnTo>
                  <a:pt x="859745" y="0"/>
                </a:lnTo>
                <a:lnTo>
                  <a:pt x="835549" y="0"/>
                </a:lnTo>
              </a:path>
            </a:pathLst>
          </a:custGeom>
          <a:ln w="63500">
            <a:solidFill>
              <a:srgbClr val="B5B5B5"/>
            </a:solidFill>
            <a:prstDash val="lgDash"/>
          </a:ln>
        </p:spPr>
        <p:txBody>
          <a:bodyPr wrap="square" lIns="0" tIns="0" rIns="0" bIns="0" rtlCol="0"/>
          <a:lstStyle/>
          <a:p>
            <a:endParaRPr sz="1013" dirty="0"/>
          </a:p>
        </p:txBody>
      </p:sp>
      <p:sp>
        <p:nvSpPr>
          <p:cNvPr id="30" name="object 30"/>
          <p:cNvSpPr/>
          <p:nvPr/>
        </p:nvSpPr>
        <p:spPr>
          <a:xfrm>
            <a:off x="7713536" y="2502806"/>
            <a:ext cx="160020" cy="140374"/>
          </a:xfrm>
          <a:custGeom>
            <a:avLst/>
            <a:gdLst/>
            <a:ahLst/>
            <a:cxnLst/>
            <a:rect l="l" t="t" r="r" b="b"/>
            <a:pathLst>
              <a:path w="284480" h="249555">
                <a:moveTo>
                  <a:pt x="284353" y="0"/>
                </a:moveTo>
                <a:lnTo>
                  <a:pt x="0" y="55041"/>
                </a:lnTo>
                <a:lnTo>
                  <a:pt x="214630" y="249529"/>
                </a:lnTo>
                <a:lnTo>
                  <a:pt x="284353" y="0"/>
                </a:lnTo>
                <a:close/>
              </a:path>
            </a:pathLst>
          </a:custGeom>
          <a:solidFill>
            <a:srgbClr val="B5B5B5"/>
          </a:solidFill>
        </p:spPr>
        <p:txBody>
          <a:bodyPr wrap="square" lIns="0" tIns="0" rIns="0" bIns="0" rtlCol="0"/>
          <a:lstStyle/>
          <a:p>
            <a:endParaRPr sz="1013" dirty="0"/>
          </a:p>
        </p:txBody>
      </p:sp>
      <p:sp>
        <p:nvSpPr>
          <p:cNvPr id="32" name="Rectangle 31">
            <a:extLst>
              <a:ext uri="{FF2B5EF4-FFF2-40B4-BE49-F238E27FC236}">
                <a16:creationId xmlns:a16="http://schemas.microsoft.com/office/drawing/2014/main" id="{CB2DAC72-3D20-4638-B892-0EFE0E40B66E}"/>
              </a:ext>
            </a:extLst>
          </p:cNvPr>
          <p:cNvSpPr/>
          <p:nvPr/>
        </p:nvSpPr>
        <p:spPr>
          <a:xfrm>
            <a:off x="229211" y="6106389"/>
            <a:ext cx="2701765" cy="276999"/>
          </a:xfrm>
          <a:prstGeom prst="rect">
            <a:avLst/>
          </a:prstGeom>
        </p:spPr>
        <p:txBody>
          <a:bodyPr wrap="none">
            <a:spAutoFit/>
          </a:bodyPr>
          <a:lstStyle/>
          <a:p>
            <a:r>
              <a:rPr lang="fr-FR" sz="1200" dirty="0"/>
              <a:t>Source: </a:t>
            </a:r>
            <a:r>
              <a:rPr lang="fr-FR" sz="1200" dirty="0">
                <a:hlinkClick r:id="rId8"/>
              </a:rPr>
              <a:t>http://campus.codeschool.com/</a:t>
            </a:r>
            <a:endParaRPr lang="fr-FR" sz="1200" dirty="0"/>
          </a:p>
        </p:txBody>
      </p:sp>
      <p:sp>
        <p:nvSpPr>
          <p:cNvPr id="33" name="TextBox 32">
            <a:extLst>
              <a:ext uri="{FF2B5EF4-FFF2-40B4-BE49-F238E27FC236}">
                <a16:creationId xmlns:a16="http://schemas.microsoft.com/office/drawing/2014/main" id="{EE6A9314-63AE-4C67-B8CC-15EA7698ABB8}"/>
              </a:ext>
            </a:extLst>
          </p:cNvPr>
          <p:cNvSpPr txBox="1"/>
          <p:nvPr/>
        </p:nvSpPr>
        <p:spPr>
          <a:xfrm>
            <a:off x="6633364" y="3923723"/>
            <a:ext cx="733341" cy="646331"/>
          </a:xfrm>
          <a:prstGeom prst="rect">
            <a:avLst/>
          </a:prstGeom>
          <a:noFill/>
        </p:spPr>
        <p:txBody>
          <a:bodyPr wrap="square" rtlCol="0">
            <a:spAutoFit/>
          </a:bodyPr>
          <a:lstStyle/>
          <a:p>
            <a:r>
              <a:rPr lang="en-US" spc="42" dirty="0"/>
              <a:t>DATA</a:t>
            </a:r>
            <a:endParaRPr lang="en-US" dirty="0"/>
          </a:p>
          <a:p>
            <a:endParaRPr lang="en-US" dirty="0"/>
          </a:p>
        </p:txBody>
      </p:sp>
      <p:sp>
        <p:nvSpPr>
          <p:cNvPr id="34" name="TextBox 33">
            <a:extLst>
              <a:ext uri="{FF2B5EF4-FFF2-40B4-BE49-F238E27FC236}">
                <a16:creationId xmlns:a16="http://schemas.microsoft.com/office/drawing/2014/main" id="{32CEA923-3FF0-4327-8FC5-581E7BDE1A46}"/>
              </a:ext>
            </a:extLst>
          </p:cNvPr>
          <p:cNvSpPr txBox="1"/>
          <p:nvPr/>
        </p:nvSpPr>
        <p:spPr>
          <a:xfrm>
            <a:off x="6127708" y="4887598"/>
            <a:ext cx="1989925" cy="923330"/>
          </a:xfrm>
          <a:prstGeom prst="rect">
            <a:avLst/>
          </a:prstGeom>
          <a:noFill/>
        </p:spPr>
        <p:txBody>
          <a:bodyPr wrap="square" rtlCol="0">
            <a:spAutoFit/>
          </a:bodyPr>
          <a:lstStyle/>
          <a:p>
            <a:r>
              <a:rPr lang="en-US" spc="45" dirty="0"/>
              <a:t>Data </a:t>
            </a:r>
            <a:r>
              <a:rPr lang="en-US" spc="3" dirty="0"/>
              <a:t>is </a:t>
            </a:r>
            <a:r>
              <a:rPr lang="en-US" spc="31" dirty="0"/>
              <a:t>loaded</a:t>
            </a:r>
            <a:r>
              <a:rPr lang="en-US" spc="-96" dirty="0"/>
              <a:t> </a:t>
            </a:r>
            <a:r>
              <a:rPr lang="en-US" spc="11" dirty="0"/>
              <a:t>into  </a:t>
            </a:r>
            <a:r>
              <a:rPr lang="en-US" spc="23" dirty="0"/>
              <a:t>existing</a:t>
            </a:r>
            <a:r>
              <a:rPr lang="en-US" spc="-42" dirty="0"/>
              <a:t> </a:t>
            </a:r>
            <a:r>
              <a:rPr lang="en-US" spc="8" dirty="0"/>
              <a:t>page.</a:t>
            </a:r>
          </a:p>
          <a:p>
            <a:endParaRPr lang="en-US" dirty="0"/>
          </a:p>
        </p:txBody>
      </p:sp>
      <p:sp>
        <p:nvSpPr>
          <p:cNvPr id="36" name="object 34">
            <a:extLst>
              <a:ext uri="{FF2B5EF4-FFF2-40B4-BE49-F238E27FC236}">
                <a16:creationId xmlns:a16="http://schemas.microsoft.com/office/drawing/2014/main" id="{ECC6F0BD-DD0B-4113-8408-53922B5FE691}"/>
              </a:ext>
            </a:extLst>
          </p:cNvPr>
          <p:cNvSpPr txBox="1"/>
          <p:nvPr/>
        </p:nvSpPr>
        <p:spPr>
          <a:xfrm>
            <a:off x="6121174" y="2931801"/>
            <a:ext cx="1757720" cy="629916"/>
          </a:xfrm>
          <a:prstGeom prst="rect">
            <a:avLst/>
          </a:prstGeom>
        </p:spPr>
        <p:txBody>
          <a:bodyPr vert="horz" wrap="square" lIns="0" tIns="0" rIns="0" bIns="0" rtlCol="0">
            <a:spAutoFit/>
          </a:bodyPr>
          <a:lstStyle/>
          <a:p>
            <a:pPr marL="65365" marR="2858" indent="-58578">
              <a:lnSpc>
                <a:spcPct val="106900"/>
              </a:lnSpc>
            </a:pPr>
            <a:r>
              <a:rPr sz="1913" spc="11" dirty="0">
                <a:solidFill>
                  <a:srgbClr val="7D7D7D"/>
                </a:solidFill>
                <a:latin typeface="Calibri"/>
                <a:cs typeface="Calibri"/>
              </a:rPr>
              <a:t>Browser </a:t>
            </a:r>
            <a:r>
              <a:rPr sz="1913" spc="28" dirty="0">
                <a:solidFill>
                  <a:srgbClr val="7D7D7D"/>
                </a:solidFill>
                <a:latin typeface="Calibri"/>
                <a:cs typeface="Calibri"/>
              </a:rPr>
              <a:t>loads</a:t>
            </a:r>
            <a:r>
              <a:rPr sz="1913" spc="-64" dirty="0">
                <a:solidFill>
                  <a:srgbClr val="7D7D7D"/>
                </a:solidFill>
                <a:latin typeface="Calibri"/>
                <a:cs typeface="Calibri"/>
              </a:rPr>
              <a:t> </a:t>
            </a:r>
            <a:r>
              <a:rPr sz="1913" spc="28" dirty="0">
                <a:solidFill>
                  <a:srgbClr val="7D7D7D"/>
                </a:solidFill>
                <a:latin typeface="Calibri"/>
                <a:cs typeface="Calibri"/>
              </a:rPr>
              <a:t>up  </a:t>
            </a:r>
            <a:r>
              <a:rPr sz="1913" spc="-3" dirty="0">
                <a:solidFill>
                  <a:srgbClr val="7D7D7D"/>
                </a:solidFill>
                <a:latin typeface="Calibri"/>
                <a:cs typeface="Calibri"/>
              </a:rPr>
              <a:t>entire</a:t>
            </a:r>
            <a:r>
              <a:rPr sz="1913" spc="-42" dirty="0">
                <a:solidFill>
                  <a:srgbClr val="7D7D7D"/>
                </a:solidFill>
                <a:latin typeface="Calibri"/>
                <a:cs typeface="Calibri"/>
              </a:rPr>
              <a:t> </a:t>
            </a:r>
            <a:r>
              <a:rPr sz="1913" spc="17" dirty="0">
                <a:solidFill>
                  <a:srgbClr val="7D7D7D"/>
                </a:solidFill>
                <a:latin typeface="Calibri"/>
                <a:cs typeface="Calibri"/>
              </a:rPr>
              <a:t>webpage.</a:t>
            </a:r>
            <a:endParaRPr sz="1913" dirty="0">
              <a:latin typeface="Calibri"/>
              <a:cs typeface="Calibri"/>
            </a:endParaRPr>
          </a:p>
        </p:txBody>
      </p:sp>
      <p:sp>
        <p:nvSpPr>
          <p:cNvPr id="35" name="Title 1">
            <a:extLst>
              <a:ext uri="{FF2B5EF4-FFF2-40B4-BE49-F238E27FC236}">
                <a16:creationId xmlns:a16="http://schemas.microsoft.com/office/drawing/2014/main" id="{7084E2C4-51E2-4000-A242-F2987FF2604B}"/>
              </a:ext>
            </a:extLst>
          </p:cNvPr>
          <p:cNvSpPr txBox="1">
            <a:spLocks/>
          </p:cNvSpPr>
          <p:nvPr/>
        </p:nvSpPr>
        <p:spPr>
          <a:xfrm>
            <a:off x="550506" y="6909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How AngularJS works?</a:t>
            </a:r>
          </a:p>
        </p:txBody>
      </p:sp>
    </p:spTree>
    <p:extLst>
      <p:ext uri="{BB962C8B-B14F-4D97-AF65-F5344CB8AC3E}">
        <p14:creationId xmlns:p14="http://schemas.microsoft.com/office/powerpoint/2010/main" val="356272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Georgia" charset="0"/>
                <a:ea typeface="Georgia" charset="0"/>
                <a:cs typeface="Georgia" charset="0"/>
              </a:rPr>
              <a:t>How to access AngularJS</a:t>
            </a:r>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a:latin typeface="Georgia" panose="02040502050405020303" pitchFamily="18" charset="0"/>
              </a:rPr>
              <a:t>AngularJS is a library written in JavaScript.</a:t>
            </a:r>
          </a:p>
          <a:p>
            <a:r>
              <a:rPr lang="en-US" sz="2400" dirty="0">
                <a:latin typeface="Georgia" panose="02040502050405020303" pitchFamily="18" charset="0"/>
              </a:rPr>
              <a:t>AngularJS is distributed as a JavaScript file, and can be added to a web page with a </a:t>
            </a:r>
            <a:r>
              <a:rPr lang="en-US" sz="2400" b="1" dirty="0">
                <a:latin typeface="Georgia" panose="02040502050405020303" pitchFamily="18" charset="0"/>
              </a:rPr>
              <a:t>&lt;script&gt;</a:t>
            </a:r>
            <a:r>
              <a:rPr lang="en-US" sz="2400" dirty="0">
                <a:latin typeface="Georgia" panose="02040502050405020303" pitchFamily="18" charset="0"/>
              </a:rPr>
              <a:t> tag:</a:t>
            </a:r>
          </a:p>
          <a:p>
            <a:pPr marL="0" indent="0">
              <a:buNone/>
            </a:pPr>
            <a:endParaRPr lang="en-US" sz="2400" dirty="0"/>
          </a:p>
          <a:p>
            <a:pPr marL="0" indent="0">
              <a:buNone/>
            </a:pPr>
            <a:r>
              <a:rPr lang="en-US" sz="2400" i="1" dirty="0">
                <a:solidFill>
                  <a:srgbClr val="00B050"/>
                </a:solidFill>
              </a:rPr>
              <a:t>&lt;script src="https://ajax.googleapis.com/ajax/libs/angularjs/1.4.8/angular.min.js"&gt;&lt;/script&gt;</a:t>
            </a:r>
          </a:p>
        </p:txBody>
      </p:sp>
      <p:sp>
        <p:nvSpPr>
          <p:cNvPr id="4" name="TextBox 3">
            <a:extLst>
              <a:ext uri="{FF2B5EF4-FFF2-40B4-BE49-F238E27FC236}">
                <a16:creationId xmlns:a16="http://schemas.microsoft.com/office/drawing/2014/main" id="{596A55EC-7317-4F6E-AF5E-95A365DFE01D}"/>
              </a:ext>
            </a:extLst>
          </p:cNvPr>
          <p:cNvSpPr txBox="1"/>
          <p:nvPr/>
        </p:nvSpPr>
        <p:spPr>
          <a:xfrm>
            <a:off x="149290" y="6124059"/>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48587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Georgia" panose="02040502050405020303" pitchFamily="18" charset="0"/>
              </a:rPr>
              <a:t>How AngularJS starts?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It can be added to an HTML page with a &lt;script&gt; tag</a:t>
            </a:r>
          </a:p>
          <a:p>
            <a:r>
              <a:rPr lang="en-US" sz="2400" dirty="0">
                <a:latin typeface="Georgia" panose="02040502050405020303" pitchFamily="18" charset="0"/>
              </a:rPr>
              <a:t>The AngularJS framework works by first reading the HTML page, which has embedded into it additional custom tag attributes</a:t>
            </a:r>
          </a:p>
          <a:p>
            <a:r>
              <a:rPr lang="en-US" sz="2400" dirty="0">
                <a:latin typeface="Georgia" panose="02040502050405020303" pitchFamily="18" charset="0"/>
              </a:rPr>
              <a:t>Angular interprets those attributes as directives to bind input or output parts of the page to a model that is represented by standard JavaScript variables</a:t>
            </a:r>
          </a:p>
          <a:p>
            <a:r>
              <a:rPr lang="en-US" sz="2400" dirty="0">
                <a:latin typeface="Georgia" panose="02040502050405020303" pitchFamily="18" charset="0"/>
              </a:rPr>
              <a:t>The values of those JavaScript variables can be manually set within the code, or retrieved from static or dynamic JSON resources.</a:t>
            </a:r>
          </a:p>
          <a:p>
            <a:endParaRPr lang="en-US" sz="2400" dirty="0"/>
          </a:p>
        </p:txBody>
      </p:sp>
      <p:sp>
        <p:nvSpPr>
          <p:cNvPr id="4" name="TextBox 3">
            <a:extLst>
              <a:ext uri="{FF2B5EF4-FFF2-40B4-BE49-F238E27FC236}">
                <a16:creationId xmlns:a16="http://schemas.microsoft.com/office/drawing/2014/main" id="{ECFFC4BE-94E6-4C46-B1DE-9D74847B450C}"/>
              </a:ext>
            </a:extLst>
          </p:cNvPr>
          <p:cNvSpPr txBox="1"/>
          <p:nvPr/>
        </p:nvSpPr>
        <p:spPr>
          <a:xfrm>
            <a:off x="223935" y="6124059"/>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50253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547238"/>
            <a:ext cx="8077962" cy="3346942"/>
          </a:xfrm>
          <a:prstGeom prst="rect">
            <a:avLst/>
          </a:prstGeom>
        </p:spPr>
        <p:txBody>
          <a:bodyPr vert="horz" wrap="square" lIns="0" tIns="9525" rIns="0" bIns="0" rtlCol="0">
            <a:spAutoFit/>
          </a:bodyPr>
          <a:lstStyle/>
          <a:p>
            <a:pPr marL="9525" marR="285750">
              <a:lnSpc>
                <a:spcPct val="140000"/>
              </a:lnSpc>
              <a:spcBef>
                <a:spcPts val="1361"/>
              </a:spcBef>
            </a:pPr>
            <a:r>
              <a:rPr dirty="0">
                <a:latin typeface="Georgia" panose="02040502050405020303" pitchFamily="18" charset="0"/>
                <a:cs typeface="Arial Black"/>
              </a:rPr>
              <a:t>Compiler is an angular service which traverses the DOM looking for attributes. The compilation process  happens in two phases.</a:t>
            </a:r>
          </a:p>
          <a:p>
            <a:pPr>
              <a:spcBef>
                <a:spcPts val="26"/>
              </a:spcBef>
            </a:pPr>
            <a:endParaRPr dirty="0">
              <a:latin typeface="Georgia" panose="02040502050405020303" pitchFamily="18" charset="0"/>
              <a:cs typeface="Times New Roman"/>
            </a:endParaRPr>
          </a:p>
          <a:p>
            <a:pPr marL="9525">
              <a:spcBef>
                <a:spcPts val="4"/>
              </a:spcBef>
            </a:pPr>
            <a:r>
              <a:rPr b="1" dirty="0">
                <a:latin typeface="Georgia" panose="02040502050405020303" pitchFamily="18" charset="0"/>
                <a:cs typeface="Arial"/>
              </a:rPr>
              <a:t>Compile: </a:t>
            </a:r>
            <a:r>
              <a:rPr dirty="0">
                <a:latin typeface="Georgia" panose="02040502050405020303" pitchFamily="18" charset="0"/>
                <a:cs typeface="Arial Black"/>
              </a:rPr>
              <a:t>traverse the DOM and collect all of the directives. The result is a linking function.</a:t>
            </a:r>
          </a:p>
          <a:p>
            <a:pPr marL="9525" marR="150019">
              <a:lnSpc>
                <a:spcPct val="140000"/>
              </a:lnSpc>
              <a:spcBef>
                <a:spcPts val="1358"/>
              </a:spcBef>
            </a:pPr>
            <a:r>
              <a:rPr b="1" dirty="0">
                <a:latin typeface="Georgia" panose="02040502050405020303" pitchFamily="18" charset="0"/>
                <a:cs typeface="Arial"/>
              </a:rPr>
              <a:t>Link: </a:t>
            </a:r>
            <a:r>
              <a:rPr dirty="0">
                <a:latin typeface="Georgia" panose="02040502050405020303" pitchFamily="18" charset="0"/>
                <a:cs typeface="Arial Black"/>
              </a:rPr>
              <a:t>combine the directives with a scope and produce a live view. Any changes in the scope model are  reflected in the view, and any user interactions with the view are reflected in the scope model. This makes  the scope model the single source of truth.</a:t>
            </a:r>
          </a:p>
        </p:txBody>
      </p:sp>
      <p:sp>
        <p:nvSpPr>
          <p:cNvPr id="4" name="object 4"/>
          <p:cNvSpPr txBox="1"/>
          <p:nvPr/>
        </p:nvSpPr>
        <p:spPr>
          <a:xfrm>
            <a:off x="457200" y="6207327"/>
            <a:ext cx="3093720" cy="178895"/>
          </a:xfrm>
          <a:prstGeom prst="rect">
            <a:avLst/>
          </a:prstGeom>
        </p:spPr>
        <p:txBody>
          <a:bodyPr vert="horz" wrap="square" lIns="0" tIns="9525" rIns="0" bIns="0" rtlCol="0">
            <a:spAutoFit/>
          </a:bodyPr>
          <a:lstStyle/>
          <a:p>
            <a:pPr marL="9525">
              <a:spcBef>
                <a:spcPts val="75"/>
              </a:spcBef>
            </a:pPr>
            <a:r>
              <a:rPr lang="en-US" sz="1100" u="heavy" dirty="0">
                <a:uFill>
                  <a:solidFill>
                    <a:srgbClr val="0462C1"/>
                  </a:solidFill>
                </a:uFill>
                <a:cs typeface="Arial Black"/>
              </a:rPr>
              <a:t>Source: </a:t>
            </a:r>
            <a:r>
              <a:rPr sz="1100" u="heavy" dirty="0">
                <a:solidFill>
                  <a:srgbClr val="0462C1"/>
                </a:solidFill>
                <a:uFill>
                  <a:solidFill>
                    <a:srgbClr val="0462C1"/>
                  </a:solidFill>
                </a:uFill>
                <a:cs typeface="Arial Black"/>
              </a:rPr>
              <a:t>http://docs.angularjs.org/guide/compiler</a:t>
            </a:r>
            <a:endParaRPr sz="1100" dirty="0">
              <a:cs typeface="Arial Black"/>
            </a:endParaRPr>
          </a:p>
        </p:txBody>
      </p:sp>
      <p:sp>
        <p:nvSpPr>
          <p:cNvPr id="5" name="Title 1">
            <a:extLst>
              <a:ext uri="{FF2B5EF4-FFF2-40B4-BE49-F238E27FC236}">
                <a16:creationId xmlns:a16="http://schemas.microsoft.com/office/drawing/2014/main" id="{C6E8E86D-CCBF-4AA9-B018-348589E297A2}"/>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HTML Compiler</a:t>
            </a:r>
          </a:p>
        </p:txBody>
      </p:sp>
    </p:spTree>
    <p:extLst>
      <p:ext uri="{BB962C8B-B14F-4D97-AF65-F5344CB8AC3E}">
        <p14:creationId xmlns:p14="http://schemas.microsoft.com/office/powerpoint/2010/main" val="74315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Directives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AngularJS lets you extend HTML with new attributes called </a:t>
            </a:r>
            <a:r>
              <a:rPr lang="en-US" sz="2400" b="1" dirty="0">
                <a:latin typeface="Georgia" panose="02040502050405020303" pitchFamily="18" charset="0"/>
              </a:rPr>
              <a:t>Directives</a:t>
            </a:r>
            <a:r>
              <a:rPr lang="en-US" sz="2400" dirty="0">
                <a:latin typeface="Georgia" panose="02040502050405020303" pitchFamily="18" charset="0"/>
              </a:rPr>
              <a:t>.</a:t>
            </a:r>
          </a:p>
          <a:p>
            <a:r>
              <a:rPr lang="en-US" sz="2400" dirty="0">
                <a:latin typeface="Georgia" panose="02040502050405020303" pitchFamily="18" charset="0"/>
              </a:rPr>
              <a:t>A Directive is a marker on a HTML tag that tells Angular to run or reference  some JavaScript code.</a:t>
            </a:r>
          </a:p>
          <a:p>
            <a:r>
              <a:rPr lang="en-US" sz="2400" dirty="0">
                <a:latin typeface="Georgia" panose="02040502050405020303" pitchFamily="18" charset="0"/>
              </a:rPr>
              <a:t>AngularJS has a set of built-in directives which offers functionality to your applications.</a:t>
            </a:r>
          </a:p>
          <a:p>
            <a:r>
              <a:rPr lang="en-US" sz="2400" dirty="0">
                <a:latin typeface="Georgia" panose="02040502050405020303" pitchFamily="18" charset="0"/>
              </a:rPr>
              <a:t>AngularJS also lets you define your own directives.</a:t>
            </a:r>
          </a:p>
          <a:p>
            <a:r>
              <a:rPr lang="en-US" sz="2400" dirty="0">
                <a:latin typeface="Georgia" panose="02040502050405020303" pitchFamily="18" charset="0"/>
              </a:rPr>
              <a:t>AngularJS directives are extended HTML attributes with the prefix </a:t>
            </a:r>
            <a:r>
              <a:rPr lang="en-US" sz="2400" b="1" dirty="0">
                <a:solidFill>
                  <a:srgbClr val="00B050"/>
                </a:solidFill>
                <a:latin typeface="Georgia" panose="02040502050405020303" pitchFamily="18" charset="0"/>
              </a:rPr>
              <a:t>ng-</a:t>
            </a:r>
            <a:r>
              <a:rPr lang="en-US" sz="2400" dirty="0">
                <a:latin typeface="Georgia" panose="02040502050405020303" pitchFamily="18" charset="0"/>
              </a:rPr>
              <a:t>.</a:t>
            </a:r>
          </a:p>
        </p:txBody>
      </p:sp>
      <p:sp>
        <p:nvSpPr>
          <p:cNvPr id="4" name="TextBox 3">
            <a:extLst>
              <a:ext uri="{FF2B5EF4-FFF2-40B4-BE49-F238E27FC236}">
                <a16:creationId xmlns:a16="http://schemas.microsoft.com/office/drawing/2014/main" id="{B1431EED-8FEC-460D-986B-FB5BFF110696}"/>
              </a:ext>
            </a:extLst>
          </p:cNvPr>
          <p:cNvSpPr txBox="1"/>
          <p:nvPr/>
        </p:nvSpPr>
        <p:spPr>
          <a:xfrm>
            <a:off x="261257" y="6079667"/>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154109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Continued…</a:t>
            </a:r>
          </a:p>
        </p:txBody>
      </p:sp>
      <p:sp>
        <p:nvSpPr>
          <p:cNvPr id="3" name="Content Placeholder 2"/>
          <p:cNvSpPr>
            <a:spLocks noGrp="1"/>
          </p:cNvSpPr>
          <p:nvPr>
            <p:ph idx="1"/>
          </p:nvPr>
        </p:nvSpPr>
        <p:spPr/>
        <p:txBody>
          <a:bodyPr>
            <a:normAutofit/>
          </a:bodyPr>
          <a:lstStyle/>
          <a:p>
            <a:r>
              <a:rPr lang="en-US" sz="2800" dirty="0">
                <a:latin typeface="Georgia" panose="02040502050405020303" pitchFamily="18" charset="0"/>
              </a:rPr>
              <a:t>The directives can be placed in element names, attributes, class names, as well as  comments</a:t>
            </a:r>
          </a:p>
          <a:p>
            <a:r>
              <a:rPr lang="en-US" sz="2800" dirty="0">
                <a:latin typeface="Georgia" panose="02040502050405020303" pitchFamily="18" charset="0"/>
              </a:rPr>
              <a:t>Directives are a way to teach HTML new tricks.</a:t>
            </a:r>
          </a:p>
          <a:p>
            <a:r>
              <a:rPr lang="en-US" sz="2800" dirty="0">
                <a:latin typeface="Georgia" panose="02040502050405020303" pitchFamily="18" charset="0"/>
              </a:rPr>
              <a:t>A directive is just a function which executes when the compiler encounters it in the DOM.</a:t>
            </a:r>
          </a:p>
          <a:p>
            <a:r>
              <a:rPr lang="en-US" sz="2800" dirty="0">
                <a:latin typeface="Georgia" panose="02040502050405020303" pitchFamily="18" charset="0"/>
              </a:rPr>
              <a:t>&lt;input </a:t>
            </a:r>
            <a:r>
              <a:rPr lang="en-US" sz="2800" dirty="0">
                <a:solidFill>
                  <a:srgbClr val="00B050"/>
                </a:solidFill>
                <a:latin typeface="Georgia" panose="02040502050405020303" pitchFamily="18" charset="0"/>
              </a:rPr>
              <a:t>ng-model</a:t>
            </a:r>
            <a:r>
              <a:rPr lang="en-US" sz="2800" dirty="0">
                <a:latin typeface="Georgia" panose="02040502050405020303" pitchFamily="18" charset="0"/>
              </a:rPr>
              <a:t>='name'&gt;</a:t>
            </a:r>
          </a:p>
        </p:txBody>
      </p:sp>
      <p:sp>
        <p:nvSpPr>
          <p:cNvPr id="4" name="TextBox 3">
            <a:extLst>
              <a:ext uri="{FF2B5EF4-FFF2-40B4-BE49-F238E27FC236}">
                <a16:creationId xmlns:a16="http://schemas.microsoft.com/office/drawing/2014/main" id="{B1431EED-8FEC-460D-986B-FB5BFF110696}"/>
              </a:ext>
            </a:extLst>
          </p:cNvPr>
          <p:cNvSpPr txBox="1"/>
          <p:nvPr/>
        </p:nvSpPr>
        <p:spPr>
          <a:xfrm>
            <a:off x="261257" y="6079667"/>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73163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Continued…</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a:t>
            </a:r>
            <a:r>
              <a:rPr lang="en-US" sz="2400" dirty="0">
                <a:solidFill>
                  <a:srgbClr val="00B050"/>
                </a:solidFill>
                <a:latin typeface="Georgia" panose="02040502050405020303" pitchFamily="18" charset="0"/>
              </a:rPr>
              <a:t>ng-app</a:t>
            </a:r>
            <a:r>
              <a:rPr lang="en-US" sz="2400" dirty="0">
                <a:latin typeface="Georgia" panose="02040502050405020303" pitchFamily="18" charset="0"/>
              </a:rPr>
              <a:t> directive initializes an AngularJS application.</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ng-init</a:t>
            </a:r>
            <a:r>
              <a:rPr lang="en-US" sz="2400" dirty="0">
                <a:latin typeface="Georgia" panose="02040502050405020303" pitchFamily="18" charset="0"/>
              </a:rPr>
              <a:t> directive initializes application data.</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ng-model</a:t>
            </a:r>
            <a:r>
              <a:rPr lang="en-US" sz="2400" dirty="0">
                <a:latin typeface="Georgia" panose="02040502050405020303" pitchFamily="18" charset="0"/>
              </a:rPr>
              <a:t> directive binds the value of HTML controls (input, select, textarea) to application data.</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ng-bind</a:t>
            </a:r>
            <a:r>
              <a:rPr lang="en-US" sz="2400" dirty="0">
                <a:latin typeface="Georgia" panose="02040502050405020303" pitchFamily="18" charset="0"/>
              </a:rPr>
              <a:t> directive binds application data to the HTML view.</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ng-controller</a:t>
            </a:r>
            <a:r>
              <a:rPr lang="en-US" sz="2400" dirty="0">
                <a:latin typeface="Georgia" panose="02040502050405020303" pitchFamily="18" charset="0"/>
              </a:rPr>
              <a:t> directive defines the controller </a:t>
            </a:r>
          </a:p>
          <a:p>
            <a:pPr marL="0" indent="0">
              <a:buNone/>
            </a:pPr>
            <a:endParaRPr lang="en-US" sz="2400" dirty="0"/>
          </a:p>
          <a:p>
            <a:pPr marL="0" indent="0">
              <a:buNone/>
            </a:pPr>
            <a:r>
              <a:rPr lang="en-US" sz="2400" dirty="0">
                <a:latin typeface="Georgia" panose="02040502050405020303" pitchFamily="18" charset="0"/>
              </a:rPr>
              <a:t>Other directives - </a:t>
            </a:r>
            <a:r>
              <a:rPr lang="en-US" sz="2400" dirty="0">
                <a:latin typeface="Georgia" panose="02040502050405020303" pitchFamily="18" charset="0"/>
                <a:hlinkClick r:id="rId2"/>
              </a:rPr>
              <a:t>https://www.w3schools.com/angular/angular_ref_directives.asp</a:t>
            </a: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p:txBody>
      </p:sp>
      <p:sp>
        <p:nvSpPr>
          <p:cNvPr id="4" name="TextBox 3">
            <a:extLst>
              <a:ext uri="{FF2B5EF4-FFF2-40B4-BE49-F238E27FC236}">
                <a16:creationId xmlns:a16="http://schemas.microsoft.com/office/drawing/2014/main" id="{FB9E391C-A341-40C8-A3D4-ACB56EDFC9A8}"/>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300607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dirty="0">
                <a:latin typeface="Georgia" panose="02040502050405020303" pitchFamily="18" charset="0"/>
              </a:rPr>
              <a:t>The ng-app Directive</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The ng-app directive defines the root element of an AngularJS application. </a:t>
            </a:r>
          </a:p>
          <a:p>
            <a:r>
              <a:rPr lang="en-US" sz="2400" dirty="0">
                <a:latin typeface="Georgia" panose="02040502050405020303" pitchFamily="18" charset="0"/>
              </a:rPr>
              <a:t>The ng-app directive will auto-bootstrap (automatically initialize) the application when a web page is loaded.</a:t>
            </a:r>
          </a:p>
        </p:txBody>
      </p:sp>
      <p:pic>
        <p:nvPicPr>
          <p:cNvPr id="5" name="Picture 4"/>
          <p:cNvPicPr>
            <a:picLocks noChangeAspect="1"/>
          </p:cNvPicPr>
          <p:nvPr/>
        </p:nvPicPr>
        <p:blipFill>
          <a:blip r:embed="rId2"/>
          <a:stretch>
            <a:fillRect/>
          </a:stretch>
        </p:blipFill>
        <p:spPr>
          <a:xfrm>
            <a:off x="1679525" y="3236912"/>
            <a:ext cx="5062538" cy="3071813"/>
          </a:xfrm>
          <a:prstGeom prst="rect">
            <a:avLst/>
          </a:prstGeom>
        </p:spPr>
      </p:pic>
      <p:sp>
        <p:nvSpPr>
          <p:cNvPr id="6" name="TextBox 5">
            <a:extLst>
              <a:ext uri="{FF2B5EF4-FFF2-40B4-BE49-F238E27FC236}">
                <a16:creationId xmlns:a16="http://schemas.microsoft.com/office/drawing/2014/main" id="{E43AC504-A321-4B7C-9C31-DB170042CBF0}"/>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192550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dirty="0">
                <a:latin typeface="Georgia" panose="02040502050405020303" pitchFamily="18" charset="0"/>
              </a:rPr>
              <a:t>The ng-init Directive</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The ng-init directive defines initial values for an AngularJS application.</a:t>
            </a:r>
          </a:p>
          <a:p>
            <a:endParaRPr lang="en-US" sz="2400" dirty="0">
              <a:latin typeface="Georgia" panose="02040502050405020303" pitchFamily="18" charset="0"/>
            </a:endParaRPr>
          </a:p>
        </p:txBody>
      </p:sp>
      <p:pic>
        <p:nvPicPr>
          <p:cNvPr id="6" name="Picture 5"/>
          <p:cNvPicPr>
            <a:picLocks noChangeAspect="1"/>
          </p:cNvPicPr>
          <p:nvPr/>
        </p:nvPicPr>
        <p:blipFill>
          <a:blip r:embed="rId2"/>
          <a:stretch>
            <a:fillRect/>
          </a:stretch>
        </p:blipFill>
        <p:spPr>
          <a:xfrm>
            <a:off x="774441" y="2578468"/>
            <a:ext cx="6995160" cy="2714625"/>
          </a:xfrm>
          <a:prstGeom prst="rect">
            <a:avLst/>
          </a:prstGeom>
        </p:spPr>
      </p:pic>
      <p:sp>
        <p:nvSpPr>
          <p:cNvPr id="5" name="TextBox 4">
            <a:extLst>
              <a:ext uri="{FF2B5EF4-FFF2-40B4-BE49-F238E27FC236}">
                <a16:creationId xmlns:a16="http://schemas.microsoft.com/office/drawing/2014/main" id="{3F09145C-F06E-4C89-AD57-C8A6BD4513DB}"/>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278145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The ng-model Directive</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ng-model directive binds the value of HTML controls (input, select, textarea) to application data.</a:t>
            </a:r>
          </a:p>
          <a:p>
            <a:r>
              <a:rPr lang="en-US" sz="2400" dirty="0">
                <a:latin typeface="Georgia" panose="02040502050405020303" pitchFamily="18" charset="0"/>
              </a:rPr>
              <a:t>The ng-model directive can also: Provide type validation for application data (number, email, required).</a:t>
            </a:r>
          </a:p>
          <a:p>
            <a:r>
              <a:rPr lang="en-US" sz="2400" dirty="0">
                <a:latin typeface="Georgia" panose="02040502050405020303" pitchFamily="18" charset="0"/>
              </a:rPr>
              <a:t>Provide status for application data (invalid, dirty, touched, error).</a:t>
            </a:r>
          </a:p>
          <a:p>
            <a:r>
              <a:rPr lang="en-US" sz="2400" dirty="0">
                <a:latin typeface="Georgia" panose="02040502050405020303" pitchFamily="18" charset="0"/>
              </a:rPr>
              <a:t>Provide CSS classes for HTML elements.</a:t>
            </a:r>
          </a:p>
          <a:p>
            <a:r>
              <a:rPr lang="en-US" sz="2400" dirty="0">
                <a:latin typeface="Georgia" panose="02040502050405020303" pitchFamily="18" charset="0"/>
              </a:rPr>
              <a:t>Bind HTML elements to HTML forms.</a:t>
            </a:r>
          </a:p>
        </p:txBody>
      </p:sp>
      <p:sp>
        <p:nvSpPr>
          <p:cNvPr id="4" name="TextBox 3">
            <a:extLst>
              <a:ext uri="{FF2B5EF4-FFF2-40B4-BE49-F238E27FC236}">
                <a16:creationId xmlns:a16="http://schemas.microsoft.com/office/drawing/2014/main" id="{D41F95E7-6E63-4547-875E-90C48CF537D8}"/>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24694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Georgia" charset="0"/>
                <a:ea typeface="Georgia" charset="0"/>
                <a:cs typeface="Georgia" charset="0"/>
              </a:rPr>
              <a:t>Introduction to AngularJS</a:t>
            </a:r>
            <a:endParaRPr lang="en-US" dirty="0"/>
          </a:p>
        </p:txBody>
      </p:sp>
      <p:sp>
        <p:nvSpPr>
          <p:cNvPr id="3" name="Subtitle 2"/>
          <p:cNvSpPr>
            <a:spLocks noGrp="1"/>
          </p:cNvSpPr>
          <p:nvPr>
            <p:ph type="subTitle" idx="1"/>
          </p:nvPr>
        </p:nvSpPr>
        <p:spPr/>
        <p:txBody>
          <a:bodyPr/>
          <a:lstStyle/>
          <a:p>
            <a:r>
              <a:rPr lang="en-US" dirty="0">
                <a:latin typeface="Georgia" charset="0"/>
                <a:ea typeface="Georgia" charset="0"/>
                <a:cs typeface="Georgia" charset="0"/>
              </a:rPr>
              <a:t>directives, expressions, filters, modules, and controllers</a:t>
            </a:r>
          </a:p>
        </p:txBody>
      </p:sp>
    </p:spTree>
    <p:extLst>
      <p:ext uri="{BB962C8B-B14F-4D97-AF65-F5344CB8AC3E}">
        <p14:creationId xmlns:p14="http://schemas.microsoft.com/office/powerpoint/2010/main" val="25670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The ng-bind Directive</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ng-bind directive tells AngularJS to replace the content of an HTML element with the value of a given variable, or expression.</a:t>
            </a:r>
          </a:p>
          <a:p>
            <a:endParaRPr lang="en-US" sz="2400" dirty="0">
              <a:latin typeface="Georgia" panose="02040502050405020303" pitchFamily="18" charset="0"/>
            </a:endParaRPr>
          </a:p>
          <a:p>
            <a:r>
              <a:rPr lang="en-US" sz="2400" dirty="0">
                <a:latin typeface="Georgia" panose="02040502050405020303" pitchFamily="18" charset="0"/>
              </a:rPr>
              <a:t>If the value of the given variable, or expression, changes, the content of the specified HTML element will be changed as well.</a:t>
            </a:r>
          </a:p>
        </p:txBody>
      </p:sp>
      <p:sp>
        <p:nvSpPr>
          <p:cNvPr id="4" name="TextBox 3">
            <a:extLst>
              <a:ext uri="{FF2B5EF4-FFF2-40B4-BE49-F238E27FC236}">
                <a16:creationId xmlns:a16="http://schemas.microsoft.com/office/drawing/2014/main" id="{D41F95E7-6E63-4547-875E-90C48CF537D8}"/>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147620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Expressions</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AngularJS binds data to HTML using Expressions</a:t>
            </a:r>
          </a:p>
          <a:p>
            <a:r>
              <a:rPr lang="en-US" sz="2400" dirty="0">
                <a:latin typeface="Georgia" panose="02040502050405020303" pitchFamily="18" charset="0"/>
              </a:rPr>
              <a:t>AngularJS expressions can be written inside double braces: </a:t>
            </a:r>
            <a:r>
              <a:rPr lang="en-US" sz="2400" dirty="0">
                <a:solidFill>
                  <a:srgbClr val="00B050"/>
                </a:solidFill>
                <a:latin typeface="Georgia" panose="02040502050405020303" pitchFamily="18" charset="0"/>
              </a:rPr>
              <a:t>{{ expression }}</a:t>
            </a:r>
            <a:r>
              <a:rPr lang="en-US" sz="2400" dirty="0">
                <a:latin typeface="Georgia" panose="02040502050405020303" pitchFamily="18" charset="0"/>
              </a:rPr>
              <a:t>.</a:t>
            </a:r>
          </a:p>
          <a:p>
            <a:r>
              <a:rPr lang="en-US" sz="2400" dirty="0">
                <a:latin typeface="Georgia" panose="02040502050405020303" pitchFamily="18" charset="0"/>
              </a:rPr>
              <a:t>AngularJS expressions can also be written inside a directive: </a:t>
            </a:r>
            <a:r>
              <a:rPr lang="en-US" sz="2400" dirty="0">
                <a:solidFill>
                  <a:srgbClr val="00B050"/>
                </a:solidFill>
                <a:latin typeface="Georgia" panose="02040502050405020303" pitchFamily="18" charset="0"/>
              </a:rPr>
              <a:t>ng-bind="expression"</a:t>
            </a:r>
            <a:r>
              <a:rPr lang="en-US" sz="2400" dirty="0">
                <a:latin typeface="Georgia" panose="02040502050405020303" pitchFamily="18" charset="0"/>
              </a:rPr>
              <a:t>.</a:t>
            </a:r>
          </a:p>
          <a:p>
            <a:r>
              <a:rPr lang="en-US" sz="2400" dirty="0">
                <a:latin typeface="Georgia" panose="02040502050405020303" pitchFamily="18" charset="0"/>
              </a:rPr>
              <a:t>AngularJS will resolve the expression, and return the result exactly where the expression is written.</a:t>
            </a:r>
          </a:p>
          <a:p>
            <a:r>
              <a:rPr lang="en-US" sz="2400" dirty="0">
                <a:latin typeface="Georgia" panose="02040502050405020303" pitchFamily="18" charset="0"/>
              </a:rPr>
              <a:t>AngularJS expressions are much like JavaScript expressions: They can contain literals, operators, and variables.</a:t>
            </a:r>
          </a:p>
          <a:p>
            <a:r>
              <a:rPr lang="en-US" sz="2400" dirty="0">
                <a:latin typeface="Georgia" panose="02040502050405020303" pitchFamily="18" charset="0"/>
              </a:rPr>
              <a:t>Example {{ 5 + 5 }} or {{ firstName + " " + lastName }}</a:t>
            </a:r>
          </a:p>
        </p:txBody>
      </p:sp>
      <p:sp>
        <p:nvSpPr>
          <p:cNvPr id="4" name="TextBox 3">
            <a:extLst>
              <a:ext uri="{FF2B5EF4-FFF2-40B4-BE49-F238E27FC236}">
                <a16:creationId xmlns:a16="http://schemas.microsoft.com/office/drawing/2014/main" id="{AB9C1259-B944-4E11-9D6C-873994B098E2}"/>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2776357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Expressions</a:t>
            </a:r>
            <a:endParaRPr lang="en-US" dirty="0"/>
          </a:p>
        </p:txBody>
      </p:sp>
      <p:pic>
        <p:nvPicPr>
          <p:cNvPr id="14" name="Content Placeholder 13"/>
          <p:cNvPicPr>
            <a:picLocks noGrp="1" noChangeAspect="1"/>
          </p:cNvPicPr>
          <p:nvPr>
            <p:ph idx="1"/>
          </p:nvPr>
        </p:nvPicPr>
        <p:blipFill>
          <a:blip r:embed="rId2"/>
          <a:stretch>
            <a:fillRect/>
          </a:stretch>
        </p:blipFill>
        <p:spPr>
          <a:xfrm>
            <a:off x="457200" y="1835227"/>
            <a:ext cx="6386034" cy="3147320"/>
          </a:xfrm>
        </p:spPr>
      </p:pic>
      <p:pic>
        <p:nvPicPr>
          <p:cNvPr id="16" name="Picture 15"/>
          <p:cNvPicPr>
            <a:picLocks noChangeAspect="1"/>
          </p:cNvPicPr>
          <p:nvPr/>
        </p:nvPicPr>
        <p:blipFill>
          <a:blip r:embed="rId3"/>
          <a:stretch>
            <a:fillRect/>
          </a:stretch>
        </p:blipFill>
        <p:spPr>
          <a:xfrm>
            <a:off x="5829300" y="3187259"/>
            <a:ext cx="2857500" cy="2293620"/>
          </a:xfrm>
          <a:prstGeom prst="rect">
            <a:avLst/>
          </a:prstGeom>
        </p:spPr>
      </p:pic>
      <p:sp>
        <p:nvSpPr>
          <p:cNvPr id="5" name="TextBox 4">
            <a:extLst>
              <a:ext uri="{FF2B5EF4-FFF2-40B4-BE49-F238E27FC236}">
                <a16:creationId xmlns:a16="http://schemas.microsoft.com/office/drawing/2014/main" id="{8D7B389D-3D53-4AE7-AC04-A00A7D97F199}"/>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4"/>
              </a:rPr>
              <a:t>https://docs.angularjs.org/guide</a:t>
            </a:r>
            <a:endParaRPr lang="fr-FR" sz="1200" dirty="0"/>
          </a:p>
        </p:txBody>
      </p:sp>
    </p:spTree>
    <p:extLst>
      <p:ext uri="{BB962C8B-B14F-4D97-AF65-F5344CB8AC3E}">
        <p14:creationId xmlns:p14="http://schemas.microsoft.com/office/powerpoint/2010/main" val="137081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Filters</a:t>
            </a:r>
          </a:p>
        </p:txBody>
      </p:sp>
      <p:sp>
        <p:nvSpPr>
          <p:cNvPr id="3" name="Content Placeholder 2"/>
          <p:cNvSpPr>
            <a:spLocks noGrp="1"/>
          </p:cNvSpPr>
          <p:nvPr>
            <p:ph idx="1"/>
          </p:nvPr>
        </p:nvSpPr>
        <p:spPr/>
        <p:txBody>
          <a:bodyPr>
            <a:noAutofit/>
          </a:bodyPr>
          <a:lstStyle/>
          <a:p>
            <a:pPr marL="0" indent="0">
              <a:buNone/>
            </a:pPr>
            <a:r>
              <a:rPr lang="en-US" sz="2400" dirty="0">
                <a:latin typeface="Georgia" panose="02040502050405020303" pitchFamily="18" charset="0"/>
              </a:rPr>
              <a:t>AngularJS provides filters to transform data:</a:t>
            </a:r>
          </a:p>
          <a:p>
            <a:r>
              <a:rPr lang="en-US" sz="2400" dirty="0">
                <a:solidFill>
                  <a:srgbClr val="00B050"/>
                </a:solidFill>
                <a:latin typeface="Georgia" panose="02040502050405020303" pitchFamily="18" charset="0"/>
              </a:rPr>
              <a:t>currency</a:t>
            </a:r>
            <a:r>
              <a:rPr lang="en-US" sz="2400" dirty="0">
                <a:latin typeface="Georgia" panose="02040502050405020303" pitchFamily="18" charset="0"/>
              </a:rPr>
              <a:t> Format a number to a currency format.</a:t>
            </a:r>
          </a:p>
          <a:p>
            <a:r>
              <a:rPr lang="en-US" sz="2400" dirty="0">
                <a:solidFill>
                  <a:srgbClr val="00B050"/>
                </a:solidFill>
                <a:latin typeface="Georgia" panose="02040502050405020303" pitchFamily="18" charset="0"/>
              </a:rPr>
              <a:t>date</a:t>
            </a:r>
            <a:r>
              <a:rPr lang="en-US" sz="2400" dirty="0">
                <a:latin typeface="Georgia" panose="02040502050405020303" pitchFamily="18" charset="0"/>
              </a:rPr>
              <a:t> Format a date to a specified format.</a:t>
            </a:r>
          </a:p>
          <a:p>
            <a:r>
              <a:rPr lang="en-US" sz="2400" dirty="0">
                <a:solidFill>
                  <a:srgbClr val="00B050"/>
                </a:solidFill>
                <a:latin typeface="Georgia" panose="02040502050405020303" pitchFamily="18" charset="0"/>
              </a:rPr>
              <a:t>filter</a:t>
            </a:r>
            <a:r>
              <a:rPr lang="en-US" sz="2400" dirty="0">
                <a:latin typeface="Georgia" panose="02040502050405020303" pitchFamily="18" charset="0"/>
              </a:rPr>
              <a:t> Select a subset of items from an array.</a:t>
            </a:r>
          </a:p>
          <a:p>
            <a:r>
              <a:rPr lang="en-US" sz="2400" dirty="0">
                <a:solidFill>
                  <a:srgbClr val="00B050"/>
                </a:solidFill>
                <a:latin typeface="Georgia" panose="02040502050405020303" pitchFamily="18" charset="0"/>
              </a:rPr>
              <a:t>json</a:t>
            </a:r>
            <a:r>
              <a:rPr lang="en-US" sz="2400" dirty="0">
                <a:latin typeface="Georgia" panose="02040502050405020303" pitchFamily="18" charset="0"/>
              </a:rPr>
              <a:t> Format an object to a JSON string.</a:t>
            </a:r>
          </a:p>
          <a:p>
            <a:r>
              <a:rPr lang="en-US" sz="2400" dirty="0">
                <a:solidFill>
                  <a:srgbClr val="00B050"/>
                </a:solidFill>
                <a:latin typeface="Georgia" panose="02040502050405020303" pitchFamily="18" charset="0"/>
              </a:rPr>
              <a:t>limitTo</a:t>
            </a:r>
            <a:r>
              <a:rPr lang="en-US" sz="2400" dirty="0">
                <a:latin typeface="Georgia" panose="02040502050405020303" pitchFamily="18" charset="0"/>
              </a:rPr>
              <a:t> Limits an array/string, into a specified number of elements/characters.</a:t>
            </a:r>
          </a:p>
          <a:p>
            <a:r>
              <a:rPr lang="en-US" sz="2400" dirty="0">
                <a:solidFill>
                  <a:srgbClr val="00B050"/>
                </a:solidFill>
                <a:latin typeface="Georgia" panose="02040502050405020303" pitchFamily="18" charset="0"/>
              </a:rPr>
              <a:t>lowercase</a:t>
            </a:r>
            <a:r>
              <a:rPr lang="en-US" sz="2400" dirty="0">
                <a:latin typeface="Georgia" panose="02040502050405020303" pitchFamily="18" charset="0"/>
              </a:rPr>
              <a:t> Format a string to lower case.</a:t>
            </a:r>
          </a:p>
          <a:p>
            <a:r>
              <a:rPr lang="en-US" sz="2400" dirty="0">
                <a:solidFill>
                  <a:srgbClr val="00B050"/>
                </a:solidFill>
                <a:latin typeface="Georgia" panose="02040502050405020303" pitchFamily="18" charset="0"/>
              </a:rPr>
              <a:t>number</a:t>
            </a:r>
            <a:r>
              <a:rPr lang="en-US" sz="2400" dirty="0">
                <a:latin typeface="Georgia" panose="02040502050405020303" pitchFamily="18" charset="0"/>
              </a:rPr>
              <a:t> Format a number to a string.</a:t>
            </a:r>
          </a:p>
          <a:p>
            <a:r>
              <a:rPr lang="en-US" sz="2400" dirty="0">
                <a:solidFill>
                  <a:srgbClr val="00B050"/>
                </a:solidFill>
                <a:latin typeface="Georgia" panose="02040502050405020303" pitchFamily="18" charset="0"/>
              </a:rPr>
              <a:t>orderBy</a:t>
            </a:r>
            <a:r>
              <a:rPr lang="en-US" sz="2400" dirty="0">
                <a:latin typeface="Georgia" panose="02040502050405020303" pitchFamily="18" charset="0"/>
              </a:rPr>
              <a:t> Orders an array by an expression.</a:t>
            </a:r>
          </a:p>
          <a:p>
            <a:r>
              <a:rPr lang="en-US" sz="2400" dirty="0">
                <a:solidFill>
                  <a:srgbClr val="00B050"/>
                </a:solidFill>
                <a:latin typeface="Georgia" panose="02040502050405020303" pitchFamily="18" charset="0"/>
              </a:rPr>
              <a:t>uppercase</a:t>
            </a:r>
            <a:r>
              <a:rPr lang="en-US" sz="2400" dirty="0">
                <a:latin typeface="Georgia" panose="02040502050405020303" pitchFamily="18" charset="0"/>
              </a:rPr>
              <a:t> Format a string to upper case.</a:t>
            </a:r>
          </a:p>
        </p:txBody>
      </p:sp>
      <p:sp>
        <p:nvSpPr>
          <p:cNvPr id="4" name="TextBox 3">
            <a:extLst>
              <a:ext uri="{FF2B5EF4-FFF2-40B4-BE49-F238E27FC236}">
                <a16:creationId xmlns:a16="http://schemas.microsoft.com/office/drawing/2014/main" id="{E552A170-BB01-43B9-940D-046FC5193757}"/>
              </a:ext>
            </a:extLst>
          </p:cNvPr>
          <p:cNvSpPr txBox="1"/>
          <p:nvPr/>
        </p:nvSpPr>
        <p:spPr>
          <a:xfrm>
            <a:off x="391886" y="6447224"/>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52383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Filters</a:t>
            </a:r>
          </a:p>
        </p:txBody>
      </p:sp>
      <p:pic>
        <p:nvPicPr>
          <p:cNvPr id="5" name="Content Placeholder 4"/>
          <p:cNvPicPr>
            <a:picLocks noGrp="1" noChangeAspect="1"/>
          </p:cNvPicPr>
          <p:nvPr>
            <p:ph idx="1"/>
          </p:nvPr>
        </p:nvPicPr>
        <p:blipFill>
          <a:blip r:embed="rId2"/>
          <a:stretch>
            <a:fillRect/>
          </a:stretch>
        </p:blipFill>
        <p:spPr>
          <a:xfrm>
            <a:off x="457200" y="2088224"/>
            <a:ext cx="8229600" cy="3549914"/>
          </a:xfrm>
        </p:spPr>
      </p:pic>
      <p:sp>
        <p:nvSpPr>
          <p:cNvPr id="4" name="TextBox 3">
            <a:extLst>
              <a:ext uri="{FF2B5EF4-FFF2-40B4-BE49-F238E27FC236}">
                <a16:creationId xmlns:a16="http://schemas.microsoft.com/office/drawing/2014/main" id="{813DF61B-EBEC-4DEB-8082-7B8ACC848AFD}"/>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71228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Modules</a:t>
            </a:r>
            <a:endParaRPr lang="en-US" dirty="0"/>
          </a:p>
        </p:txBody>
      </p:sp>
      <p:sp>
        <p:nvSpPr>
          <p:cNvPr id="3" name="Content Placeholder 2"/>
          <p:cNvSpPr>
            <a:spLocks noGrp="1"/>
          </p:cNvSpPr>
          <p:nvPr>
            <p:ph idx="1"/>
          </p:nvPr>
        </p:nvSpPr>
        <p:spPr/>
        <p:txBody>
          <a:bodyPr>
            <a:normAutofit lnSpcReduction="10000"/>
          </a:bodyPr>
          <a:lstStyle/>
          <a:p>
            <a:r>
              <a:rPr lang="en-US" sz="2400" dirty="0">
                <a:latin typeface="Georgia" panose="02040502050405020303" pitchFamily="18" charset="0"/>
              </a:rPr>
              <a:t>An AngularJS module defines an application.</a:t>
            </a:r>
          </a:p>
          <a:p>
            <a:r>
              <a:rPr lang="en-US" sz="2400" dirty="0">
                <a:latin typeface="Georgia" panose="02040502050405020303" pitchFamily="18" charset="0"/>
              </a:rPr>
              <a:t>To create a module we first create a variable for the app, then we will use the angular library to create a module, we give it a name and an array of dependencies, it can be an empty array if there are no dependencies.</a:t>
            </a:r>
          </a:p>
          <a:p>
            <a:r>
              <a:rPr lang="en-US" sz="2400" dirty="0">
                <a:latin typeface="Georgia" panose="02040502050405020303" pitchFamily="18" charset="0"/>
              </a:rPr>
              <a:t>A module is created by using the AngularJS function </a:t>
            </a:r>
            <a:r>
              <a:rPr lang="en-US" sz="2400" dirty="0">
                <a:solidFill>
                  <a:srgbClr val="00B050"/>
                </a:solidFill>
                <a:latin typeface="Georgia" panose="02040502050405020303" pitchFamily="18" charset="0"/>
              </a:rPr>
              <a:t>angular.module</a:t>
            </a:r>
          </a:p>
          <a:p>
            <a:pPr marL="0" indent="0">
              <a:buNone/>
            </a:pPr>
            <a:r>
              <a:rPr lang="en-US" sz="2400" dirty="0">
                <a:solidFill>
                  <a:srgbClr val="00B050"/>
                </a:solidFill>
                <a:latin typeface="Georgia" panose="02040502050405020303" pitchFamily="18" charset="0"/>
              </a:rPr>
              <a:t>	</a:t>
            </a:r>
          </a:p>
          <a:p>
            <a:pPr marL="0" indent="0">
              <a:buNone/>
            </a:pPr>
            <a:r>
              <a:rPr lang="en-US" sz="2400" dirty="0">
                <a:solidFill>
                  <a:srgbClr val="00B050"/>
                </a:solidFill>
                <a:latin typeface="Georgia" panose="02040502050405020303" pitchFamily="18" charset="0"/>
              </a:rPr>
              <a:t>	var app = angular.module('store', []);</a:t>
            </a:r>
          </a:p>
          <a:p>
            <a:pPr marL="0" indent="0">
              <a:buNone/>
            </a:pPr>
            <a:endParaRPr lang="en-US" sz="2400" dirty="0">
              <a:solidFill>
                <a:srgbClr val="00B050"/>
              </a:solidFill>
              <a:latin typeface="Georgia" panose="02040502050405020303" pitchFamily="18" charset="0"/>
            </a:endParaRPr>
          </a:p>
          <a:p>
            <a:pPr marL="0" indent="0">
              <a:buNone/>
            </a:pPr>
            <a:r>
              <a:rPr lang="en-US" sz="2400" i="1" u="sng" dirty="0">
                <a:solidFill>
                  <a:srgbClr val="FF0000"/>
                </a:solidFill>
                <a:latin typeface="Georgia" panose="02040502050405020303" pitchFamily="18" charset="0"/>
              </a:rPr>
              <a:t>Don't forget to add the library to the html though. </a:t>
            </a:r>
          </a:p>
          <a:p>
            <a:endParaRPr lang="en-US" dirty="0"/>
          </a:p>
        </p:txBody>
      </p:sp>
      <p:sp>
        <p:nvSpPr>
          <p:cNvPr id="4" name="TextBox 3">
            <a:extLst>
              <a:ext uri="{FF2B5EF4-FFF2-40B4-BE49-F238E27FC236}">
                <a16:creationId xmlns:a16="http://schemas.microsoft.com/office/drawing/2014/main" id="{08EEBF5D-8655-4411-B8B9-534A2F617FB3}"/>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273719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Including the module</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This is very simple, you just have to add it as any other script or library, add a link to the &lt;body&gt;</a:t>
            </a:r>
          </a:p>
          <a:p>
            <a:pPr marL="0" indent="0">
              <a:buNone/>
            </a:pPr>
            <a:endParaRPr lang="en-US" sz="2400" dirty="0">
              <a:latin typeface="Georgia" panose="02040502050405020303" pitchFamily="18" charset="0"/>
            </a:endParaRPr>
          </a:p>
          <a:p>
            <a:pPr marL="0" indent="0">
              <a:buNone/>
            </a:pPr>
            <a:r>
              <a:rPr lang="en-US" sz="2400" dirty="0">
                <a:solidFill>
                  <a:srgbClr val="00B050"/>
                </a:solidFill>
                <a:latin typeface="Georgia" panose="02040502050405020303" pitchFamily="18" charset="0"/>
              </a:rPr>
              <a:t>&lt;body&gt;</a:t>
            </a:r>
          </a:p>
          <a:p>
            <a:pPr marL="0" indent="0">
              <a:buNone/>
            </a:pPr>
            <a:r>
              <a:rPr lang="en-US" sz="2400" dirty="0">
                <a:solidFill>
                  <a:srgbClr val="00B050"/>
                </a:solidFill>
                <a:latin typeface="Georgia" panose="02040502050405020303" pitchFamily="18" charset="0"/>
              </a:rPr>
              <a:t>	 &lt;script type="text/javascript" src="app.js"&gt;&lt;/script&gt;</a:t>
            </a:r>
          </a:p>
          <a:p>
            <a:pPr marL="0" indent="0">
              <a:buNone/>
            </a:pPr>
            <a:r>
              <a:rPr lang="en-US" sz="2400" dirty="0">
                <a:solidFill>
                  <a:srgbClr val="00B050"/>
                </a:solidFill>
                <a:latin typeface="Georgia" panose="02040502050405020303" pitchFamily="18" charset="0"/>
              </a:rPr>
              <a:t>&lt;/body&gt;</a:t>
            </a:r>
          </a:p>
          <a:p>
            <a:pPr marL="0" indent="0">
              <a:buNone/>
            </a:pPr>
            <a:endParaRPr lang="en-US" sz="2400" dirty="0">
              <a:solidFill>
                <a:srgbClr val="00B050"/>
              </a:solidFill>
              <a:latin typeface="Georgia" panose="02040502050405020303" pitchFamily="18" charset="0"/>
            </a:endParaRPr>
          </a:p>
          <a:p>
            <a:r>
              <a:rPr lang="en-US" sz="2400" dirty="0">
                <a:latin typeface="Georgia" panose="02040502050405020303" pitchFamily="18" charset="0"/>
              </a:rPr>
              <a:t>Then on the &lt;html&gt; tag we include </a:t>
            </a:r>
            <a:r>
              <a:rPr lang="en-US" sz="2400" dirty="0">
                <a:solidFill>
                  <a:srgbClr val="00B050"/>
                </a:solidFill>
                <a:latin typeface="Georgia" panose="02040502050405020303" pitchFamily="18" charset="0"/>
              </a:rPr>
              <a:t>np-app="store"</a:t>
            </a:r>
          </a:p>
        </p:txBody>
      </p:sp>
      <p:sp>
        <p:nvSpPr>
          <p:cNvPr id="4" name="TextBox 3">
            <a:extLst>
              <a:ext uri="{FF2B5EF4-FFF2-40B4-BE49-F238E27FC236}">
                <a16:creationId xmlns:a16="http://schemas.microsoft.com/office/drawing/2014/main" id="{73DAE441-014B-45BE-B88F-8D79724EE6C2}"/>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425058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Controllers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AngularJS controllers control the data of AngularJS applications.</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ng-controller</a:t>
            </a:r>
            <a:r>
              <a:rPr lang="en-US" sz="2400" dirty="0">
                <a:latin typeface="Georgia" panose="02040502050405020303" pitchFamily="18" charset="0"/>
              </a:rPr>
              <a:t> directive defines the application controller. </a:t>
            </a:r>
          </a:p>
          <a:p>
            <a:r>
              <a:rPr lang="en-US" sz="2400" dirty="0">
                <a:latin typeface="Georgia" panose="02040502050405020303" pitchFamily="18" charset="0"/>
              </a:rPr>
              <a:t>A AngularJS controller is a JavaScript Object, created by a standard JavaScript object constructor.</a:t>
            </a:r>
          </a:p>
        </p:txBody>
      </p:sp>
      <p:sp>
        <p:nvSpPr>
          <p:cNvPr id="4" name="TextBox 3">
            <a:extLst>
              <a:ext uri="{FF2B5EF4-FFF2-40B4-BE49-F238E27FC236}">
                <a16:creationId xmlns:a16="http://schemas.microsoft.com/office/drawing/2014/main" id="{BEBFA8D4-C085-4037-B658-4106C75A65A9}"/>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16045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Controllers</a:t>
            </a:r>
            <a:endParaRPr lang="en-US" dirty="0"/>
          </a:p>
        </p:txBody>
      </p:sp>
      <p:pic>
        <p:nvPicPr>
          <p:cNvPr id="5" name="Content Placeholder 4"/>
          <p:cNvPicPr>
            <a:picLocks noGrp="1" noChangeAspect="1"/>
          </p:cNvPicPr>
          <p:nvPr>
            <p:ph idx="1"/>
          </p:nvPr>
        </p:nvPicPr>
        <p:blipFill>
          <a:blip r:embed="rId2"/>
          <a:stretch>
            <a:fillRect/>
          </a:stretch>
        </p:blipFill>
        <p:spPr>
          <a:xfrm>
            <a:off x="457200" y="2324868"/>
            <a:ext cx="8229600" cy="3076627"/>
          </a:xfrm>
        </p:spPr>
      </p:pic>
      <p:sp>
        <p:nvSpPr>
          <p:cNvPr id="4" name="TextBox 3">
            <a:extLst>
              <a:ext uri="{FF2B5EF4-FFF2-40B4-BE49-F238E27FC236}">
                <a16:creationId xmlns:a16="http://schemas.microsoft.com/office/drawing/2014/main" id="{6865FA6E-EEE3-46C4-A0B2-86FCFACBB2FC}"/>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411286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Elements</a:t>
            </a:r>
            <a:endParaRPr lang="en-US" dirty="0"/>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AngularJS application is defined by  </a:t>
            </a:r>
            <a:r>
              <a:rPr lang="en-US" sz="2400" dirty="0">
                <a:solidFill>
                  <a:srgbClr val="00B050"/>
                </a:solidFill>
                <a:latin typeface="Georgia" panose="02040502050405020303" pitchFamily="18" charset="0"/>
              </a:rPr>
              <a:t>ng-app="myApp"</a:t>
            </a:r>
            <a:r>
              <a:rPr lang="en-US" sz="2400" dirty="0">
                <a:latin typeface="Georgia" panose="02040502050405020303" pitchFamily="18" charset="0"/>
              </a:rPr>
              <a:t>. The application runs inside the &lt;div&gt;.</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ng-controller="myCtrl" </a:t>
            </a:r>
            <a:r>
              <a:rPr lang="en-US" sz="2400" dirty="0">
                <a:latin typeface="Georgia" panose="02040502050405020303" pitchFamily="18" charset="0"/>
              </a:rPr>
              <a:t>attribute is an AngularJS directive. It defines a controller.</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myCtrl</a:t>
            </a:r>
            <a:r>
              <a:rPr lang="en-US" sz="2400" dirty="0">
                <a:latin typeface="Georgia" panose="02040502050405020303" pitchFamily="18" charset="0"/>
              </a:rPr>
              <a:t> function is a JavaScript function.</a:t>
            </a:r>
          </a:p>
          <a:p>
            <a:r>
              <a:rPr lang="en-US" sz="2400" dirty="0">
                <a:latin typeface="Georgia" panose="02040502050405020303" pitchFamily="18" charset="0"/>
              </a:rPr>
              <a:t>AngularJS will invoke the controller with a $scope object.</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ng-model</a:t>
            </a:r>
            <a:r>
              <a:rPr lang="en-US" sz="2400" dirty="0">
                <a:latin typeface="Georgia" panose="02040502050405020303" pitchFamily="18" charset="0"/>
              </a:rPr>
              <a:t> directives bind the input fields to the controller properties (firstName and lastName).</a:t>
            </a:r>
          </a:p>
        </p:txBody>
      </p:sp>
      <p:sp>
        <p:nvSpPr>
          <p:cNvPr id="4" name="TextBox 3">
            <a:extLst>
              <a:ext uri="{FF2B5EF4-FFF2-40B4-BE49-F238E27FC236}">
                <a16:creationId xmlns:a16="http://schemas.microsoft.com/office/drawing/2014/main" id="{492436D1-8D02-4BFC-9881-9AF1BD2BCB26}"/>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97426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p:txBody>
          <a:bodyPr>
            <a:normAutofit/>
          </a:bodyPr>
          <a:lstStyle/>
          <a:p>
            <a:r>
              <a:rPr lang="en-US" sz="2400" dirty="0">
                <a:latin typeface="Georgia" panose="02040502050405020303" pitchFamily="18" charset="0"/>
              </a:rPr>
              <a:t>About Angular JS </a:t>
            </a:r>
          </a:p>
          <a:p>
            <a:r>
              <a:rPr lang="en-US" sz="2400" dirty="0">
                <a:latin typeface="Georgia" panose="02040502050405020303" pitchFamily="18" charset="0"/>
              </a:rPr>
              <a:t>Importance of Angular JS </a:t>
            </a:r>
          </a:p>
          <a:p>
            <a:r>
              <a:rPr lang="en-US" sz="2400" dirty="0">
                <a:latin typeface="Georgia" panose="02040502050405020303" pitchFamily="18" charset="0"/>
              </a:rPr>
              <a:t>Elements of Angular JS </a:t>
            </a:r>
          </a:p>
          <a:p>
            <a:pPr marL="400050" lvl="1" indent="0">
              <a:buNone/>
            </a:pPr>
            <a:r>
              <a:rPr lang="en-US" sz="2400" dirty="0">
                <a:latin typeface="Georgia" panose="02040502050405020303" pitchFamily="18" charset="0"/>
              </a:rPr>
              <a:t>Directives</a:t>
            </a:r>
          </a:p>
          <a:p>
            <a:pPr marL="400050" lvl="1" indent="0">
              <a:buNone/>
            </a:pPr>
            <a:r>
              <a:rPr lang="en-US" sz="2400" dirty="0">
                <a:latin typeface="Georgia" panose="02040502050405020303" pitchFamily="18" charset="0"/>
              </a:rPr>
              <a:t>Expressions</a:t>
            </a:r>
          </a:p>
          <a:p>
            <a:pPr marL="400050" lvl="1" indent="0">
              <a:buNone/>
            </a:pPr>
            <a:r>
              <a:rPr lang="en-US" sz="2400" dirty="0">
                <a:latin typeface="Georgia" panose="02040502050405020303" pitchFamily="18" charset="0"/>
              </a:rPr>
              <a:t>Filters</a:t>
            </a:r>
          </a:p>
          <a:p>
            <a:pPr marL="400050" lvl="1" indent="0">
              <a:buNone/>
            </a:pPr>
            <a:r>
              <a:rPr lang="en-US" sz="2400" dirty="0">
                <a:latin typeface="Georgia" panose="02040502050405020303" pitchFamily="18" charset="0"/>
              </a:rPr>
              <a:t>Modules</a:t>
            </a:r>
          </a:p>
          <a:p>
            <a:pPr marL="400050" lvl="1" indent="0">
              <a:buNone/>
            </a:pPr>
            <a:r>
              <a:rPr lang="en-US" sz="2400" dirty="0">
                <a:latin typeface="Georgia" panose="02040502050405020303" pitchFamily="18" charset="0"/>
              </a:rPr>
              <a:t>Controllers</a:t>
            </a:r>
          </a:p>
        </p:txBody>
      </p:sp>
    </p:spTree>
    <p:extLst>
      <p:ext uri="{BB962C8B-B14F-4D97-AF65-F5344CB8AC3E}">
        <p14:creationId xmlns:p14="http://schemas.microsoft.com/office/powerpoint/2010/main" val="3876236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Scope</a:t>
            </a:r>
            <a:endParaRPr lang="en-US" dirty="0"/>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If we consider an AngularJS application to consist of:</a:t>
            </a:r>
          </a:p>
          <a:p>
            <a:pPr lvl="1"/>
            <a:r>
              <a:rPr lang="en-US" sz="2400" dirty="0">
                <a:latin typeface="Georgia" panose="02040502050405020303" pitchFamily="18" charset="0"/>
              </a:rPr>
              <a:t>View, which is the HTML.</a:t>
            </a:r>
          </a:p>
          <a:p>
            <a:pPr lvl="1"/>
            <a:r>
              <a:rPr lang="en-US" sz="2400" dirty="0">
                <a:latin typeface="Georgia" panose="02040502050405020303" pitchFamily="18" charset="0"/>
              </a:rPr>
              <a:t>Model, which is the data available for the current view.</a:t>
            </a:r>
          </a:p>
          <a:p>
            <a:pPr lvl="1"/>
            <a:r>
              <a:rPr lang="en-US" sz="2400" dirty="0">
                <a:latin typeface="Georgia" panose="02040502050405020303" pitchFamily="18" charset="0"/>
              </a:rPr>
              <a:t>Controller, which is the JavaScript function that makes/changes/removes/controls the data. </a:t>
            </a:r>
          </a:p>
          <a:p>
            <a:r>
              <a:rPr lang="en-US" sz="2400" dirty="0">
                <a:latin typeface="Georgia" panose="02040502050405020303" pitchFamily="18" charset="0"/>
              </a:rPr>
              <a:t>Then the </a:t>
            </a:r>
            <a:r>
              <a:rPr lang="en-US" sz="2400" b="1" dirty="0">
                <a:latin typeface="Georgia" panose="02040502050405020303" pitchFamily="18" charset="0"/>
              </a:rPr>
              <a:t>scope</a:t>
            </a:r>
            <a:r>
              <a:rPr lang="en-US" sz="2400" dirty="0">
                <a:latin typeface="Georgia" panose="02040502050405020303" pitchFamily="18" charset="0"/>
              </a:rPr>
              <a:t> is the </a:t>
            </a:r>
            <a:r>
              <a:rPr lang="en-US" sz="2400" b="1" dirty="0">
                <a:latin typeface="Georgia" panose="02040502050405020303" pitchFamily="18" charset="0"/>
              </a:rPr>
              <a:t>Model</a:t>
            </a:r>
            <a:r>
              <a:rPr lang="en-US" sz="2400" dirty="0">
                <a:latin typeface="Georgia" panose="02040502050405020303" pitchFamily="18" charset="0"/>
              </a:rPr>
              <a:t>.</a:t>
            </a:r>
          </a:p>
          <a:p>
            <a:r>
              <a:rPr lang="en-US" sz="2400" dirty="0">
                <a:latin typeface="Georgia" panose="02040502050405020303" pitchFamily="18" charset="0"/>
              </a:rPr>
              <a:t>The scope is a JavaScript object with properties and methods, which are available for both the view and the controller.</a:t>
            </a:r>
          </a:p>
        </p:txBody>
      </p:sp>
      <p:sp>
        <p:nvSpPr>
          <p:cNvPr id="4" name="TextBox 3">
            <a:extLst>
              <a:ext uri="{FF2B5EF4-FFF2-40B4-BE49-F238E27FC236}">
                <a16:creationId xmlns:a16="http://schemas.microsoft.com/office/drawing/2014/main" id="{492436D1-8D02-4BFC-9881-9AF1BD2BCB26}"/>
              </a:ext>
            </a:extLst>
          </p:cNvPr>
          <p:cNvSpPr txBox="1"/>
          <p:nvPr/>
        </p:nvSpPr>
        <p:spPr>
          <a:xfrm>
            <a:off x="242596" y="6170225"/>
            <a:ext cx="4291881" cy="276999"/>
          </a:xfrm>
          <a:prstGeom prst="rect">
            <a:avLst/>
          </a:prstGeom>
          <a:noFill/>
        </p:spPr>
        <p:txBody>
          <a:bodyPr wrap="none" rtlCol="0">
            <a:spAutoFit/>
          </a:bodyPr>
          <a:lstStyle/>
          <a:p>
            <a:r>
              <a:rPr lang="fr-FR" sz="1200" dirty="0"/>
              <a:t>Source: </a:t>
            </a:r>
            <a:r>
              <a:rPr lang="fr-FR" sz="1200" dirty="0">
                <a:hlinkClick r:id="rId2"/>
              </a:rPr>
              <a:t>https://www.w3schools.com/angular/angular_scopes.asp</a:t>
            </a:r>
            <a:endParaRPr lang="fr-FR" sz="1200" dirty="0"/>
          </a:p>
        </p:txBody>
      </p:sp>
    </p:spTree>
    <p:extLst>
      <p:ext uri="{BB962C8B-B14F-4D97-AF65-F5344CB8AC3E}">
        <p14:creationId xmlns:p14="http://schemas.microsoft.com/office/powerpoint/2010/main" val="202931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References</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hlinkClick r:id="rId2"/>
              </a:rPr>
              <a:t>https://www.w3schools.com/angular/default.asp</a:t>
            </a:r>
            <a:endParaRPr lang="en-US" sz="2400" dirty="0">
              <a:latin typeface="Georgia" panose="02040502050405020303" pitchFamily="18" charset="0"/>
            </a:endParaRPr>
          </a:p>
          <a:p>
            <a:r>
              <a:rPr lang="en-US" sz="2400" dirty="0">
                <a:latin typeface="Georgia" panose="02040502050405020303" pitchFamily="18" charset="0"/>
                <a:hlinkClick r:id="rId3"/>
              </a:rPr>
              <a:t>https://en.wikipedia.org/wiki/AngularJS</a:t>
            </a:r>
            <a:endParaRPr lang="en-US" sz="2400" dirty="0">
              <a:latin typeface="Georgia" panose="02040502050405020303" pitchFamily="18" charset="0"/>
            </a:endParaRPr>
          </a:p>
          <a:p>
            <a:pPr marL="355600">
              <a:buClr>
                <a:srgbClr val="7E7E7E"/>
              </a:buClr>
              <a:tabLst>
                <a:tab pos="354965" algn="l"/>
                <a:tab pos="355600" algn="l"/>
              </a:tabLst>
            </a:pPr>
            <a:r>
              <a:rPr lang="en-US" sz="2400" u="sng" dirty="0">
                <a:solidFill>
                  <a:srgbClr val="0462C1"/>
                </a:solidFill>
                <a:uFill>
                  <a:solidFill>
                    <a:srgbClr val="0462C1"/>
                  </a:solidFill>
                </a:uFill>
                <a:latin typeface="Georgia" panose="02040502050405020303" pitchFamily="18" charset="0"/>
                <a:cs typeface="Arial Black"/>
                <a:hlinkClick r:id="rId4"/>
              </a:rPr>
              <a:t>AngularJS Developer Guide</a:t>
            </a:r>
            <a:endParaRPr lang="en-US" sz="2400" dirty="0">
              <a:latin typeface="Georgia" panose="02040502050405020303" pitchFamily="18" charset="0"/>
              <a:cs typeface="Arial Black"/>
            </a:endParaRPr>
          </a:p>
          <a:p>
            <a:pPr marL="355600">
              <a:buClr>
                <a:srgbClr val="7E7E7E"/>
              </a:buClr>
              <a:tabLst>
                <a:tab pos="354965" algn="l"/>
                <a:tab pos="355600" algn="l"/>
              </a:tabLst>
            </a:pPr>
            <a:r>
              <a:rPr lang="en-US" sz="2400" u="sng" dirty="0">
                <a:solidFill>
                  <a:srgbClr val="0462C1"/>
                </a:solidFill>
                <a:uFill>
                  <a:solidFill>
                    <a:srgbClr val="0462C1"/>
                  </a:solidFill>
                </a:uFill>
                <a:latin typeface="Georgia" panose="02040502050405020303" pitchFamily="18" charset="0"/>
                <a:cs typeface="Arial Black"/>
                <a:hlinkClick r:id="rId5"/>
              </a:rPr>
              <a:t>AngularJS API</a:t>
            </a:r>
            <a:endParaRPr lang="en-US" sz="2400" dirty="0">
              <a:latin typeface="Georgia" panose="02040502050405020303" pitchFamily="18" charset="0"/>
              <a:cs typeface="Arial Black"/>
            </a:endParaRPr>
          </a:p>
          <a:p>
            <a:pPr marL="355600">
              <a:buClr>
                <a:srgbClr val="7E7E7E"/>
              </a:buClr>
              <a:tabLst>
                <a:tab pos="354965" algn="l"/>
                <a:tab pos="355600" algn="l"/>
              </a:tabLst>
            </a:pPr>
            <a:r>
              <a:rPr lang="en-US" sz="2400" u="sng" dirty="0">
                <a:solidFill>
                  <a:srgbClr val="0462C1"/>
                </a:solidFill>
                <a:uFill>
                  <a:solidFill>
                    <a:srgbClr val="0462C1"/>
                  </a:solidFill>
                </a:uFill>
                <a:latin typeface="Georgia" panose="02040502050405020303" pitchFamily="18" charset="0"/>
                <a:cs typeface="Arial Black"/>
                <a:hlinkClick r:id="rId6"/>
              </a:rPr>
              <a:t>AngularJS Tutorial</a:t>
            </a:r>
            <a:endParaRPr lang="en-US" sz="2400" dirty="0">
              <a:latin typeface="Georgia" panose="02040502050405020303" pitchFamily="18" charset="0"/>
              <a:cs typeface="Arial Black"/>
            </a:endParaRPr>
          </a:p>
          <a:p>
            <a:pPr marL="0" indent="0">
              <a:lnSpc>
                <a:spcPct val="100000"/>
              </a:lnSpc>
              <a:buNone/>
            </a:pPr>
            <a:endParaRPr lang="en-US" sz="2400" dirty="0">
              <a:solidFill>
                <a:srgbClr val="7E7E7E"/>
              </a:solidFill>
              <a:latin typeface="Georgia" panose="02040502050405020303" pitchFamily="18" charset="0"/>
              <a:cs typeface="Arial Black"/>
            </a:endParaRPr>
          </a:p>
          <a:p>
            <a:pPr marL="0" indent="0">
              <a:lnSpc>
                <a:spcPct val="100000"/>
              </a:lnSpc>
              <a:buNone/>
            </a:pPr>
            <a:r>
              <a:rPr lang="en-US" sz="2400" dirty="0">
                <a:latin typeface="Georgia" panose="02040502050405020303" pitchFamily="18" charset="0"/>
                <a:cs typeface="Arial Black"/>
              </a:rPr>
              <a:t>Videos</a:t>
            </a:r>
          </a:p>
          <a:p>
            <a:pPr marL="355600">
              <a:buClr>
                <a:srgbClr val="7E7E7E"/>
              </a:buClr>
              <a:tabLst>
                <a:tab pos="354965" algn="l"/>
                <a:tab pos="355600" algn="l"/>
              </a:tabLst>
            </a:pPr>
            <a:r>
              <a:rPr lang="en-US" sz="2400" u="sng" dirty="0">
                <a:solidFill>
                  <a:srgbClr val="0462C1"/>
                </a:solidFill>
                <a:uFill>
                  <a:solidFill>
                    <a:srgbClr val="0462C1"/>
                  </a:solidFill>
                </a:uFill>
                <a:latin typeface="Georgia" panose="02040502050405020303" pitchFamily="18" charset="0"/>
                <a:cs typeface="Arial Black"/>
                <a:hlinkClick r:id="rId7"/>
              </a:rPr>
              <a:t>AngularJS Fundamentals In 60-ish Minutes</a:t>
            </a:r>
            <a:endParaRPr lang="en-US" sz="2400" dirty="0">
              <a:latin typeface="Georgia" panose="02040502050405020303" pitchFamily="18" charset="0"/>
              <a:cs typeface="Arial Black"/>
            </a:endParaRPr>
          </a:p>
          <a:p>
            <a:pPr marL="355600">
              <a:buClr>
                <a:srgbClr val="7E7E7E"/>
              </a:buClr>
              <a:tabLst>
                <a:tab pos="354965" algn="l"/>
                <a:tab pos="355600" algn="l"/>
              </a:tabLst>
            </a:pPr>
            <a:r>
              <a:rPr lang="en-US" sz="2400" u="sng" dirty="0">
                <a:solidFill>
                  <a:srgbClr val="0462C1"/>
                </a:solidFill>
                <a:uFill>
                  <a:solidFill>
                    <a:srgbClr val="0462C1"/>
                  </a:solidFill>
                </a:uFill>
                <a:latin typeface="Georgia" panose="02040502050405020303" pitchFamily="18" charset="0"/>
                <a:cs typeface="Arial Black"/>
                <a:hlinkClick r:id="rId8"/>
              </a:rPr>
              <a:t>Introduction to Angular JS</a:t>
            </a:r>
            <a:endParaRPr lang="en-US" sz="2400" dirty="0">
              <a:latin typeface="Georgia" panose="02040502050405020303" pitchFamily="18" charset="0"/>
              <a:cs typeface="Arial Black"/>
            </a:endParaRPr>
          </a:p>
          <a:p>
            <a:pPr marL="355600">
              <a:buClr>
                <a:srgbClr val="7E7E7E"/>
              </a:buClr>
              <a:tabLst>
                <a:tab pos="354965" algn="l"/>
                <a:tab pos="355600" algn="l"/>
              </a:tabLst>
            </a:pPr>
            <a:r>
              <a:rPr lang="en-US" sz="2400" u="sng" dirty="0">
                <a:solidFill>
                  <a:srgbClr val="0462C1"/>
                </a:solidFill>
                <a:uFill>
                  <a:solidFill>
                    <a:srgbClr val="0462C1"/>
                  </a:solidFill>
                </a:uFill>
                <a:latin typeface="Georgia" panose="02040502050405020303" pitchFamily="18" charset="0"/>
                <a:cs typeface="Arial Black"/>
                <a:hlinkClick r:id="rId9"/>
              </a:rPr>
              <a:t>AngularJS end-to-end web app tutorial Part I</a:t>
            </a:r>
            <a:endParaRPr lang="en-US" sz="2400" dirty="0">
              <a:latin typeface="Georgia" panose="02040502050405020303" pitchFamily="18" charset="0"/>
            </a:endParaRPr>
          </a:p>
        </p:txBody>
      </p:sp>
    </p:spTree>
    <p:extLst>
      <p:ext uri="{BB962C8B-B14F-4D97-AF65-F5344CB8AC3E}">
        <p14:creationId xmlns:p14="http://schemas.microsoft.com/office/powerpoint/2010/main" val="104575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In class exercise</a:t>
            </a:r>
          </a:p>
        </p:txBody>
      </p:sp>
      <p:sp>
        <p:nvSpPr>
          <p:cNvPr id="3" name="Content Placeholder 2"/>
          <p:cNvSpPr>
            <a:spLocks noGrp="1"/>
          </p:cNvSpPr>
          <p:nvPr>
            <p:ph idx="1"/>
          </p:nvPr>
        </p:nvSpPr>
        <p:spPr>
          <a:xfrm>
            <a:off x="457200" y="1600201"/>
            <a:ext cx="8229600" cy="4093590"/>
          </a:xfrm>
        </p:spPr>
        <p:txBody>
          <a:bodyPr>
            <a:normAutofit/>
          </a:bodyPr>
          <a:lstStyle/>
          <a:p>
            <a:pPr marL="0" indent="0">
              <a:buNone/>
            </a:pPr>
            <a:r>
              <a:rPr lang="en-US" sz="2400" dirty="0">
                <a:latin typeface="Georgia" panose="02040502050405020303" pitchFamily="18" charset="0"/>
              </a:rPr>
              <a:t>1. Develop a </a:t>
            </a:r>
            <a:r>
              <a:rPr lang="en-US" sz="2400" u="sng" dirty="0">
                <a:latin typeface="Georgia" panose="02040502050405020303" pitchFamily="18" charset="0"/>
                <a:hlinkClick r:id="rId2"/>
              </a:rPr>
              <a:t>basic to-do list</a:t>
            </a:r>
            <a:r>
              <a:rPr lang="en-US" sz="2400" dirty="0">
                <a:latin typeface="Georgia" panose="02040502050405020303" pitchFamily="18" charset="0"/>
              </a:rPr>
              <a:t> application using </a:t>
            </a:r>
            <a:r>
              <a:rPr lang="en-US" sz="2400" b="1" dirty="0">
                <a:latin typeface="Georgia" panose="02040502050405020303" pitchFamily="18" charset="0"/>
              </a:rPr>
              <a:t>Angular JS</a:t>
            </a:r>
            <a:r>
              <a:rPr lang="en-US" sz="2400" dirty="0">
                <a:latin typeface="Georgia" panose="02040502050405020303" pitchFamily="18" charset="0"/>
              </a:rPr>
              <a:t> elements which are discussed and used in Use Case</a:t>
            </a:r>
          </a:p>
          <a:p>
            <a:pPr marL="0" indent="0">
              <a:buNone/>
            </a:pPr>
            <a:r>
              <a:rPr lang="en-US" sz="2400" dirty="0">
                <a:latin typeface="Georgia" panose="02040502050405020303" pitchFamily="18" charset="0"/>
              </a:rPr>
              <a:t>2. Develop a </a:t>
            </a:r>
            <a:r>
              <a:rPr lang="en-US" sz="2400" u="sng" dirty="0">
                <a:latin typeface="Georgia" panose="02040502050405020303" pitchFamily="18" charset="0"/>
                <a:hlinkClick r:id="rId3"/>
              </a:rPr>
              <a:t>basic calculator</a:t>
            </a:r>
            <a:r>
              <a:rPr lang="en-US" sz="2400" dirty="0">
                <a:latin typeface="Georgia" panose="02040502050405020303" pitchFamily="18" charset="0"/>
              </a:rPr>
              <a:t> application using </a:t>
            </a:r>
            <a:r>
              <a:rPr lang="en-US" sz="2400" b="1" dirty="0">
                <a:latin typeface="Georgia" panose="02040502050405020303" pitchFamily="18" charset="0"/>
              </a:rPr>
              <a:t>Angular JS</a:t>
            </a:r>
            <a:r>
              <a:rPr lang="en-US" sz="2400" dirty="0">
                <a:latin typeface="Georgia" panose="02040502050405020303" pitchFamily="18" charset="0"/>
              </a:rPr>
              <a:t> elements which are discussed and used in Use Case </a:t>
            </a:r>
          </a:p>
          <a:p>
            <a:endParaRPr lang="en-US" sz="2400" dirty="0">
              <a:latin typeface="Georgia" panose="02040502050405020303" pitchFamily="18" charset="0"/>
            </a:endParaRPr>
          </a:p>
          <a:p>
            <a:r>
              <a:rPr lang="en-US" sz="2400" dirty="0">
                <a:latin typeface="Georgia" panose="02040502050405020303" pitchFamily="18" charset="0"/>
              </a:rPr>
              <a:t>You can use the given template for ICP or you can write code from scratch</a:t>
            </a:r>
          </a:p>
          <a:p>
            <a:r>
              <a:rPr lang="en-US" sz="2400" dirty="0">
                <a:latin typeface="Georgia" panose="02040502050405020303" pitchFamily="18" charset="0"/>
              </a:rPr>
              <a:t>Marks will be distributed between logic, implementation and UI</a:t>
            </a:r>
          </a:p>
        </p:txBody>
      </p:sp>
    </p:spTree>
    <p:extLst>
      <p:ext uri="{BB962C8B-B14F-4D97-AF65-F5344CB8AC3E}">
        <p14:creationId xmlns:p14="http://schemas.microsoft.com/office/powerpoint/2010/main" val="1974930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A6F4-9F6C-4A88-B257-6D9814EC253A}"/>
              </a:ext>
            </a:extLst>
          </p:cNvPr>
          <p:cNvSpPr>
            <a:spLocks noGrp="1"/>
          </p:cNvSpPr>
          <p:nvPr>
            <p:ph type="title"/>
          </p:nvPr>
        </p:nvSpPr>
        <p:spPr/>
        <p:txBody>
          <a:bodyPr/>
          <a:lstStyle/>
          <a:p>
            <a:pPr algn="l"/>
            <a:r>
              <a:rPr lang="en-US" dirty="0">
                <a:latin typeface="Georgia" panose="02040502050405020303" pitchFamily="18" charset="0"/>
              </a:rPr>
              <a:t>Feedback</a:t>
            </a:r>
            <a:endParaRPr lang="en-US" dirty="0"/>
          </a:p>
        </p:txBody>
      </p:sp>
      <p:sp>
        <p:nvSpPr>
          <p:cNvPr id="3" name="Rectangle 2">
            <a:extLst>
              <a:ext uri="{FF2B5EF4-FFF2-40B4-BE49-F238E27FC236}">
                <a16:creationId xmlns:a16="http://schemas.microsoft.com/office/drawing/2014/main" id="{B7584C63-6286-447D-A745-8B21EE478976}"/>
              </a:ext>
            </a:extLst>
          </p:cNvPr>
          <p:cNvSpPr/>
          <p:nvPr/>
        </p:nvSpPr>
        <p:spPr>
          <a:xfrm>
            <a:off x="457199" y="1619274"/>
            <a:ext cx="7951509" cy="2382191"/>
          </a:xfrm>
          <a:prstGeom prst="rect">
            <a:avLst/>
          </a:prstGeom>
        </p:spPr>
        <p:txBody>
          <a:bodyPr wrap="square">
            <a:spAutoFit/>
          </a:bodyPr>
          <a:lstStyle/>
          <a:p>
            <a:pPr>
              <a:lnSpc>
                <a:spcPct val="105000"/>
              </a:lnSpc>
            </a:pPr>
            <a:r>
              <a:rPr lang="en-US" sz="2400" dirty="0">
                <a:solidFill>
                  <a:srgbClr val="00000A"/>
                </a:solidFill>
                <a:latin typeface="Georgia" panose="02040502050405020303" pitchFamily="18" charset="0"/>
                <a:ea typeface="Droid Sans Fallback"/>
              </a:rPr>
              <a:t>Please don't forget to submit your feedback after the class. This helps a lot in increasing effectiveness of the course.</a:t>
            </a:r>
          </a:p>
          <a:p>
            <a:pPr>
              <a:lnSpc>
                <a:spcPct val="105000"/>
              </a:lnSpc>
            </a:pPr>
            <a:r>
              <a:rPr lang="en-US" sz="2400" dirty="0">
                <a:solidFill>
                  <a:srgbClr val="00000A"/>
                </a:solidFill>
                <a:latin typeface="Georgia" panose="02040502050405020303" pitchFamily="18" charset="0"/>
                <a:ea typeface="Droid Sans Fallback"/>
              </a:rPr>
              <a:t> </a:t>
            </a:r>
          </a:p>
          <a:p>
            <a:r>
              <a:rPr lang="en-US" sz="2400" dirty="0">
                <a:solidFill>
                  <a:srgbClr val="00000A"/>
                </a:solidFill>
                <a:latin typeface="Georgia" panose="02040502050405020303" pitchFamily="18" charset="0"/>
                <a:ea typeface="Droid Sans Fallback"/>
              </a:rPr>
              <a:t>Use following link to submit your feedback: </a:t>
            </a:r>
            <a:r>
              <a:rPr lang="en-US" sz="2400" u="sng" dirty="0">
                <a:solidFill>
                  <a:srgbClr val="00000A"/>
                </a:solidFill>
                <a:latin typeface="Georgia" panose="02040502050405020303" pitchFamily="18" charset="0"/>
                <a:ea typeface="Droid Sans Fallback"/>
                <a:hlinkClick r:id="rId2"/>
              </a:rPr>
              <a:t>https://goo.gl/forms/YKYg28wsHo7OnOa13</a:t>
            </a:r>
            <a:endParaRPr lang="en-US" sz="2400" dirty="0">
              <a:latin typeface="Georgia" panose="02040502050405020303" pitchFamily="18" charset="0"/>
            </a:endParaRPr>
          </a:p>
        </p:txBody>
      </p:sp>
    </p:spTree>
    <p:extLst>
      <p:ext uri="{BB962C8B-B14F-4D97-AF65-F5344CB8AC3E}">
        <p14:creationId xmlns:p14="http://schemas.microsoft.com/office/powerpoint/2010/main" val="94583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F6B4-82D3-4C8C-9D64-A0B16B8ACEE9}"/>
              </a:ext>
            </a:extLst>
          </p:cNvPr>
          <p:cNvSpPr>
            <a:spLocks noGrp="1"/>
          </p:cNvSpPr>
          <p:nvPr>
            <p:ph type="title"/>
          </p:nvPr>
        </p:nvSpPr>
        <p:spPr/>
        <p:txBody>
          <a:bodyPr>
            <a:normAutofit/>
          </a:bodyPr>
          <a:lstStyle/>
          <a:p>
            <a:pPr algn="l"/>
            <a:r>
              <a:rPr lang="en-US" dirty="0">
                <a:latin typeface="Georgia" panose="02040502050405020303" pitchFamily="18" charset="0"/>
              </a:rPr>
              <a:t>Use Case</a:t>
            </a:r>
          </a:p>
        </p:txBody>
      </p:sp>
      <p:sp>
        <p:nvSpPr>
          <p:cNvPr id="3" name="Content Placeholder 2">
            <a:extLst>
              <a:ext uri="{FF2B5EF4-FFF2-40B4-BE49-F238E27FC236}">
                <a16:creationId xmlns:a16="http://schemas.microsoft.com/office/drawing/2014/main" id="{7DF0BED0-3B8E-4683-92C0-B232094B7A42}"/>
              </a:ext>
            </a:extLst>
          </p:cNvPr>
          <p:cNvSpPr>
            <a:spLocks noGrp="1"/>
          </p:cNvSpPr>
          <p:nvPr>
            <p:ph idx="1"/>
          </p:nvPr>
        </p:nvSpPr>
        <p:spPr/>
        <p:txBody>
          <a:bodyPr>
            <a:normAutofit/>
          </a:bodyPr>
          <a:lstStyle/>
          <a:p>
            <a:pPr marL="0" indent="0">
              <a:buNone/>
            </a:pPr>
            <a:r>
              <a:rPr lang="en-US" sz="2400" b="1" dirty="0">
                <a:latin typeface="Georgia" panose="02040502050405020303" pitchFamily="18" charset="0"/>
              </a:rPr>
              <a:t>Memory Game: </a:t>
            </a:r>
            <a:r>
              <a:rPr lang="en-US" sz="2400" dirty="0">
                <a:latin typeface="Georgia" panose="02040502050405020303" pitchFamily="18" charset="0"/>
              </a:rPr>
              <a:t>Whenever matching tiles are selected user will get a congratulations message. Otherwise user will get chance to try next time.</a:t>
            </a: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p:txBody>
      </p:sp>
      <p:pic>
        <p:nvPicPr>
          <p:cNvPr id="4" name="Picture 3">
            <a:extLst>
              <a:ext uri="{FF2B5EF4-FFF2-40B4-BE49-F238E27FC236}">
                <a16:creationId xmlns:a16="http://schemas.microsoft.com/office/drawing/2014/main" id="{68B6088E-AB17-40A3-A74D-7A966CDBACAA}"/>
              </a:ext>
            </a:extLst>
          </p:cNvPr>
          <p:cNvPicPr>
            <a:picLocks noChangeAspect="1"/>
          </p:cNvPicPr>
          <p:nvPr/>
        </p:nvPicPr>
        <p:blipFill>
          <a:blip r:embed="rId2"/>
          <a:stretch>
            <a:fillRect/>
          </a:stretch>
        </p:blipFill>
        <p:spPr>
          <a:xfrm>
            <a:off x="4572000" y="2522619"/>
            <a:ext cx="2724150" cy="3495675"/>
          </a:xfrm>
          <a:prstGeom prst="rect">
            <a:avLst/>
          </a:prstGeom>
        </p:spPr>
      </p:pic>
      <p:sp>
        <p:nvSpPr>
          <p:cNvPr id="5" name="TextBox 4">
            <a:extLst>
              <a:ext uri="{FF2B5EF4-FFF2-40B4-BE49-F238E27FC236}">
                <a16:creationId xmlns:a16="http://schemas.microsoft.com/office/drawing/2014/main" id="{B895C0D9-F09E-49E9-A6DE-13B064CF8019}"/>
              </a:ext>
            </a:extLst>
          </p:cNvPr>
          <p:cNvSpPr txBox="1"/>
          <p:nvPr/>
        </p:nvSpPr>
        <p:spPr>
          <a:xfrm>
            <a:off x="531845" y="6124059"/>
            <a:ext cx="1931041" cy="276999"/>
          </a:xfrm>
          <a:prstGeom prst="rect">
            <a:avLst/>
          </a:prstGeom>
          <a:noFill/>
        </p:spPr>
        <p:txBody>
          <a:bodyPr wrap="none" rtlCol="0">
            <a:spAutoFit/>
          </a:bodyPr>
          <a:lstStyle/>
          <a:p>
            <a:r>
              <a:rPr lang="en-US" sz="1200" dirty="0"/>
              <a:t>Source: </a:t>
            </a:r>
            <a:r>
              <a:rPr lang="en-US" sz="1200" dirty="0">
                <a:hlinkClick r:id="rId3"/>
              </a:rPr>
              <a:t>https://github.com/</a:t>
            </a:r>
            <a:endParaRPr lang="en-US" sz="1200" dirty="0"/>
          </a:p>
        </p:txBody>
      </p:sp>
    </p:spTree>
    <p:extLst>
      <p:ext uri="{BB962C8B-B14F-4D97-AF65-F5344CB8AC3E}">
        <p14:creationId xmlns:p14="http://schemas.microsoft.com/office/powerpoint/2010/main" val="114526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What is AngularJS?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 client-side JavaScript Framework for adding interactivity to HTML.</a:t>
            </a:r>
          </a:p>
          <a:p>
            <a:r>
              <a:rPr lang="en-US" sz="2400" dirty="0">
                <a:latin typeface="Georgia" panose="02040502050405020303" pitchFamily="18" charset="0"/>
              </a:rPr>
              <a:t>AngularJS is a JavaScript-based open-source front-end web application framework</a:t>
            </a:r>
          </a:p>
          <a:p>
            <a:r>
              <a:rPr lang="en-US" sz="2400" dirty="0">
                <a:latin typeface="Georgia" panose="02040502050405020303" pitchFamily="18" charset="0"/>
              </a:rPr>
              <a:t>AngularJS is the frontend part of the MEAN stack, consisting of MongoDB database, Express.js web application server framework, Angular.js itself, and Node.js server runtime environment</a:t>
            </a:r>
          </a:p>
          <a:p>
            <a:r>
              <a:rPr lang="en-US" sz="2400" dirty="0">
                <a:latin typeface="Georgia" panose="02040502050405020303" pitchFamily="18" charset="0"/>
              </a:rPr>
              <a:t>AngularJS was originally developed in 2009 by Miško Hevery at Brat Tech LLC</a:t>
            </a:r>
          </a:p>
          <a:p>
            <a:pPr marL="0" indent="0">
              <a:buNone/>
            </a:pPr>
            <a:endParaRPr lang="en-US" sz="2400" dirty="0"/>
          </a:p>
          <a:p>
            <a:endParaRPr lang="en-US" sz="2400" dirty="0"/>
          </a:p>
        </p:txBody>
      </p:sp>
      <p:sp>
        <p:nvSpPr>
          <p:cNvPr id="4" name="TextBox 3">
            <a:extLst>
              <a:ext uri="{FF2B5EF4-FFF2-40B4-BE49-F238E27FC236}">
                <a16:creationId xmlns:a16="http://schemas.microsoft.com/office/drawing/2014/main" id="{6E126174-1C1B-458A-91F7-362D5E4C0C25}"/>
              </a:ext>
            </a:extLst>
          </p:cNvPr>
          <p:cNvSpPr txBox="1"/>
          <p:nvPr/>
        </p:nvSpPr>
        <p:spPr>
          <a:xfrm>
            <a:off x="457200" y="6124059"/>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51209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Why AngularJS?</a:t>
            </a:r>
          </a:p>
        </p:txBody>
      </p:sp>
      <p:sp>
        <p:nvSpPr>
          <p:cNvPr id="3" name="Content Placeholder 2"/>
          <p:cNvSpPr>
            <a:spLocks noGrp="1"/>
          </p:cNvSpPr>
          <p:nvPr>
            <p:ph idx="1"/>
          </p:nvPr>
        </p:nvSpPr>
        <p:spPr/>
        <p:txBody>
          <a:bodyPr>
            <a:normAutofit lnSpcReduction="10000"/>
          </a:bodyPr>
          <a:lstStyle/>
          <a:p>
            <a:pPr marL="0" indent="0">
              <a:buNone/>
            </a:pPr>
            <a:r>
              <a:rPr lang="en-US" sz="2400" dirty="0">
                <a:latin typeface="Georgia" panose="02040502050405020303" pitchFamily="18" charset="0"/>
              </a:rPr>
              <a:t>If you’re using JavaScript to create a dynamic website,  Angular is a good choice.</a:t>
            </a:r>
          </a:p>
          <a:p>
            <a:r>
              <a:rPr lang="en-US" sz="2400" dirty="0">
                <a:latin typeface="Georgia" panose="02040502050405020303" pitchFamily="18" charset="0"/>
              </a:rPr>
              <a:t>AngularJS helps you organize your JavaScript</a:t>
            </a:r>
          </a:p>
          <a:p>
            <a:r>
              <a:rPr lang="en-US" sz="2400" dirty="0">
                <a:latin typeface="Georgia" panose="02040502050405020303" pitchFamily="18" charset="0"/>
              </a:rPr>
              <a:t>AngularJS helps create responsive (as in fast) websites.</a:t>
            </a:r>
          </a:p>
          <a:p>
            <a:r>
              <a:rPr lang="en-US" sz="2400" dirty="0">
                <a:latin typeface="Georgia" panose="02040502050405020303" pitchFamily="18" charset="0"/>
              </a:rPr>
              <a:t>AngularJS is perfect for Single Page Applications (SPAs)</a:t>
            </a:r>
          </a:p>
          <a:p>
            <a:r>
              <a:rPr lang="en-US" sz="2400" dirty="0">
                <a:latin typeface="Georgia" panose="02040502050405020303" pitchFamily="18" charset="0"/>
              </a:rPr>
              <a:t>AngularJS is easy to test</a:t>
            </a:r>
          </a:p>
          <a:p>
            <a:r>
              <a:rPr lang="en-US" sz="2400" dirty="0">
                <a:latin typeface="Georgia" panose="02040502050405020303" pitchFamily="18" charset="0"/>
              </a:rPr>
              <a:t>AngularJS is easy to learn</a:t>
            </a:r>
          </a:p>
          <a:p>
            <a:r>
              <a:rPr lang="en-US" sz="2400" dirty="0">
                <a:latin typeface="Georgia" panose="02040502050405020303" pitchFamily="18" charset="0"/>
              </a:rPr>
              <a:t>AngularJS extends HTML with new attributes</a:t>
            </a:r>
          </a:p>
          <a:p>
            <a:r>
              <a:rPr lang="en-US" sz="2400" dirty="0">
                <a:latin typeface="Georgia" panose="02040502050405020303" pitchFamily="18" charset="0"/>
              </a:rPr>
              <a:t>AngularJS Architecture</a:t>
            </a:r>
          </a:p>
          <a:p>
            <a:r>
              <a:rPr lang="en-US" sz="2400" dirty="0">
                <a:latin typeface="Georgia" panose="02040502050405020303" pitchFamily="18" charset="0"/>
              </a:rPr>
              <a:t>AngularJS is built around the philosophy that declarative code is better than imperative code</a:t>
            </a:r>
          </a:p>
        </p:txBody>
      </p:sp>
      <p:sp>
        <p:nvSpPr>
          <p:cNvPr id="4" name="TextBox 3">
            <a:extLst>
              <a:ext uri="{FF2B5EF4-FFF2-40B4-BE49-F238E27FC236}">
                <a16:creationId xmlns:a16="http://schemas.microsoft.com/office/drawing/2014/main" id="{0A68D592-975C-478A-8EB4-3CF839C63163}"/>
              </a:ext>
            </a:extLst>
          </p:cNvPr>
          <p:cNvSpPr txBox="1"/>
          <p:nvPr/>
        </p:nvSpPr>
        <p:spPr>
          <a:xfrm>
            <a:off x="317241" y="6116833"/>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85999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2697" y="2297429"/>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9"/>
                </a:lnTo>
                <a:lnTo>
                  <a:pt x="34019" y="1068503"/>
                </a:lnTo>
                <a:lnTo>
                  <a:pt x="48519" y="1112902"/>
                </a:lnTo>
                <a:lnTo>
                  <a:pt x="65403" y="1156166"/>
                </a:lnTo>
                <a:lnTo>
                  <a:pt x="84591" y="1198218"/>
                </a:lnTo>
                <a:lnTo>
                  <a:pt x="106007" y="1238980"/>
                </a:lnTo>
                <a:lnTo>
                  <a:pt x="129572" y="1278373"/>
                </a:lnTo>
                <a:lnTo>
                  <a:pt x="155207" y="1316320"/>
                </a:lnTo>
                <a:lnTo>
                  <a:pt x="182836" y="1352742"/>
                </a:lnTo>
                <a:lnTo>
                  <a:pt x="212380" y="1387562"/>
                </a:lnTo>
                <a:lnTo>
                  <a:pt x="243760" y="1420701"/>
                </a:lnTo>
                <a:lnTo>
                  <a:pt x="276899" y="1452081"/>
                </a:lnTo>
                <a:lnTo>
                  <a:pt x="311719" y="1481625"/>
                </a:lnTo>
                <a:lnTo>
                  <a:pt x="348141" y="1509254"/>
                </a:lnTo>
                <a:lnTo>
                  <a:pt x="386088" y="1534889"/>
                </a:lnTo>
                <a:lnTo>
                  <a:pt x="425481" y="1558454"/>
                </a:lnTo>
                <a:lnTo>
                  <a:pt x="466243" y="1579870"/>
                </a:lnTo>
                <a:lnTo>
                  <a:pt x="508295" y="1599058"/>
                </a:lnTo>
                <a:lnTo>
                  <a:pt x="551559" y="1615942"/>
                </a:lnTo>
                <a:lnTo>
                  <a:pt x="595958" y="1630442"/>
                </a:lnTo>
                <a:lnTo>
                  <a:pt x="641412" y="1642481"/>
                </a:lnTo>
                <a:lnTo>
                  <a:pt x="687845" y="1651980"/>
                </a:lnTo>
                <a:lnTo>
                  <a:pt x="735178" y="1658862"/>
                </a:lnTo>
                <a:lnTo>
                  <a:pt x="783332" y="1663049"/>
                </a:lnTo>
                <a:lnTo>
                  <a:pt x="832231" y="1664462"/>
                </a:lnTo>
                <a:lnTo>
                  <a:pt x="881129" y="1663049"/>
                </a:lnTo>
                <a:lnTo>
                  <a:pt x="929283" y="1658862"/>
                </a:lnTo>
                <a:lnTo>
                  <a:pt x="976616" y="1651980"/>
                </a:lnTo>
                <a:lnTo>
                  <a:pt x="1023049" y="1642481"/>
                </a:lnTo>
                <a:lnTo>
                  <a:pt x="1068503" y="1630442"/>
                </a:lnTo>
                <a:lnTo>
                  <a:pt x="1112902" y="1615942"/>
                </a:lnTo>
                <a:lnTo>
                  <a:pt x="1156166" y="1599058"/>
                </a:lnTo>
                <a:lnTo>
                  <a:pt x="1198218" y="1579870"/>
                </a:lnTo>
                <a:lnTo>
                  <a:pt x="1238980" y="1558454"/>
                </a:lnTo>
                <a:lnTo>
                  <a:pt x="1278373" y="1534889"/>
                </a:lnTo>
                <a:lnTo>
                  <a:pt x="1316320" y="1509254"/>
                </a:lnTo>
                <a:lnTo>
                  <a:pt x="1352742" y="1481625"/>
                </a:lnTo>
                <a:lnTo>
                  <a:pt x="1387562" y="1452081"/>
                </a:lnTo>
                <a:lnTo>
                  <a:pt x="1420701" y="1420701"/>
                </a:lnTo>
                <a:lnTo>
                  <a:pt x="1452081" y="1387562"/>
                </a:lnTo>
                <a:lnTo>
                  <a:pt x="1481625" y="1352742"/>
                </a:lnTo>
                <a:lnTo>
                  <a:pt x="1509254" y="1316320"/>
                </a:lnTo>
                <a:lnTo>
                  <a:pt x="1534889" y="1278373"/>
                </a:lnTo>
                <a:lnTo>
                  <a:pt x="1558454" y="1238980"/>
                </a:lnTo>
                <a:lnTo>
                  <a:pt x="1579870" y="1198218"/>
                </a:lnTo>
                <a:lnTo>
                  <a:pt x="1599058" y="1156166"/>
                </a:lnTo>
                <a:lnTo>
                  <a:pt x="1615942" y="1112902"/>
                </a:lnTo>
                <a:lnTo>
                  <a:pt x="1630442" y="1068503"/>
                </a:lnTo>
                <a:lnTo>
                  <a:pt x="1642481" y="1023049"/>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4" name="object 4"/>
          <p:cNvSpPr txBox="1"/>
          <p:nvPr/>
        </p:nvSpPr>
        <p:spPr>
          <a:xfrm>
            <a:off x="4476274" y="2788120"/>
            <a:ext cx="421481" cy="194765"/>
          </a:xfrm>
          <a:prstGeom prst="rect">
            <a:avLst/>
          </a:prstGeom>
        </p:spPr>
        <p:txBody>
          <a:bodyPr vert="horz" wrap="square" lIns="0" tIns="10001" rIns="0" bIns="0" rtlCol="0">
            <a:spAutoFit/>
          </a:bodyPr>
          <a:lstStyle/>
          <a:p>
            <a:pPr marL="9525">
              <a:spcBef>
                <a:spcPts val="79"/>
              </a:spcBef>
            </a:pPr>
            <a:r>
              <a:rPr sz="1200" dirty="0">
                <a:solidFill>
                  <a:srgbClr val="FFFFFF"/>
                </a:solidFill>
                <a:cs typeface="Arial Black"/>
              </a:rPr>
              <a:t>View</a:t>
            </a:r>
            <a:endParaRPr sz="1200" dirty="0">
              <a:cs typeface="Arial Black"/>
            </a:endParaRPr>
          </a:p>
        </p:txBody>
      </p:sp>
      <p:sp>
        <p:nvSpPr>
          <p:cNvPr id="5" name="object 5"/>
          <p:cNvSpPr/>
          <p:nvPr/>
        </p:nvSpPr>
        <p:spPr>
          <a:xfrm>
            <a:off x="4958525" y="3518440"/>
            <a:ext cx="375285" cy="351473"/>
          </a:xfrm>
          <a:custGeom>
            <a:avLst/>
            <a:gdLst/>
            <a:ahLst/>
            <a:cxnLst/>
            <a:rect l="l" t="t" r="r" b="b"/>
            <a:pathLst>
              <a:path w="500379" h="468629">
                <a:moveTo>
                  <a:pt x="291845" y="0"/>
                </a:moveTo>
                <a:lnTo>
                  <a:pt x="0" y="168529"/>
                </a:lnTo>
                <a:lnTo>
                  <a:pt x="110870" y="360553"/>
                </a:lnTo>
                <a:lnTo>
                  <a:pt x="13588" y="416687"/>
                </a:lnTo>
                <a:lnTo>
                  <a:pt x="367664" y="468249"/>
                </a:lnTo>
                <a:lnTo>
                  <a:pt x="477648" y="192024"/>
                </a:lnTo>
                <a:lnTo>
                  <a:pt x="402716" y="192024"/>
                </a:lnTo>
                <a:lnTo>
                  <a:pt x="291845" y="0"/>
                </a:lnTo>
                <a:close/>
              </a:path>
              <a:path w="500379" h="468629">
                <a:moveTo>
                  <a:pt x="499999" y="135890"/>
                </a:moveTo>
                <a:lnTo>
                  <a:pt x="402716" y="192024"/>
                </a:lnTo>
                <a:lnTo>
                  <a:pt x="477648" y="192024"/>
                </a:lnTo>
                <a:lnTo>
                  <a:pt x="499999" y="135890"/>
                </a:lnTo>
                <a:close/>
              </a:path>
            </a:pathLst>
          </a:custGeom>
          <a:solidFill>
            <a:srgbClr val="B5CAE7"/>
          </a:solidFill>
        </p:spPr>
        <p:txBody>
          <a:bodyPr wrap="square" lIns="0" tIns="0" rIns="0" bIns="0" rtlCol="0"/>
          <a:lstStyle/>
          <a:p>
            <a:endParaRPr sz="1200" dirty="0"/>
          </a:p>
        </p:txBody>
      </p:sp>
      <p:sp>
        <p:nvSpPr>
          <p:cNvPr id="6" name="object 6"/>
          <p:cNvSpPr/>
          <p:nvPr/>
        </p:nvSpPr>
        <p:spPr>
          <a:xfrm>
            <a:off x="5000529" y="3921823"/>
            <a:ext cx="1248728" cy="1248728"/>
          </a:xfrm>
          <a:custGeom>
            <a:avLst/>
            <a:gdLst/>
            <a:ahLst/>
            <a:cxnLst/>
            <a:rect l="l" t="t" r="r" b="b"/>
            <a:pathLst>
              <a:path w="1664970" h="1664970">
                <a:moveTo>
                  <a:pt x="832230"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0"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1"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0" y="0"/>
                </a:lnTo>
                <a:close/>
              </a:path>
            </a:pathLst>
          </a:custGeom>
          <a:solidFill>
            <a:srgbClr val="5B9BD4"/>
          </a:solidFill>
        </p:spPr>
        <p:txBody>
          <a:bodyPr wrap="square" lIns="0" tIns="0" rIns="0" bIns="0" rtlCol="0"/>
          <a:lstStyle/>
          <a:p>
            <a:endParaRPr sz="1200" dirty="0"/>
          </a:p>
        </p:txBody>
      </p:sp>
      <p:sp>
        <p:nvSpPr>
          <p:cNvPr id="7" name="object 7"/>
          <p:cNvSpPr txBox="1"/>
          <p:nvPr/>
        </p:nvSpPr>
        <p:spPr>
          <a:xfrm>
            <a:off x="5197030" y="4412932"/>
            <a:ext cx="856298"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Controller</a:t>
            </a:r>
            <a:endParaRPr sz="1200" dirty="0">
              <a:cs typeface="Arial Black"/>
            </a:endParaRPr>
          </a:p>
        </p:txBody>
      </p:sp>
      <p:sp>
        <p:nvSpPr>
          <p:cNvPr id="8" name="object 8"/>
          <p:cNvSpPr/>
          <p:nvPr/>
        </p:nvSpPr>
        <p:spPr>
          <a:xfrm>
            <a:off x="4530090" y="4335304"/>
            <a:ext cx="332423" cy="421481"/>
          </a:xfrm>
          <a:custGeom>
            <a:avLst/>
            <a:gdLst/>
            <a:ahLst/>
            <a:cxnLst/>
            <a:rect l="l" t="t" r="r" b="b"/>
            <a:pathLst>
              <a:path w="443229" h="561975">
                <a:moveTo>
                  <a:pt x="221614" y="0"/>
                </a:moveTo>
                <a:lnTo>
                  <a:pt x="0" y="280924"/>
                </a:lnTo>
                <a:lnTo>
                  <a:pt x="221614" y="561848"/>
                </a:lnTo>
                <a:lnTo>
                  <a:pt x="221614" y="449453"/>
                </a:lnTo>
                <a:lnTo>
                  <a:pt x="443229" y="449453"/>
                </a:lnTo>
                <a:lnTo>
                  <a:pt x="443229" y="112395"/>
                </a:lnTo>
                <a:lnTo>
                  <a:pt x="221614" y="112395"/>
                </a:lnTo>
                <a:lnTo>
                  <a:pt x="221614" y="0"/>
                </a:lnTo>
                <a:close/>
              </a:path>
            </a:pathLst>
          </a:custGeom>
          <a:solidFill>
            <a:srgbClr val="B5CAE7"/>
          </a:solidFill>
        </p:spPr>
        <p:txBody>
          <a:bodyPr wrap="square" lIns="0" tIns="0" rIns="0" bIns="0" rtlCol="0"/>
          <a:lstStyle/>
          <a:p>
            <a:endParaRPr sz="1200" dirty="0"/>
          </a:p>
        </p:txBody>
      </p:sp>
      <p:sp>
        <p:nvSpPr>
          <p:cNvPr id="9" name="object 9"/>
          <p:cNvSpPr/>
          <p:nvPr/>
        </p:nvSpPr>
        <p:spPr>
          <a:xfrm>
            <a:off x="3124867" y="3921823"/>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1"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10" name="object 10"/>
          <p:cNvSpPr txBox="1"/>
          <p:nvPr/>
        </p:nvSpPr>
        <p:spPr>
          <a:xfrm>
            <a:off x="3469767" y="4412932"/>
            <a:ext cx="560546"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Model</a:t>
            </a:r>
            <a:endParaRPr sz="1200" dirty="0">
              <a:cs typeface="Arial Black"/>
            </a:endParaRPr>
          </a:p>
        </p:txBody>
      </p:sp>
      <p:sp>
        <p:nvSpPr>
          <p:cNvPr id="11" name="object 11"/>
          <p:cNvSpPr/>
          <p:nvPr/>
        </p:nvSpPr>
        <p:spPr>
          <a:xfrm>
            <a:off x="4020692" y="3597973"/>
            <a:ext cx="375285" cy="351473"/>
          </a:xfrm>
          <a:custGeom>
            <a:avLst/>
            <a:gdLst/>
            <a:ahLst/>
            <a:cxnLst/>
            <a:rect l="l" t="t" r="r" b="b"/>
            <a:pathLst>
              <a:path w="500379" h="468629">
                <a:moveTo>
                  <a:pt x="367538" y="0"/>
                </a:moveTo>
                <a:lnTo>
                  <a:pt x="13462" y="51562"/>
                </a:lnTo>
                <a:lnTo>
                  <a:pt x="110871" y="107695"/>
                </a:lnTo>
                <a:lnTo>
                  <a:pt x="0" y="299719"/>
                </a:lnTo>
                <a:lnTo>
                  <a:pt x="291846" y="468249"/>
                </a:lnTo>
                <a:lnTo>
                  <a:pt x="402716" y="276225"/>
                </a:lnTo>
                <a:lnTo>
                  <a:pt x="477626" y="276225"/>
                </a:lnTo>
                <a:lnTo>
                  <a:pt x="367538" y="0"/>
                </a:lnTo>
                <a:close/>
              </a:path>
              <a:path w="500379" h="468629">
                <a:moveTo>
                  <a:pt x="477626" y="276225"/>
                </a:moveTo>
                <a:lnTo>
                  <a:pt x="402716" y="276225"/>
                </a:lnTo>
                <a:lnTo>
                  <a:pt x="499999" y="332358"/>
                </a:lnTo>
                <a:lnTo>
                  <a:pt x="477626" y="276225"/>
                </a:lnTo>
                <a:close/>
              </a:path>
            </a:pathLst>
          </a:custGeom>
          <a:solidFill>
            <a:srgbClr val="B5CAE7"/>
          </a:solidFill>
        </p:spPr>
        <p:txBody>
          <a:bodyPr wrap="square" lIns="0" tIns="0" rIns="0" bIns="0" rtlCol="0"/>
          <a:lstStyle/>
          <a:p>
            <a:endParaRPr sz="1200" dirty="0"/>
          </a:p>
        </p:txBody>
      </p:sp>
      <p:sp>
        <p:nvSpPr>
          <p:cNvPr id="12" name="object 12"/>
          <p:cNvSpPr txBox="1"/>
          <p:nvPr/>
        </p:nvSpPr>
        <p:spPr>
          <a:xfrm>
            <a:off x="5470017" y="3313366"/>
            <a:ext cx="1731169" cy="378950"/>
          </a:xfrm>
          <a:prstGeom prst="rect">
            <a:avLst/>
          </a:prstGeom>
        </p:spPr>
        <p:txBody>
          <a:bodyPr vert="horz" wrap="square" lIns="0" tIns="9525" rIns="0" bIns="0" rtlCol="0">
            <a:spAutoFit/>
          </a:bodyPr>
          <a:lstStyle/>
          <a:p>
            <a:pPr marL="9525" marR="3810">
              <a:spcBef>
                <a:spcPts val="75"/>
              </a:spcBef>
            </a:pPr>
            <a:r>
              <a:rPr sz="1200" dirty="0">
                <a:cs typeface="Arial Black"/>
              </a:rPr>
              <a:t>1. Event or User Action  or View Load</a:t>
            </a:r>
          </a:p>
        </p:txBody>
      </p:sp>
      <p:sp>
        <p:nvSpPr>
          <p:cNvPr id="13" name="object 13"/>
          <p:cNvSpPr txBox="1"/>
          <p:nvPr/>
        </p:nvSpPr>
        <p:spPr>
          <a:xfrm>
            <a:off x="3812477" y="5240045"/>
            <a:ext cx="2105501" cy="378950"/>
          </a:xfrm>
          <a:prstGeom prst="rect">
            <a:avLst/>
          </a:prstGeom>
        </p:spPr>
        <p:txBody>
          <a:bodyPr vert="horz" wrap="square" lIns="0" tIns="9525" rIns="0" bIns="0" rtlCol="0">
            <a:spAutoFit/>
          </a:bodyPr>
          <a:lstStyle/>
          <a:p>
            <a:pPr marL="9525" marR="3810">
              <a:spcBef>
                <a:spcPts val="75"/>
              </a:spcBef>
            </a:pPr>
            <a:r>
              <a:rPr sz="1200" dirty="0">
                <a:cs typeface="Arial Black"/>
              </a:rPr>
              <a:t>2. Maps to particular Model  after fetching the data</a:t>
            </a:r>
          </a:p>
        </p:txBody>
      </p:sp>
      <p:sp>
        <p:nvSpPr>
          <p:cNvPr id="14" name="object 14"/>
          <p:cNvSpPr txBox="1"/>
          <p:nvPr/>
        </p:nvSpPr>
        <p:spPr>
          <a:xfrm>
            <a:off x="2612041" y="2939333"/>
            <a:ext cx="1408748" cy="748282"/>
          </a:xfrm>
          <a:prstGeom prst="rect">
            <a:avLst/>
          </a:prstGeom>
        </p:spPr>
        <p:txBody>
          <a:bodyPr vert="horz" wrap="square" lIns="0" tIns="9525" rIns="0" bIns="0" rtlCol="0" anchor="ctr">
            <a:spAutoFit/>
          </a:bodyPr>
          <a:lstStyle/>
          <a:p>
            <a:pPr marL="9525" marR="3810">
              <a:spcBef>
                <a:spcPts val="75"/>
              </a:spcBef>
            </a:pPr>
            <a:r>
              <a:rPr sz="1200" dirty="0">
                <a:cs typeface="Arial Black"/>
              </a:rPr>
              <a:t>3. Implement the  Business Logic on  response data and  Bind it to View</a:t>
            </a:r>
          </a:p>
        </p:txBody>
      </p:sp>
      <p:sp>
        <p:nvSpPr>
          <p:cNvPr id="15" name="object 15"/>
          <p:cNvSpPr/>
          <p:nvPr/>
        </p:nvSpPr>
        <p:spPr>
          <a:xfrm>
            <a:off x="4762501" y="3695700"/>
            <a:ext cx="175736" cy="288608"/>
          </a:xfrm>
          <a:custGeom>
            <a:avLst/>
            <a:gdLst/>
            <a:ahLst/>
            <a:cxnLst/>
            <a:rect l="l" t="t" r="r" b="b"/>
            <a:pathLst>
              <a:path w="234315" h="384810">
                <a:moveTo>
                  <a:pt x="44634" y="62068"/>
                </a:moveTo>
                <a:lnTo>
                  <a:pt x="33744" y="68602"/>
                </a:lnTo>
                <a:lnTo>
                  <a:pt x="223139" y="384301"/>
                </a:lnTo>
                <a:lnTo>
                  <a:pt x="234060" y="377698"/>
                </a:lnTo>
                <a:lnTo>
                  <a:pt x="44634" y="62068"/>
                </a:lnTo>
                <a:close/>
              </a:path>
              <a:path w="234315" h="384810">
                <a:moveTo>
                  <a:pt x="0" y="0"/>
                </a:moveTo>
                <a:lnTo>
                  <a:pt x="6476" y="84962"/>
                </a:lnTo>
                <a:lnTo>
                  <a:pt x="33744" y="68602"/>
                </a:lnTo>
                <a:lnTo>
                  <a:pt x="27177" y="57657"/>
                </a:lnTo>
                <a:lnTo>
                  <a:pt x="38100" y="51181"/>
                </a:lnTo>
                <a:lnTo>
                  <a:pt x="62780" y="51181"/>
                </a:lnTo>
                <a:lnTo>
                  <a:pt x="71882" y="45719"/>
                </a:lnTo>
                <a:lnTo>
                  <a:pt x="0" y="0"/>
                </a:lnTo>
                <a:close/>
              </a:path>
              <a:path w="234315" h="384810">
                <a:moveTo>
                  <a:pt x="38100" y="51181"/>
                </a:moveTo>
                <a:lnTo>
                  <a:pt x="27177" y="57657"/>
                </a:lnTo>
                <a:lnTo>
                  <a:pt x="33744" y="68602"/>
                </a:lnTo>
                <a:lnTo>
                  <a:pt x="44634" y="62068"/>
                </a:lnTo>
                <a:lnTo>
                  <a:pt x="38100" y="51181"/>
                </a:lnTo>
                <a:close/>
              </a:path>
              <a:path w="234315" h="384810">
                <a:moveTo>
                  <a:pt x="62780" y="51181"/>
                </a:moveTo>
                <a:lnTo>
                  <a:pt x="38100" y="51181"/>
                </a:lnTo>
                <a:lnTo>
                  <a:pt x="44634" y="62068"/>
                </a:lnTo>
                <a:lnTo>
                  <a:pt x="62780" y="51181"/>
                </a:lnTo>
                <a:close/>
              </a:path>
            </a:pathLst>
          </a:custGeom>
          <a:solidFill>
            <a:srgbClr val="5B9BD4"/>
          </a:solidFill>
        </p:spPr>
        <p:txBody>
          <a:bodyPr wrap="square" lIns="0" tIns="0" rIns="0" bIns="0" rtlCol="0"/>
          <a:lstStyle/>
          <a:p>
            <a:endParaRPr sz="1200" dirty="0"/>
          </a:p>
        </p:txBody>
      </p:sp>
      <p:sp>
        <p:nvSpPr>
          <p:cNvPr id="16" name="object 16"/>
          <p:cNvSpPr/>
          <p:nvPr/>
        </p:nvSpPr>
        <p:spPr>
          <a:xfrm>
            <a:off x="4286250" y="3835812"/>
            <a:ext cx="201930" cy="279083"/>
          </a:xfrm>
          <a:custGeom>
            <a:avLst/>
            <a:gdLst/>
            <a:ahLst/>
            <a:cxnLst/>
            <a:rect l="l" t="t" r="r" b="b"/>
            <a:pathLst>
              <a:path w="269239" h="372110">
                <a:moveTo>
                  <a:pt x="13462" y="287908"/>
                </a:moveTo>
                <a:lnTo>
                  <a:pt x="0" y="371982"/>
                </a:lnTo>
                <a:lnTo>
                  <a:pt x="75311" y="332231"/>
                </a:lnTo>
                <a:lnTo>
                  <a:pt x="63969" y="324103"/>
                </a:lnTo>
                <a:lnTo>
                  <a:pt x="42163" y="324103"/>
                </a:lnTo>
                <a:lnTo>
                  <a:pt x="31876" y="316737"/>
                </a:lnTo>
                <a:lnTo>
                  <a:pt x="39280" y="306411"/>
                </a:lnTo>
                <a:lnTo>
                  <a:pt x="13462" y="287908"/>
                </a:lnTo>
                <a:close/>
              </a:path>
              <a:path w="269239" h="372110">
                <a:moveTo>
                  <a:pt x="39280" y="306411"/>
                </a:moveTo>
                <a:lnTo>
                  <a:pt x="31876" y="316737"/>
                </a:lnTo>
                <a:lnTo>
                  <a:pt x="42163" y="324103"/>
                </a:lnTo>
                <a:lnTo>
                  <a:pt x="49564" y="313781"/>
                </a:lnTo>
                <a:lnTo>
                  <a:pt x="39280" y="306411"/>
                </a:lnTo>
                <a:close/>
              </a:path>
              <a:path w="269239" h="372110">
                <a:moveTo>
                  <a:pt x="49564" y="313781"/>
                </a:moveTo>
                <a:lnTo>
                  <a:pt x="42163" y="324103"/>
                </a:lnTo>
                <a:lnTo>
                  <a:pt x="63969" y="324103"/>
                </a:lnTo>
                <a:lnTo>
                  <a:pt x="49564" y="313781"/>
                </a:lnTo>
                <a:close/>
              </a:path>
              <a:path w="269239" h="372110">
                <a:moveTo>
                  <a:pt x="258952" y="0"/>
                </a:moveTo>
                <a:lnTo>
                  <a:pt x="39280" y="306411"/>
                </a:lnTo>
                <a:lnTo>
                  <a:pt x="49564" y="313781"/>
                </a:lnTo>
                <a:lnTo>
                  <a:pt x="269239" y="7365"/>
                </a:lnTo>
                <a:lnTo>
                  <a:pt x="258952" y="0"/>
                </a:lnTo>
                <a:close/>
              </a:path>
            </a:pathLst>
          </a:custGeom>
          <a:solidFill>
            <a:srgbClr val="5B9BD4"/>
          </a:solidFill>
        </p:spPr>
        <p:txBody>
          <a:bodyPr wrap="square" lIns="0" tIns="0" rIns="0" bIns="0" rtlCol="0"/>
          <a:lstStyle/>
          <a:p>
            <a:endParaRPr sz="1200" dirty="0"/>
          </a:p>
        </p:txBody>
      </p:sp>
      <p:sp>
        <p:nvSpPr>
          <p:cNvPr id="17" name="object 17"/>
          <p:cNvSpPr txBox="1"/>
          <p:nvPr/>
        </p:nvSpPr>
        <p:spPr>
          <a:xfrm>
            <a:off x="5470017" y="1877759"/>
            <a:ext cx="2479834" cy="932948"/>
          </a:xfrm>
          <a:prstGeom prst="rect">
            <a:avLst/>
          </a:prstGeom>
        </p:spPr>
        <p:txBody>
          <a:bodyPr vert="horz" wrap="square" lIns="0" tIns="9525" rIns="0" bIns="0" rtlCol="0">
            <a:spAutoFit/>
          </a:bodyPr>
          <a:lstStyle/>
          <a:p>
            <a:pPr marL="9525">
              <a:spcBef>
                <a:spcPts val="75"/>
              </a:spcBef>
            </a:pPr>
            <a:r>
              <a:rPr sz="1200" dirty="0">
                <a:cs typeface="Arial Black"/>
              </a:rPr>
              <a:t>View :</a:t>
            </a:r>
          </a:p>
          <a:p>
            <a:pPr marL="224314" indent="-214789">
              <a:spcBef>
                <a:spcPts val="11"/>
              </a:spcBef>
              <a:buFont typeface="Arial"/>
              <a:buChar char="•"/>
              <a:tabLst>
                <a:tab pos="224314" algn="l"/>
                <a:tab pos="224790" algn="l"/>
              </a:tabLst>
            </a:pPr>
            <a:r>
              <a:rPr sz="1200" dirty="0">
                <a:cs typeface="Arial Black"/>
              </a:rPr>
              <a:t>Renders the Model data</a:t>
            </a:r>
          </a:p>
          <a:p>
            <a:pPr marL="224314" indent="-214789">
              <a:buFont typeface="Arial"/>
              <a:buChar char="•"/>
              <a:tabLst>
                <a:tab pos="224314" algn="l"/>
                <a:tab pos="224790" algn="l"/>
              </a:tabLst>
            </a:pPr>
            <a:r>
              <a:rPr sz="1200" dirty="0">
                <a:cs typeface="Arial Black"/>
              </a:rPr>
              <a:t>Send User actions/events to controller</a:t>
            </a:r>
          </a:p>
          <a:p>
            <a:pPr marL="224314" indent="-214789">
              <a:buFont typeface="Arial"/>
              <a:buChar char="•"/>
              <a:tabLst>
                <a:tab pos="224314" algn="l"/>
                <a:tab pos="224790" algn="l"/>
              </a:tabLst>
            </a:pPr>
            <a:r>
              <a:rPr sz="1200" dirty="0">
                <a:cs typeface="Arial Black"/>
              </a:rPr>
              <a:t>UI</a:t>
            </a:r>
          </a:p>
        </p:txBody>
      </p:sp>
      <p:sp>
        <p:nvSpPr>
          <p:cNvPr id="18" name="object 18"/>
          <p:cNvSpPr txBox="1"/>
          <p:nvPr/>
        </p:nvSpPr>
        <p:spPr>
          <a:xfrm>
            <a:off x="6365462" y="4211764"/>
            <a:ext cx="1873091" cy="1117614"/>
          </a:xfrm>
          <a:prstGeom prst="rect">
            <a:avLst/>
          </a:prstGeom>
        </p:spPr>
        <p:txBody>
          <a:bodyPr vert="horz" wrap="square" lIns="0" tIns="9525" rIns="0" bIns="0" rtlCol="0">
            <a:spAutoFit/>
          </a:bodyPr>
          <a:lstStyle/>
          <a:p>
            <a:pPr marL="9525">
              <a:spcBef>
                <a:spcPts val="75"/>
              </a:spcBef>
            </a:pPr>
            <a:r>
              <a:rPr sz="1200" dirty="0">
                <a:cs typeface="Arial Black"/>
              </a:rPr>
              <a:t>Controller:</a:t>
            </a:r>
          </a:p>
          <a:p>
            <a:pPr marL="224314" indent="-214789">
              <a:spcBef>
                <a:spcPts val="11"/>
              </a:spcBef>
              <a:buFont typeface="Arial"/>
              <a:buChar char="•"/>
              <a:tabLst>
                <a:tab pos="224314" algn="l"/>
                <a:tab pos="224790" algn="l"/>
              </a:tabLst>
            </a:pPr>
            <a:r>
              <a:rPr sz="1200" dirty="0">
                <a:cs typeface="Arial Black"/>
              </a:rPr>
              <a:t>Define Application Behavior</a:t>
            </a:r>
          </a:p>
          <a:p>
            <a:pPr marL="224314" indent="-214789">
              <a:spcBef>
                <a:spcPts val="4"/>
              </a:spcBef>
              <a:buFont typeface="Arial"/>
              <a:buChar char="•"/>
              <a:tabLst>
                <a:tab pos="224314" algn="l"/>
                <a:tab pos="224790" algn="l"/>
              </a:tabLst>
            </a:pPr>
            <a:r>
              <a:rPr sz="1200" dirty="0">
                <a:cs typeface="Arial Black"/>
              </a:rPr>
              <a:t>Maps user actions to Model</a:t>
            </a:r>
          </a:p>
          <a:p>
            <a:pPr marL="224314" indent="-214789">
              <a:buFont typeface="Arial"/>
              <a:buChar char="•"/>
              <a:tabLst>
                <a:tab pos="224314" algn="l"/>
                <a:tab pos="224790" algn="l"/>
              </a:tabLst>
            </a:pPr>
            <a:r>
              <a:rPr sz="1200" dirty="0">
                <a:cs typeface="Arial Black"/>
              </a:rPr>
              <a:t>Select view for response</a:t>
            </a:r>
          </a:p>
        </p:txBody>
      </p:sp>
      <p:sp>
        <p:nvSpPr>
          <p:cNvPr id="19" name="object 19"/>
          <p:cNvSpPr txBox="1"/>
          <p:nvPr/>
        </p:nvSpPr>
        <p:spPr>
          <a:xfrm>
            <a:off x="1449895" y="4316539"/>
            <a:ext cx="1690688" cy="1117614"/>
          </a:xfrm>
          <a:prstGeom prst="rect">
            <a:avLst/>
          </a:prstGeom>
        </p:spPr>
        <p:txBody>
          <a:bodyPr vert="horz" wrap="square" lIns="0" tIns="9525" rIns="0" bIns="0" rtlCol="0">
            <a:spAutoFit/>
          </a:bodyPr>
          <a:lstStyle/>
          <a:p>
            <a:pPr marL="9525">
              <a:spcBef>
                <a:spcPts val="75"/>
              </a:spcBef>
            </a:pPr>
            <a:r>
              <a:rPr sz="1200" dirty="0">
                <a:cs typeface="Arial Black"/>
              </a:rPr>
              <a:t>Model:</a:t>
            </a:r>
          </a:p>
          <a:p>
            <a:pPr marL="224314" indent="-214789">
              <a:spcBef>
                <a:spcPts val="11"/>
              </a:spcBef>
              <a:buFont typeface="Arial"/>
              <a:buChar char="•"/>
              <a:tabLst>
                <a:tab pos="224314" algn="l"/>
                <a:tab pos="224790" algn="l"/>
              </a:tabLst>
            </a:pPr>
            <a:r>
              <a:rPr sz="1200" dirty="0">
                <a:cs typeface="Arial Black"/>
              </a:rPr>
              <a:t>Business Logic</a:t>
            </a:r>
          </a:p>
          <a:p>
            <a:pPr marL="224314" indent="-214789">
              <a:buFont typeface="Arial"/>
              <a:buChar char="•"/>
              <a:tabLst>
                <a:tab pos="224314" algn="l"/>
                <a:tab pos="224790" algn="l"/>
              </a:tabLst>
            </a:pPr>
            <a:r>
              <a:rPr sz="1200" dirty="0">
                <a:cs typeface="Arial Black"/>
              </a:rPr>
              <a:t>Notify view changes</a:t>
            </a:r>
          </a:p>
          <a:p>
            <a:pPr marL="224314" indent="-214789">
              <a:buFont typeface="Arial"/>
              <a:buChar char="•"/>
              <a:tabLst>
                <a:tab pos="224314" algn="l"/>
                <a:tab pos="224790" algn="l"/>
              </a:tabLst>
            </a:pPr>
            <a:r>
              <a:rPr sz="1200" dirty="0">
                <a:cs typeface="Arial Black"/>
              </a:rPr>
              <a:t>Application Functionality</a:t>
            </a:r>
          </a:p>
          <a:p>
            <a:pPr marL="224314" indent="-214789">
              <a:buFont typeface="Arial"/>
              <a:buChar char="•"/>
              <a:tabLst>
                <a:tab pos="224314" algn="l"/>
                <a:tab pos="224790" algn="l"/>
              </a:tabLst>
            </a:pPr>
            <a:r>
              <a:rPr sz="1200" dirty="0">
                <a:cs typeface="Arial Black"/>
              </a:rPr>
              <a:t>Data in general</a:t>
            </a:r>
          </a:p>
        </p:txBody>
      </p:sp>
      <p:sp>
        <p:nvSpPr>
          <p:cNvPr id="20" name="Title 1">
            <a:extLst>
              <a:ext uri="{FF2B5EF4-FFF2-40B4-BE49-F238E27FC236}">
                <a16:creationId xmlns:a16="http://schemas.microsoft.com/office/drawing/2014/main" id="{82BA0C2D-0A2A-4681-A454-5B29F5159A3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AngularJS Architecture</a:t>
            </a:r>
          </a:p>
        </p:txBody>
      </p:sp>
      <p:sp>
        <p:nvSpPr>
          <p:cNvPr id="21" name="Rectangle 20">
            <a:extLst>
              <a:ext uri="{FF2B5EF4-FFF2-40B4-BE49-F238E27FC236}">
                <a16:creationId xmlns:a16="http://schemas.microsoft.com/office/drawing/2014/main" id="{0CEB24C7-7D8F-4604-B6C2-DD39F69B2D0C}"/>
              </a:ext>
            </a:extLst>
          </p:cNvPr>
          <p:cNvSpPr/>
          <p:nvPr/>
        </p:nvSpPr>
        <p:spPr>
          <a:xfrm>
            <a:off x="659597" y="1576105"/>
            <a:ext cx="4509561" cy="369332"/>
          </a:xfrm>
          <a:prstGeom prst="rect">
            <a:avLst/>
          </a:prstGeom>
        </p:spPr>
        <p:txBody>
          <a:bodyPr wrap="square">
            <a:spAutoFit/>
          </a:bodyPr>
          <a:lstStyle/>
          <a:p>
            <a:r>
              <a:rPr lang="en-US" b="1" dirty="0">
                <a:latin typeface="Georgia" panose="02040502050405020303" pitchFamily="18" charset="0"/>
              </a:rPr>
              <a:t>Model–View–Controller (MVC)</a:t>
            </a:r>
          </a:p>
        </p:txBody>
      </p:sp>
      <p:sp>
        <p:nvSpPr>
          <p:cNvPr id="24" name="TextBox 23">
            <a:extLst>
              <a:ext uri="{FF2B5EF4-FFF2-40B4-BE49-F238E27FC236}">
                <a16:creationId xmlns:a16="http://schemas.microsoft.com/office/drawing/2014/main" id="{ECDCDDD9-F27C-4418-B85C-F437DD19EF1D}"/>
              </a:ext>
            </a:extLst>
          </p:cNvPr>
          <p:cNvSpPr txBox="1"/>
          <p:nvPr/>
        </p:nvSpPr>
        <p:spPr>
          <a:xfrm>
            <a:off x="317241" y="6116833"/>
            <a:ext cx="1626599" cy="276999"/>
          </a:xfrm>
          <a:prstGeom prst="rect">
            <a:avLst/>
          </a:prstGeom>
          <a:noFill/>
        </p:spPr>
        <p:txBody>
          <a:bodyPr wrap="none" rtlCol="0">
            <a:spAutoFit/>
          </a:bodyPr>
          <a:lstStyle/>
          <a:p>
            <a:r>
              <a:rPr lang="fr-FR" sz="1200" dirty="0"/>
              <a:t>Source: slideshare.com</a:t>
            </a:r>
          </a:p>
        </p:txBody>
      </p:sp>
    </p:spTree>
    <p:extLst>
      <p:ext uri="{BB962C8B-B14F-4D97-AF65-F5344CB8AC3E}">
        <p14:creationId xmlns:p14="http://schemas.microsoft.com/office/powerpoint/2010/main" val="274632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2697" y="2297429"/>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9"/>
                </a:lnTo>
                <a:lnTo>
                  <a:pt x="34019" y="1068503"/>
                </a:lnTo>
                <a:lnTo>
                  <a:pt x="48519" y="1112902"/>
                </a:lnTo>
                <a:lnTo>
                  <a:pt x="65403" y="1156166"/>
                </a:lnTo>
                <a:lnTo>
                  <a:pt x="84591" y="1198218"/>
                </a:lnTo>
                <a:lnTo>
                  <a:pt x="106007" y="1238980"/>
                </a:lnTo>
                <a:lnTo>
                  <a:pt x="129572" y="1278373"/>
                </a:lnTo>
                <a:lnTo>
                  <a:pt x="155207" y="1316320"/>
                </a:lnTo>
                <a:lnTo>
                  <a:pt x="182836" y="1352742"/>
                </a:lnTo>
                <a:lnTo>
                  <a:pt x="212380" y="1387562"/>
                </a:lnTo>
                <a:lnTo>
                  <a:pt x="243760" y="1420701"/>
                </a:lnTo>
                <a:lnTo>
                  <a:pt x="276899" y="1452081"/>
                </a:lnTo>
                <a:lnTo>
                  <a:pt x="311719" y="1481625"/>
                </a:lnTo>
                <a:lnTo>
                  <a:pt x="348141" y="1509254"/>
                </a:lnTo>
                <a:lnTo>
                  <a:pt x="386088" y="1534889"/>
                </a:lnTo>
                <a:lnTo>
                  <a:pt x="425481" y="1558454"/>
                </a:lnTo>
                <a:lnTo>
                  <a:pt x="466243" y="1579870"/>
                </a:lnTo>
                <a:lnTo>
                  <a:pt x="508295" y="1599058"/>
                </a:lnTo>
                <a:lnTo>
                  <a:pt x="551559" y="1615942"/>
                </a:lnTo>
                <a:lnTo>
                  <a:pt x="595958" y="1630442"/>
                </a:lnTo>
                <a:lnTo>
                  <a:pt x="641412" y="1642481"/>
                </a:lnTo>
                <a:lnTo>
                  <a:pt x="687845" y="1651980"/>
                </a:lnTo>
                <a:lnTo>
                  <a:pt x="735178" y="1658862"/>
                </a:lnTo>
                <a:lnTo>
                  <a:pt x="783332" y="1663049"/>
                </a:lnTo>
                <a:lnTo>
                  <a:pt x="832231" y="1664462"/>
                </a:lnTo>
                <a:lnTo>
                  <a:pt x="881129" y="1663049"/>
                </a:lnTo>
                <a:lnTo>
                  <a:pt x="929283" y="1658862"/>
                </a:lnTo>
                <a:lnTo>
                  <a:pt x="976616" y="1651980"/>
                </a:lnTo>
                <a:lnTo>
                  <a:pt x="1023049" y="1642481"/>
                </a:lnTo>
                <a:lnTo>
                  <a:pt x="1068503" y="1630442"/>
                </a:lnTo>
                <a:lnTo>
                  <a:pt x="1112902" y="1615942"/>
                </a:lnTo>
                <a:lnTo>
                  <a:pt x="1156166" y="1599058"/>
                </a:lnTo>
                <a:lnTo>
                  <a:pt x="1198218" y="1579870"/>
                </a:lnTo>
                <a:lnTo>
                  <a:pt x="1238980" y="1558454"/>
                </a:lnTo>
                <a:lnTo>
                  <a:pt x="1278373" y="1534889"/>
                </a:lnTo>
                <a:lnTo>
                  <a:pt x="1316320" y="1509254"/>
                </a:lnTo>
                <a:lnTo>
                  <a:pt x="1352742" y="1481625"/>
                </a:lnTo>
                <a:lnTo>
                  <a:pt x="1387562" y="1452081"/>
                </a:lnTo>
                <a:lnTo>
                  <a:pt x="1420701" y="1420701"/>
                </a:lnTo>
                <a:lnTo>
                  <a:pt x="1452081" y="1387562"/>
                </a:lnTo>
                <a:lnTo>
                  <a:pt x="1481625" y="1352742"/>
                </a:lnTo>
                <a:lnTo>
                  <a:pt x="1509254" y="1316320"/>
                </a:lnTo>
                <a:lnTo>
                  <a:pt x="1534889" y="1278373"/>
                </a:lnTo>
                <a:lnTo>
                  <a:pt x="1558454" y="1238980"/>
                </a:lnTo>
                <a:lnTo>
                  <a:pt x="1579870" y="1198218"/>
                </a:lnTo>
                <a:lnTo>
                  <a:pt x="1599058" y="1156166"/>
                </a:lnTo>
                <a:lnTo>
                  <a:pt x="1615942" y="1112902"/>
                </a:lnTo>
                <a:lnTo>
                  <a:pt x="1630442" y="1068503"/>
                </a:lnTo>
                <a:lnTo>
                  <a:pt x="1642481" y="1023049"/>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4" name="object 4"/>
          <p:cNvSpPr/>
          <p:nvPr/>
        </p:nvSpPr>
        <p:spPr>
          <a:xfrm>
            <a:off x="4520088" y="4091178"/>
            <a:ext cx="332899" cy="421481"/>
          </a:xfrm>
          <a:custGeom>
            <a:avLst/>
            <a:gdLst/>
            <a:ahLst/>
            <a:cxnLst/>
            <a:rect l="l" t="t" r="r" b="b"/>
            <a:pathLst>
              <a:path w="443864" h="561975">
                <a:moveTo>
                  <a:pt x="221614" y="0"/>
                </a:moveTo>
                <a:lnTo>
                  <a:pt x="0" y="280797"/>
                </a:lnTo>
                <a:lnTo>
                  <a:pt x="221614" y="561721"/>
                </a:lnTo>
                <a:lnTo>
                  <a:pt x="221614" y="449326"/>
                </a:lnTo>
                <a:lnTo>
                  <a:pt x="443356" y="449326"/>
                </a:lnTo>
                <a:lnTo>
                  <a:pt x="443356" y="112268"/>
                </a:lnTo>
                <a:lnTo>
                  <a:pt x="221614" y="112268"/>
                </a:lnTo>
                <a:lnTo>
                  <a:pt x="221614" y="0"/>
                </a:lnTo>
                <a:close/>
              </a:path>
            </a:pathLst>
          </a:custGeom>
          <a:solidFill>
            <a:srgbClr val="B5CAE7"/>
          </a:solidFill>
        </p:spPr>
        <p:txBody>
          <a:bodyPr wrap="square" lIns="0" tIns="0" rIns="0" bIns="0" rtlCol="0"/>
          <a:lstStyle/>
          <a:p>
            <a:endParaRPr sz="1200" dirty="0"/>
          </a:p>
        </p:txBody>
      </p:sp>
      <p:sp>
        <p:nvSpPr>
          <p:cNvPr id="5" name="object 5"/>
          <p:cNvSpPr/>
          <p:nvPr/>
        </p:nvSpPr>
        <p:spPr>
          <a:xfrm>
            <a:off x="5000529" y="3921823"/>
            <a:ext cx="1248728" cy="1248728"/>
          </a:xfrm>
          <a:custGeom>
            <a:avLst/>
            <a:gdLst/>
            <a:ahLst/>
            <a:cxnLst/>
            <a:rect l="l" t="t" r="r" b="b"/>
            <a:pathLst>
              <a:path w="1664970" h="1664970">
                <a:moveTo>
                  <a:pt x="832230"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0"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1"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0" y="0"/>
                </a:lnTo>
                <a:close/>
              </a:path>
            </a:pathLst>
          </a:custGeom>
          <a:solidFill>
            <a:srgbClr val="5B9BD4"/>
          </a:solidFill>
        </p:spPr>
        <p:txBody>
          <a:bodyPr wrap="square" lIns="0" tIns="0" rIns="0" bIns="0" rtlCol="0"/>
          <a:lstStyle/>
          <a:p>
            <a:endParaRPr sz="1200" dirty="0"/>
          </a:p>
        </p:txBody>
      </p:sp>
      <p:sp>
        <p:nvSpPr>
          <p:cNvPr id="6" name="object 6"/>
          <p:cNvSpPr txBox="1"/>
          <p:nvPr/>
        </p:nvSpPr>
        <p:spPr>
          <a:xfrm>
            <a:off x="5192935" y="4425277"/>
            <a:ext cx="865346"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ViewModel</a:t>
            </a:r>
            <a:endParaRPr sz="1200" dirty="0">
              <a:cs typeface="Arial Black"/>
            </a:endParaRPr>
          </a:p>
        </p:txBody>
      </p:sp>
      <p:sp>
        <p:nvSpPr>
          <p:cNvPr id="7" name="object 7"/>
          <p:cNvSpPr/>
          <p:nvPr/>
        </p:nvSpPr>
        <p:spPr>
          <a:xfrm>
            <a:off x="4606290" y="4539330"/>
            <a:ext cx="332899" cy="421481"/>
          </a:xfrm>
          <a:custGeom>
            <a:avLst/>
            <a:gdLst/>
            <a:ahLst/>
            <a:cxnLst/>
            <a:rect l="l" t="t" r="r" b="b"/>
            <a:pathLst>
              <a:path w="443865" h="561975">
                <a:moveTo>
                  <a:pt x="221614" y="0"/>
                </a:moveTo>
                <a:lnTo>
                  <a:pt x="221614" y="112268"/>
                </a:lnTo>
                <a:lnTo>
                  <a:pt x="0" y="112268"/>
                </a:lnTo>
                <a:lnTo>
                  <a:pt x="0" y="449326"/>
                </a:lnTo>
                <a:lnTo>
                  <a:pt x="221614" y="449326"/>
                </a:lnTo>
                <a:lnTo>
                  <a:pt x="221614" y="561721"/>
                </a:lnTo>
                <a:lnTo>
                  <a:pt x="443356" y="280797"/>
                </a:lnTo>
                <a:lnTo>
                  <a:pt x="221614" y="0"/>
                </a:lnTo>
                <a:close/>
              </a:path>
            </a:pathLst>
          </a:custGeom>
          <a:solidFill>
            <a:srgbClr val="B5CAE7"/>
          </a:solidFill>
        </p:spPr>
        <p:txBody>
          <a:bodyPr wrap="square" lIns="0" tIns="0" rIns="0" bIns="0" rtlCol="0"/>
          <a:lstStyle/>
          <a:p>
            <a:endParaRPr sz="1200" dirty="0"/>
          </a:p>
        </p:txBody>
      </p:sp>
      <p:sp>
        <p:nvSpPr>
          <p:cNvPr id="8" name="object 8"/>
          <p:cNvSpPr/>
          <p:nvPr/>
        </p:nvSpPr>
        <p:spPr>
          <a:xfrm>
            <a:off x="3124867" y="3921823"/>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1"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9" name="object 9"/>
          <p:cNvSpPr txBox="1"/>
          <p:nvPr/>
        </p:nvSpPr>
        <p:spPr>
          <a:xfrm>
            <a:off x="3496532" y="4425277"/>
            <a:ext cx="505301"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Model</a:t>
            </a:r>
            <a:endParaRPr sz="1200" dirty="0">
              <a:cs typeface="Arial Black"/>
            </a:endParaRPr>
          </a:p>
        </p:txBody>
      </p:sp>
      <p:sp>
        <p:nvSpPr>
          <p:cNvPr id="10" name="object 10"/>
          <p:cNvSpPr/>
          <p:nvPr/>
        </p:nvSpPr>
        <p:spPr>
          <a:xfrm>
            <a:off x="5261039" y="3466338"/>
            <a:ext cx="369569" cy="341948"/>
          </a:xfrm>
          <a:custGeom>
            <a:avLst/>
            <a:gdLst/>
            <a:ahLst/>
            <a:cxnLst/>
            <a:rect l="l" t="t" r="r" b="b"/>
            <a:pathLst>
              <a:path w="492759" h="455929">
                <a:moveTo>
                  <a:pt x="457745" y="278510"/>
                </a:moveTo>
                <a:lnTo>
                  <a:pt x="89788" y="278510"/>
                </a:lnTo>
                <a:lnTo>
                  <a:pt x="223265" y="455421"/>
                </a:lnTo>
                <a:lnTo>
                  <a:pt x="457745" y="278510"/>
                </a:lnTo>
                <a:close/>
              </a:path>
              <a:path w="492759" h="455929">
                <a:moveTo>
                  <a:pt x="90804" y="0"/>
                </a:moveTo>
                <a:lnTo>
                  <a:pt x="0" y="346074"/>
                </a:lnTo>
                <a:lnTo>
                  <a:pt x="89788" y="278510"/>
                </a:lnTo>
                <a:lnTo>
                  <a:pt x="457745" y="278510"/>
                </a:lnTo>
                <a:lnTo>
                  <a:pt x="492251" y="252475"/>
                </a:lnTo>
                <a:lnTo>
                  <a:pt x="358775" y="75437"/>
                </a:lnTo>
                <a:lnTo>
                  <a:pt x="448563" y="7874"/>
                </a:lnTo>
                <a:lnTo>
                  <a:pt x="90804" y="0"/>
                </a:lnTo>
                <a:close/>
              </a:path>
            </a:pathLst>
          </a:custGeom>
          <a:solidFill>
            <a:srgbClr val="B5CAE7"/>
          </a:solidFill>
        </p:spPr>
        <p:txBody>
          <a:bodyPr wrap="square" lIns="0" tIns="0" rIns="0" bIns="0" rtlCol="0"/>
          <a:lstStyle/>
          <a:p>
            <a:endParaRPr sz="1200" dirty="0"/>
          </a:p>
        </p:txBody>
      </p:sp>
      <p:sp>
        <p:nvSpPr>
          <p:cNvPr id="11" name="object 11"/>
          <p:cNvSpPr txBox="1"/>
          <p:nvPr/>
        </p:nvSpPr>
        <p:spPr>
          <a:xfrm>
            <a:off x="6336887" y="4283106"/>
            <a:ext cx="1409223" cy="194284"/>
          </a:xfrm>
          <a:prstGeom prst="rect">
            <a:avLst/>
          </a:prstGeom>
        </p:spPr>
        <p:txBody>
          <a:bodyPr vert="horz" wrap="square" lIns="0" tIns="9525" rIns="0" bIns="0" rtlCol="0">
            <a:spAutoFit/>
          </a:bodyPr>
          <a:lstStyle/>
          <a:p>
            <a:pPr marL="9525">
              <a:spcBef>
                <a:spcPts val="75"/>
              </a:spcBef>
            </a:pPr>
            <a:r>
              <a:rPr sz="1200" dirty="0">
                <a:cs typeface="Arial Black"/>
              </a:rPr>
              <a:t>Presentation Logic</a:t>
            </a:r>
          </a:p>
        </p:txBody>
      </p:sp>
      <p:sp>
        <p:nvSpPr>
          <p:cNvPr id="12" name="object 12"/>
          <p:cNvSpPr txBox="1"/>
          <p:nvPr/>
        </p:nvSpPr>
        <p:spPr>
          <a:xfrm>
            <a:off x="1964246" y="4283106"/>
            <a:ext cx="1107281" cy="378950"/>
          </a:xfrm>
          <a:prstGeom prst="rect">
            <a:avLst/>
          </a:prstGeom>
        </p:spPr>
        <p:txBody>
          <a:bodyPr vert="horz" wrap="square" lIns="0" tIns="9525" rIns="0" bIns="0" rtlCol="0">
            <a:spAutoFit/>
          </a:bodyPr>
          <a:lstStyle/>
          <a:p>
            <a:pPr marL="9525">
              <a:spcBef>
                <a:spcPts val="75"/>
              </a:spcBef>
            </a:pPr>
            <a:r>
              <a:rPr sz="1200" dirty="0">
                <a:cs typeface="Arial Black"/>
              </a:rPr>
              <a:t>Business Logic</a:t>
            </a:r>
          </a:p>
          <a:p>
            <a:pPr marL="9525"/>
            <a:r>
              <a:rPr sz="1200" dirty="0">
                <a:cs typeface="Arial Black"/>
              </a:rPr>
              <a:t>and Data</a:t>
            </a:r>
          </a:p>
        </p:txBody>
      </p:sp>
      <p:sp>
        <p:nvSpPr>
          <p:cNvPr id="13" name="object 13"/>
          <p:cNvSpPr/>
          <p:nvPr/>
        </p:nvSpPr>
        <p:spPr>
          <a:xfrm>
            <a:off x="4880841" y="3590245"/>
            <a:ext cx="462112" cy="382261"/>
          </a:xfrm>
          <a:prstGeom prst="rect">
            <a:avLst/>
          </a:prstGeom>
          <a:blipFill>
            <a:blip r:embed="rId2" cstate="print"/>
            <a:stretch>
              <a:fillRect/>
            </a:stretch>
          </a:blipFill>
        </p:spPr>
        <p:txBody>
          <a:bodyPr wrap="square" lIns="0" tIns="0" rIns="0" bIns="0" rtlCol="0"/>
          <a:lstStyle/>
          <a:p>
            <a:endParaRPr sz="1200" dirty="0"/>
          </a:p>
        </p:txBody>
      </p:sp>
      <p:sp>
        <p:nvSpPr>
          <p:cNvPr id="14" name="object 14"/>
          <p:cNvSpPr txBox="1"/>
          <p:nvPr/>
        </p:nvSpPr>
        <p:spPr>
          <a:xfrm>
            <a:off x="4497324" y="2403823"/>
            <a:ext cx="3031808" cy="1438214"/>
          </a:xfrm>
          <a:prstGeom prst="rect">
            <a:avLst/>
          </a:prstGeom>
        </p:spPr>
        <p:txBody>
          <a:bodyPr vert="horz" wrap="square" lIns="0" tIns="9525" rIns="0" bIns="0" rtlCol="0">
            <a:spAutoFit/>
          </a:bodyPr>
          <a:lstStyle/>
          <a:p>
            <a:pPr marL="896303">
              <a:spcBef>
                <a:spcPts val="75"/>
              </a:spcBef>
            </a:pPr>
            <a:r>
              <a:rPr sz="1200" dirty="0">
                <a:cs typeface="Arial Black"/>
              </a:rPr>
              <a:t>UI</a:t>
            </a:r>
          </a:p>
          <a:p>
            <a:pPr marL="9525">
              <a:spcBef>
                <a:spcPts val="1504"/>
              </a:spcBef>
            </a:pPr>
            <a:r>
              <a:rPr sz="1200" dirty="0">
                <a:solidFill>
                  <a:srgbClr val="FFFFFF"/>
                </a:solidFill>
                <a:cs typeface="Arial Black"/>
              </a:rPr>
              <a:t>View</a:t>
            </a:r>
            <a:endParaRPr sz="1200" dirty="0">
              <a:cs typeface="Arial Black"/>
            </a:endParaRPr>
          </a:p>
          <a:p>
            <a:pPr marL="1587341" indent="-214789">
              <a:spcBef>
                <a:spcPts val="1031"/>
              </a:spcBef>
              <a:buFont typeface="Arial"/>
              <a:buChar char="•"/>
              <a:tabLst>
                <a:tab pos="1587341" algn="l"/>
                <a:tab pos="1587818" algn="l"/>
              </a:tabLst>
            </a:pPr>
            <a:r>
              <a:rPr sz="1200" dirty="0">
                <a:cs typeface="Arial Black"/>
              </a:rPr>
              <a:t>User actions, commands</a:t>
            </a:r>
          </a:p>
          <a:p>
            <a:pPr marL="1587341" indent="-214789">
              <a:buFont typeface="Arial"/>
              <a:buChar char="•"/>
              <a:tabLst>
                <a:tab pos="1587341" algn="l"/>
                <a:tab pos="1587818" algn="l"/>
              </a:tabLst>
            </a:pPr>
            <a:r>
              <a:rPr sz="1200" dirty="0">
                <a:cs typeface="Arial Black"/>
              </a:rPr>
              <a:t>Data binding</a:t>
            </a:r>
          </a:p>
          <a:p>
            <a:pPr marL="1587341" indent="-214789">
              <a:buFont typeface="Arial"/>
              <a:buChar char="•"/>
              <a:tabLst>
                <a:tab pos="1587341" algn="l"/>
                <a:tab pos="1587818" algn="l"/>
              </a:tabLst>
            </a:pPr>
            <a:r>
              <a:rPr sz="1200" dirty="0">
                <a:cs typeface="Arial Black"/>
              </a:rPr>
              <a:t>Notifications</a:t>
            </a:r>
          </a:p>
        </p:txBody>
      </p:sp>
      <p:sp>
        <p:nvSpPr>
          <p:cNvPr id="15" name="object 15"/>
          <p:cNvSpPr txBox="1"/>
          <p:nvPr/>
        </p:nvSpPr>
        <p:spPr>
          <a:xfrm>
            <a:off x="4022027" y="5242331"/>
            <a:ext cx="2211229" cy="563616"/>
          </a:xfrm>
          <a:prstGeom prst="rect">
            <a:avLst/>
          </a:prstGeom>
        </p:spPr>
        <p:txBody>
          <a:bodyPr vert="horz" wrap="square" lIns="0" tIns="9525" rIns="0" bIns="0" rtlCol="0">
            <a:spAutoFit/>
          </a:bodyPr>
          <a:lstStyle/>
          <a:p>
            <a:pPr marL="224314" indent="-214789">
              <a:spcBef>
                <a:spcPts val="75"/>
              </a:spcBef>
              <a:buFont typeface="Arial"/>
              <a:buChar char="•"/>
              <a:tabLst>
                <a:tab pos="224314" algn="l"/>
                <a:tab pos="224790" algn="l"/>
              </a:tabLst>
            </a:pPr>
            <a:r>
              <a:rPr sz="1200" dirty="0">
                <a:cs typeface="Arial Black"/>
              </a:rPr>
              <a:t>Data Access</a:t>
            </a:r>
          </a:p>
          <a:p>
            <a:pPr marL="224314" indent="-214789">
              <a:buFont typeface="Arial"/>
              <a:buChar char="•"/>
              <a:tabLst>
                <a:tab pos="224314" algn="l"/>
                <a:tab pos="224790" algn="l"/>
              </a:tabLst>
            </a:pPr>
            <a:r>
              <a:rPr sz="1200" dirty="0">
                <a:cs typeface="Arial Black"/>
              </a:rPr>
              <a:t>Update ViewModel about change</a:t>
            </a:r>
          </a:p>
        </p:txBody>
      </p:sp>
      <p:sp>
        <p:nvSpPr>
          <p:cNvPr id="16" name="Title 1">
            <a:extLst>
              <a:ext uri="{FF2B5EF4-FFF2-40B4-BE49-F238E27FC236}">
                <a16:creationId xmlns:a16="http://schemas.microsoft.com/office/drawing/2014/main" id="{0E1F58D8-8F08-49AB-AE3D-CC7AE9F72DD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AngularJS Architecture</a:t>
            </a:r>
          </a:p>
        </p:txBody>
      </p:sp>
      <p:sp>
        <p:nvSpPr>
          <p:cNvPr id="17" name="Rectangle 16">
            <a:extLst>
              <a:ext uri="{FF2B5EF4-FFF2-40B4-BE49-F238E27FC236}">
                <a16:creationId xmlns:a16="http://schemas.microsoft.com/office/drawing/2014/main" id="{E9E3427F-BF95-4247-8BEB-0DC60783A38F}"/>
              </a:ext>
            </a:extLst>
          </p:cNvPr>
          <p:cNvSpPr/>
          <p:nvPr/>
        </p:nvSpPr>
        <p:spPr>
          <a:xfrm>
            <a:off x="659597" y="1576105"/>
            <a:ext cx="4509561" cy="369332"/>
          </a:xfrm>
          <a:prstGeom prst="rect">
            <a:avLst/>
          </a:prstGeom>
        </p:spPr>
        <p:txBody>
          <a:bodyPr wrap="square">
            <a:spAutoFit/>
          </a:bodyPr>
          <a:lstStyle/>
          <a:p>
            <a:r>
              <a:rPr lang="en-US" b="1" dirty="0">
                <a:latin typeface="Georgia" panose="02040502050405020303" pitchFamily="18" charset="0"/>
              </a:rPr>
              <a:t>Model–View–ViewModel (MVVM)</a:t>
            </a:r>
          </a:p>
        </p:txBody>
      </p:sp>
      <p:sp>
        <p:nvSpPr>
          <p:cNvPr id="20" name="TextBox 19">
            <a:extLst>
              <a:ext uri="{FF2B5EF4-FFF2-40B4-BE49-F238E27FC236}">
                <a16:creationId xmlns:a16="http://schemas.microsoft.com/office/drawing/2014/main" id="{EDCAA152-F815-4CEF-9412-C4EF719E8E3C}"/>
              </a:ext>
            </a:extLst>
          </p:cNvPr>
          <p:cNvSpPr txBox="1"/>
          <p:nvPr/>
        </p:nvSpPr>
        <p:spPr>
          <a:xfrm>
            <a:off x="317241" y="6116833"/>
            <a:ext cx="1626599" cy="276999"/>
          </a:xfrm>
          <a:prstGeom prst="rect">
            <a:avLst/>
          </a:prstGeom>
          <a:noFill/>
        </p:spPr>
        <p:txBody>
          <a:bodyPr wrap="none" rtlCol="0">
            <a:spAutoFit/>
          </a:bodyPr>
          <a:lstStyle/>
          <a:p>
            <a:r>
              <a:rPr lang="fr-FR" sz="1200" dirty="0"/>
              <a:t>Source: slideshare.com</a:t>
            </a:r>
          </a:p>
        </p:txBody>
      </p:sp>
    </p:spTree>
    <p:extLst>
      <p:ext uri="{BB962C8B-B14F-4D97-AF65-F5344CB8AC3E}">
        <p14:creationId xmlns:p14="http://schemas.microsoft.com/office/powerpoint/2010/main" val="283566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8867" y="1831608"/>
            <a:ext cx="323920" cy="3900066"/>
          </a:xfrm>
          <a:prstGeom prst="rect">
            <a:avLst/>
          </a:prstGeom>
          <a:blipFill>
            <a:blip r:embed="rId2" cstate="print"/>
            <a:stretch>
              <a:fillRect/>
            </a:stretch>
          </a:blipFill>
        </p:spPr>
        <p:txBody>
          <a:bodyPr wrap="square" lIns="0" tIns="0" rIns="0" bIns="0" rtlCol="0"/>
          <a:lstStyle/>
          <a:p>
            <a:endParaRPr sz="1013" dirty="0"/>
          </a:p>
        </p:txBody>
      </p:sp>
      <p:sp>
        <p:nvSpPr>
          <p:cNvPr id="3" name="object 3"/>
          <p:cNvSpPr/>
          <p:nvPr/>
        </p:nvSpPr>
        <p:spPr>
          <a:xfrm>
            <a:off x="713154" y="1821656"/>
            <a:ext cx="294323" cy="3871913"/>
          </a:xfrm>
          <a:custGeom>
            <a:avLst/>
            <a:gdLst/>
            <a:ahLst/>
            <a:cxnLst/>
            <a:rect l="l" t="t" r="r" b="b"/>
            <a:pathLst>
              <a:path w="523239" h="6883400">
                <a:moveTo>
                  <a:pt x="334553" y="0"/>
                </a:moveTo>
                <a:lnTo>
                  <a:pt x="190497" y="0"/>
                </a:lnTo>
                <a:lnTo>
                  <a:pt x="146938" y="5347"/>
                </a:lnTo>
                <a:lnTo>
                  <a:pt x="107152" y="20493"/>
                </a:lnTo>
                <a:lnTo>
                  <a:pt x="72205" y="44096"/>
                </a:lnTo>
                <a:lnTo>
                  <a:pt x="43166" y="74811"/>
                </a:lnTo>
                <a:lnTo>
                  <a:pt x="21101" y="111296"/>
                </a:lnTo>
                <a:lnTo>
                  <a:pt x="7080" y="152207"/>
                </a:lnTo>
                <a:lnTo>
                  <a:pt x="2169" y="196202"/>
                </a:lnTo>
                <a:lnTo>
                  <a:pt x="0" y="6697846"/>
                </a:lnTo>
                <a:lnTo>
                  <a:pt x="6804" y="6748122"/>
                </a:lnTo>
                <a:lnTo>
                  <a:pt x="26008" y="6792713"/>
                </a:lnTo>
                <a:lnTo>
                  <a:pt x="55796" y="6830077"/>
                </a:lnTo>
                <a:lnTo>
                  <a:pt x="94350" y="6858673"/>
                </a:lnTo>
                <a:lnTo>
                  <a:pt x="139856" y="6876961"/>
                </a:lnTo>
                <a:lnTo>
                  <a:pt x="190497" y="6883400"/>
                </a:lnTo>
                <a:lnTo>
                  <a:pt x="334553" y="6883400"/>
                </a:lnTo>
                <a:lnTo>
                  <a:pt x="385037" y="6876961"/>
                </a:lnTo>
                <a:lnTo>
                  <a:pt x="430140" y="6858673"/>
                </a:lnTo>
                <a:lnTo>
                  <a:pt x="468168" y="6830077"/>
                </a:lnTo>
                <a:lnTo>
                  <a:pt x="497428" y="6792713"/>
                </a:lnTo>
                <a:lnTo>
                  <a:pt x="516226" y="6748122"/>
                </a:lnTo>
                <a:lnTo>
                  <a:pt x="522869" y="6697846"/>
                </a:lnTo>
                <a:lnTo>
                  <a:pt x="522869" y="196202"/>
                </a:lnTo>
                <a:lnTo>
                  <a:pt x="517959" y="152207"/>
                </a:lnTo>
                <a:lnTo>
                  <a:pt x="503941" y="111296"/>
                </a:lnTo>
                <a:lnTo>
                  <a:pt x="481881" y="74811"/>
                </a:lnTo>
                <a:lnTo>
                  <a:pt x="452845" y="44096"/>
                </a:lnTo>
                <a:lnTo>
                  <a:pt x="417901" y="20493"/>
                </a:lnTo>
                <a:lnTo>
                  <a:pt x="378115" y="5347"/>
                </a:lnTo>
                <a:lnTo>
                  <a:pt x="334553" y="0"/>
                </a:lnTo>
                <a:close/>
              </a:path>
            </a:pathLst>
          </a:custGeom>
          <a:solidFill>
            <a:srgbClr val="B3B3B3"/>
          </a:solidFill>
        </p:spPr>
        <p:txBody>
          <a:bodyPr wrap="square" lIns="0" tIns="0" rIns="0" bIns="0" rtlCol="0"/>
          <a:lstStyle/>
          <a:p>
            <a:endParaRPr sz="1013" dirty="0"/>
          </a:p>
        </p:txBody>
      </p:sp>
      <p:sp>
        <p:nvSpPr>
          <p:cNvPr id="4" name="object 4"/>
          <p:cNvSpPr/>
          <p:nvPr/>
        </p:nvSpPr>
        <p:spPr>
          <a:xfrm>
            <a:off x="713154" y="1821657"/>
            <a:ext cx="294323" cy="3871913"/>
          </a:xfrm>
          <a:custGeom>
            <a:avLst/>
            <a:gdLst/>
            <a:ahLst/>
            <a:cxnLst/>
            <a:rect l="l" t="t" r="r" b="b"/>
            <a:pathLst>
              <a:path w="523239" h="6883400">
                <a:moveTo>
                  <a:pt x="0" y="6697851"/>
                </a:moveTo>
                <a:lnTo>
                  <a:pt x="2169" y="196200"/>
                </a:lnTo>
                <a:lnTo>
                  <a:pt x="7080" y="152204"/>
                </a:lnTo>
                <a:lnTo>
                  <a:pt x="21101" y="111293"/>
                </a:lnTo>
                <a:lnTo>
                  <a:pt x="43166" y="74808"/>
                </a:lnTo>
                <a:lnTo>
                  <a:pt x="72205" y="44094"/>
                </a:lnTo>
                <a:lnTo>
                  <a:pt x="107152" y="20492"/>
                </a:lnTo>
                <a:lnTo>
                  <a:pt x="146940" y="5347"/>
                </a:lnTo>
                <a:lnTo>
                  <a:pt x="190500" y="0"/>
                </a:lnTo>
                <a:lnTo>
                  <a:pt x="334557" y="0"/>
                </a:lnTo>
                <a:lnTo>
                  <a:pt x="378116" y="5347"/>
                </a:lnTo>
                <a:lnTo>
                  <a:pt x="417900" y="20492"/>
                </a:lnTo>
                <a:lnTo>
                  <a:pt x="452844" y="44094"/>
                </a:lnTo>
                <a:lnTo>
                  <a:pt x="481879" y="74808"/>
                </a:lnTo>
                <a:lnTo>
                  <a:pt x="503940" y="111293"/>
                </a:lnTo>
                <a:lnTo>
                  <a:pt x="517959" y="152204"/>
                </a:lnTo>
                <a:lnTo>
                  <a:pt x="522869" y="196200"/>
                </a:lnTo>
                <a:lnTo>
                  <a:pt x="522869" y="6697851"/>
                </a:lnTo>
                <a:lnTo>
                  <a:pt x="516226" y="6748125"/>
                </a:lnTo>
                <a:lnTo>
                  <a:pt x="497427" y="6792714"/>
                </a:lnTo>
                <a:lnTo>
                  <a:pt x="468167" y="6830077"/>
                </a:lnTo>
                <a:lnTo>
                  <a:pt x="430139" y="6858672"/>
                </a:lnTo>
                <a:lnTo>
                  <a:pt x="385037" y="6876959"/>
                </a:lnTo>
                <a:lnTo>
                  <a:pt x="334557" y="6883398"/>
                </a:lnTo>
                <a:lnTo>
                  <a:pt x="190500" y="6883398"/>
                </a:lnTo>
                <a:lnTo>
                  <a:pt x="139857" y="6876959"/>
                </a:lnTo>
                <a:lnTo>
                  <a:pt x="94351" y="6858672"/>
                </a:lnTo>
                <a:lnTo>
                  <a:pt x="55796" y="6830077"/>
                </a:lnTo>
                <a:lnTo>
                  <a:pt x="26008" y="6792714"/>
                </a:lnTo>
                <a:lnTo>
                  <a:pt x="6804" y="6748125"/>
                </a:lnTo>
                <a:lnTo>
                  <a:pt x="0" y="6697851"/>
                </a:lnTo>
                <a:close/>
              </a:path>
            </a:pathLst>
          </a:custGeom>
          <a:ln w="50800">
            <a:solidFill>
              <a:srgbClr val="B3B3B3"/>
            </a:solidFill>
          </a:ln>
        </p:spPr>
        <p:txBody>
          <a:bodyPr wrap="square" lIns="0" tIns="0" rIns="0" bIns="0" rtlCol="0"/>
          <a:lstStyle/>
          <a:p>
            <a:endParaRPr sz="1013" dirty="0"/>
          </a:p>
        </p:txBody>
      </p:sp>
      <p:sp>
        <p:nvSpPr>
          <p:cNvPr id="5" name="object 5"/>
          <p:cNvSpPr/>
          <p:nvPr/>
        </p:nvSpPr>
        <p:spPr>
          <a:xfrm>
            <a:off x="4852906" y="1119654"/>
            <a:ext cx="721519" cy="721519"/>
          </a:xfrm>
          <a:prstGeom prst="rect">
            <a:avLst/>
          </a:prstGeom>
          <a:blipFill>
            <a:blip r:embed="rId3" cstate="print"/>
            <a:stretch>
              <a:fillRect/>
            </a:stretch>
          </a:blipFill>
        </p:spPr>
        <p:txBody>
          <a:bodyPr wrap="square" lIns="0" tIns="0" rIns="0" bIns="0" rtlCol="0"/>
          <a:lstStyle/>
          <a:p>
            <a:endParaRPr sz="1013" dirty="0"/>
          </a:p>
        </p:txBody>
      </p:sp>
      <p:sp>
        <p:nvSpPr>
          <p:cNvPr id="6" name="object 6"/>
          <p:cNvSpPr/>
          <p:nvPr/>
        </p:nvSpPr>
        <p:spPr>
          <a:xfrm>
            <a:off x="4880617" y="1147358"/>
            <a:ext cx="635794" cy="635794"/>
          </a:xfrm>
          <a:prstGeom prst="rect">
            <a:avLst/>
          </a:prstGeom>
          <a:blipFill>
            <a:blip r:embed="rId4" cstate="print"/>
            <a:stretch>
              <a:fillRect/>
            </a:stretch>
          </a:blipFill>
        </p:spPr>
        <p:txBody>
          <a:bodyPr wrap="square" lIns="0" tIns="0" rIns="0" bIns="0" rtlCol="0"/>
          <a:lstStyle/>
          <a:p>
            <a:endParaRPr sz="1013" dirty="0"/>
          </a:p>
        </p:txBody>
      </p:sp>
      <p:sp>
        <p:nvSpPr>
          <p:cNvPr id="7" name="object 7"/>
          <p:cNvSpPr/>
          <p:nvPr/>
        </p:nvSpPr>
        <p:spPr>
          <a:xfrm>
            <a:off x="1044195" y="2775008"/>
            <a:ext cx="4356616" cy="0"/>
          </a:xfrm>
          <a:custGeom>
            <a:avLst/>
            <a:gdLst/>
            <a:ahLst/>
            <a:cxnLst/>
            <a:rect l="l" t="t" r="r" b="b"/>
            <a:pathLst>
              <a:path w="7745095">
                <a:moveTo>
                  <a:pt x="0" y="45"/>
                </a:moveTo>
                <a:lnTo>
                  <a:pt x="7694028" y="2"/>
                </a:lnTo>
                <a:lnTo>
                  <a:pt x="7744828" y="1"/>
                </a:lnTo>
              </a:path>
            </a:pathLst>
          </a:custGeom>
          <a:ln w="101600">
            <a:solidFill>
              <a:srgbClr val="7D7D7D"/>
            </a:solidFill>
            <a:prstDash val="lgDash"/>
          </a:ln>
        </p:spPr>
        <p:txBody>
          <a:bodyPr wrap="square" lIns="0" tIns="0" rIns="0" bIns="0" rtlCol="0"/>
          <a:lstStyle/>
          <a:p>
            <a:endParaRPr sz="1013" dirty="0"/>
          </a:p>
        </p:txBody>
      </p:sp>
      <p:sp>
        <p:nvSpPr>
          <p:cNvPr id="8" name="object 8"/>
          <p:cNvSpPr/>
          <p:nvPr/>
        </p:nvSpPr>
        <p:spPr>
          <a:xfrm>
            <a:off x="5372085" y="2663561"/>
            <a:ext cx="222885" cy="222885"/>
          </a:xfrm>
          <a:custGeom>
            <a:avLst/>
            <a:gdLst/>
            <a:ahLst/>
            <a:cxnLst/>
            <a:rect l="l" t="t" r="r" b="b"/>
            <a:pathLst>
              <a:path w="396240" h="396239">
                <a:moveTo>
                  <a:pt x="0" y="0"/>
                </a:moveTo>
                <a:lnTo>
                  <a:pt x="0" y="396240"/>
                </a:lnTo>
                <a:lnTo>
                  <a:pt x="396239" y="198120"/>
                </a:lnTo>
                <a:lnTo>
                  <a:pt x="0" y="0"/>
                </a:lnTo>
                <a:close/>
              </a:path>
            </a:pathLst>
          </a:custGeom>
          <a:solidFill>
            <a:srgbClr val="7D7D7D"/>
          </a:solidFill>
        </p:spPr>
        <p:txBody>
          <a:bodyPr wrap="square" lIns="0" tIns="0" rIns="0" bIns="0" rtlCol="0"/>
          <a:lstStyle/>
          <a:p>
            <a:endParaRPr sz="1013" dirty="0"/>
          </a:p>
        </p:txBody>
      </p:sp>
      <p:sp>
        <p:nvSpPr>
          <p:cNvPr id="9" name="object 9"/>
          <p:cNvSpPr txBox="1">
            <a:spLocks noGrp="1"/>
          </p:cNvSpPr>
          <p:nvPr>
            <p:ph type="title"/>
          </p:nvPr>
        </p:nvSpPr>
        <p:spPr>
          <a:xfrm>
            <a:off x="299899" y="1314495"/>
            <a:ext cx="1121926" cy="294376"/>
          </a:xfrm>
          <a:prstGeom prst="rect">
            <a:avLst/>
          </a:prstGeom>
        </p:spPr>
        <p:txBody>
          <a:bodyPr vert="horz" wrap="square" lIns="0" tIns="0" rIns="0" bIns="0" rtlCol="0" anchor="ctr">
            <a:spAutoFit/>
          </a:bodyPr>
          <a:lstStyle/>
          <a:p>
            <a:pPr marL="7144"/>
            <a:r>
              <a:rPr sz="1913" i="1" spc="-34" dirty="0">
                <a:solidFill>
                  <a:srgbClr val="7D7D7D"/>
                </a:solidFill>
                <a:latin typeface="Calibri"/>
                <a:cs typeface="Calibri"/>
              </a:rPr>
              <a:t>Web</a:t>
            </a:r>
            <a:r>
              <a:rPr sz="1913" i="1" spc="-39" dirty="0">
                <a:solidFill>
                  <a:srgbClr val="7D7D7D"/>
                </a:solidFill>
                <a:latin typeface="Calibri"/>
                <a:cs typeface="Calibri"/>
              </a:rPr>
              <a:t> </a:t>
            </a:r>
            <a:r>
              <a:rPr sz="1913" i="1" spc="-14" dirty="0">
                <a:solidFill>
                  <a:srgbClr val="7D7D7D"/>
                </a:solidFill>
                <a:latin typeface="Calibri"/>
                <a:cs typeface="Calibri"/>
              </a:rPr>
              <a:t>Server</a:t>
            </a:r>
            <a:endParaRPr sz="1913" dirty="0">
              <a:latin typeface="Calibri"/>
              <a:cs typeface="Calibri"/>
            </a:endParaRPr>
          </a:p>
        </p:txBody>
      </p:sp>
      <p:sp>
        <p:nvSpPr>
          <p:cNvPr id="10" name="object 10"/>
          <p:cNvSpPr/>
          <p:nvPr/>
        </p:nvSpPr>
        <p:spPr>
          <a:xfrm>
            <a:off x="1239350" y="2128682"/>
            <a:ext cx="4357688" cy="0"/>
          </a:xfrm>
          <a:custGeom>
            <a:avLst/>
            <a:gdLst/>
            <a:ahLst/>
            <a:cxnLst/>
            <a:rect l="l" t="t" r="r" b="b"/>
            <a:pathLst>
              <a:path w="7747000">
                <a:moveTo>
                  <a:pt x="7746526" y="0"/>
                </a:moveTo>
                <a:lnTo>
                  <a:pt x="50883" y="7"/>
                </a:lnTo>
                <a:lnTo>
                  <a:pt x="0" y="1"/>
                </a:lnTo>
              </a:path>
            </a:pathLst>
          </a:custGeom>
          <a:ln w="101600">
            <a:solidFill>
              <a:srgbClr val="7D7D7D"/>
            </a:solidFill>
            <a:prstDash val="lgDash"/>
          </a:ln>
        </p:spPr>
        <p:txBody>
          <a:bodyPr wrap="square" lIns="0" tIns="0" rIns="0" bIns="0" rtlCol="0"/>
          <a:lstStyle/>
          <a:p>
            <a:endParaRPr sz="1013" dirty="0"/>
          </a:p>
        </p:txBody>
      </p:sp>
      <p:sp>
        <p:nvSpPr>
          <p:cNvPr id="11" name="object 11"/>
          <p:cNvSpPr/>
          <p:nvPr/>
        </p:nvSpPr>
        <p:spPr>
          <a:xfrm>
            <a:off x="1045037" y="2017245"/>
            <a:ext cx="222885" cy="222885"/>
          </a:xfrm>
          <a:custGeom>
            <a:avLst/>
            <a:gdLst/>
            <a:ahLst/>
            <a:cxnLst/>
            <a:rect l="l" t="t" r="r" b="b"/>
            <a:pathLst>
              <a:path w="396239" h="396239">
                <a:moveTo>
                  <a:pt x="396239" y="0"/>
                </a:moveTo>
                <a:lnTo>
                  <a:pt x="0" y="198120"/>
                </a:lnTo>
                <a:lnTo>
                  <a:pt x="396239" y="396239"/>
                </a:lnTo>
                <a:lnTo>
                  <a:pt x="396239" y="0"/>
                </a:lnTo>
                <a:close/>
              </a:path>
            </a:pathLst>
          </a:custGeom>
          <a:solidFill>
            <a:srgbClr val="7D7D7D"/>
          </a:solidFill>
        </p:spPr>
        <p:txBody>
          <a:bodyPr wrap="square" lIns="0" tIns="0" rIns="0" bIns="0" rtlCol="0"/>
          <a:lstStyle/>
          <a:p>
            <a:endParaRPr sz="1013" dirty="0"/>
          </a:p>
        </p:txBody>
      </p:sp>
      <p:sp>
        <p:nvSpPr>
          <p:cNvPr id="12" name="object 12"/>
          <p:cNvSpPr/>
          <p:nvPr/>
        </p:nvSpPr>
        <p:spPr>
          <a:xfrm>
            <a:off x="6272129" y="2228921"/>
            <a:ext cx="448337" cy="557141"/>
          </a:xfrm>
          <a:prstGeom prst="rect">
            <a:avLst/>
          </a:prstGeom>
          <a:blipFill>
            <a:blip r:embed="rId5" cstate="print"/>
            <a:stretch>
              <a:fillRect/>
            </a:stretch>
          </a:blipFill>
        </p:spPr>
        <p:txBody>
          <a:bodyPr wrap="square" lIns="0" tIns="0" rIns="0" bIns="0" rtlCol="0"/>
          <a:lstStyle/>
          <a:p>
            <a:endParaRPr sz="1013" dirty="0"/>
          </a:p>
        </p:txBody>
      </p:sp>
      <p:sp>
        <p:nvSpPr>
          <p:cNvPr id="13" name="object 13"/>
          <p:cNvSpPr/>
          <p:nvPr/>
        </p:nvSpPr>
        <p:spPr>
          <a:xfrm>
            <a:off x="6272091" y="2225410"/>
            <a:ext cx="448628" cy="558641"/>
          </a:xfrm>
          <a:custGeom>
            <a:avLst/>
            <a:gdLst/>
            <a:ahLst/>
            <a:cxnLst/>
            <a:rect l="l" t="t" r="r" b="b"/>
            <a:pathLst>
              <a:path w="797559" h="993139">
                <a:moveTo>
                  <a:pt x="50312" y="0"/>
                </a:moveTo>
                <a:lnTo>
                  <a:pt x="40636" y="3607"/>
                </a:lnTo>
                <a:lnTo>
                  <a:pt x="37790" y="4669"/>
                </a:lnTo>
                <a:lnTo>
                  <a:pt x="35199" y="6237"/>
                </a:lnTo>
                <a:lnTo>
                  <a:pt x="32561" y="7701"/>
                </a:lnTo>
                <a:lnTo>
                  <a:pt x="20310" y="16443"/>
                </a:lnTo>
                <a:lnTo>
                  <a:pt x="19240" y="17392"/>
                </a:lnTo>
                <a:lnTo>
                  <a:pt x="1992" y="64992"/>
                </a:lnTo>
                <a:lnTo>
                  <a:pt x="488" y="122250"/>
                </a:lnTo>
                <a:lnTo>
                  <a:pt x="143" y="167269"/>
                </a:lnTo>
                <a:lnTo>
                  <a:pt x="0" y="225747"/>
                </a:lnTo>
                <a:lnTo>
                  <a:pt x="6" y="299583"/>
                </a:lnTo>
                <a:lnTo>
                  <a:pt x="110" y="390676"/>
                </a:lnTo>
                <a:lnTo>
                  <a:pt x="261" y="500924"/>
                </a:lnTo>
                <a:lnTo>
                  <a:pt x="818" y="943082"/>
                </a:lnTo>
                <a:lnTo>
                  <a:pt x="4438" y="952726"/>
                </a:lnTo>
                <a:lnTo>
                  <a:pt x="5454" y="955433"/>
                </a:lnTo>
                <a:lnTo>
                  <a:pt x="6991" y="957950"/>
                </a:lnTo>
                <a:lnTo>
                  <a:pt x="8406" y="960496"/>
                </a:lnTo>
                <a:lnTo>
                  <a:pt x="17524" y="973262"/>
                </a:lnTo>
                <a:lnTo>
                  <a:pt x="18067" y="973853"/>
                </a:lnTo>
                <a:lnTo>
                  <a:pt x="27774" y="981939"/>
                </a:lnTo>
                <a:lnTo>
                  <a:pt x="28911" y="982846"/>
                </a:lnTo>
                <a:lnTo>
                  <a:pt x="30194" y="983600"/>
                </a:lnTo>
                <a:lnTo>
                  <a:pt x="31430" y="984368"/>
                </a:lnTo>
                <a:lnTo>
                  <a:pt x="32741" y="984939"/>
                </a:lnTo>
                <a:lnTo>
                  <a:pt x="34023" y="985612"/>
                </a:lnTo>
                <a:lnTo>
                  <a:pt x="36726" y="986958"/>
                </a:lnTo>
                <a:lnTo>
                  <a:pt x="39443" y="988298"/>
                </a:lnTo>
                <a:lnTo>
                  <a:pt x="42516" y="989358"/>
                </a:lnTo>
                <a:lnTo>
                  <a:pt x="43924" y="989846"/>
                </a:lnTo>
                <a:lnTo>
                  <a:pt x="55673" y="991440"/>
                </a:lnTo>
                <a:lnTo>
                  <a:pt x="58529" y="991662"/>
                </a:lnTo>
                <a:lnTo>
                  <a:pt x="66167" y="991755"/>
                </a:lnTo>
                <a:lnTo>
                  <a:pt x="70639" y="991926"/>
                </a:lnTo>
                <a:lnTo>
                  <a:pt x="76374" y="992144"/>
                </a:lnTo>
                <a:lnTo>
                  <a:pt x="114675" y="992728"/>
                </a:lnTo>
                <a:lnTo>
                  <a:pt x="123865" y="992735"/>
                </a:lnTo>
                <a:lnTo>
                  <a:pt x="130366" y="992758"/>
                </a:lnTo>
                <a:lnTo>
                  <a:pt x="163259" y="992921"/>
                </a:lnTo>
                <a:lnTo>
                  <a:pt x="204130" y="993013"/>
                </a:lnTo>
                <a:lnTo>
                  <a:pt x="255711" y="993037"/>
                </a:lnTo>
                <a:lnTo>
                  <a:pt x="320733" y="992998"/>
                </a:lnTo>
                <a:lnTo>
                  <a:pt x="401925" y="992898"/>
                </a:lnTo>
                <a:lnTo>
                  <a:pt x="746577" y="992411"/>
                </a:lnTo>
                <a:lnTo>
                  <a:pt x="756253" y="988803"/>
                </a:lnTo>
                <a:lnTo>
                  <a:pt x="759100" y="987741"/>
                </a:lnTo>
                <a:lnTo>
                  <a:pt x="761690" y="986173"/>
                </a:lnTo>
                <a:lnTo>
                  <a:pt x="764329" y="984710"/>
                </a:lnTo>
                <a:lnTo>
                  <a:pt x="766803" y="983356"/>
                </a:lnTo>
                <a:lnTo>
                  <a:pt x="769147" y="981767"/>
                </a:lnTo>
                <a:lnTo>
                  <a:pt x="771429" y="980132"/>
                </a:lnTo>
                <a:lnTo>
                  <a:pt x="773200" y="978802"/>
                </a:lnTo>
                <a:lnTo>
                  <a:pt x="774961" y="977476"/>
                </a:lnTo>
                <a:lnTo>
                  <a:pt x="776580" y="975969"/>
                </a:lnTo>
                <a:lnTo>
                  <a:pt x="777648" y="975021"/>
                </a:lnTo>
                <a:lnTo>
                  <a:pt x="794961" y="927433"/>
                </a:lnTo>
                <a:lnTo>
                  <a:pt x="796506" y="870615"/>
                </a:lnTo>
                <a:lnTo>
                  <a:pt x="796896" y="826025"/>
                </a:lnTo>
                <a:lnTo>
                  <a:pt x="797104" y="768158"/>
                </a:lnTo>
                <a:lnTo>
                  <a:pt x="797186" y="695144"/>
                </a:lnTo>
                <a:lnTo>
                  <a:pt x="797194" y="605116"/>
                </a:lnTo>
                <a:lnTo>
                  <a:pt x="797185" y="496206"/>
                </a:lnTo>
                <a:lnTo>
                  <a:pt x="797194" y="387295"/>
                </a:lnTo>
                <a:lnTo>
                  <a:pt x="797186" y="297267"/>
                </a:lnTo>
                <a:lnTo>
                  <a:pt x="797104" y="224253"/>
                </a:lnTo>
                <a:lnTo>
                  <a:pt x="796896" y="166386"/>
                </a:lnTo>
                <a:lnTo>
                  <a:pt x="796506" y="121796"/>
                </a:lnTo>
                <a:lnTo>
                  <a:pt x="794961" y="64978"/>
                </a:lnTo>
                <a:lnTo>
                  <a:pt x="784840" y="24953"/>
                </a:lnTo>
                <a:lnTo>
                  <a:pt x="776580" y="16443"/>
                </a:lnTo>
                <a:lnTo>
                  <a:pt x="774961" y="14935"/>
                </a:lnTo>
                <a:lnTo>
                  <a:pt x="764329" y="7701"/>
                </a:lnTo>
                <a:lnTo>
                  <a:pt x="761690" y="6237"/>
                </a:lnTo>
                <a:lnTo>
                  <a:pt x="759100" y="4669"/>
                </a:lnTo>
                <a:lnTo>
                  <a:pt x="756253" y="3607"/>
                </a:lnTo>
                <a:lnTo>
                  <a:pt x="746577" y="0"/>
                </a:lnTo>
                <a:lnTo>
                  <a:pt x="398444" y="0"/>
                </a:lnTo>
                <a:lnTo>
                  <a:pt x="50312" y="0"/>
                </a:lnTo>
                <a:close/>
              </a:path>
            </a:pathLst>
          </a:custGeom>
          <a:ln w="25400">
            <a:solidFill>
              <a:srgbClr val="000000"/>
            </a:solidFill>
          </a:ln>
        </p:spPr>
        <p:txBody>
          <a:bodyPr wrap="square" lIns="0" tIns="0" rIns="0" bIns="0" rtlCol="0"/>
          <a:lstStyle/>
          <a:p>
            <a:endParaRPr sz="1013" dirty="0"/>
          </a:p>
        </p:txBody>
      </p:sp>
      <p:sp>
        <p:nvSpPr>
          <p:cNvPr id="14" name="object 14"/>
          <p:cNvSpPr txBox="1"/>
          <p:nvPr/>
        </p:nvSpPr>
        <p:spPr>
          <a:xfrm>
            <a:off x="6233036" y="1930362"/>
            <a:ext cx="526852" cy="242374"/>
          </a:xfrm>
          <a:prstGeom prst="rect">
            <a:avLst/>
          </a:prstGeom>
        </p:spPr>
        <p:txBody>
          <a:bodyPr vert="horz" wrap="square" lIns="0" tIns="0" rIns="0" bIns="0" rtlCol="0">
            <a:spAutoFit/>
          </a:bodyPr>
          <a:lstStyle/>
          <a:p>
            <a:pPr marL="7144"/>
            <a:r>
              <a:rPr sz="1575" spc="149" dirty="0">
                <a:solidFill>
                  <a:srgbClr val="7D7D7D"/>
                </a:solidFill>
                <a:latin typeface="Calibri"/>
                <a:cs typeface="Calibri"/>
              </a:rPr>
              <a:t>H</a:t>
            </a:r>
            <a:r>
              <a:rPr sz="1575" spc="73" dirty="0">
                <a:solidFill>
                  <a:srgbClr val="7D7D7D"/>
                </a:solidFill>
                <a:latin typeface="Calibri"/>
                <a:cs typeface="Calibri"/>
              </a:rPr>
              <a:t>T</a:t>
            </a:r>
            <a:r>
              <a:rPr sz="1575" spc="-79" dirty="0">
                <a:solidFill>
                  <a:srgbClr val="7D7D7D"/>
                </a:solidFill>
                <a:latin typeface="Calibri"/>
                <a:cs typeface="Calibri"/>
              </a:rPr>
              <a:t>M</a:t>
            </a:r>
            <a:r>
              <a:rPr sz="1575" spc="127" dirty="0">
                <a:solidFill>
                  <a:srgbClr val="7D7D7D"/>
                </a:solidFill>
                <a:latin typeface="Calibri"/>
                <a:cs typeface="Calibri"/>
              </a:rPr>
              <a:t>L</a:t>
            </a:r>
            <a:endParaRPr sz="1575" dirty="0">
              <a:latin typeface="Calibri"/>
              <a:cs typeface="Calibri"/>
            </a:endParaRPr>
          </a:p>
        </p:txBody>
      </p:sp>
      <p:sp>
        <p:nvSpPr>
          <p:cNvPr id="15" name="object 15"/>
          <p:cNvSpPr txBox="1"/>
          <p:nvPr/>
        </p:nvSpPr>
        <p:spPr>
          <a:xfrm>
            <a:off x="6941875" y="1930362"/>
            <a:ext cx="839391" cy="242374"/>
          </a:xfrm>
          <a:prstGeom prst="rect">
            <a:avLst/>
          </a:prstGeom>
        </p:spPr>
        <p:txBody>
          <a:bodyPr vert="horz" wrap="square" lIns="0" tIns="0" rIns="0" bIns="0" rtlCol="0">
            <a:spAutoFit/>
          </a:bodyPr>
          <a:lstStyle/>
          <a:p>
            <a:pPr marL="7144"/>
            <a:r>
              <a:rPr sz="1575" spc="8" dirty="0">
                <a:solidFill>
                  <a:srgbClr val="7D7D7D"/>
                </a:solidFill>
                <a:latin typeface="Calibri"/>
                <a:cs typeface="Calibri"/>
              </a:rPr>
              <a:t>JavaScript</a:t>
            </a:r>
            <a:endParaRPr sz="1575" dirty="0">
              <a:latin typeface="Calibri"/>
              <a:cs typeface="Calibri"/>
            </a:endParaRPr>
          </a:p>
        </p:txBody>
      </p:sp>
      <p:sp>
        <p:nvSpPr>
          <p:cNvPr id="16" name="object 16"/>
          <p:cNvSpPr/>
          <p:nvPr/>
        </p:nvSpPr>
        <p:spPr>
          <a:xfrm>
            <a:off x="7150894" y="2264569"/>
            <a:ext cx="419417" cy="521494"/>
          </a:xfrm>
          <a:prstGeom prst="rect">
            <a:avLst/>
          </a:prstGeom>
          <a:blipFill>
            <a:blip r:embed="rId6" cstate="print"/>
            <a:stretch>
              <a:fillRect/>
            </a:stretch>
          </a:blipFill>
        </p:spPr>
        <p:txBody>
          <a:bodyPr wrap="square" lIns="0" tIns="0" rIns="0" bIns="0" rtlCol="0"/>
          <a:lstStyle/>
          <a:p>
            <a:endParaRPr sz="1013" dirty="0"/>
          </a:p>
        </p:txBody>
      </p:sp>
      <p:sp>
        <p:nvSpPr>
          <p:cNvPr id="17" name="object 17"/>
          <p:cNvSpPr/>
          <p:nvPr/>
        </p:nvSpPr>
        <p:spPr>
          <a:xfrm>
            <a:off x="7152836" y="2263718"/>
            <a:ext cx="417909" cy="520422"/>
          </a:xfrm>
          <a:custGeom>
            <a:avLst/>
            <a:gdLst/>
            <a:ahLst/>
            <a:cxnLst/>
            <a:rect l="l" t="t" r="r" b="b"/>
            <a:pathLst>
              <a:path w="742950" h="925195">
                <a:moveTo>
                  <a:pt x="46680" y="0"/>
                </a:moveTo>
                <a:lnTo>
                  <a:pt x="37552" y="3175"/>
                </a:lnTo>
                <a:lnTo>
                  <a:pt x="34900" y="4164"/>
                </a:lnTo>
                <a:lnTo>
                  <a:pt x="32469" y="5780"/>
                </a:lnTo>
                <a:lnTo>
                  <a:pt x="30011" y="7143"/>
                </a:lnTo>
                <a:lnTo>
                  <a:pt x="27701" y="8407"/>
                </a:lnTo>
                <a:lnTo>
                  <a:pt x="25788" y="9983"/>
                </a:lnTo>
                <a:lnTo>
                  <a:pt x="23661" y="11509"/>
                </a:lnTo>
                <a:lnTo>
                  <a:pt x="22011" y="12747"/>
                </a:lnTo>
                <a:lnTo>
                  <a:pt x="20407" y="14074"/>
                </a:lnTo>
                <a:lnTo>
                  <a:pt x="18899" y="15478"/>
                </a:lnTo>
                <a:lnTo>
                  <a:pt x="17903" y="16363"/>
                </a:lnTo>
                <a:lnTo>
                  <a:pt x="1636" y="65347"/>
                </a:lnTo>
                <a:lnTo>
                  <a:pt x="281" y="133448"/>
                </a:lnTo>
                <a:lnTo>
                  <a:pt x="40" y="188361"/>
                </a:lnTo>
                <a:lnTo>
                  <a:pt x="0" y="260535"/>
                </a:lnTo>
                <a:lnTo>
                  <a:pt x="91" y="352485"/>
                </a:lnTo>
                <a:lnTo>
                  <a:pt x="246" y="466725"/>
                </a:lnTo>
                <a:lnTo>
                  <a:pt x="643" y="878285"/>
                </a:lnTo>
                <a:lnTo>
                  <a:pt x="3818" y="887412"/>
                </a:lnTo>
                <a:lnTo>
                  <a:pt x="4764" y="889933"/>
                </a:lnTo>
                <a:lnTo>
                  <a:pt x="6469" y="892183"/>
                </a:lnTo>
                <a:lnTo>
                  <a:pt x="7786" y="894556"/>
                </a:lnTo>
                <a:lnTo>
                  <a:pt x="16121" y="906462"/>
                </a:lnTo>
                <a:lnTo>
                  <a:pt x="16626" y="907012"/>
                </a:lnTo>
                <a:lnTo>
                  <a:pt x="17183" y="907525"/>
                </a:lnTo>
                <a:lnTo>
                  <a:pt x="17708" y="908050"/>
                </a:lnTo>
                <a:lnTo>
                  <a:pt x="19830" y="910137"/>
                </a:lnTo>
                <a:lnTo>
                  <a:pt x="22060" y="912263"/>
                </a:lnTo>
                <a:lnTo>
                  <a:pt x="24455" y="914003"/>
                </a:lnTo>
                <a:lnTo>
                  <a:pt x="25572" y="914782"/>
                </a:lnTo>
                <a:lnTo>
                  <a:pt x="26832" y="915283"/>
                </a:lnTo>
                <a:lnTo>
                  <a:pt x="28027" y="915987"/>
                </a:lnTo>
                <a:lnTo>
                  <a:pt x="29177" y="916703"/>
                </a:lnTo>
                <a:lnTo>
                  <a:pt x="30405" y="917343"/>
                </a:lnTo>
                <a:lnTo>
                  <a:pt x="31599" y="917972"/>
                </a:lnTo>
                <a:lnTo>
                  <a:pt x="34116" y="919226"/>
                </a:lnTo>
                <a:lnTo>
                  <a:pt x="36674" y="920555"/>
                </a:lnTo>
                <a:lnTo>
                  <a:pt x="39536" y="921543"/>
                </a:lnTo>
                <a:lnTo>
                  <a:pt x="40849" y="921997"/>
                </a:lnTo>
                <a:lnTo>
                  <a:pt x="42283" y="922384"/>
                </a:lnTo>
                <a:lnTo>
                  <a:pt x="44299" y="922733"/>
                </a:lnTo>
                <a:lnTo>
                  <a:pt x="46085" y="923044"/>
                </a:lnTo>
                <a:lnTo>
                  <a:pt x="48662" y="923290"/>
                </a:lnTo>
                <a:lnTo>
                  <a:pt x="51839" y="923527"/>
                </a:lnTo>
                <a:lnTo>
                  <a:pt x="54500" y="923734"/>
                </a:lnTo>
                <a:lnTo>
                  <a:pt x="61565" y="923764"/>
                </a:lnTo>
                <a:lnTo>
                  <a:pt x="65730" y="923925"/>
                </a:lnTo>
                <a:lnTo>
                  <a:pt x="71064" y="924140"/>
                </a:lnTo>
                <a:lnTo>
                  <a:pt x="76843" y="924366"/>
                </a:lnTo>
                <a:lnTo>
                  <a:pt x="83812" y="924569"/>
                </a:lnTo>
                <a:lnTo>
                  <a:pt x="92718" y="924718"/>
                </a:lnTo>
                <a:lnTo>
                  <a:pt x="98292" y="924735"/>
                </a:lnTo>
                <a:lnTo>
                  <a:pt x="106687" y="924722"/>
                </a:lnTo>
                <a:lnTo>
                  <a:pt x="115240" y="924707"/>
                </a:lnTo>
                <a:lnTo>
                  <a:pt x="121293" y="924718"/>
                </a:lnTo>
                <a:lnTo>
                  <a:pt x="151916" y="924856"/>
                </a:lnTo>
                <a:lnTo>
                  <a:pt x="189953" y="924909"/>
                </a:lnTo>
                <a:lnTo>
                  <a:pt x="237959" y="924893"/>
                </a:lnTo>
                <a:lnTo>
                  <a:pt x="298490" y="924824"/>
                </a:lnTo>
                <a:lnTo>
                  <a:pt x="374103" y="924718"/>
                </a:lnTo>
                <a:lnTo>
                  <a:pt x="695175" y="924322"/>
                </a:lnTo>
                <a:lnTo>
                  <a:pt x="704303" y="921147"/>
                </a:lnTo>
                <a:lnTo>
                  <a:pt x="706953" y="920158"/>
                </a:lnTo>
                <a:lnTo>
                  <a:pt x="709385" y="918541"/>
                </a:lnTo>
                <a:lnTo>
                  <a:pt x="711844" y="917177"/>
                </a:lnTo>
                <a:lnTo>
                  <a:pt x="714148" y="915917"/>
                </a:lnTo>
                <a:lnTo>
                  <a:pt x="716068" y="914336"/>
                </a:lnTo>
                <a:lnTo>
                  <a:pt x="718194" y="912812"/>
                </a:lnTo>
                <a:lnTo>
                  <a:pt x="719842" y="911574"/>
                </a:lnTo>
                <a:lnTo>
                  <a:pt x="721844" y="910248"/>
                </a:lnTo>
                <a:lnTo>
                  <a:pt x="723353" y="908843"/>
                </a:lnTo>
                <a:lnTo>
                  <a:pt x="724347" y="907961"/>
                </a:lnTo>
                <a:lnTo>
                  <a:pt x="724860" y="907365"/>
                </a:lnTo>
                <a:lnTo>
                  <a:pt x="725734" y="906462"/>
                </a:lnTo>
                <a:lnTo>
                  <a:pt x="740603" y="859128"/>
                </a:lnTo>
                <a:lnTo>
                  <a:pt x="741993" y="791692"/>
                </a:lnTo>
                <a:lnTo>
                  <a:pt x="742282" y="737388"/>
                </a:lnTo>
                <a:lnTo>
                  <a:pt x="742398" y="666052"/>
                </a:lnTo>
                <a:lnTo>
                  <a:pt x="742414" y="575202"/>
                </a:lnTo>
                <a:lnTo>
                  <a:pt x="742403" y="462358"/>
                </a:lnTo>
                <a:lnTo>
                  <a:pt x="742414" y="349498"/>
                </a:lnTo>
                <a:lnTo>
                  <a:pt x="742398" y="258603"/>
                </a:lnTo>
                <a:lnTo>
                  <a:pt x="742282" y="187204"/>
                </a:lnTo>
                <a:lnTo>
                  <a:pt x="741993" y="132827"/>
                </a:lnTo>
                <a:lnTo>
                  <a:pt x="741458" y="93001"/>
                </a:lnTo>
                <a:lnTo>
                  <a:pt x="739355" y="47117"/>
                </a:lnTo>
                <a:lnTo>
                  <a:pt x="724860" y="16957"/>
                </a:lnTo>
                <a:lnTo>
                  <a:pt x="724347" y="16360"/>
                </a:lnTo>
                <a:lnTo>
                  <a:pt x="723353" y="15478"/>
                </a:lnTo>
                <a:lnTo>
                  <a:pt x="721844" y="14074"/>
                </a:lnTo>
                <a:lnTo>
                  <a:pt x="719842" y="12747"/>
                </a:lnTo>
                <a:lnTo>
                  <a:pt x="718194" y="11509"/>
                </a:lnTo>
                <a:lnTo>
                  <a:pt x="716068" y="9985"/>
                </a:lnTo>
                <a:lnTo>
                  <a:pt x="714148" y="8404"/>
                </a:lnTo>
                <a:lnTo>
                  <a:pt x="711844" y="7143"/>
                </a:lnTo>
                <a:lnTo>
                  <a:pt x="709385" y="5780"/>
                </a:lnTo>
                <a:lnTo>
                  <a:pt x="706953" y="4164"/>
                </a:lnTo>
                <a:lnTo>
                  <a:pt x="704303" y="3175"/>
                </a:lnTo>
                <a:lnTo>
                  <a:pt x="695175" y="0"/>
                </a:lnTo>
                <a:lnTo>
                  <a:pt x="46680" y="0"/>
                </a:lnTo>
                <a:close/>
              </a:path>
            </a:pathLst>
          </a:custGeom>
          <a:ln w="25400">
            <a:solidFill>
              <a:srgbClr val="000000"/>
            </a:solidFill>
          </a:ln>
        </p:spPr>
        <p:txBody>
          <a:bodyPr wrap="square" lIns="0" tIns="0" rIns="0" bIns="0" rtlCol="0"/>
          <a:lstStyle/>
          <a:p>
            <a:endParaRPr sz="1013" dirty="0"/>
          </a:p>
        </p:txBody>
      </p:sp>
      <p:sp>
        <p:nvSpPr>
          <p:cNvPr id="18" name="object 18"/>
          <p:cNvSpPr txBox="1"/>
          <p:nvPr/>
        </p:nvSpPr>
        <p:spPr>
          <a:xfrm>
            <a:off x="5500244" y="1311663"/>
            <a:ext cx="1287304" cy="294376"/>
          </a:xfrm>
          <a:prstGeom prst="rect">
            <a:avLst/>
          </a:prstGeom>
        </p:spPr>
        <p:txBody>
          <a:bodyPr vert="horz" wrap="square" lIns="0" tIns="0" rIns="0" bIns="0" rtlCol="0">
            <a:spAutoFit/>
          </a:bodyPr>
          <a:lstStyle/>
          <a:p>
            <a:pPr marL="7144"/>
            <a:r>
              <a:rPr sz="1913" i="1" spc="-34" dirty="0">
                <a:solidFill>
                  <a:srgbClr val="7D7D7D"/>
                </a:solidFill>
                <a:latin typeface="Calibri"/>
                <a:cs typeface="Calibri"/>
              </a:rPr>
              <a:t>Web</a:t>
            </a:r>
            <a:r>
              <a:rPr sz="1913" i="1" spc="-56" dirty="0">
                <a:solidFill>
                  <a:srgbClr val="7D7D7D"/>
                </a:solidFill>
                <a:latin typeface="Calibri"/>
                <a:cs typeface="Calibri"/>
              </a:rPr>
              <a:t> </a:t>
            </a:r>
            <a:r>
              <a:rPr sz="1913" i="1" spc="-39" dirty="0">
                <a:solidFill>
                  <a:srgbClr val="7D7D7D"/>
                </a:solidFill>
                <a:latin typeface="Calibri"/>
                <a:cs typeface="Calibri"/>
              </a:rPr>
              <a:t>Browser</a:t>
            </a:r>
            <a:endParaRPr sz="1913" dirty="0">
              <a:latin typeface="Calibri"/>
              <a:cs typeface="Calibri"/>
            </a:endParaRPr>
          </a:p>
        </p:txBody>
      </p:sp>
      <p:sp>
        <p:nvSpPr>
          <p:cNvPr id="19" name="object 19"/>
          <p:cNvSpPr txBox="1"/>
          <p:nvPr/>
        </p:nvSpPr>
        <p:spPr>
          <a:xfrm>
            <a:off x="1560744" y="1726537"/>
            <a:ext cx="3459004" cy="956672"/>
          </a:xfrm>
          <a:prstGeom prst="rect">
            <a:avLst/>
          </a:prstGeom>
        </p:spPr>
        <p:txBody>
          <a:bodyPr vert="horz" wrap="square" lIns="0" tIns="0" rIns="0" bIns="0" rtlCol="0">
            <a:spAutoFit/>
          </a:bodyPr>
          <a:lstStyle/>
          <a:p>
            <a:pPr marL="717947"/>
            <a:r>
              <a:rPr sz="1913" spc="141" dirty="0">
                <a:solidFill>
                  <a:srgbClr val="7D7D7D"/>
                </a:solidFill>
                <a:latin typeface="Calibri"/>
                <a:cs typeface="Calibri"/>
              </a:rPr>
              <a:t>URL </a:t>
            </a:r>
            <a:r>
              <a:rPr sz="1913" spc="34" dirty="0">
                <a:solidFill>
                  <a:srgbClr val="7D7D7D"/>
                </a:solidFill>
                <a:latin typeface="Calibri"/>
                <a:cs typeface="Calibri"/>
              </a:rPr>
              <a:t>Request </a:t>
            </a:r>
            <a:r>
              <a:rPr sz="1913" spc="17" dirty="0">
                <a:solidFill>
                  <a:srgbClr val="7D7D7D"/>
                </a:solidFill>
                <a:latin typeface="Calibri"/>
                <a:cs typeface="Calibri"/>
              </a:rPr>
              <a:t>to</a:t>
            </a:r>
            <a:r>
              <a:rPr sz="1913" spc="-228" dirty="0">
                <a:solidFill>
                  <a:srgbClr val="7D7D7D"/>
                </a:solidFill>
                <a:latin typeface="Calibri"/>
                <a:cs typeface="Calibri"/>
              </a:rPr>
              <a:t> </a:t>
            </a:r>
            <a:r>
              <a:rPr sz="1913" spc="8" dirty="0">
                <a:solidFill>
                  <a:srgbClr val="7D7D7D"/>
                </a:solidFill>
                <a:latin typeface="Calibri"/>
                <a:cs typeface="Calibri"/>
              </a:rPr>
              <a:t>server</a:t>
            </a:r>
            <a:endParaRPr sz="1913" dirty="0">
              <a:latin typeface="Calibri"/>
              <a:cs typeface="Calibri"/>
            </a:endParaRPr>
          </a:p>
          <a:p>
            <a:pPr>
              <a:spcBef>
                <a:spcPts val="17"/>
              </a:spcBef>
            </a:pPr>
            <a:endParaRPr sz="2391" dirty="0">
              <a:latin typeface="Times New Roman"/>
              <a:cs typeface="Times New Roman"/>
            </a:endParaRPr>
          </a:p>
          <a:p>
            <a:pPr marL="7144">
              <a:spcBef>
                <a:spcPts val="3"/>
              </a:spcBef>
            </a:pPr>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42" dirty="0">
                <a:solidFill>
                  <a:srgbClr val="7D7D7D"/>
                </a:solidFill>
                <a:latin typeface="Calibri"/>
                <a:cs typeface="Calibri"/>
              </a:rPr>
              <a:t>Webpage </a:t>
            </a:r>
            <a:r>
              <a:rPr sz="1913" spc="-138" dirty="0">
                <a:solidFill>
                  <a:srgbClr val="7D7D7D"/>
                </a:solidFill>
                <a:latin typeface="Calibri"/>
                <a:cs typeface="Calibri"/>
              </a:rPr>
              <a:t>&amp;</a:t>
            </a:r>
            <a:r>
              <a:rPr sz="1913" spc="-118" dirty="0">
                <a:solidFill>
                  <a:srgbClr val="7D7D7D"/>
                </a:solidFill>
                <a:latin typeface="Calibri"/>
                <a:cs typeface="Calibri"/>
              </a:rPr>
              <a:t> </a:t>
            </a:r>
            <a:r>
              <a:rPr sz="1913" spc="37" dirty="0">
                <a:solidFill>
                  <a:srgbClr val="7D7D7D"/>
                </a:solidFill>
                <a:latin typeface="Calibri"/>
                <a:cs typeface="Calibri"/>
              </a:rPr>
              <a:t>Assets</a:t>
            </a:r>
            <a:endParaRPr sz="1913" dirty="0">
              <a:latin typeface="Calibri"/>
              <a:cs typeface="Calibri"/>
            </a:endParaRPr>
          </a:p>
        </p:txBody>
      </p:sp>
      <p:sp>
        <p:nvSpPr>
          <p:cNvPr id="20" name="object 20"/>
          <p:cNvSpPr/>
          <p:nvPr/>
        </p:nvSpPr>
        <p:spPr>
          <a:xfrm>
            <a:off x="5648070" y="1821656"/>
            <a:ext cx="295751" cy="3871913"/>
          </a:xfrm>
          <a:custGeom>
            <a:avLst/>
            <a:gdLst/>
            <a:ahLst/>
            <a:cxnLst/>
            <a:rect l="l" t="t" r="r" b="b"/>
            <a:pathLst>
              <a:path w="525779" h="6883400">
                <a:moveTo>
                  <a:pt x="334556" y="0"/>
                </a:moveTo>
                <a:lnTo>
                  <a:pt x="190500" y="0"/>
                </a:lnTo>
                <a:lnTo>
                  <a:pt x="140205" y="6908"/>
                </a:lnTo>
                <a:lnTo>
                  <a:pt x="95567" y="26371"/>
                </a:lnTo>
                <a:lnTo>
                  <a:pt x="58140" y="56495"/>
                </a:lnTo>
                <a:lnTo>
                  <a:pt x="29480" y="95387"/>
                </a:lnTo>
                <a:lnTo>
                  <a:pt x="11144" y="141152"/>
                </a:lnTo>
                <a:lnTo>
                  <a:pt x="4686" y="191897"/>
                </a:lnTo>
                <a:lnTo>
                  <a:pt x="0" y="6693550"/>
                </a:lnTo>
                <a:lnTo>
                  <a:pt x="5031" y="6737193"/>
                </a:lnTo>
                <a:lnTo>
                  <a:pt x="19363" y="6777198"/>
                </a:lnTo>
                <a:lnTo>
                  <a:pt x="41851" y="6812441"/>
                </a:lnTo>
                <a:lnTo>
                  <a:pt x="71353" y="6841804"/>
                </a:lnTo>
                <a:lnTo>
                  <a:pt x="106724" y="6864166"/>
                </a:lnTo>
                <a:lnTo>
                  <a:pt x="146821" y="6878404"/>
                </a:lnTo>
                <a:lnTo>
                  <a:pt x="190500" y="6883400"/>
                </a:lnTo>
                <a:lnTo>
                  <a:pt x="334556" y="6883400"/>
                </a:lnTo>
                <a:lnTo>
                  <a:pt x="378253" y="6878404"/>
                </a:lnTo>
                <a:lnTo>
                  <a:pt x="418397" y="6864166"/>
                </a:lnTo>
                <a:lnTo>
                  <a:pt x="453832" y="6841804"/>
                </a:lnTo>
                <a:lnTo>
                  <a:pt x="483404" y="6812441"/>
                </a:lnTo>
                <a:lnTo>
                  <a:pt x="505957" y="6777198"/>
                </a:lnTo>
                <a:lnTo>
                  <a:pt x="520336" y="6737193"/>
                </a:lnTo>
                <a:lnTo>
                  <a:pt x="525386" y="6693550"/>
                </a:lnTo>
                <a:lnTo>
                  <a:pt x="525386" y="191897"/>
                </a:lnTo>
                <a:lnTo>
                  <a:pt x="520336" y="148140"/>
                </a:lnTo>
                <a:lnTo>
                  <a:pt x="505957" y="107844"/>
                </a:lnTo>
                <a:lnTo>
                  <a:pt x="483404" y="72200"/>
                </a:lnTo>
                <a:lnTo>
                  <a:pt x="453832" y="42401"/>
                </a:lnTo>
                <a:lnTo>
                  <a:pt x="418397" y="19640"/>
                </a:lnTo>
                <a:lnTo>
                  <a:pt x="378253" y="5108"/>
                </a:lnTo>
                <a:lnTo>
                  <a:pt x="334556" y="0"/>
                </a:lnTo>
                <a:close/>
              </a:path>
            </a:pathLst>
          </a:custGeom>
          <a:solidFill>
            <a:srgbClr val="B3B3B3"/>
          </a:solidFill>
        </p:spPr>
        <p:txBody>
          <a:bodyPr wrap="square" lIns="0" tIns="0" rIns="0" bIns="0" rtlCol="0"/>
          <a:lstStyle/>
          <a:p>
            <a:endParaRPr sz="1013" dirty="0"/>
          </a:p>
        </p:txBody>
      </p:sp>
      <p:sp>
        <p:nvSpPr>
          <p:cNvPr id="21" name="object 21"/>
          <p:cNvSpPr/>
          <p:nvPr/>
        </p:nvSpPr>
        <p:spPr>
          <a:xfrm>
            <a:off x="5648070" y="1821659"/>
            <a:ext cx="295751" cy="3871913"/>
          </a:xfrm>
          <a:custGeom>
            <a:avLst/>
            <a:gdLst/>
            <a:ahLst/>
            <a:cxnLst/>
            <a:rect l="l" t="t" r="r" b="b"/>
            <a:pathLst>
              <a:path w="525779" h="6883400">
                <a:moveTo>
                  <a:pt x="0" y="6693553"/>
                </a:moveTo>
                <a:lnTo>
                  <a:pt x="4685" y="191903"/>
                </a:lnTo>
                <a:lnTo>
                  <a:pt x="11143" y="141156"/>
                </a:lnTo>
                <a:lnTo>
                  <a:pt x="29479" y="95390"/>
                </a:lnTo>
                <a:lnTo>
                  <a:pt x="58139" y="56497"/>
                </a:lnTo>
                <a:lnTo>
                  <a:pt x="95566" y="26372"/>
                </a:lnTo>
                <a:lnTo>
                  <a:pt x="140204" y="6908"/>
                </a:lnTo>
                <a:lnTo>
                  <a:pt x="190500" y="0"/>
                </a:lnTo>
                <a:lnTo>
                  <a:pt x="334557" y="0"/>
                </a:lnTo>
                <a:lnTo>
                  <a:pt x="378255" y="5108"/>
                </a:lnTo>
                <a:lnTo>
                  <a:pt x="418399" y="19640"/>
                </a:lnTo>
                <a:lnTo>
                  <a:pt x="453835" y="42403"/>
                </a:lnTo>
                <a:lnTo>
                  <a:pt x="483406" y="72202"/>
                </a:lnTo>
                <a:lnTo>
                  <a:pt x="505958" y="107847"/>
                </a:lnTo>
                <a:lnTo>
                  <a:pt x="520336" y="148145"/>
                </a:lnTo>
                <a:lnTo>
                  <a:pt x="525386" y="191903"/>
                </a:lnTo>
                <a:lnTo>
                  <a:pt x="525386" y="6693553"/>
                </a:lnTo>
                <a:lnTo>
                  <a:pt x="520336" y="6737195"/>
                </a:lnTo>
                <a:lnTo>
                  <a:pt x="505958" y="6777198"/>
                </a:lnTo>
                <a:lnTo>
                  <a:pt x="483406" y="6812440"/>
                </a:lnTo>
                <a:lnTo>
                  <a:pt x="453835" y="6841801"/>
                </a:lnTo>
                <a:lnTo>
                  <a:pt x="418399" y="6864161"/>
                </a:lnTo>
                <a:lnTo>
                  <a:pt x="378255" y="6878398"/>
                </a:lnTo>
                <a:lnTo>
                  <a:pt x="334557" y="6883393"/>
                </a:lnTo>
                <a:lnTo>
                  <a:pt x="190500" y="6883393"/>
                </a:lnTo>
                <a:lnTo>
                  <a:pt x="146820" y="6878398"/>
                </a:lnTo>
                <a:lnTo>
                  <a:pt x="106723" y="6864161"/>
                </a:lnTo>
                <a:lnTo>
                  <a:pt x="71352" y="6841801"/>
                </a:lnTo>
                <a:lnTo>
                  <a:pt x="41850" y="6812440"/>
                </a:lnTo>
                <a:lnTo>
                  <a:pt x="19362" y="6777198"/>
                </a:lnTo>
                <a:lnTo>
                  <a:pt x="5031" y="6737195"/>
                </a:lnTo>
                <a:lnTo>
                  <a:pt x="0" y="6693553"/>
                </a:lnTo>
                <a:close/>
              </a:path>
            </a:pathLst>
          </a:custGeom>
          <a:ln w="50800">
            <a:solidFill>
              <a:srgbClr val="B3B3B3"/>
            </a:solidFill>
          </a:ln>
        </p:spPr>
        <p:txBody>
          <a:bodyPr wrap="square" lIns="0" tIns="0" rIns="0" bIns="0" rtlCol="0"/>
          <a:lstStyle/>
          <a:p>
            <a:endParaRPr sz="1013" dirty="0"/>
          </a:p>
        </p:txBody>
      </p:sp>
      <p:sp>
        <p:nvSpPr>
          <p:cNvPr id="22" name="object 22"/>
          <p:cNvSpPr/>
          <p:nvPr/>
        </p:nvSpPr>
        <p:spPr>
          <a:xfrm>
            <a:off x="1066998" y="4889323"/>
            <a:ext cx="4310896" cy="0"/>
          </a:xfrm>
          <a:custGeom>
            <a:avLst/>
            <a:gdLst/>
            <a:ahLst/>
            <a:cxnLst/>
            <a:rect l="l" t="t" r="r" b="b"/>
            <a:pathLst>
              <a:path w="7663815">
                <a:moveTo>
                  <a:pt x="0" y="45"/>
                </a:moveTo>
                <a:lnTo>
                  <a:pt x="7612964" y="2"/>
                </a:lnTo>
                <a:lnTo>
                  <a:pt x="7663764" y="1"/>
                </a:lnTo>
              </a:path>
            </a:pathLst>
          </a:custGeom>
          <a:ln w="101600">
            <a:solidFill>
              <a:srgbClr val="7D7D7D"/>
            </a:solidFill>
            <a:prstDash val="lgDash"/>
          </a:ln>
        </p:spPr>
        <p:txBody>
          <a:bodyPr wrap="square" lIns="0" tIns="0" rIns="0" bIns="0" rtlCol="0"/>
          <a:lstStyle/>
          <a:p>
            <a:endParaRPr sz="1013" dirty="0"/>
          </a:p>
        </p:txBody>
      </p:sp>
      <p:sp>
        <p:nvSpPr>
          <p:cNvPr id="23" name="object 23"/>
          <p:cNvSpPr/>
          <p:nvPr/>
        </p:nvSpPr>
        <p:spPr>
          <a:xfrm>
            <a:off x="5349290" y="4777883"/>
            <a:ext cx="222885" cy="222885"/>
          </a:xfrm>
          <a:custGeom>
            <a:avLst/>
            <a:gdLst/>
            <a:ahLst/>
            <a:cxnLst/>
            <a:rect l="l" t="t" r="r" b="b"/>
            <a:pathLst>
              <a:path w="396240" h="396240">
                <a:moveTo>
                  <a:pt x="0" y="0"/>
                </a:moveTo>
                <a:lnTo>
                  <a:pt x="0" y="396240"/>
                </a:lnTo>
                <a:lnTo>
                  <a:pt x="396239" y="198120"/>
                </a:lnTo>
                <a:lnTo>
                  <a:pt x="0" y="0"/>
                </a:lnTo>
                <a:close/>
              </a:path>
            </a:pathLst>
          </a:custGeom>
          <a:solidFill>
            <a:srgbClr val="7D7D7D"/>
          </a:solidFill>
        </p:spPr>
        <p:txBody>
          <a:bodyPr wrap="square" lIns="0" tIns="0" rIns="0" bIns="0" rtlCol="0"/>
          <a:lstStyle/>
          <a:p>
            <a:endParaRPr sz="1013" dirty="0"/>
          </a:p>
        </p:txBody>
      </p:sp>
      <p:sp>
        <p:nvSpPr>
          <p:cNvPr id="24" name="object 24"/>
          <p:cNvSpPr/>
          <p:nvPr/>
        </p:nvSpPr>
        <p:spPr>
          <a:xfrm>
            <a:off x="1239824" y="4263104"/>
            <a:ext cx="4356616" cy="0"/>
          </a:xfrm>
          <a:custGeom>
            <a:avLst/>
            <a:gdLst/>
            <a:ahLst/>
            <a:cxnLst/>
            <a:rect l="l" t="t" r="r" b="b"/>
            <a:pathLst>
              <a:path w="7745095">
                <a:moveTo>
                  <a:pt x="7744827" y="2"/>
                </a:moveTo>
                <a:lnTo>
                  <a:pt x="50887" y="0"/>
                </a:lnTo>
                <a:lnTo>
                  <a:pt x="0" y="6"/>
                </a:lnTo>
              </a:path>
            </a:pathLst>
          </a:custGeom>
          <a:ln w="101600">
            <a:solidFill>
              <a:srgbClr val="7D7D7D"/>
            </a:solidFill>
            <a:prstDash val="lgDash"/>
          </a:ln>
        </p:spPr>
        <p:txBody>
          <a:bodyPr wrap="square" lIns="0" tIns="0" rIns="0" bIns="0" rtlCol="0"/>
          <a:lstStyle/>
          <a:p>
            <a:endParaRPr sz="1013" dirty="0"/>
          </a:p>
        </p:txBody>
      </p:sp>
      <p:sp>
        <p:nvSpPr>
          <p:cNvPr id="25" name="object 25"/>
          <p:cNvSpPr/>
          <p:nvPr/>
        </p:nvSpPr>
        <p:spPr>
          <a:xfrm>
            <a:off x="1045516" y="4151662"/>
            <a:ext cx="222885" cy="222885"/>
          </a:xfrm>
          <a:custGeom>
            <a:avLst/>
            <a:gdLst/>
            <a:ahLst/>
            <a:cxnLst/>
            <a:rect l="l" t="t" r="r" b="b"/>
            <a:pathLst>
              <a:path w="396239" h="396239">
                <a:moveTo>
                  <a:pt x="396239" y="0"/>
                </a:moveTo>
                <a:lnTo>
                  <a:pt x="0" y="198119"/>
                </a:lnTo>
                <a:lnTo>
                  <a:pt x="396239" y="396239"/>
                </a:lnTo>
                <a:lnTo>
                  <a:pt x="396239" y="0"/>
                </a:lnTo>
                <a:close/>
              </a:path>
            </a:pathLst>
          </a:custGeom>
          <a:solidFill>
            <a:srgbClr val="7D7D7D"/>
          </a:solidFill>
        </p:spPr>
        <p:txBody>
          <a:bodyPr wrap="square" lIns="0" tIns="0" rIns="0" bIns="0" rtlCol="0"/>
          <a:lstStyle/>
          <a:p>
            <a:endParaRPr sz="1013" dirty="0"/>
          </a:p>
        </p:txBody>
      </p:sp>
      <p:sp>
        <p:nvSpPr>
          <p:cNvPr id="26" name="object 26"/>
          <p:cNvSpPr txBox="1"/>
          <p:nvPr/>
        </p:nvSpPr>
        <p:spPr>
          <a:xfrm>
            <a:off x="1573282" y="3912675"/>
            <a:ext cx="3459004" cy="922047"/>
          </a:xfrm>
          <a:prstGeom prst="rect">
            <a:avLst/>
          </a:prstGeom>
        </p:spPr>
        <p:txBody>
          <a:bodyPr vert="horz" wrap="square" lIns="0" tIns="0" rIns="0" bIns="0" rtlCol="0">
            <a:spAutoFit/>
          </a:bodyPr>
          <a:lstStyle/>
          <a:p>
            <a:pPr marR="2858" algn="ctr"/>
            <a:r>
              <a:rPr sz="1913" spc="37" dirty="0">
                <a:solidFill>
                  <a:srgbClr val="7D7D7D"/>
                </a:solidFill>
                <a:latin typeface="Calibri"/>
                <a:cs typeface="Calibri"/>
              </a:rPr>
              <a:t>User </a:t>
            </a:r>
            <a:r>
              <a:rPr sz="1913" spc="20" dirty="0">
                <a:solidFill>
                  <a:srgbClr val="7D7D7D"/>
                </a:solidFill>
                <a:latin typeface="Calibri"/>
                <a:cs typeface="Calibri"/>
              </a:rPr>
              <a:t>clicks </a:t>
            </a:r>
            <a:r>
              <a:rPr sz="1913" spc="53" dirty="0">
                <a:solidFill>
                  <a:srgbClr val="7D7D7D"/>
                </a:solidFill>
                <a:latin typeface="Calibri"/>
                <a:cs typeface="Calibri"/>
              </a:rPr>
              <a:t>on </a:t>
            </a:r>
            <a:r>
              <a:rPr sz="1913" spc="-8" dirty="0">
                <a:solidFill>
                  <a:srgbClr val="7D7D7D"/>
                </a:solidFill>
                <a:latin typeface="Calibri"/>
                <a:cs typeface="Calibri"/>
              </a:rPr>
              <a:t>link, </a:t>
            </a:r>
            <a:r>
              <a:rPr sz="1913" spc="37" dirty="0">
                <a:solidFill>
                  <a:srgbClr val="7D7D7D"/>
                </a:solidFill>
                <a:latin typeface="Calibri"/>
                <a:cs typeface="Calibri"/>
              </a:rPr>
              <a:t>new</a:t>
            </a:r>
            <a:r>
              <a:rPr sz="1913" spc="-143" dirty="0">
                <a:solidFill>
                  <a:srgbClr val="7D7D7D"/>
                </a:solidFill>
                <a:latin typeface="Calibri"/>
                <a:cs typeface="Calibri"/>
              </a:rPr>
              <a:t> </a:t>
            </a:r>
            <a:r>
              <a:rPr sz="1913" spc="34" dirty="0">
                <a:solidFill>
                  <a:srgbClr val="7D7D7D"/>
                </a:solidFill>
                <a:latin typeface="Calibri"/>
                <a:cs typeface="Calibri"/>
              </a:rPr>
              <a:t>Request</a:t>
            </a:r>
            <a:endParaRPr sz="1913" dirty="0">
              <a:latin typeface="Calibri"/>
              <a:cs typeface="Calibri"/>
            </a:endParaRPr>
          </a:p>
          <a:p>
            <a:pPr>
              <a:spcBef>
                <a:spcPts val="23"/>
              </a:spcBef>
            </a:pPr>
            <a:endParaRPr sz="2166" dirty="0">
              <a:latin typeface="Times New Roman"/>
              <a:cs typeface="Times New Roman"/>
            </a:endParaRPr>
          </a:p>
          <a:p>
            <a:pPr algn="ctr">
              <a:lnSpc>
                <a:spcPct val="100000"/>
              </a:lnSpc>
            </a:pPr>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42" dirty="0">
                <a:solidFill>
                  <a:srgbClr val="7D7D7D"/>
                </a:solidFill>
                <a:latin typeface="Calibri"/>
                <a:cs typeface="Calibri"/>
              </a:rPr>
              <a:t>Webpage </a:t>
            </a:r>
            <a:r>
              <a:rPr sz="1913" spc="-138" dirty="0">
                <a:solidFill>
                  <a:srgbClr val="7D7D7D"/>
                </a:solidFill>
                <a:latin typeface="Calibri"/>
                <a:cs typeface="Calibri"/>
              </a:rPr>
              <a:t>&amp;</a:t>
            </a:r>
            <a:r>
              <a:rPr sz="1913" spc="-118" dirty="0">
                <a:solidFill>
                  <a:srgbClr val="7D7D7D"/>
                </a:solidFill>
                <a:latin typeface="Calibri"/>
                <a:cs typeface="Calibri"/>
              </a:rPr>
              <a:t> </a:t>
            </a:r>
            <a:r>
              <a:rPr sz="1913" spc="37" dirty="0">
                <a:solidFill>
                  <a:srgbClr val="7D7D7D"/>
                </a:solidFill>
                <a:latin typeface="Calibri"/>
                <a:cs typeface="Calibri"/>
              </a:rPr>
              <a:t>Assets</a:t>
            </a:r>
            <a:endParaRPr sz="1913" dirty="0">
              <a:latin typeface="Calibri"/>
              <a:cs typeface="Calibri"/>
            </a:endParaRPr>
          </a:p>
        </p:txBody>
      </p:sp>
      <p:sp>
        <p:nvSpPr>
          <p:cNvPr id="27" name="object 27"/>
          <p:cNvSpPr txBox="1"/>
          <p:nvPr/>
        </p:nvSpPr>
        <p:spPr>
          <a:xfrm>
            <a:off x="6233036" y="3910517"/>
            <a:ext cx="526852" cy="242374"/>
          </a:xfrm>
          <a:prstGeom prst="rect">
            <a:avLst/>
          </a:prstGeom>
        </p:spPr>
        <p:txBody>
          <a:bodyPr vert="horz" wrap="square" lIns="0" tIns="0" rIns="0" bIns="0" rtlCol="0">
            <a:spAutoFit/>
          </a:bodyPr>
          <a:lstStyle/>
          <a:p>
            <a:pPr marL="7144"/>
            <a:r>
              <a:rPr sz="1575" spc="149" dirty="0">
                <a:solidFill>
                  <a:srgbClr val="7D7D7D"/>
                </a:solidFill>
                <a:latin typeface="Calibri"/>
                <a:cs typeface="Calibri"/>
              </a:rPr>
              <a:t>H</a:t>
            </a:r>
            <a:r>
              <a:rPr sz="1575" spc="73" dirty="0">
                <a:solidFill>
                  <a:srgbClr val="7D7D7D"/>
                </a:solidFill>
                <a:latin typeface="Calibri"/>
                <a:cs typeface="Calibri"/>
              </a:rPr>
              <a:t>T</a:t>
            </a:r>
            <a:r>
              <a:rPr sz="1575" spc="-79" dirty="0">
                <a:solidFill>
                  <a:srgbClr val="7D7D7D"/>
                </a:solidFill>
                <a:latin typeface="Calibri"/>
                <a:cs typeface="Calibri"/>
              </a:rPr>
              <a:t>M</a:t>
            </a:r>
            <a:r>
              <a:rPr sz="1575" spc="127" dirty="0">
                <a:solidFill>
                  <a:srgbClr val="7D7D7D"/>
                </a:solidFill>
                <a:latin typeface="Calibri"/>
                <a:cs typeface="Calibri"/>
              </a:rPr>
              <a:t>L</a:t>
            </a:r>
            <a:endParaRPr sz="1575" dirty="0">
              <a:latin typeface="Calibri"/>
              <a:cs typeface="Calibri"/>
            </a:endParaRPr>
          </a:p>
        </p:txBody>
      </p:sp>
      <p:sp>
        <p:nvSpPr>
          <p:cNvPr id="28" name="object 28"/>
          <p:cNvSpPr txBox="1"/>
          <p:nvPr/>
        </p:nvSpPr>
        <p:spPr>
          <a:xfrm>
            <a:off x="6941875" y="3910517"/>
            <a:ext cx="839391" cy="242374"/>
          </a:xfrm>
          <a:prstGeom prst="rect">
            <a:avLst/>
          </a:prstGeom>
        </p:spPr>
        <p:txBody>
          <a:bodyPr vert="horz" wrap="square" lIns="0" tIns="0" rIns="0" bIns="0" rtlCol="0">
            <a:spAutoFit/>
          </a:bodyPr>
          <a:lstStyle/>
          <a:p>
            <a:pPr marL="7144"/>
            <a:r>
              <a:rPr sz="1575" spc="8" dirty="0">
                <a:solidFill>
                  <a:srgbClr val="7D7D7D"/>
                </a:solidFill>
                <a:latin typeface="Calibri"/>
                <a:cs typeface="Calibri"/>
              </a:rPr>
              <a:t>JavaScript</a:t>
            </a:r>
            <a:endParaRPr sz="1575" dirty="0">
              <a:latin typeface="Calibri"/>
              <a:cs typeface="Calibri"/>
            </a:endParaRPr>
          </a:p>
        </p:txBody>
      </p:sp>
      <p:sp>
        <p:nvSpPr>
          <p:cNvPr id="29" name="object 29"/>
          <p:cNvSpPr/>
          <p:nvPr/>
        </p:nvSpPr>
        <p:spPr>
          <a:xfrm>
            <a:off x="6265048" y="4229100"/>
            <a:ext cx="450117" cy="564356"/>
          </a:xfrm>
          <a:prstGeom prst="rect">
            <a:avLst/>
          </a:prstGeom>
          <a:blipFill>
            <a:blip r:embed="rId7" cstate="print"/>
            <a:stretch>
              <a:fillRect/>
            </a:stretch>
          </a:blipFill>
        </p:spPr>
        <p:txBody>
          <a:bodyPr wrap="square" lIns="0" tIns="0" rIns="0" bIns="0" rtlCol="0"/>
          <a:lstStyle/>
          <a:p>
            <a:endParaRPr sz="1013" dirty="0"/>
          </a:p>
        </p:txBody>
      </p:sp>
      <p:sp>
        <p:nvSpPr>
          <p:cNvPr id="30" name="object 30"/>
          <p:cNvSpPr/>
          <p:nvPr/>
        </p:nvSpPr>
        <p:spPr>
          <a:xfrm>
            <a:off x="6266798" y="4231697"/>
            <a:ext cx="448628" cy="558641"/>
          </a:xfrm>
          <a:custGeom>
            <a:avLst/>
            <a:gdLst/>
            <a:ahLst/>
            <a:cxnLst/>
            <a:rect l="l" t="t" r="r" b="b"/>
            <a:pathLst>
              <a:path w="797559" h="993140">
                <a:moveTo>
                  <a:pt x="50312" y="0"/>
                </a:moveTo>
                <a:lnTo>
                  <a:pt x="40636" y="3607"/>
                </a:lnTo>
                <a:lnTo>
                  <a:pt x="37790" y="4669"/>
                </a:lnTo>
                <a:lnTo>
                  <a:pt x="35199" y="6237"/>
                </a:lnTo>
                <a:lnTo>
                  <a:pt x="32561" y="7701"/>
                </a:lnTo>
                <a:lnTo>
                  <a:pt x="20310" y="16443"/>
                </a:lnTo>
                <a:lnTo>
                  <a:pt x="19240" y="17393"/>
                </a:lnTo>
                <a:lnTo>
                  <a:pt x="1992" y="64992"/>
                </a:lnTo>
                <a:lnTo>
                  <a:pt x="488" y="122250"/>
                </a:lnTo>
                <a:lnTo>
                  <a:pt x="143" y="167269"/>
                </a:lnTo>
                <a:lnTo>
                  <a:pt x="0" y="225747"/>
                </a:lnTo>
                <a:lnTo>
                  <a:pt x="6" y="299583"/>
                </a:lnTo>
                <a:lnTo>
                  <a:pt x="110" y="390676"/>
                </a:lnTo>
                <a:lnTo>
                  <a:pt x="261" y="500924"/>
                </a:lnTo>
                <a:lnTo>
                  <a:pt x="818" y="943082"/>
                </a:lnTo>
                <a:lnTo>
                  <a:pt x="4438" y="952726"/>
                </a:lnTo>
                <a:lnTo>
                  <a:pt x="5454" y="955433"/>
                </a:lnTo>
                <a:lnTo>
                  <a:pt x="6991" y="957950"/>
                </a:lnTo>
                <a:lnTo>
                  <a:pt x="8406" y="960496"/>
                </a:lnTo>
                <a:lnTo>
                  <a:pt x="17524" y="973262"/>
                </a:lnTo>
                <a:lnTo>
                  <a:pt x="18067" y="973853"/>
                </a:lnTo>
                <a:lnTo>
                  <a:pt x="27774" y="981939"/>
                </a:lnTo>
                <a:lnTo>
                  <a:pt x="28911" y="982846"/>
                </a:lnTo>
                <a:lnTo>
                  <a:pt x="30194" y="983600"/>
                </a:lnTo>
                <a:lnTo>
                  <a:pt x="31430" y="984368"/>
                </a:lnTo>
                <a:lnTo>
                  <a:pt x="32741" y="984939"/>
                </a:lnTo>
                <a:lnTo>
                  <a:pt x="34023" y="985612"/>
                </a:lnTo>
                <a:lnTo>
                  <a:pt x="36726" y="986958"/>
                </a:lnTo>
                <a:lnTo>
                  <a:pt x="39443" y="988298"/>
                </a:lnTo>
                <a:lnTo>
                  <a:pt x="42516" y="989358"/>
                </a:lnTo>
                <a:lnTo>
                  <a:pt x="43924" y="989846"/>
                </a:lnTo>
                <a:lnTo>
                  <a:pt x="55673" y="991440"/>
                </a:lnTo>
                <a:lnTo>
                  <a:pt x="58529" y="991662"/>
                </a:lnTo>
                <a:lnTo>
                  <a:pt x="66167" y="991755"/>
                </a:lnTo>
                <a:lnTo>
                  <a:pt x="70639" y="991926"/>
                </a:lnTo>
                <a:lnTo>
                  <a:pt x="76374" y="992144"/>
                </a:lnTo>
                <a:lnTo>
                  <a:pt x="114675" y="992728"/>
                </a:lnTo>
                <a:lnTo>
                  <a:pt x="123865" y="992735"/>
                </a:lnTo>
                <a:lnTo>
                  <a:pt x="130366" y="992758"/>
                </a:lnTo>
                <a:lnTo>
                  <a:pt x="163259" y="992921"/>
                </a:lnTo>
                <a:lnTo>
                  <a:pt x="204130" y="993013"/>
                </a:lnTo>
                <a:lnTo>
                  <a:pt x="255711" y="993037"/>
                </a:lnTo>
                <a:lnTo>
                  <a:pt x="320733" y="992998"/>
                </a:lnTo>
                <a:lnTo>
                  <a:pt x="401925" y="992898"/>
                </a:lnTo>
                <a:lnTo>
                  <a:pt x="746577" y="992411"/>
                </a:lnTo>
                <a:lnTo>
                  <a:pt x="756253" y="988803"/>
                </a:lnTo>
                <a:lnTo>
                  <a:pt x="759100" y="987741"/>
                </a:lnTo>
                <a:lnTo>
                  <a:pt x="761690" y="986174"/>
                </a:lnTo>
                <a:lnTo>
                  <a:pt x="764327" y="984710"/>
                </a:lnTo>
                <a:lnTo>
                  <a:pt x="766803" y="983356"/>
                </a:lnTo>
                <a:lnTo>
                  <a:pt x="769147" y="981767"/>
                </a:lnTo>
                <a:lnTo>
                  <a:pt x="771429" y="980132"/>
                </a:lnTo>
                <a:lnTo>
                  <a:pt x="773200" y="978802"/>
                </a:lnTo>
                <a:lnTo>
                  <a:pt x="774961" y="977476"/>
                </a:lnTo>
                <a:lnTo>
                  <a:pt x="776580" y="975969"/>
                </a:lnTo>
                <a:lnTo>
                  <a:pt x="777648" y="975021"/>
                </a:lnTo>
                <a:lnTo>
                  <a:pt x="794961" y="927433"/>
                </a:lnTo>
                <a:lnTo>
                  <a:pt x="796506" y="870615"/>
                </a:lnTo>
                <a:lnTo>
                  <a:pt x="796896" y="826026"/>
                </a:lnTo>
                <a:lnTo>
                  <a:pt x="797104" y="768158"/>
                </a:lnTo>
                <a:lnTo>
                  <a:pt x="797186" y="695145"/>
                </a:lnTo>
                <a:lnTo>
                  <a:pt x="797194" y="605117"/>
                </a:lnTo>
                <a:lnTo>
                  <a:pt x="797185" y="496206"/>
                </a:lnTo>
                <a:lnTo>
                  <a:pt x="797194" y="387295"/>
                </a:lnTo>
                <a:lnTo>
                  <a:pt x="797186" y="297267"/>
                </a:lnTo>
                <a:lnTo>
                  <a:pt x="797104" y="224253"/>
                </a:lnTo>
                <a:lnTo>
                  <a:pt x="796896" y="166386"/>
                </a:lnTo>
                <a:lnTo>
                  <a:pt x="796506" y="121796"/>
                </a:lnTo>
                <a:lnTo>
                  <a:pt x="794961" y="64978"/>
                </a:lnTo>
                <a:lnTo>
                  <a:pt x="784840" y="24953"/>
                </a:lnTo>
                <a:lnTo>
                  <a:pt x="776580" y="16443"/>
                </a:lnTo>
                <a:lnTo>
                  <a:pt x="774961" y="14935"/>
                </a:lnTo>
                <a:lnTo>
                  <a:pt x="764327" y="7701"/>
                </a:lnTo>
                <a:lnTo>
                  <a:pt x="761690" y="6237"/>
                </a:lnTo>
                <a:lnTo>
                  <a:pt x="759100" y="4669"/>
                </a:lnTo>
                <a:lnTo>
                  <a:pt x="756253" y="3607"/>
                </a:lnTo>
                <a:lnTo>
                  <a:pt x="746577" y="0"/>
                </a:lnTo>
                <a:lnTo>
                  <a:pt x="398444" y="0"/>
                </a:lnTo>
                <a:lnTo>
                  <a:pt x="50312" y="0"/>
                </a:lnTo>
                <a:close/>
              </a:path>
            </a:pathLst>
          </a:custGeom>
          <a:ln w="25400">
            <a:solidFill>
              <a:srgbClr val="000000"/>
            </a:solidFill>
          </a:ln>
        </p:spPr>
        <p:txBody>
          <a:bodyPr wrap="square" lIns="0" tIns="0" rIns="0" bIns="0" rtlCol="0"/>
          <a:lstStyle/>
          <a:p>
            <a:endParaRPr sz="1013" dirty="0"/>
          </a:p>
        </p:txBody>
      </p:sp>
      <p:sp>
        <p:nvSpPr>
          <p:cNvPr id="31" name="object 31"/>
          <p:cNvSpPr/>
          <p:nvPr/>
        </p:nvSpPr>
        <p:spPr>
          <a:xfrm>
            <a:off x="7148875" y="4271962"/>
            <a:ext cx="416145" cy="521494"/>
          </a:xfrm>
          <a:prstGeom prst="rect">
            <a:avLst/>
          </a:prstGeom>
          <a:blipFill>
            <a:blip r:embed="rId8" cstate="print"/>
            <a:stretch>
              <a:fillRect/>
            </a:stretch>
          </a:blipFill>
        </p:spPr>
        <p:txBody>
          <a:bodyPr wrap="square" lIns="0" tIns="0" rIns="0" bIns="0" rtlCol="0"/>
          <a:lstStyle/>
          <a:p>
            <a:endParaRPr sz="1013" dirty="0"/>
          </a:p>
        </p:txBody>
      </p:sp>
      <p:sp>
        <p:nvSpPr>
          <p:cNvPr id="32" name="object 32"/>
          <p:cNvSpPr/>
          <p:nvPr/>
        </p:nvSpPr>
        <p:spPr>
          <a:xfrm>
            <a:off x="7147424" y="4270010"/>
            <a:ext cx="417909" cy="520422"/>
          </a:xfrm>
          <a:custGeom>
            <a:avLst/>
            <a:gdLst/>
            <a:ahLst/>
            <a:cxnLst/>
            <a:rect l="l" t="t" r="r" b="b"/>
            <a:pathLst>
              <a:path w="742950" h="925195">
                <a:moveTo>
                  <a:pt x="46868" y="0"/>
                </a:moveTo>
                <a:lnTo>
                  <a:pt x="37856" y="3360"/>
                </a:lnTo>
                <a:lnTo>
                  <a:pt x="35204" y="4349"/>
                </a:lnTo>
                <a:lnTo>
                  <a:pt x="32792" y="5810"/>
                </a:lnTo>
                <a:lnTo>
                  <a:pt x="30334" y="7173"/>
                </a:lnTo>
                <a:lnTo>
                  <a:pt x="28024" y="8436"/>
                </a:lnTo>
                <a:lnTo>
                  <a:pt x="25846" y="9912"/>
                </a:lnTo>
                <a:lnTo>
                  <a:pt x="23721" y="11438"/>
                </a:lnTo>
                <a:lnTo>
                  <a:pt x="22070" y="12676"/>
                </a:lnTo>
                <a:lnTo>
                  <a:pt x="20430" y="13911"/>
                </a:lnTo>
                <a:lnTo>
                  <a:pt x="18923" y="15315"/>
                </a:lnTo>
                <a:lnTo>
                  <a:pt x="17927" y="16200"/>
                </a:lnTo>
                <a:lnTo>
                  <a:pt x="1621" y="65330"/>
                </a:lnTo>
                <a:lnTo>
                  <a:pt x="274" y="133376"/>
                </a:lnTo>
                <a:lnTo>
                  <a:pt x="37" y="188259"/>
                </a:lnTo>
                <a:lnTo>
                  <a:pt x="0" y="260407"/>
                </a:lnTo>
                <a:lnTo>
                  <a:pt x="93" y="352338"/>
                </a:lnTo>
                <a:lnTo>
                  <a:pt x="249" y="466571"/>
                </a:lnTo>
                <a:lnTo>
                  <a:pt x="768" y="878407"/>
                </a:lnTo>
                <a:lnTo>
                  <a:pt x="4139" y="887389"/>
                </a:lnTo>
                <a:lnTo>
                  <a:pt x="5086" y="889912"/>
                </a:lnTo>
                <a:lnTo>
                  <a:pt x="6518" y="892256"/>
                </a:lnTo>
                <a:lnTo>
                  <a:pt x="7835" y="894627"/>
                </a:lnTo>
                <a:lnTo>
                  <a:pt x="16329" y="906518"/>
                </a:lnTo>
                <a:lnTo>
                  <a:pt x="16834" y="907068"/>
                </a:lnTo>
                <a:lnTo>
                  <a:pt x="25876" y="914599"/>
                </a:lnTo>
                <a:lnTo>
                  <a:pt x="26934" y="915444"/>
                </a:lnTo>
                <a:lnTo>
                  <a:pt x="28130" y="916146"/>
                </a:lnTo>
                <a:lnTo>
                  <a:pt x="29280" y="916862"/>
                </a:lnTo>
                <a:lnTo>
                  <a:pt x="30503" y="917393"/>
                </a:lnTo>
                <a:lnTo>
                  <a:pt x="44275" y="922673"/>
                </a:lnTo>
                <a:lnTo>
                  <a:pt x="46061" y="922984"/>
                </a:lnTo>
                <a:lnTo>
                  <a:pt x="48683" y="923211"/>
                </a:lnTo>
                <a:lnTo>
                  <a:pt x="51861" y="923449"/>
                </a:lnTo>
                <a:lnTo>
                  <a:pt x="54521" y="923656"/>
                </a:lnTo>
                <a:lnTo>
                  <a:pt x="61636" y="923741"/>
                </a:lnTo>
                <a:lnTo>
                  <a:pt x="65801" y="923901"/>
                </a:lnTo>
                <a:lnTo>
                  <a:pt x="71143" y="924104"/>
                </a:lnTo>
                <a:lnTo>
                  <a:pt x="115378" y="924655"/>
                </a:lnTo>
                <a:lnTo>
                  <a:pt x="121433" y="924677"/>
                </a:lnTo>
                <a:lnTo>
                  <a:pt x="152069" y="924828"/>
                </a:lnTo>
                <a:lnTo>
                  <a:pt x="190137" y="924913"/>
                </a:lnTo>
                <a:lnTo>
                  <a:pt x="238181" y="924936"/>
                </a:lnTo>
                <a:lnTo>
                  <a:pt x="298743" y="924899"/>
                </a:lnTo>
                <a:lnTo>
                  <a:pt x="374368" y="924806"/>
                </a:lnTo>
                <a:lnTo>
                  <a:pt x="695384" y="924354"/>
                </a:lnTo>
                <a:lnTo>
                  <a:pt x="704397" y="920992"/>
                </a:lnTo>
                <a:lnTo>
                  <a:pt x="707048" y="920004"/>
                </a:lnTo>
                <a:lnTo>
                  <a:pt x="709460" y="918544"/>
                </a:lnTo>
                <a:lnTo>
                  <a:pt x="711917" y="917180"/>
                </a:lnTo>
                <a:lnTo>
                  <a:pt x="714221" y="915920"/>
                </a:lnTo>
                <a:lnTo>
                  <a:pt x="716405" y="914439"/>
                </a:lnTo>
                <a:lnTo>
                  <a:pt x="718531" y="912915"/>
                </a:lnTo>
                <a:lnTo>
                  <a:pt x="720181" y="911677"/>
                </a:lnTo>
                <a:lnTo>
                  <a:pt x="721821" y="910442"/>
                </a:lnTo>
                <a:lnTo>
                  <a:pt x="723329" y="909038"/>
                </a:lnTo>
                <a:lnTo>
                  <a:pt x="724325" y="908155"/>
                </a:lnTo>
                <a:lnTo>
                  <a:pt x="740692" y="859065"/>
                </a:lnTo>
                <a:lnTo>
                  <a:pt x="742095" y="791581"/>
                </a:lnTo>
                <a:lnTo>
                  <a:pt x="742390" y="737251"/>
                </a:lnTo>
                <a:lnTo>
                  <a:pt x="742511" y="665892"/>
                </a:lnTo>
                <a:lnTo>
                  <a:pt x="742531" y="575026"/>
                </a:lnTo>
                <a:lnTo>
                  <a:pt x="742522" y="462177"/>
                </a:lnTo>
                <a:lnTo>
                  <a:pt x="742531" y="349327"/>
                </a:lnTo>
                <a:lnTo>
                  <a:pt x="742511" y="258461"/>
                </a:lnTo>
                <a:lnTo>
                  <a:pt x="742390" y="187102"/>
                </a:lnTo>
                <a:lnTo>
                  <a:pt x="742095" y="132772"/>
                </a:lnTo>
                <a:lnTo>
                  <a:pt x="741553" y="92993"/>
                </a:lnTo>
                <a:lnTo>
                  <a:pt x="739440" y="47179"/>
                </a:lnTo>
                <a:lnTo>
                  <a:pt x="723329" y="15315"/>
                </a:lnTo>
                <a:lnTo>
                  <a:pt x="721821" y="13911"/>
                </a:lnTo>
                <a:lnTo>
                  <a:pt x="711917" y="7173"/>
                </a:lnTo>
                <a:lnTo>
                  <a:pt x="709460" y="5810"/>
                </a:lnTo>
                <a:lnTo>
                  <a:pt x="707048" y="4349"/>
                </a:lnTo>
                <a:lnTo>
                  <a:pt x="704397" y="3360"/>
                </a:lnTo>
                <a:lnTo>
                  <a:pt x="695384" y="0"/>
                </a:lnTo>
                <a:lnTo>
                  <a:pt x="371125" y="0"/>
                </a:lnTo>
                <a:lnTo>
                  <a:pt x="46868" y="0"/>
                </a:lnTo>
                <a:close/>
              </a:path>
            </a:pathLst>
          </a:custGeom>
          <a:ln w="25400">
            <a:solidFill>
              <a:srgbClr val="000000"/>
            </a:solidFill>
          </a:ln>
        </p:spPr>
        <p:txBody>
          <a:bodyPr wrap="square" lIns="0" tIns="0" rIns="0" bIns="0" rtlCol="0"/>
          <a:lstStyle/>
          <a:p>
            <a:endParaRPr sz="1013" dirty="0"/>
          </a:p>
        </p:txBody>
      </p:sp>
      <p:sp>
        <p:nvSpPr>
          <p:cNvPr id="33" name="object 33"/>
          <p:cNvSpPr txBox="1"/>
          <p:nvPr/>
        </p:nvSpPr>
        <p:spPr>
          <a:xfrm>
            <a:off x="6065594" y="4850340"/>
            <a:ext cx="1757720" cy="629916"/>
          </a:xfrm>
          <a:prstGeom prst="rect">
            <a:avLst/>
          </a:prstGeom>
        </p:spPr>
        <p:txBody>
          <a:bodyPr vert="horz" wrap="square" lIns="0" tIns="0" rIns="0" bIns="0" rtlCol="0">
            <a:spAutoFit/>
          </a:bodyPr>
          <a:lstStyle/>
          <a:p>
            <a:pPr marL="65365" marR="2858" indent="-58578">
              <a:lnSpc>
                <a:spcPct val="106900"/>
              </a:lnSpc>
            </a:pPr>
            <a:r>
              <a:rPr sz="1913" spc="11" dirty="0">
                <a:solidFill>
                  <a:srgbClr val="7D7D7D"/>
                </a:solidFill>
                <a:latin typeface="Calibri"/>
                <a:cs typeface="Calibri"/>
              </a:rPr>
              <a:t>Browser </a:t>
            </a:r>
            <a:r>
              <a:rPr sz="1913" spc="28" dirty="0">
                <a:solidFill>
                  <a:srgbClr val="7D7D7D"/>
                </a:solidFill>
                <a:latin typeface="Calibri"/>
                <a:cs typeface="Calibri"/>
              </a:rPr>
              <a:t>loads</a:t>
            </a:r>
            <a:r>
              <a:rPr sz="1913" spc="-64" dirty="0">
                <a:solidFill>
                  <a:srgbClr val="7D7D7D"/>
                </a:solidFill>
                <a:latin typeface="Calibri"/>
                <a:cs typeface="Calibri"/>
              </a:rPr>
              <a:t> </a:t>
            </a:r>
            <a:r>
              <a:rPr sz="1913" spc="28" dirty="0">
                <a:solidFill>
                  <a:srgbClr val="7D7D7D"/>
                </a:solidFill>
                <a:latin typeface="Calibri"/>
                <a:cs typeface="Calibri"/>
              </a:rPr>
              <a:t>up  </a:t>
            </a:r>
            <a:r>
              <a:rPr sz="1913" spc="-3" dirty="0">
                <a:solidFill>
                  <a:srgbClr val="7D7D7D"/>
                </a:solidFill>
                <a:latin typeface="Calibri"/>
                <a:cs typeface="Calibri"/>
              </a:rPr>
              <a:t>entire</a:t>
            </a:r>
            <a:r>
              <a:rPr sz="1913" spc="-42" dirty="0">
                <a:solidFill>
                  <a:srgbClr val="7D7D7D"/>
                </a:solidFill>
                <a:latin typeface="Calibri"/>
                <a:cs typeface="Calibri"/>
              </a:rPr>
              <a:t> </a:t>
            </a:r>
            <a:r>
              <a:rPr sz="1913" spc="17" dirty="0">
                <a:solidFill>
                  <a:srgbClr val="7D7D7D"/>
                </a:solidFill>
                <a:latin typeface="Calibri"/>
                <a:cs typeface="Calibri"/>
              </a:rPr>
              <a:t>webpage.</a:t>
            </a:r>
            <a:endParaRPr sz="1913" dirty="0">
              <a:latin typeface="Calibri"/>
              <a:cs typeface="Calibri"/>
            </a:endParaRPr>
          </a:p>
        </p:txBody>
      </p:sp>
      <p:sp>
        <p:nvSpPr>
          <p:cNvPr id="34" name="object 34"/>
          <p:cNvSpPr txBox="1"/>
          <p:nvPr/>
        </p:nvSpPr>
        <p:spPr>
          <a:xfrm>
            <a:off x="6065594" y="2817908"/>
            <a:ext cx="1757720" cy="629916"/>
          </a:xfrm>
          <a:prstGeom prst="rect">
            <a:avLst/>
          </a:prstGeom>
        </p:spPr>
        <p:txBody>
          <a:bodyPr vert="horz" wrap="square" lIns="0" tIns="0" rIns="0" bIns="0" rtlCol="0">
            <a:spAutoFit/>
          </a:bodyPr>
          <a:lstStyle/>
          <a:p>
            <a:pPr marL="65365" marR="2858" indent="-58578">
              <a:lnSpc>
                <a:spcPct val="106900"/>
              </a:lnSpc>
            </a:pPr>
            <a:r>
              <a:rPr sz="1913" spc="11" dirty="0">
                <a:solidFill>
                  <a:srgbClr val="7D7D7D"/>
                </a:solidFill>
                <a:latin typeface="Calibri"/>
                <a:cs typeface="Calibri"/>
              </a:rPr>
              <a:t>Browser </a:t>
            </a:r>
            <a:r>
              <a:rPr sz="1913" spc="28" dirty="0">
                <a:solidFill>
                  <a:srgbClr val="7D7D7D"/>
                </a:solidFill>
                <a:latin typeface="Calibri"/>
                <a:cs typeface="Calibri"/>
              </a:rPr>
              <a:t>loads</a:t>
            </a:r>
            <a:r>
              <a:rPr sz="1913" spc="-64" dirty="0">
                <a:solidFill>
                  <a:srgbClr val="7D7D7D"/>
                </a:solidFill>
                <a:latin typeface="Calibri"/>
                <a:cs typeface="Calibri"/>
              </a:rPr>
              <a:t> </a:t>
            </a:r>
            <a:r>
              <a:rPr sz="1913" spc="28" dirty="0">
                <a:solidFill>
                  <a:srgbClr val="7D7D7D"/>
                </a:solidFill>
                <a:latin typeface="Calibri"/>
                <a:cs typeface="Calibri"/>
              </a:rPr>
              <a:t>up  </a:t>
            </a:r>
            <a:r>
              <a:rPr sz="1913" spc="-3" dirty="0">
                <a:solidFill>
                  <a:srgbClr val="7D7D7D"/>
                </a:solidFill>
                <a:latin typeface="Calibri"/>
                <a:cs typeface="Calibri"/>
              </a:rPr>
              <a:t>entire</a:t>
            </a:r>
            <a:r>
              <a:rPr sz="1913" spc="-42" dirty="0">
                <a:solidFill>
                  <a:srgbClr val="7D7D7D"/>
                </a:solidFill>
                <a:latin typeface="Calibri"/>
                <a:cs typeface="Calibri"/>
              </a:rPr>
              <a:t> </a:t>
            </a:r>
            <a:r>
              <a:rPr sz="1913" spc="17" dirty="0">
                <a:solidFill>
                  <a:srgbClr val="7D7D7D"/>
                </a:solidFill>
                <a:latin typeface="Calibri"/>
                <a:cs typeface="Calibri"/>
              </a:rPr>
              <a:t>webpage.</a:t>
            </a:r>
            <a:endParaRPr sz="1913" dirty="0">
              <a:latin typeface="Calibri"/>
              <a:cs typeface="Calibri"/>
            </a:endParaRPr>
          </a:p>
        </p:txBody>
      </p:sp>
      <p:sp>
        <p:nvSpPr>
          <p:cNvPr id="35" name="Rectangle 34">
            <a:extLst>
              <a:ext uri="{FF2B5EF4-FFF2-40B4-BE49-F238E27FC236}">
                <a16:creationId xmlns:a16="http://schemas.microsoft.com/office/drawing/2014/main" id="{7E591D9A-D3A7-42A4-89B4-AB48D655FFB6}"/>
              </a:ext>
            </a:extLst>
          </p:cNvPr>
          <p:cNvSpPr/>
          <p:nvPr/>
        </p:nvSpPr>
        <p:spPr>
          <a:xfrm>
            <a:off x="229211" y="6106389"/>
            <a:ext cx="2701765" cy="276999"/>
          </a:xfrm>
          <a:prstGeom prst="rect">
            <a:avLst/>
          </a:prstGeom>
        </p:spPr>
        <p:txBody>
          <a:bodyPr wrap="none">
            <a:spAutoFit/>
          </a:bodyPr>
          <a:lstStyle/>
          <a:p>
            <a:r>
              <a:rPr lang="fr-FR" sz="1200" dirty="0"/>
              <a:t>Source: </a:t>
            </a:r>
            <a:r>
              <a:rPr lang="fr-FR" sz="1200" dirty="0">
                <a:hlinkClick r:id="rId9"/>
              </a:rPr>
              <a:t>http://campus.codeschool.com/</a:t>
            </a:r>
            <a:endParaRPr lang="fr-FR" sz="1200" dirty="0"/>
          </a:p>
        </p:txBody>
      </p:sp>
      <p:sp>
        <p:nvSpPr>
          <p:cNvPr id="36" name="Title 1">
            <a:extLst>
              <a:ext uri="{FF2B5EF4-FFF2-40B4-BE49-F238E27FC236}">
                <a16:creationId xmlns:a16="http://schemas.microsoft.com/office/drawing/2014/main" id="{28B6916C-674E-4258-9026-6101DEC03D76}"/>
              </a:ext>
            </a:extLst>
          </p:cNvPr>
          <p:cNvSpPr txBox="1">
            <a:spLocks/>
          </p:cNvSpPr>
          <p:nvPr/>
        </p:nvSpPr>
        <p:spPr>
          <a:xfrm>
            <a:off x="457200" y="145158"/>
            <a:ext cx="8052318" cy="11113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How AngularJS works?</a:t>
            </a:r>
          </a:p>
        </p:txBody>
      </p:sp>
    </p:spTree>
    <p:extLst>
      <p:ext uri="{BB962C8B-B14F-4D97-AF65-F5344CB8AC3E}">
        <p14:creationId xmlns:p14="http://schemas.microsoft.com/office/powerpoint/2010/main" val="247397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819</TotalTime>
  <Words>1801</Words>
  <Application>Microsoft Office PowerPoint</Application>
  <PresentationFormat>On-screen Show (4:3)</PresentationFormat>
  <Paragraphs>246</Paragraphs>
  <Slides>33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Arial Black</vt:lpstr>
      <vt:lpstr>Calibri</vt:lpstr>
      <vt:lpstr>Droid Sans Fallback</vt:lpstr>
      <vt:lpstr>Georgia</vt:lpstr>
      <vt:lpstr>Helvetica</vt:lpstr>
      <vt:lpstr>Times New Roman</vt:lpstr>
      <vt:lpstr>Office Theme</vt:lpstr>
      <vt:lpstr>Custom Design</vt:lpstr>
      <vt:lpstr>PowerPoint Presentation</vt:lpstr>
      <vt:lpstr>Introduction to AngularJS</vt:lpstr>
      <vt:lpstr>Overview</vt:lpstr>
      <vt:lpstr>Use Case</vt:lpstr>
      <vt:lpstr>What is AngularJS?</vt:lpstr>
      <vt:lpstr>Why AngularJS?</vt:lpstr>
      <vt:lpstr>PowerPoint Presentation</vt:lpstr>
      <vt:lpstr>PowerPoint Presentation</vt:lpstr>
      <vt:lpstr>Web Server</vt:lpstr>
      <vt:lpstr>Web Server</vt:lpstr>
      <vt:lpstr>How to access AngularJS</vt:lpstr>
      <vt:lpstr>How AngularJS starts?</vt:lpstr>
      <vt:lpstr>PowerPoint Presentation</vt:lpstr>
      <vt:lpstr>AngularJS Directives</vt:lpstr>
      <vt:lpstr>Continued…</vt:lpstr>
      <vt:lpstr>Continued…</vt:lpstr>
      <vt:lpstr>The ng-app Directive</vt:lpstr>
      <vt:lpstr>The ng-init Directive</vt:lpstr>
      <vt:lpstr>The ng-model Directive</vt:lpstr>
      <vt:lpstr>The ng-bind Directive</vt:lpstr>
      <vt:lpstr>AngularJS Expressions</vt:lpstr>
      <vt:lpstr>AngularJS Expressions</vt:lpstr>
      <vt:lpstr>AngularJS Filters</vt:lpstr>
      <vt:lpstr>AngularJS Filters</vt:lpstr>
      <vt:lpstr>AngularJS Modules</vt:lpstr>
      <vt:lpstr>Including the module</vt:lpstr>
      <vt:lpstr>AngularJS Controllers</vt:lpstr>
      <vt:lpstr>AngularJS Controllers</vt:lpstr>
      <vt:lpstr>AngularJS Elements</vt:lpstr>
      <vt:lpstr>Scope</vt:lpstr>
      <vt:lpstr>References</vt:lpstr>
      <vt:lpstr>In class exercise</vt:lpstr>
      <vt:lpstr>Feedback</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Yeruva, Vijaya Kumari (UMKC-Student)</cp:lastModifiedBy>
  <cp:revision>53</cp:revision>
  <dcterms:created xsi:type="dcterms:W3CDTF">2014-01-29T16:55:47Z</dcterms:created>
  <dcterms:modified xsi:type="dcterms:W3CDTF">2018-02-10T10:21:14Z</dcterms:modified>
</cp:coreProperties>
</file>