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339" r:id="rId3"/>
    <p:sldId id="262" r:id="rId4"/>
    <p:sldId id="304" r:id="rId5"/>
    <p:sldId id="305" r:id="rId6"/>
    <p:sldId id="307" r:id="rId7"/>
    <p:sldId id="308" r:id="rId8"/>
    <p:sldId id="323" r:id="rId9"/>
    <p:sldId id="324" r:id="rId10"/>
    <p:sldId id="325" r:id="rId11"/>
    <p:sldId id="326" r:id="rId12"/>
    <p:sldId id="327" r:id="rId13"/>
    <p:sldId id="328" r:id="rId14"/>
    <p:sldId id="355" r:id="rId15"/>
    <p:sldId id="329" r:id="rId16"/>
    <p:sldId id="330" r:id="rId17"/>
    <p:sldId id="356" r:id="rId18"/>
    <p:sldId id="331" r:id="rId19"/>
    <p:sldId id="332" r:id="rId20"/>
    <p:sldId id="357" r:id="rId21"/>
    <p:sldId id="333" r:id="rId22"/>
    <p:sldId id="334" r:id="rId23"/>
    <p:sldId id="358" r:id="rId24"/>
    <p:sldId id="335" r:id="rId25"/>
    <p:sldId id="336" r:id="rId26"/>
    <p:sldId id="337" r:id="rId27"/>
    <p:sldId id="338" r:id="rId28"/>
    <p:sldId id="340" r:id="rId29"/>
    <p:sldId id="341" r:id="rId30"/>
    <p:sldId id="342" r:id="rId31"/>
    <p:sldId id="343" r:id="rId32"/>
    <p:sldId id="345" r:id="rId33"/>
    <p:sldId id="347" r:id="rId34"/>
    <p:sldId id="349" r:id="rId35"/>
    <p:sldId id="351" r:id="rId36"/>
    <p:sldId id="352" r:id="rId37"/>
    <p:sldId id="353" r:id="rId38"/>
    <p:sldId id="298" r:id="rId39"/>
    <p:sldId id="266" r:id="rId40"/>
    <p:sldId id="268" r:id="rId41"/>
    <p:sldId id="292" r:id="rId42"/>
    <p:sldId id="293" r:id="rId43"/>
    <p:sldId id="294" r:id="rId44"/>
    <p:sldId id="295" r:id="rId45"/>
    <p:sldId id="299" r:id="rId46"/>
    <p:sldId id="296" r:id="rId47"/>
    <p:sldId id="300" r:id="rId48"/>
    <p:sldId id="301" r:id="rId49"/>
    <p:sldId id="303" r:id="rId50"/>
    <p:sldId id="291" r:id="rId51"/>
    <p:sldId id="306" r:id="rId52"/>
    <p:sldId id="35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d3/d3/blob/master/API.md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s://github.com/d3/d3/releases/download/v4.9.1/d3.zip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s://en.wikipedia.org/wiki/D3.j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s://github.com/d3/d3/" TargetMode="External"/><Relationship Id="rId4" Type="http://schemas.openxmlformats.org/officeDocument/2006/relationships/hyperlink" Target="https://www.udacity.com/course/data-visualization-and-d3js--ud50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mbostock/4339083" TargetMode="External"/><Relationship Id="rId2" Type="http://schemas.openxmlformats.org/officeDocument/2006/relationships/hyperlink" Target="http://bl.ocks.org/sgruhier/1d692762f8328a2c9957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l.ocks.org/tizon9804/8540d89cc896927d35030cad2508324d" TargetMode="External"/><Relationship Id="rId4" Type="http://schemas.openxmlformats.org/officeDocument/2006/relationships/hyperlink" Target="http://bl.ocks.org/robschmuecker/7880033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KYg28wsHo7OnOa13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43060" y="2130480"/>
            <a:ext cx="8352148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CS5590 Applied Programming Series</a:t>
            </a:r>
            <a:endParaRPr sz="4400" dirty="0">
              <a:latin typeface="Georgia" panose="02040502050405020303" pitchFamily="18" charset="0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5726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Web/Cloud/Mobile Programming</a:t>
            </a:r>
            <a:endParaRPr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3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 - Cloud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653"/>
            <a:ext cx="8229600" cy="3847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1A5A-09C7-4E0D-8CFA-DA974BCC93D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536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 - Cloud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7088"/>
            <a:ext cx="8229600" cy="443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D9F23-7C35-4D37-9A76-41BDF1EBF7F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602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CRUD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Read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Update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Delete Operations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30AF-D60D-4D1C-A3AB-185E4E6DD06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856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or insert operations add new documents to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If the collection does not currently exist, insert operations will create the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insert documents into a collection: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db.collection.insertMany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77C72-F4FE-4B1C-BB76-99C083153DC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715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 -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621"/>
            <a:ext cx="8229600" cy="3915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A4DB3-EC02-4A8F-9AE5-6B81D1B2668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109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5499"/>
            <a:ext cx="8229600" cy="3975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8D6AFE-171F-4F24-B6D2-4EB98BABE8D4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934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Read operations retrieves documents from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i.e. queries a collection for documents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read documents from a collection: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db.collection.find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can specify query filters or criteria that identify the documents to return</a:t>
            </a:r>
            <a:endParaRPr lang="en-US" sz="20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00BCA-507E-424B-BF8E-F5F873871ADA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562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05" y="1600200"/>
            <a:ext cx="6505390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3F2CC-973E-49AB-B049-F0506F64BC95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248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131" y="1600200"/>
            <a:ext cx="4931738" cy="4525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56" y="0"/>
            <a:ext cx="870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7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Update operations modify existing documents in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update documents of a collection:</a:t>
            </a:r>
            <a:endParaRPr 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2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dirty="0"/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db.collection.updateMany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db.collection.replaceOne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can specify criteria, or filters, that identify the documents to update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These filters use the same syntax as read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AE5-B1FF-4438-BDE9-47C6FF5E50E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78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Introduction to MongoDB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MongoDB, Data Visualization with D3 (Data-Driven Documents)</a:t>
            </a: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8127"/>
            <a:ext cx="8229600" cy="399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FD1D6-A369-45D0-9251-55B0CEE38D7D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80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73" y="1600200"/>
            <a:ext cx="5657453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3353B-4008-4029-8064-B6DC35AFF57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968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/>
              </a:rPr>
              <a:t>Delete operations remove documents from a collection</a:t>
            </a:r>
          </a:p>
          <a:p>
            <a:r>
              <a:rPr lang="en-US" sz="2400" dirty="0">
                <a:latin typeface="Georgia"/>
              </a:rPr>
              <a:t>MongoDB provides the following methods to delete documents of a collection: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db.collection.deleteOne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db.collection.deleteMany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</a:p>
          <a:p>
            <a:pPr lvl="2">
              <a:buNone/>
            </a:pPr>
            <a:r>
              <a:rPr lang="en-US" dirty="0">
                <a:solidFill>
                  <a:srgbClr val="00B050"/>
                </a:solidFill>
                <a:latin typeface="Georgia"/>
              </a:rPr>
              <a:t>           </a:t>
            </a: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  <a:endParaRPr lang="en-US" dirty="0">
              <a:latin typeface="Georgia"/>
            </a:endParaRPr>
          </a:p>
          <a:p>
            <a:r>
              <a:rPr lang="en-US" sz="2400" dirty="0">
                <a:latin typeface="Georgia"/>
              </a:rPr>
              <a:t>You can specify criteria, or filters, that identify the documents to remove</a:t>
            </a:r>
          </a:p>
          <a:p>
            <a:r>
              <a:rPr lang="en-US" sz="2400" dirty="0">
                <a:latin typeface="Georgia"/>
              </a:rPr>
              <a:t>These filters use the same syntax as read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4CF47-0883-4478-A1F0-0F4889235A32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039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2934"/>
            <a:ext cx="8229600" cy="3960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417CE-3CD7-428B-A3DE-4EB089980DE2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994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8787"/>
            <a:ext cx="8229600" cy="3808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05A32-691E-4A19-A38F-5EA4D9EC72B3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22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5873"/>
            <a:ext cx="8229600" cy="3934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AC8A1-3347-4027-9AB0-FE3DEDD22275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884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3720"/>
            <a:ext cx="8229600" cy="4358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D4F2E-1873-407F-B233-C50E5499E937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197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Start the MongoDB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Command: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mongod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--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dbpath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“path where to initiate DB”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		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Eg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: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mongod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--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dbpath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“C:\Users\Vijaya\Desktop\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AP_Web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\NodeJS\MongoDB”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To create a database in MongoDB, start by creating a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MongoClient</a:t>
            </a:r>
            <a:r>
              <a:rPr lang="en-US" sz="2400" dirty="0">
                <a:latin typeface="Georgia" panose="02040502050405020303" pitchFamily="18" charset="0"/>
              </a:rPr>
              <a:t> object, then specify a connection URL with the correct </a:t>
            </a:r>
            <a:r>
              <a:rPr lang="en-US" sz="2400" dirty="0" err="1">
                <a:latin typeface="Georgia" panose="02040502050405020303" pitchFamily="18" charset="0"/>
              </a:rPr>
              <a:t>ip</a:t>
            </a:r>
            <a:r>
              <a:rPr lang="en-US" sz="2400" dirty="0">
                <a:latin typeface="Georgia" panose="02040502050405020303" pitchFamily="18" charset="0"/>
              </a:rPr>
              <a:t> address and the name of the database you want to 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MongoDB will create the database if it does not exist, and make a connection to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C771B-F764-42DA-9DFE-1EEC354021CF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791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9" y="1600200"/>
            <a:ext cx="8093581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236DE-928A-4103-B8AD-E652E5AA457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7202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9131"/>
            <a:ext cx="8229600" cy="4488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26051-AA1B-4751-8250-B5BC9E596D8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878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Introduction to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Introduction to 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Importance of 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Types of data formats used in D3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SVG: Scalable Vector Graphics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CSV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implement D3 inside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call methods of D3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Methods available in D3 ( </a:t>
            </a:r>
            <a:r>
              <a:rPr lang="en-US" sz="2000" dirty="0">
                <a:latin typeface="Georgia" panose="02040502050405020303" pitchFamily="18" charset="0"/>
                <a:hlinkClick r:id="rId4"/>
              </a:rPr>
              <a:t>https://github.com/d3/d3/blob/master/API.md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represent JSON data with D3.JS</a:t>
            </a:r>
          </a:p>
        </p:txBody>
      </p:sp>
    </p:spTree>
    <p:extLst>
      <p:ext uri="{BB962C8B-B14F-4D97-AF65-F5344CB8AC3E}">
        <p14:creationId xmlns:p14="http://schemas.microsoft.com/office/powerpoint/2010/main" val="287505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CRUD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Read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Update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Delete Operations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59E78-76ED-4419-AF47-B8EE22F9EB0D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4949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1159"/>
            <a:ext cx="8229600" cy="3844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64C01-1A8D-4172-985E-96AAF229D38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6733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27" y="1600200"/>
            <a:ext cx="7942746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23AB5-5BDB-47E9-925F-63F0D56F889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816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89946"/>
            <a:ext cx="8229600" cy="2946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BA300-C62E-4F75-ADCC-B497C6104E4E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829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4546"/>
            <a:ext cx="8229600" cy="3517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CD0A66-B141-4DAF-8097-2D198EE9A74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190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9871"/>
            <a:ext cx="8229600" cy="3946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F63875-059E-4E2F-BD23-61CBAE1A30F6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2589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Database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34827"/>
            <a:ext cx="8229600" cy="3056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955F0A-BA01-4BD4-944E-89502891D6C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698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Data Visualizations?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proverb is a simple and concrete saying popularly known and revered, which expresses a truth, based on common sense or the practical experience of humanity. The proverb "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 picture is worth 1000 words</a:t>
            </a:r>
            <a:r>
              <a:rPr lang="en-US" sz="2400" dirty="0">
                <a:latin typeface="Georgia" panose="02040502050405020303" pitchFamily="18" charset="0"/>
              </a:rPr>
              <a:t>" is one you have probably heard more than once.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16FD-FFEA-46D4-82B9-D4C8E390BC40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6399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What is D3 (Data-Driven Documents)?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D3.js is a JavaScript library for manipulating documents based on data.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 helps you bring data to life using HTML, SVG, and CSS.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D3’s emphasis on web standards gives you the full capabilities of modern browsers without tying yourself to a proprietary framework, combining powerful visualization components and a data-driven approach to DOM manipulation.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99779-C125-4C5E-8358-434C815ED89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652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D3?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D3 allows you to bind arbitrary data to a Document Object Model (DOM), and then apply data-driven transformations to the document.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For example, you can use D3 to generate an HTML table from an array of numbers.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Or, use the same data to create an interactive SVG bar chart with smooth transitions and interaction.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 is extremely fast, supporting large datasets and dynamic behaviors for interaction and animation. D3’s functional style allows code reuse through a diverse collection of official and community-developed modules.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A2878-6617-4522-B02E-E4E73199A530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599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6B4-82D3-4C8C-9D64-A0B16B8A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BED0-3B8E-4683-92C0-B232094B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Represent the Universities, their branches and departments in that university of a country in tree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91" y="2795414"/>
            <a:ext cx="5943600" cy="31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7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Types of data formats used in D3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SVG: Scalable Vector Graphics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XMLHttpRequest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text file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JSON blob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HTML document fragment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XML document fragment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comma-separated values (CSV) file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tab-separated values (TSV)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8D61E-36EC-427A-AF4C-808A76D8DFE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8565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Implementation of D3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Embedded within an HTML webpage, the JavaScript D3.js library uses pre-built JavaScript functions to select elements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link directly to the latest release, insert below tags in html page: 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2000" i="1" dirty="0">
                <a:solidFill>
                  <a:srgbClr val="00B050"/>
                </a:solidFill>
                <a:latin typeface="Georgia" panose="02040502050405020303" pitchFamily="18" charset="0"/>
              </a:rPr>
              <a:t>&lt;script src="https://d3js.org/d3.v4.min.js"&gt;&lt;/script&gt;</a:t>
            </a:r>
          </a:p>
          <a:p>
            <a:pPr marL="400050" lvl="1" indent="0">
              <a:buNone/>
            </a:pPr>
            <a:endParaRPr lang="en-US" sz="2000" i="1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Or, it can be download the latest version (4.9.1) here:</a:t>
            </a:r>
          </a:p>
          <a:p>
            <a:pPr marL="0" lvl="1" indent="0">
              <a:buNone/>
            </a:pPr>
            <a:r>
              <a:rPr lang="en-US" sz="2400" dirty="0">
                <a:latin typeface="Georgia" panose="02040502050405020303" pitchFamily="18" charset="0"/>
                <a:hlinkClick r:id="rId2"/>
              </a:rPr>
              <a:t>https://github.com/d3/d3/releases/download/v4.9.1/d3.zip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lvl="1" indent="-342900">
              <a:buFont typeface="Arial"/>
              <a:buChar char="•"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BD03B-D83D-43D4-BF26-5587CF4C66B1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5423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Importance of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For example, to change the text color of paragraph elements without D3: 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var paragraphs = document.getElementsByTagName("p");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for (var i = 0; i &lt; paragraphs.length; i++) 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 var paragraph = paragraphs.item(i);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 paragraph.style.setProperty("color", "white", null);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}</a:t>
            </a:r>
          </a:p>
          <a:p>
            <a:pPr marL="800100" lvl="2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lvl="2" indent="0">
              <a:buNone/>
            </a:pPr>
            <a:r>
              <a:rPr lang="en-US" dirty="0">
                <a:latin typeface="Georgia" panose="02040502050405020303" pitchFamily="18" charset="0"/>
              </a:rPr>
              <a:t>D3 employs a declarative approach, operating on arbitrary sets of nodes called selections. We can rewrite the above loop as:</a:t>
            </a:r>
          </a:p>
          <a:p>
            <a:pPr marL="800100" lvl="2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Georgia" panose="02040502050405020303" pitchFamily="18" charset="0"/>
              </a:rPr>
              <a:t>d3.selectAll("p").style("color", "white");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E5309-663F-47FA-8200-8090D8B25C82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26109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The Data Visualization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Acquire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Parse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Filter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Represent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Refine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Interact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329D0-8441-49F9-A2FA-CF77D88678ED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91458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Technical Principles of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Selections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Transitions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Data-binding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F1A5B-C759-4656-B917-4962CB00E80B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87965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568"/>
            <a:ext cx="8229600" cy="4642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err="1">
                <a:latin typeface="Georgia" panose="02040502050405020303" pitchFamily="18" charset="0"/>
              </a:rPr>
              <a:t>employees.json</a:t>
            </a:r>
            <a:endParaRPr lang="en-US" sz="1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[{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"name": "Vijaya",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"title": "TA",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"Subject": "Web"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}, 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"name": "Karthik",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"title": "TA",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"Subject": "Web"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Georgia" panose="02040502050405020303" pitchFamily="18" charset="0"/>
              </a:rPr>
              <a:t>d3.json</a:t>
            </a:r>
            <a:r>
              <a:rPr lang="en-US" sz="1400" dirty="0">
                <a:latin typeface="Georgia" panose="02040502050405020303" pitchFamily="18" charset="0"/>
              </a:rPr>
              <a:t>("/data/</a:t>
            </a:r>
            <a:r>
              <a:rPr lang="en-US" sz="1400" dirty="0" err="1">
                <a:latin typeface="Georgia" panose="02040502050405020303" pitchFamily="18" charset="0"/>
              </a:rPr>
              <a:t>employees.json</a:t>
            </a:r>
            <a:r>
              <a:rPr lang="en-US" sz="1400" dirty="0">
                <a:latin typeface="Georgia" panose="02040502050405020303" pitchFamily="18" charset="0"/>
              </a:rPr>
              <a:t>", function (data) 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console.log(data[0]);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});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Out put: { name: "Vijaya", title: "TA", Subject: "Web“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35A4E-5920-465C-AAC3-11F37E93A12D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34487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644" y="1600200"/>
            <a:ext cx="7192712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B3827-E161-41F8-9FCA-40E74C660B79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48666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42" y="1600200"/>
            <a:ext cx="5888715" cy="45259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1DA41-6AF9-4E87-B712-6C6F735DBD46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415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70" y="1741011"/>
            <a:ext cx="6804660" cy="42443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CEEA5-39E0-456D-8091-CDD90801744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05710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  <a:hlinkClick r:id="rId2"/>
              </a:rPr>
              <a:t>https://en.wikipedia.org/wiki/D3.js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3"/>
              </a:rPr>
              <a:t>https://d3js.org/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4"/>
              </a:rPr>
              <a:t>https://www.udacity.com/course/data-visualization-and-d3js--ud507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5"/>
              </a:rPr>
              <a:t>https://github.com/d3/d3/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6"/>
              </a:rPr>
              <a:t>https://www.dashingd3js.com/table-of-contents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Introduction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One of the most popular NoSQL database is MongoDB.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open-source document database that provides high performance, high availability, and automatic scaling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record in MongoDB is a document, which is a data structure composed of field and value pairs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values of fields may include other documents, arrays, and arrays of documents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documents are similar to JSON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F6DF6-967B-4EDA-A3F1-82B5DF289E9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237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 above(explained in class) use case, Implement the Drag and Drop, Zoomable, Panning, Collapsible Tree with auto-sizing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Reference: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hlinkClick r:id="rId2"/>
              </a:rPr>
              <a:t>http://bl.ocks.org/sgruhier/1d692762f8328a2c9957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>
                <a:latin typeface="Georgia" panose="02040502050405020303" pitchFamily="18" charset="0"/>
                <a:hlinkClick r:id="rId3"/>
              </a:rPr>
              <a:t>https://bl.ocks.org/mbostock/4339083</a:t>
            </a:r>
            <a:endParaRPr lang="en-US" sz="180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>
                <a:latin typeface="Georgia" panose="02040502050405020303" pitchFamily="18" charset="0"/>
                <a:hlinkClick r:id="rId4"/>
              </a:rPr>
              <a:t>http</a:t>
            </a:r>
            <a:r>
              <a:rPr lang="en-US" sz="1800" dirty="0">
                <a:latin typeface="Georgia" panose="02040502050405020303" pitchFamily="18" charset="0"/>
                <a:hlinkClick r:id="rId4"/>
              </a:rPr>
              <a:t>://bl.ocks.org/robschmuecker/7880033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hlinkClick r:id="rId5"/>
              </a:rPr>
              <a:t>http://bl.ocks.org/tizon9804/8540d89cc896927d35030cad2508324d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54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A6F4-9F6C-4A88-B257-6D9814E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Feedback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84C63-6286-447D-A745-8B21EE478976}"/>
              </a:ext>
            </a:extLst>
          </p:cNvPr>
          <p:cNvSpPr/>
          <p:nvPr/>
        </p:nvSpPr>
        <p:spPr>
          <a:xfrm>
            <a:off x="457199" y="1619274"/>
            <a:ext cx="7951509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Please don't forget to submit your feedback after the class. This helps a lot in increasing effectiveness of the course.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 </a:t>
            </a:r>
          </a:p>
          <a:p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Use following link to submit your feedback: </a:t>
            </a:r>
            <a:r>
              <a:rPr lang="en-US" sz="2400" u="sng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  <a:hlinkClick r:id="rId2"/>
              </a:rPr>
              <a:t>https://goo.gl/forms/YKYg28wsHo7OnOa13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3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with NodeJS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Node.js can be used in database applications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can be accessed in local machine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can be accessed in cloud through Mongo Lab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Local: </a:t>
            </a:r>
            <a:r>
              <a:rPr lang="en-US" sz="2000" dirty="0">
                <a:latin typeface="Georgia" panose="02040502050405020303" pitchFamily="18" charset="0"/>
              </a:rPr>
              <a:t>Install MongoDB in local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https://www.mongodb.com/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Cloud: </a:t>
            </a:r>
            <a:r>
              <a:rPr lang="en-US" sz="2000" dirty="0">
                <a:latin typeface="Georgia" panose="02040502050405020303" pitchFamily="18" charset="0"/>
              </a:rPr>
              <a:t>Create an account in Mongo Lab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Refer the installation PPT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download MongoDB package: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npm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install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mongodb</a:t>
            </a: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Node.js can use this module to manipulate MongoDB databases</a:t>
            </a:r>
          </a:p>
          <a:p>
            <a:pPr lvl="2"/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6E86E-55DC-4102-9C55-93B30C7AEEE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447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Database - Cloud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1588088"/>
            <a:ext cx="8229600" cy="436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D5B81-6143-4E0C-AAEE-0B236918444C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20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User - Cloud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19" y="1600200"/>
            <a:ext cx="7403362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DE770-5F06-4C60-8401-F8051BE4F38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683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Connect to the Database - Cloud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4147"/>
            <a:ext cx="8229600" cy="3998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4F4C1-CEBA-41A3-A7CB-FE80D2F042A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26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1361</Words>
  <Application>Microsoft Office PowerPoint</Application>
  <PresentationFormat>On-screen Show (4:3)</PresentationFormat>
  <Paragraphs>236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Droid Sans Fallback</vt:lpstr>
      <vt:lpstr>Georgia</vt:lpstr>
      <vt:lpstr>Helvetica</vt:lpstr>
      <vt:lpstr>Office Theme</vt:lpstr>
      <vt:lpstr>Custom Design</vt:lpstr>
      <vt:lpstr>PowerPoint Presentation</vt:lpstr>
      <vt:lpstr>Introduction to MongoDB and D3</vt:lpstr>
      <vt:lpstr>Overview</vt:lpstr>
      <vt:lpstr>Use Case</vt:lpstr>
      <vt:lpstr>Introduction to MongoDB</vt:lpstr>
      <vt:lpstr>MongoDB with NodeJS</vt:lpstr>
      <vt:lpstr>Create the Database - Cloud</vt:lpstr>
      <vt:lpstr>Create the User - Cloud</vt:lpstr>
      <vt:lpstr>Connect to the Database - Cloud</vt:lpstr>
      <vt:lpstr>Create the Collection - Cloud</vt:lpstr>
      <vt:lpstr>Create the Collection - Cloud</vt:lpstr>
      <vt:lpstr>MongoDB CRUD Operations</vt:lpstr>
      <vt:lpstr>Create Operations</vt:lpstr>
      <vt:lpstr>Create Operations - Cloud</vt:lpstr>
      <vt:lpstr>Create Operations</vt:lpstr>
      <vt:lpstr>Read Operations</vt:lpstr>
      <vt:lpstr>Read Operations</vt:lpstr>
      <vt:lpstr>Read Operations</vt:lpstr>
      <vt:lpstr>Update Operations</vt:lpstr>
      <vt:lpstr>Update Operations</vt:lpstr>
      <vt:lpstr>Update Operations</vt:lpstr>
      <vt:lpstr>Delete Operations</vt:lpstr>
      <vt:lpstr>Delete Operations</vt:lpstr>
      <vt:lpstr>Delete Operations</vt:lpstr>
      <vt:lpstr>Drop the Collection</vt:lpstr>
      <vt:lpstr>Drop the Collection</vt:lpstr>
      <vt:lpstr>Start the MongoDB Server</vt:lpstr>
      <vt:lpstr>Create the Database</vt:lpstr>
      <vt:lpstr>Create the Collection</vt:lpstr>
      <vt:lpstr>MongoDB CRUD Operations</vt:lpstr>
      <vt:lpstr>Create Operations</vt:lpstr>
      <vt:lpstr>Read Operations</vt:lpstr>
      <vt:lpstr>Update Operations</vt:lpstr>
      <vt:lpstr>Delete Operations</vt:lpstr>
      <vt:lpstr>Drop the Collection</vt:lpstr>
      <vt:lpstr>Drop the Database</vt:lpstr>
      <vt:lpstr>Why Data Visualizations?</vt:lpstr>
      <vt:lpstr>What is D3 (Data-Driven Documents)?</vt:lpstr>
      <vt:lpstr>Why D3?</vt:lpstr>
      <vt:lpstr>Types of data formats used in D3 </vt:lpstr>
      <vt:lpstr>Implementation of D3 in HTML</vt:lpstr>
      <vt:lpstr>Importance of D3</vt:lpstr>
      <vt:lpstr>The Data Visualization Process</vt:lpstr>
      <vt:lpstr>Technical Principles of D3</vt:lpstr>
      <vt:lpstr>How to use JSON data with D3</vt:lpstr>
      <vt:lpstr>How to use JSON data with D3</vt:lpstr>
      <vt:lpstr>How to use JSON data with D3</vt:lpstr>
      <vt:lpstr>How to use JSON data with D3</vt:lpstr>
      <vt:lpstr>References</vt:lpstr>
      <vt:lpstr>In class exercise</vt:lpstr>
      <vt:lpstr>Feedback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Ali, Liaquat  . (UMKC-Student)</cp:lastModifiedBy>
  <cp:revision>53</cp:revision>
  <dcterms:created xsi:type="dcterms:W3CDTF">2014-01-29T16:55:47Z</dcterms:created>
  <dcterms:modified xsi:type="dcterms:W3CDTF">2018-02-27T15:44:41Z</dcterms:modified>
</cp:coreProperties>
</file>