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sldIdLst>
    <p:sldId id="325" r:id="rId3"/>
    <p:sldId id="262" r:id="rId4"/>
    <p:sldId id="324" r:id="rId5"/>
    <p:sldId id="296" r:id="rId6"/>
    <p:sldId id="297" r:id="rId7"/>
    <p:sldId id="298" r:id="rId8"/>
    <p:sldId id="299" r:id="rId9"/>
    <p:sldId id="301" r:id="rId10"/>
    <p:sldId id="302" r:id="rId11"/>
    <p:sldId id="303" r:id="rId12"/>
    <p:sldId id="305" r:id="rId13"/>
    <p:sldId id="306" r:id="rId14"/>
    <p:sldId id="307" r:id="rId15"/>
    <p:sldId id="320" r:id="rId16"/>
    <p:sldId id="321" r:id="rId17"/>
    <p:sldId id="322" r:id="rId18"/>
    <p:sldId id="323" r:id="rId19"/>
    <p:sldId id="309" r:id="rId20"/>
    <p:sldId id="311" r:id="rId21"/>
    <p:sldId id="312" r:id="rId22"/>
    <p:sldId id="313" r:id="rId23"/>
    <p:sldId id="315" r:id="rId24"/>
    <p:sldId id="316" r:id="rId25"/>
    <p:sldId id="318" r:id="rId26"/>
    <p:sldId id="31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00FF"/>
    <a:srgbClr val="528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4D236F-8C10-4FB8-95F7-950ED5CD5C97}" type="datetimeFigureOut">
              <a:rPr lang="en-US" smtClean="0"/>
              <a:t>2/16/2018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51B7C-939F-4CBD-8387-44B93C154F7E}" type="slidenum">
              <a:rPr lang="en-US" smtClean="0"/>
              <a:t>‹#›</a:t>
            </a:fld>
            <a:endParaRPr lang="en-US"/>
          </a:p>
        </p:txBody>
      </p:sp>
    </p:spTree>
    <p:extLst>
      <p:ext uri="{BB962C8B-B14F-4D97-AF65-F5344CB8AC3E}">
        <p14:creationId xmlns:p14="http://schemas.microsoft.com/office/powerpoint/2010/main" val="17064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980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05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396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362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55140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26975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09086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6961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40602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43987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255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39916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28048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08491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7912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401628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560969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72582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59374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311662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231439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30395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27939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8634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5957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6453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77C0E-67A9-7043-A4EF-BB6590D640F8}" type="datetimeFigureOut">
              <a:rPr lang="en-US" smtClean="0"/>
              <a:t>2/16/2018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270EF-DC70-1C42-943C-79D494D2C8C8}" type="slidenum">
              <a:rPr lang="en-US" smtClean="0"/>
              <a:t>‹#›</a:t>
            </a:fld>
            <a:endParaRPr lang="en-US" dirty="0"/>
          </a:p>
        </p:txBody>
      </p:sp>
    </p:spTree>
    <p:extLst>
      <p:ext uri="{BB962C8B-B14F-4D97-AF65-F5344CB8AC3E}">
        <p14:creationId xmlns:p14="http://schemas.microsoft.com/office/powerpoint/2010/main" val="794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2/16/2018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dirty="0"/>
          </a:p>
        </p:txBody>
      </p:sp>
    </p:spTree>
    <p:extLst>
      <p:ext uri="{BB962C8B-B14F-4D97-AF65-F5344CB8AC3E}">
        <p14:creationId xmlns:p14="http://schemas.microsoft.com/office/powerpoint/2010/main" val="399486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lab.com/welcome/"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docs.mongolab.com/data-api/"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hyperlink" Target="https://api.mongolab.com/api/1"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ongodb.com/"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43060" y="2130480"/>
            <a:ext cx="8352148" cy="1469520"/>
          </a:xfrm>
          <a:prstGeom prst="rect">
            <a:avLst/>
          </a:prstGeom>
        </p:spPr>
        <p:txBody>
          <a:bodyPr anchor="ctr"/>
          <a:lstStyle/>
          <a:p>
            <a:pPr algn="ctr">
              <a:lnSpc>
                <a:spcPct val="100000"/>
              </a:lnSpc>
            </a:pPr>
            <a:r>
              <a:rPr lang="en-US" sz="4400" dirty="0">
                <a:solidFill>
                  <a:srgbClr val="FFFFFF"/>
                </a:solidFill>
                <a:latin typeface="Georgia" panose="02040502050405020303" pitchFamily="18" charset="0"/>
                <a:ea typeface="Georgia"/>
              </a:rPr>
              <a:t>CS5590 Applied Programming Series</a:t>
            </a:r>
            <a:endParaRPr sz="4400" dirty="0">
              <a:latin typeface="Georgia" panose="02040502050405020303" pitchFamily="18" charset="0"/>
            </a:endParaRPr>
          </a:p>
        </p:txBody>
      </p:sp>
      <p:sp>
        <p:nvSpPr>
          <p:cNvPr id="119" name="TextShape 2"/>
          <p:cNvSpPr txBox="1"/>
          <p:nvPr/>
        </p:nvSpPr>
        <p:spPr>
          <a:xfrm>
            <a:off x="1371600" y="3886200"/>
            <a:ext cx="6400440" cy="572678"/>
          </a:xfrm>
          <a:prstGeom prst="rect">
            <a:avLst/>
          </a:prstGeom>
        </p:spPr>
        <p:txBody>
          <a:bodyPr/>
          <a:lstStyle/>
          <a:p>
            <a:pPr algn="ctr">
              <a:lnSpc>
                <a:spcPct val="100000"/>
              </a:lnSpc>
            </a:pPr>
            <a:r>
              <a:rPr lang="en-US" sz="3200" dirty="0">
                <a:solidFill>
                  <a:srgbClr val="FFFFFF"/>
                </a:solidFill>
                <a:latin typeface="Georgia" panose="02040502050405020303" pitchFamily="18" charset="0"/>
                <a:ea typeface="Georgia"/>
              </a:rPr>
              <a:t>Web/Cloud/Mobile Programming</a:t>
            </a:r>
            <a:endParaRPr sz="3200" dirty="0">
              <a:latin typeface="Georgia" panose="02040502050405020303" pitchFamily="18" charset="0"/>
            </a:endParaRPr>
          </a:p>
        </p:txBody>
      </p:sp>
    </p:spTree>
    <p:extLst>
      <p:ext uri="{BB962C8B-B14F-4D97-AF65-F5344CB8AC3E}">
        <p14:creationId xmlns:p14="http://schemas.microsoft.com/office/powerpoint/2010/main" val="936223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Account creation</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hlinkClick r:id="rId2"/>
              </a:rPr>
              <a:t>https://mlab.com/welcome/</a:t>
            </a:r>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5" name="Picture 4"/>
          <p:cNvPicPr>
            <a:picLocks noChangeAspect="1"/>
          </p:cNvPicPr>
          <p:nvPr/>
        </p:nvPicPr>
        <p:blipFill>
          <a:blip r:embed="rId3"/>
          <a:stretch>
            <a:fillRect/>
          </a:stretch>
        </p:blipFill>
        <p:spPr>
          <a:xfrm>
            <a:off x="908180" y="2285710"/>
            <a:ext cx="2880312" cy="3573916"/>
          </a:xfrm>
          <a:prstGeom prst="rect">
            <a:avLst/>
          </a:prstGeom>
        </p:spPr>
      </p:pic>
      <p:pic>
        <p:nvPicPr>
          <p:cNvPr id="6" name="Picture 5"/>
          <p:cNvPicPr>
            <a:picLocks noChangeAspect="1"/>
          </p:cNvPicPr>
          <p:nvPr/>
        </p:nvPicPr>
        <p:blipFill>
          <a:blip r:embed="rId4"/>
          <a:stretch>
            <a:fillRect/>
          </a:stretch>
        </p:blipFill>
        <p:spPr>
          <a:xfrm>
            <a:off x="4416489" y="2285710"/>
            <a:ext cx="3532667" cy="3573916"/>
          </a:xfrm>
          <a:prstGeom prst="rect">
            <a:avLst/>
          </a:prstGeom>
        </p:spPr>
      </p:pic>
    </p:spTree>
    <p:extLst>
      <p:ext uri="{BB962C8B-B14F-4D97-AF65-F5344CB8AC3E}">
        <p14:creationId xmlns:p14="http://schemas.microsoft.com/office/powerpoint/2010/main" val="96436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Account creation</a:t>
            </a:r>
            <a:endParaRPr lang="en-US" dirty="0">
              <a:latin typeface="Georgia" panose="02040502050405020303" pitchFamily="18" charset="0"/>
            </a:endParaRPr>
          </a:p>
        </p:txBody>
      </p:sp>
      <p:pic>
        <p:nvPicPr>
          <p:cNvPr id="7" name="Content Placeholder 6"/>
          <p:cNvPicPr>
            <a:picLocks noGrp="1" noChangeAspect="1"/>
          </p:cNvPicPr>
          <p:nvPr>
            <p:ph idx="1"/>
          </p:nvPr>
        </p:nvPicPr>
        <p:blipFill>
          <a:blip r:embed="rId2"/>
          <a:stretch>
            <a:fillRect/>
          </a:stretch>
        </p:blipFill>
        <p:spPr>
          <a:xfrm>
            <a:off x="457200" y="1776490"/>
            <a:ext cx="8229600" cy="4173383"/>
          </a:xfrm>
          <a:prstGeom prst="rect">
            <a:avLst/>
          </a:prstGeom>
        </p:spPr>
      </p:pic>
    </p:spTree>
    <p:extLst>
      <p:ext uri="{BB962C8B-B14F-4D97-AF65-F5344CB8AC3E}">
        <p14:creationId xmlns:p14="http://schemas.microsoft.com/office/powerpoint/2010/main" val="204339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Data Base creation</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Click on “Create New” button against MongoDB Deployments option in your home page </a:t>
            </a:r>
          </a:p>
          <a:p>
            <a:r>
              <a:rPr lang="en-US" sz="2400" dirty="0">
                <a:latin typeface="Georgia" panose="02040502050405020303" pitchFamily="18" charset="0"/>
              </a:rPr>
              <a:t>A window to create new subscription will open.</a:t>
            </a:r>
          </a:p>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5" name="Picture 4"/>
          <p:cNvPicPr>
            <a:picLocks noChangeAspect="1"/>
          </p:cNvPicPr>
          <p:nvPr/>
        </p:nvPicPr>
        <p:blipFill>
          <a:blip r:embed="rId2"/>
          <a:stretch>
            <a:fillRect/>
          </a:stretch>
        </p:blipFill>
        <p:spPr>
          <a:xfrm>
            <a:off x="830424" y="3338631"/>
            <a:ext cx="7249886" cy="524550"/>
          </a:xfrm>
          <a:prstGeom prst="rect">
            <a:avLst/>
          </a:prstGeom>
        </p:spPr>
      </p:pic>
    </p:spTree>
    <p:extLst>
      <p:ext uri="{BB962C8B-B14F-4D97-AF65-F5344CB8AC3E}">
        <p14:creationId xmlns:p14="http://schemas.microsoft.com/office/powerpoint/2010/main" val="210875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Data Base creation</a:t>
            </a:r>
            <a:endParaRPr lang="en-US" dirty="0"/>
          </a:p>
        </p:txBody>
      </p:sp>
      <p:sp>
        <p:nvSpPr>
          <p:cNvPr id="3" name="Content Placeholder 2"/>
          <p:cNvSpPr>
            <a:spLocks noGrp="1"/>
          </p:cNvSpPr>
          <p:nvPr>
            <p:ph idx="1"/>
          </p:nvPr>
        </p:nvSpPr>
        <p:spPr/>
        <p:txBody>
          <a:bodyPr>
            <a:normAutofit/>
          </a:bodyPr>
          <a:lstStyle/>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4" name="Picture 3">
            <a:extLst>
              <a:ext uri="{FF2B5EF4-FFF2-40B4-BE49-F238E27FC236}">
                <a16:creationId xmlns:a16="http://schemas.microsoft.com/office/drawing/2014/main" id="{FA32C4C7-D884-4AF2-8B20-774D6D1E41EA}"/>
              </a:ext>
            </a:extLst>
          </p:cNvPr>
          <p:cNvPicPr>
            <a:picLocks noChangeAspect="1"/>
          </p:cNvPicPr>
          <p:nvPr/>
        </p:nvPicPr>
        <p:blipFill>
          <a:blip r:embed="rId2"/>
          <a:stretch>
            <a:fillRect/>
          </a:stretch>
        </p:blipFill>
        <p:spPr>
          <a:xfrm>
            <a:off x="0" y="1600200"/>
            <a:ext cx="9144000" cy="4381500"/>
          </a:xfrm>
          <a:prstGeom prst="rect">
            <a:avLst/>
          </a:prstGeom>
        </p:spPr>
      </p:pic>
    </p:spTree>
    <p:extLst>
      <p:ext uri="{BB962C8B-B14F-4D97-AF65-F5344CB8AC3E}">
        <p14:creationId xmlns:p14="http://schemas.microsoft.com/office/powerpoint/2010/main" val="120072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Data Base creation</a:t>
            </a:r>
            <a:endParaRPr lang="en-US" dirty="0"/>
          </a:p>
        </p:txBody>
      </p:sp>
      <p:sp>
        <p:nvSpPr>
          <p:cNvPr id="3" name="Content Placeholder 2"/>
          <p:cNvSpPr>
            <a:spLocks noGrp="1"/>
          </p:cNvSpPr>
          <p:nvPr>
            <p:ph idx="1"/>
          </p:nvPr>
        </p:nvSpPr>
        <p:spPr/>
        <p:txBody>
          <a:bodyPr>
            <a:normAutofit/>
          </a:bodyPr>
          <a:lstStyle/>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5" name="Picture 4">
            <a:extLst>
              <a:ext uri="{FF2B5EF4-FFF2-40B4-BE49-F238E27FC236}">
                <a16:creationId xmlns:a16="http://schemas.microsoft.com/office/drawing/2014/main" id="{F67D5703-7B7F-4149-9958-CCCD6985B7AD}"/>
              </a:ext>
            </a:extLst>
          </p:cNvPr>
          <p:cNvPicPr>
            <a:picLocks noChangeAspect="1"/>
          </p:cNvPicPr>
          <p:nvPr/>
        </p:nvPicPr>
        <p:blipFill>
          <a:blip r:embed="rId2"/>
          <a:stretch>
            <a:fillRect/>
          </a:stretch>
        </p:blipFill>
        <p:spPr>
          <a:xfrm>
            <a:off x="0" y="1600200"/>
            <a:ext cx="9144000" cy="3905250"/>
          </a:xfrm>
          <a:prstGeom prst="rect">
            <a:avLst/>
          </a:prstGeom>
        </p:spPr>
      </p:pic>
    </p:spTree>
    <p:extLst>
      <p:ext uri="{BB962C8B-B14F-4D97-AF65-F5344CB8AC3E}">
        <p14:creationId xmlns:p14="http://schemas.microsoft.com/office/powerpoint/2010/main" val="421681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Data Base creation</a:t>
            </a:r>
            <a:endParaRPr lang="en-US" dirty="0"/>
          </a:p>
        </p:txBody>
      </p:sp>
      <p:sp>
        <p:nvSpPr>
          <p:cNvPr id="3" name="Content Placeholder 2"/>
          <p:cNvSpPr>
            <a:spLocks noGrp="1"/>
          </p:cNvSpPr>
          <p:nvPr>
            <p:ph idx="1"/>
          </p:nvPr>
        </p:nvSpPr>
        <p:spPr/>
        <p:txBody>
          <a:bodyPr>
            <a:normAutofit/>
          </a:bodyPr>
          <a:lstStyle/>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5" name="Picture 4">
            <a:extLst>
              <a:ext uri="{FF2B5EF4-FFF2-40B4-BE49-F238E27FC236}">
                <a16:creationId xmlns:a16="http://schemas.microsoft.com/office/drawing/2014/main" id="{402C750B-6566-4C9D-AE20-805F55EAEBA1}"/>
              </a:ext>
            </a:extLst>
          </p:cNvPr>
          <p:cNvPicPr>
            <a:picLocks noChangeAspect="1"/>
          </p:cNvPicPr>
          <p:nvPr/>
        </p:nvPicPr>
        <p:blipFill>
          <a:blip r:embed="rId2"/>
          <a:stretch>
            <a:fillRect/>
          </a:stretch>
        </p:blipFill>
        <p:spPr>
          <a:xfrm>
            <a:off x="0" y="1475357"/>
            <a:ext cx="9144000" cy="3907285"/>
          </a:xfrm>
          <a:prstGeom prst="rect">
            <a:avLst/>
          </a:prstGeom>
        </p:spPr>
      </p:pic>
    </p:spTree>
    <p:extLst>
      <p:ext uri="{BB962C8B-B14F-4D97-AF65-F5344CB8AC3E}">
        <p14:creationId xmlns:p14="http://schemas.microsoft.com/office/powerpoint/2010/main" val="257820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Data Base creation</a:t>
            </a:r>
            <a:endParaRPr lang="en-US" dirty="0"/>
          </a:p>
        </p:txBody>
      </p:sp>
      <p:sp>
        <p:nvSpPr>
          <p:cNvPr id="3" name="Content Placeholder 2"/>
          <p:cNvSpPr>
            <a:spLocks noGrp="1"/>
          </p:cNvSpPr>
          <p:nvPr>
            <p:ph idx="1"/>
          </p:nvPr>
        </p:nvSpPr>
        <p:spPr/>
        <p:txBody>
          <a:bodyPr>
            <a:normAutofit/>
          </a:bodyPr>
          <a:lstStyle/>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4" name="Picture 3">
            <a:extLst>
              <a:ext uri="{FF2B5EF4-FFF2-40B4-BE49-F238E27FC236}">
                <a16:creationId xmlns:a16="http://schemas.microsoft.com/office/drawing/2014/main" id="{81D98315-8A84-40F9-AFA1-E91E063FE858}"/>
              </a:ext>
            </a:extLst>
          </p:cNvPr>
          <p:cNvPicPr>
            <a:picLocks noChangeAspect="1"/>
          </p:cNvPicPr>
          <p:nvPr/>
        </p:nvPicPr>
        <p:blipFill>
          <a:blip r:embed="rId2"/>
          <a:stretch>
            <a:fillRect/>
          </a:stretch>
        </p:blipFill>
        <p:spPr>
          <a:xfrm>
            <a:off x="0" y="1417638"/>
            <a:ext cx="9144000" cy="4391025"/>
          </a:xfrm>
          <a:prstGeom prst="rect">
            <a:avLst/>
          </a:prstGeom>
        </p:spPr>
      </p:pic>
    </p:spTree>
    <p:extLst>
      <p:ext uri="{BB962C8B-B14F-4D97-AF65-F5344CB8AC3E}">
        <p14:creationId xmlns:p14="http://schemas.microsoft.com/office/powerpoint/2010/main" val="257908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Data Base creation</a:t>
            </a:r>
            <a:endParaRPr lang="en-US" dirty="0"/>
          </a:p>
        </p:txBody>
      </p:sp>
      <p:sp>
        <p:nvSpPr>
          <p:cNvPr id="3" name="Content Placeholder 2"/>
          <p:cNvSpPr>
            <a:spLocks noGrp="1"/>
          </p:cNvSpPr>
          <p:nvPr>
            <p:ph idx="1"/>
          </p:nvPr>
        </p:nvSpPr>
        <p:spPr/>
        <p:txBody>
          <a:bodyPr>
            <a:normAutofit/>
          </a:bodyPr>
          <a:lstStyle/>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5" name="Picture 4">
            <a:extLst>
              <a:ext uri="{FF2B5EF4-FFF2-40B4-BE49-F238E27FC236}">
                <a16:creationId xmlns:a16="http://schemas.microsoft.com/office/drawing/2014/main" id="{0F8AE8C1-50E7-4593-AC44-241301255399}"/>
              </a:ext>
            </a:extLst>
          </p:cNvPr>
          <p:cNvPicPr>
            <a:picLocks noChangeAspect="1"/>
          </p:cNvPicPr>
          <p:nvPr/>
        </p:nvPicPr>
        <p:blipFill>
          <a:blip r:embed="rId2"/>
          <a:stretch>
            <a:fillRect/>
          </a:stretch>
        </p:blipFill>
        <p:spPr>
          <a:xfrm>
            <a:off x="0" y="1524085"/>
            <a:ext cx="9144000" cy="4089748"/>
          </a:xfrm>
          <a:prstGeom prst="rect">
            <a:avLst/>
          </a:prstGeom>
        </p:spPr>
      </p:pic>
    </p:spTree>
    <p:extLst>
      <p:ext uri="{BB962C8B-B14F-4D97-AF65-F5344CB8AC3E}">
        <p14:creationId xmlns:p14="http://schemas.microsoft.com/office/powerpoint/2010/main" val="55509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Data Base creation</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The newly created database will be added to the MongoDB deployments as shown below</a:t>
            </a:r>
          </a:p>
          <a:p>
            <a:r>
              <a:rPr lang="en-US" sz="2400" dirty="0">
                <a:latin typeface="Georgia" panose="02040502050405020303" pitchFamily="18" charset="0"/>
              </a:rPr>
              <a:t>Click on the database name. Your database page will open</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961054" y="3331490"/>
            <a:ext cx="7221894" cy="475400"/>
          </a:xfrm>
          <a:prstGeom prst="rect">
            <a:avLst/>
          </a:prstGeom>
        </p:spPr>
      </p:pic>
      <p:pic>
        <p:nvPicPr>
          <p:cNvPr id="5" name="Picture 4"/>
          <p:cNvPicPr>
            <a:picLocks noChangeAspect="1"/>
          </p:cNvPicPr>
          <p:nvPr/>
        </p:nvPicPr>
        <p:blipFill>
          <a:blip r:embed="rId3"/>
          <a:stretch>
            <a:fillRect/>
          </a:stretch>
        </p:blipFill>
        <p:spPr>
          <a:xfrm>
            <a:off x="961053" y="4087007"/>
            <a:ext cx="7221894" cy="1171401"/>
          </a:xfrm>
          <a:prstGeom prst="rect">
            <a:avLst/>
          </a:prstGeom>
        </p:spPr>
      </p:pic>
    </p:spTree>
    <p:extLst>
      <p:ext uri="{BB962C8B-B14F-4D97-AF65-F5344CB8AC3E}">
        <p14:creationId xmlns:p14="http://schemas.microsoft.com/office/powerpoint/2010/main" val="107227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Collection creation</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Click on “Add Collection” in the collections tab to created a  collection</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Provide a name for your collection and click on create</a:t>
            </a:r>
          </a:p>
          <a:p>
            <a:r>
              <a:rPr lang="en-US" sz="2400" dirty="0">
                <a:latin typeface="Georgia" panose="02040502050405020303" pitchFamily="18" charset="0"/>
              </a:rPr>
              <a:t>The collection will be displayed as shown</a:t>
            </a:r>
          </a:p>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5" name="Picture 4"/>
          <p:cNvPicPr>
            <a:picLocks noChangeAspect="1"/>
          </p:cNvPicPr>
          <p:nvPr/>
        </p:nvPicPr>
        <p:blipFill>
          <a:blip r:embed="rId2"/>
          <a:stretch>
            <a:fillRect/>
          </a:stretch>
        </p:blipFill>
        <p:spPr>
          <a:xfrm>
            <a:off x="867747" y="2482679"/>
            <a:ext cx="6327781" cy="1025632"/>
          </a:xfrm>
          <a:prstGeom prst="rect">
            <a:avLst/>
          </a:prstGeom>
        </p:spPr>
      </p:pic>
      <p:pic>
        <p:nvPicPr>
          <p:cNvPr id="6" name="Picture 5"/>
          <p:cNvPicPr>
            <a:picLocks noChangeAspect="1"/>
          </p:cNvPicPr>
          <p:nvPr/>
        </p:nvPicPr>
        <p:blipFill>
          <a:blip r:embed="rId3"/>
          <a:stretch>
            <a:fillRect/>
          </a:stretch>
        </p:blipFill>
        <p:spPr>
          <a:xfrm>
            <a:off x="1306286" y="4619600"/>
            <a:ext cx="4982547" cy="1506563"/>
          </a:xfrm>
          <a:prstGeom prst="rect">
            <a:avLst/>
          </a:prstGeom>
        </p:spPr>
      </p:pic>
    </p:spTree>
    <p:extLst>
      <p:ext uri="{BB962C8B-B14F-4D97-AF65-F5344CB8AC3E}">
        <p14:creationId xmlns:p14="http://schemas.microsoft.com/office/powerpoint/2010/main" val="294601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Georgia" charset="0"/>
                <a:ea typeface="Georgia" charset="0"/>
                <a:cs typeface="Georgia" charset="0"/>
              </a:rPr>
              <a:t>NodeJS and MongoDB</a:t>
            </a:r>
            <a:endParaRPr lang="en-US" dirty="0"/>
          </a:p>
        </p:txBody>
      </p:sp>
      <p:sp>
        <p:nvSpPr>
          <p:cNvPr id="3" name="Subtitle 2"/>
          <p:cNvSpPr>
            <a:spLocks noGrp="1"/>
          </p:cNvSpPr>
          <p:nvPr>
            <p:ph type="subTitle" idx="1"/>
          </p:nvPr>
        </p:nvSpPr>
        <p:spPr>
          <a:xfrm>
            <a:off x="1371600" y="3754225"/>
            <a:ext cx="6400800" cy="1752600"/>
          </a:xfrm>
        </p:spPr>
        <p:txBody>
          <a:bodyPr>
            <a:normAutofit/>
          </a:bodyPr>
          <a:lstStyle/>
          <a:p>
            <a:r>
              <a:rPr lang="en-US" dirty="0">
                <a:latin typeface="Georgia" charset="0"/>
                <a:ea typeface="Georgia" charset="0"/>
                <a:cs typeface="Georgia" charset="0"/>
              </a:rPr>
              <a:t>Installation for Node JS, MongoDB and Creating Account and Database in MongoDB</a:t>
            </a:r>
          </a:p>
        </p:txBody>
      </p:sp>
    </p:spTree>
    <p:extLst>
      <p:ext uri="{BB962C8B-B14F-4D97-AF65-F5344CB8AC3E}">
        <p14:creationId xmlns:p14="http://schemas.microsoft.com/office/powerpoint/2010/main" val="25670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Users creation</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Go to Users Tab</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Click on "Add database User" to create a new user  </a:t>
            </a:r>
          </a:p>
          <a:p>
            <a:r>
              <a:rPr lang="en-US" sz="2400" dirty="0">
                <a:latin typeface="Georgia" panose="02040502050405020303" pitchFamily="18" charset="0"/>
              </a:rPr>
              <a:t>A pop window will open</a:t>
            </a:r>
          </a:p>
          <a:p>
            <a:r>
              <a:rPr lang="en-US" sz="2400" dirty="0">
                <a:latin typeface="Georgia" panose="02040502050405020303" pitchFamily="18" charset="0"/>
              </a:rPr>
              <a:t>Give a username and password for your database and click on create</a:t>
            </a:r>
          </a:p>
          <a:p>
            <a:r>
              <a:rPr lang="en-US" sz="2400" dirty="0">
                <a:latin typeface="Georgia" panose="02040502050405020303" pitchFamily="18" charset="0"/>
              </a:rPr>
              <a:t>To give read only access you can check the Make read only option</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821094" y="2006726"/>
            <a:ext cx="6960638" cy="1204436"/>
          </a:xfrm>
          <a:prstGeom prst="rect">
            <a:avLst/>
          </a:prstGeom>
        </p:spPr>
      </p:pic>
    </p:spTree>
    <p:extLst>
      <p:ext uri="{BB962C8B-B14F-4D97-AF65-F5344CB8AC3E}">
        <p14:creationId xmlns:p14="http://schemas.microsoft.com/office/powerpoint/2010/main" val="311160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0000"/>
                </a:solidFill>
                <a:latin typeface="Georgia" panose="02040502050405020303" pitchFamily="18" charset="0"/>
                <a:ea typeface="Economica"/>
                <a:cs typeface="Economica"/>
                <a:sym typeface="Economica"/>
              </a:rPr>
              <a:t>Mongo Lab – </a:t>
            </a:r>
            <a:r>
              <a:rPr lang="en-US" dirty="0">
                <a:latin typeface="Georgia" panose="02040502050405020303" pitchFamily="18" charset="0"/>
                <a:ea typeface="Georgia" charset="0"/>
                <a:cs typeface="Georgia" charset="0"/>
              </a:rPr>
              <a:t>Users creation</a:t>
            </a:r>
            <a:endParaRPr lang="en-US" dirty="0"/>
          </a:p>
        </p:txBody>
      </p:sp>
      <p:pic>
        <p:nvPicPr>
          <p:cNvPr id="4" name="Content Placeholder 3"/>
          <p:cNvPicPr>
            <a:picLocks noGrp="1" noChangeAspect="1"/>
          </p:cNvPicPr>
          <p:nvPr>
            <p:ph idx="1"/>
          </p:nvPr>
        </p:nvPicPr>
        <p:blipFill>
          <a:blip r:embed="rId2"/>
          <a:stretch>
            <a:fillRect/>
          </a:stretch>
        </p:blipFill>
        <p:spPr>
          <a:xfrm>
            <a:off x="457200" y="2325599"/>
            <a:ext cx="8229600" cy="3075165"/>
          </a:xfrm>
          <a:prstGeom prst="rect">
            <a:avLst/>
          </a:prstGeom>
        </p:spPr>
      </p:pic>
    </p:spTree>
    <p:extLst>
      <p:ext uri="{BB962C8B-B14F-4D97-AF65-F5344CB8AC3E}">
        <p14:creationId xmlns:p14="http://schemas.microsoft.com/office/powerpoint/2010/main" val="303195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p:nvPr/>
        </p:nvSpPr>
        <p:spPr>
          <a:xfrm>
            <a:off x="311760" y="863091"/>
            <a:ext cx="8519760" cy="830520"/>
          </a:xfrm>
          <a:prstGeom prst="rect">
            <a:avLst/>
          </a:prstGeom>
          <a:noFill/>
          <a:ln>
            <a:noFill/>
          </a:ln>
        </p:spPr>
        <p:txBody>
          <a:bodyPr lIns="90000" tIns="91425" rIns="90000" bIns="91425" anchor="b" anchorCtr="0">
            <a:noAutofit/>
          </a:bodyPr>
          <a:lstStyle/>
          <a:p>
            <a:pPr>
              <a:buSzPct val="25000"/>
            </a:pPr>
            <a:r>
              <a:rPr lang="en-US" sz="4400" dirty="0">
                <a:solidFill>
                  <a:srgbClr val="000000"/>
                </a:solidFill>
                <a:latin typeface="Georgia" panose="02040502050405020303" pitchFamily="18" charset="0"/>
                <a:ea typeface="Economica"/>
                <a:cs typeface="Economica"/>
                <a:sym typeface="Economica"/>
              </a:rPr>
              <a:t>Mongo Lab - Data API</a:t>
            </a:r>
          </a:p>
        </p:txBody>
      </p:sp>
      <p:sp>
        <p:nvSpPr>
          <p:cNvPr id="211" name="Shape 211"/>
          <p:cNvSpPr/>
          <p:nvPr/>
        </p:nvSpPr>
        <p:spPr>
          <a:xfrm>
            <a:off x="311760" y="2082330"/>
            <a:ext cx="8519760" cy="3954576"/>
          </a:xfrm>
          <a:prstGeom prst="rect">
            <a:avLst/>
          </a:prstGeom>
          <a:noFill/>
          <a:ln>
            <a:noFill/>
          </a:ln>
        </p:spPr>
        <p:txBody>
          <a:bodyPr lIns="90000" tIns="91425" rIns="90000" bIns="91425" anchor="t" anchorCtr="0">
            <a:noAutofit/>
          </a:bodyPr>
          <a:lstStyle/>
          <a:p>
            <a:pPr>
              <a:buSzPct val="25000"/>
            </a:pPr>
            <a:r>
              <a:rPr lang="en-US" sz="2400" u="sng" dirty="0">
                <a:solidFill>
                  <a:srgbClr val="57BB8A"/>
                </a:solidFill>
                <a:latin typeface="Georgia" panose="02040502050405020303" pitchFamily="18" charset="0"/>
                <a:ea typeface="Open Sans"/>
                <a:cs typeface="Open Sans"/>
                <a:sym typeface="Open Sans"/>
                <a:hlinkClick r:id="rId3"/>
              </a:rPr>
              <a:t>http://docs.mongolab.com/data-api/</a:t>
            </a:r>
            <a:endParaRPr lang="en-US" sz="2400" u="sng" dirty="0">
              <a:solidFill>
                <a:srgbClr val="57BB8A"/>
              </a:solidFill>
              <a:latin typeface="Georgia" panose="02040502050405020303" pitchFamily="18" charset="0"/>
              <a:ea typeface="Open Sans"/>
              <a:cs typeface="Open Sans"/>
              <a:sym typeface="Open Sans"/>
            </a:endParaRPr>
          </a:p>
          <a:p>
            <a:pPr>
              <a:buClr>
                <a:srgbClr val="444444"/>
              </a:buClr>
              <a:buSzPct val="100000"/>
            </a:pPr>
            <a:endParaRPr lang="en-US" sz="2400" dirty="0">
              <a:solidFill>
                <a:srgbClr val="444444"/>
              </a:solidFill>
              <a:latin typeface="Georgia" panose="02040502050405020303" pitchFamily="18" charset="0"/>
              <a:ea typeface="Open Sans"/>
              <a:cs typeface="Open Sans"/>
              <a:sym typeface="Open Sans"/>
            </a:endParaRPr>
          </a:p>
          <a:p>
            <a:pPr>
              <a:buClr>
                <a:srgbClr val="444444"/>
              </a:buClr>
              <a:buSzPct val="100000"/>
            </a:pPr>
            <a:r>
              <a:rPr lang="en-US" sz="2400" dirty="0">
                <a:solidFill>
                  <a:srgbClr val="444444"/>
                </a:solidFill>
                <a:latin typeface="Georgia" panose="02040502050405020303" pitchFamily="18" charset="0"/>
                <a:ea typeface="Open Sans"/>
                <a:cs typeface="Open Sans"/>
                <a:sym typeface="Open Sans"/>
              </a:rPr>
              <a:t>Each Mongo Lab account comes with a Data API (disabled by default) that can be used to access the databases, collections and documents belonging to that account</a:t>
            </a:r>
          </a:p>
          <a:p>
            <a:pPr>
              <a:buClr>
                <a:srgbClr val="444444"/>
              </a:buClr>
              <a:buSzPct val="100000"/>
            </a:pPr>
            <a:r>
              <a:rPr lang="en-US" sz="2400" dirty="0">
                <a:solidFill>
                  <a:srgbClr val="444444"/>
                </a:solidFill>
                <a:latin typeface="Georgia" panose="02040502050405020303" pitchFamily="18" charset="0"/>
                <a:ea typeface="Open Sans"/>
                <a:cs typeface="Open Sans"/>
                <a:sym typeface="Open Sans"/>
              </a:rPr>
              <a:t>Each user of an account has his own API key that can be used to access the API</a:t>
            </a:r>
          </a:p>
          <a:p>
            <a:pPr>
              <a:buClr>
                <a:srgbClr val="444444"/>
              </a:buClr>
              <a:buSzPct val="100000"/>
            </a:pPr>
            <a:r>
              <a:rPr lang="en-US" sz="2400" dirty="0">
                <a:solidFill>
                  <a:srgbClr val="444444"/>
                </a:solidFill>
                <a:latin typeface="Georgia" panose="02040502050405020303" pitchFamily="18" charset="0"/>
                <a:ea typeface="Open Sans"/>
                <a:cs typeface="Open Sans"/>
                <a:sym typeface="Open Sans"/>
              </a:rPr>
              <a:t>Users can view or reset their API keys through the management portal</a:t>
            </a:r>
          </a:p>
        </p:txBody>
      </p:sp>
    </p:spTree>
    <p:extLst>
      <p:ext uri="{BB962C8B-B14F-4D97-AF65-F5344CB8AC3E}">
        <p14:creationId xmlns:p14="http://schemas.microsoft.com/office/powerpoint/2010/main" val="3836817820"/>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p:nvPr/>
        </p:nvSpPr>
        <p:spPr>
          <a:xfrm>
            <a:off x="220319" y="863730"/>
            <a:ext cx="8519760" cy="830520"/>
          </a:xfrm>
          <a:prstGeom prst="rect">
            <a:avLst/>
          </a:prstGeom>
          <a:noFill/>
          <a:ln>
            <a:noFill/>
          </a:ln>
        </p:spPr>
        <p:txBody>
          <a:bodyPr lIns="90000" tIns="91425" rIns="90000" bIns="91425" anchor="b" anchorCtr="0">
            <a:noAutofit/>
          </a:bodyPr>
          <a:lstStyle/>
          <a:p>
            <a:pPr>
              <a:buSzPct val="25000"/>
            </a:pPr>
            <a:r>
              <a:rPr lang="en-US" sz="4400" dirty="0">
                <a:solidFill>
                  <a:srgbClr val="000000"/>
                </a:solidFill>
                <a:latin typeface="Georgia" panose="02040502050405020303" pitchFamily="18" charset="0"/>
                <a:ea typeface="Economica"/>
                <a:cs typeface="Economica"/>
                <a:sym typeface="Economica"/>
              </a:rPr>
              <a:t>Enable Data API</a:t>
            </a:r>
          </a:p>
        </p:txBody>
      </p:sp>
      <p:sp>
        <p:nvSpPr>
          <p:cNvPr id="217" name="Shape 217"/>
          <p:cNvSpPr/>
          <p:nvPr/>
        </p:nvSpPr>
        <p:spPr>
          <a:xfrm>
            <a:off x="220319" y="1881810"/>
            <a:ext cx="8519760" cy="3353399"/>
          </a:xfrm>
          <a:prstGeom prst="rect">
            <a:avLst/>
          </a:prstGeom>
          <a:noFill/>
          <a:ln>
            <a:noFill/>
          </a:ln>
        </p:spPr>
        <p:txBody>
          <a:bodyPr lIns="90000" tIns="91425" rIns="90000" bIns="91425" anchor="t" anchorCtr="0">
            <a:noAutofit/>
          </a:bodyPr>
          <a:lstStyle/>
          <a:p>
            <a:pPr>
              <a:buClr>
                <a:srgbClr val="000000"/>
              </a:buClr>
              <a:buSzPct val="100000"/>
            </a:pPr>
            <a:r>
              <a:rPr lang="en-US" sz="2400" dirty="0">
                <a:solidFill>
                  <a:srgbClr val="000000"/>
                </a:solidFill>
                <a:latin typeface="Georgia" panose="02040502050405020303" pitchFamily="18" charset="0"/>
                <a:ea typeface="Open Sans"/>
                <a:cs typeface="Open Sans"/>
                <a:sym typeface="Open Sans"/>
              </a:rPr>
              <a:t>Click on your user name in </a:t>
            </a:r>
            <a:r>
              <a:rPr lang="en-US" sz="2400" dirty="0">
                <a:solidFill>
                  <a:srgbClr val="444444"/>
                </a:solidFill>
                <a:latin typeface="Georgia" panose="02040502050405020303" pitchFamily="18" charset="0"/>
                <a:ea typeface="Arial"/>
                <a:cs typeface="Arial"/>
                <a:sym typeface="Arial"/>
              </a:rPr>
              <a:t>the upper right-hand corner to open your account user profile</a:t>
            </a:r>
          </a:p>
          <a:p>
            <a:pPr>
              <a:buClr>
                <a:srgbClr val="444444"/>
              </a:buClr>
              <a:buSzPct val="100000"/>
            </a:pPr>
            <a:r>
              <a:rPr lang="en-US" sz="2400" dirty="0">
                <a:solidFill>
                  <a:srgbClr val="444444"/>
                </a:solidFill>
                <a:latin typeface="Georgia" panose="02040502050405020303" pitchFamily="18" charset="0"/>
                <a:ea typeface="Arial"/>
                <a:cs typeface="Arial"/>
                <a:sym typeface="Arial"/>
              </a:rPr>
              <a:t>If the status is showing as “</a:t>
            </a:r>
            <a:r>
              <a:rPr lang="en-US" sz="2400" dirty="0">
                <a:solidFill>
                  <a:srgbClr val="FF0000"/>
                </a:solidFill>
                <a:latin typeface="Georgia" panose="02040502050405020303" pitchFamily="18" charset="0"/>
                <a:ea typeface="Arial"/>
                <a:cs typeface="Arial"/>
                <a:sym typeface="Arial"/>
              </a:rPr>
              <a:t>Data API Access: Disabled</a:t>
            </a:r>
            <a:r>
              <a:rPr lang="en-US" sz="2400" dirty="0">
                <a:solidFill>
                  <a:srgbClr val="444444"/>
                </a:solidFill>
                <a:latin typeface="Georgia" panose="02040502050405020303" pitchFamily="18" charset="0"/>
                <a:ea typeface="Arial"/>
                <a:cs typeface="Arial"/>
                <a:sym typeface="Arial"/>
              </a:rPr>
              <a:t>” in the “API Key” section, click the “</a:t>
            </a:r>
            <a:r>
              <a:rPr lang="en-US" sz="2400" dirty="0">
                <a:solidFill>
                  <a:srgbClr val="00B050"/>
                </a:solidFill>
                <a:latin typeface="Georgia" panose="02040502050405020303" pitchFamily="18" charset="0"/>
                <a:ea typeface="Arial"/>
                <a:cs typeface="Arial"/>
                <a:sym typeface="Arial"/>
              </a:rPr>
              <a:t>Enable Data API access</a:t>
            </a:r>
            <a:r>
              <a:rPr lang="en-US" sz="2400" dirty="0">
                <a:solidFill>
                  <a:srgbClr val="444444"/>
                </a:solidFill>
                <a:latin typeface="Georgia" panose="02040502050405020303" pitchFamily="18" charset="0"/>
                <a:ea typeface="Arial"/>
                <a:cs typeface="Arial"/>
                <a:sym typeface="Arial"/>
              </a:rPr>
              <a:t>” button</a:t>
            </a:r>
            <a:endParaRPr lang="en-US" sz="1400" dirty="0">
              <a:solidFill>
                <a:srgbClr val="444444"/>
              </a:solidFill>
              <a:latin typeface="Arial"/>
              <a:ea typeface="Arial"/>
              <a:cs typeface="Arial"/>
              <a:sym typeface="Arial"/>
            </a:endParaRPr>
          </a:p>
          <a:p>
            <a:endParaRPr dirty="0">
              <a:solidFill>
                <a:schemeClr val="dk1"/>
              </a:solidFill>
              <a:latin typeface="Arial"/>
              <a:ea typeface="Arial"/>
              <a:cs typeface="Arial"/>
              <a:sym typeface="Arial"/>
            </a:endParaRPr>
          </a:p>
        </p:txBody>
      </p:sp>
      <p:pic>
        <p:nvPicPr>
          <p:cNvPr id="218" name="Shape 218"/>
          <p:cNvPicPr preferRelativeResize="0"/>
          <p:nvPr/>
        </p:nvPicPr>
        <p:blipFill rotWithShape="1">
          <a:blip r:embed="rId3">
            <a:alphaModFix/>
          </a:blip>
          <a:srcRect/>
          <a:stretch/>
        </p:blipFill>
        <p:spPr>
          <a:xfrm>
            <a:off x="1806217" y="3661993"/>
            <a:ext cx="4286673" cy="1938058"/>
          </a:xfrm>
          <a:prstGeom prst="rect">
            <a:avLst/>
          </a:prstGeom>
          <a:noFill/>
          <a:ln>
            <a:noFill/>
          </a:ln>
        </p:spPr>
      </p:pic>
      <p:pic>
        <p:nvPicPr>
          <p:cNvPr id="221" name="Shape 221"/>
          <p:cNvPicPr preferRelativeResize="0"/>
          <p:nvPr/>
        </p:nvPicPr>
        <p:blipFill rotWithShape="1">
          <a:blip r:embed="rId4">
            <a:alphaModFix/>
          </a:blip>
          <a:srcRect l="-9815" t="154512" r="626962" b="-1194537"/>
          <a:stretch/>
        </p:blipFill>
        <p:spPr>
          <a:xfrm>
            <a:off x="4672800" y="1223011"/>
            <a:ext cx="4105080" cy="1023479"/>
          </a:xfrm>
          <a:prstGeom prst="rect">
            <a:avLst/>
          </a:prstGeom>
          <a:noFill/>
          <a:ln>
            <a:noFill/>
          </a:ln>
        </p:spPr>
      </p:pic>
    </p:spTree>
    <p:extLst>
      <p:ext uri="{BB962C8B-B14F-4D97-AF65-F5344CB8AC3E}">
        <p14:creationId xmlns:p14="http://schemas.microsoft.com/office/powerpoint/2010/main" val="390100966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p:nvPr/>
        </p:nvSpPr>
        <p:spPr>
          <a:xfrm>
            <a:off x="311760" y="758070"/>
            <a:ext cx="8519760" cy="830520"/>
          </a:xfrm>
          <a:prstGeom prst="rect">
            <a:avLst/>
          </a:prstGeom>
          <a:noFill/>
          <a:ln>
            <a:noFill/>
          </a:ln>
        </p:spPr>
        <p:txBody>
          <a:bodyPr lIns="90000" tIns="91425" rIns="90000" bIns="91425" anchor="b" anchorCtr="0">
            <a:noAutofit/>
          </a:bodyPr>
          <a:lstStyle/>
          <a:p>
            <a:pPr>
              <a:buSzPct val="25000"/>
            </a:pPr>
            <a:r>
              <a:rPr lang="en-US" sz="4400" dirty="0">
                <a:solidFill>
                  <a:srgbClr val="000000"/>
                </a:solidFill>
                <a:latin typeface="Georgia" panose="02040502050405020303" pitchFamily="18" charset="0"/>
                <a:ea typeface="Economica"/>
                <a:cs typeface="Economica"/>
                <a:sym typeface="Economica"/>
              </a:rPr>
              <a:t>Data API Operations</a:t>
            </a:r>
          </a:p>
        </p:txBody>
      </p:sp>
      <p:sp>
        <p:nvSpPr>
          <p:cNvPr id="236" name="Shape 236"/>
          <p:cNvSpPr/>
          <p:nvPr/>
        </p:nvSpPr>
        <p:spPr>
          <a:xfrm>
            <a:off x="311760" y="2082330"/>
            <a:ext cx="8519760" cy="3353399"/>
          </a:xfrm>
          <a:prstGeom prst="rect">
            <a:avLst/>
          </a:prstGeom>
          <a:noFill/>
          <a:ln>
            <a:noFill/>
          </a:ln>
        </p:spPr>
        <p:txBody>
          <a:bodyPr lIns="90000" tIns="91425" rIns="90000" bIns="91425" anchor="t" anchorCtr="0">
            <a:noAutofit/>
          </a:bodyPr>
          <a:lstStyle/>
          <a:p>
            <a:pPr>
              <a:buSzPct val="25000"/>
            </a:pPr>
            <a:r>
              <a:rPr lang="en-US" sz="2400" dirty="0">
                <a:solidFill>
                  <a:srgbClr val="000000"/>
                </a:solidFill>
                <a:latin typeface="Georgia" panose="02040502050405020303" pitchFamily="18" charset="0"/>
                <a:ea typeface="Open Sans"/>
                <a:cs typeface="Open Sans"/>
                <a:sym typeface="Open Sans"/>
              </a:rPr>
              <a:t>GET: Select/Retrieve Data</a:t>
            </a:r>
          </a:p>
          <a:p>
            <a:pPr>
              <a:buSzPct val="25000"/>
            </a:pPr>
            <a:r>
              <a:rPr lang="en-US" sz="2400" dirty="0">
                <a:solidFill>
                  <a:srgbClr val="000000"/>
                </a:solidFill>
                <a:latin typeface="Georgia" panose="02040502050405020303" pitchFamily="18" charset="0"/>
                <a:ea typeface="Open Sans"/>
                <a:cs typeface="Open Sans"/>
                <a:sym typeface="Open Sans"/>
              </a:rPr>
              <a:t>Post: Insert </a:t>
            </a:r>
          </a:p>
          <a:p>
            <a:pPr>
              <a:buSzPct val="25000"/>
            </a:pPr>
            <a:r>
              <a:rPr lang="en-US" sz="2400" dirty="0">
                <a:solidFill>
                  <a:srgbClr val="000000"/>
                </a:solidFill>
                <a:latin typeface="Georgia" panose="02040502050405020303" pitchFamily="18" charset="0"/>
                <a:ea typeface="Open Sans"/>
                <a:cs typeface="Open Sans"/>
                <a:sym typeface="Open Sans"/>
              </a:rPr>
              <a:t>Put : Update</a:t>
            </a:r>
          </a:p>
          <a:p>
            <a:pPr>
              <a:buSzPct val="25000"/>
            </a:pPr>
            <a:r>
              <a:rPr lang="en-US" sz="2400" dirty="0">
                <a:solidFill>
                  <a:srgbClr val="000000"/>
                </a:solidFill>
                <a:latin typeface="Georgia" panose="02040502050405020303" pitchFamily="18" charset="0"/>
                <a:ea typeface="Open Sans"/>
                <a:cs typeface="Open Sans"/>
                <a:sym typeface="Open Sans"/>
              </a:rPr>
              <a:t>Delete: Delete</a:t>
            </a:r>
          </a:p>
        </p:txBody>
      </p:sp>
    </p:spTree>
    <p:extLst>
      <p:ext uri="{BB962C8B-B14F-4D97-AF65-F5344CB8AC3E}">
        <p14:creationId xmlns:p14="http://schemas.microsoft.com/office/powerpoint/2010/main" val="108090372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p:nvPr/>
        </p:nvSpPr>
        <p:spPr>
          <a:xfrm>
            <a:off x="311760" y="1173330"/>
            <a:ext cx="8519760" cy="830520"/>
          </a:xfrm>
          <a:prstGeom prst="rect">
            <a:avLst/>
          </a:prstGeom>
          <a:noFill/>
          <a:ln>
            <a:noFill/>
          </a:ln>
        </p:spPr>
        <p:txBody>
          <a:bodyPr lIns="90000" tIns="91425" rIns="90000" bIns="91425" anchor="b" anchorCtr="0">
            <a:noAutofit/>
          </a:bodyPr>
          <a:lstStyle/>
          <a:p>
            <a:pPr>
              <a:buSzPct val="25000"/>
            </a:pPr>
            <a:r>
              <a:rPr lang="en-US" sz="4400" dirty="0">
                <a:solidFill>
                  <a:srgbClr val="000000"/>
                </a:solidFill>
                <a:latin typeface="Georgia" panose="02040502050405020303" pitchFamily="18" charset="0"/>
                <a:ea typeface="Economica"/>
                <a:cs typeface="Economica"/>
                <a:sym typeface="Economica"/>
              </a:rPr>
              <a:t>DATA API URL Format</a:t>
            </a:r>
          </a:p>
        </p:txBody>
      </p:sp>
      <p:sp>
        <p:nvSpPr>
          <p:cNvPr id="242" name="Shape 242"/>
          <p:cNvSpPr/>
          <p:nvPr/>
        </p:nvSpPr>
        <p:spPr>
          <a:xfrm>
            <a:off x="311760" y="2082330"/>
            <a:ext cx="8519760" cy="3353399"/>
          </a:xfrm>
          <a:prstGeom prst="rect">
            <a:avLst/>
          </a:prstGeom>
          <a:noFill/>
          <a:ln>
            <a:noFill/>
          </a:ln>
        </p:spPr>
        <p:txBody>
          <a:bodyPr lIns="90000" tIns="91425" rIns="90000" bIns="91425" anchor="t" anchorCtr="0">
            <a:noAutofit/>
          </a:bodyPr>
          <a:lstStyle/>
          <a:p>
            <a:pPr>
              <a:buSzPct val="25000"/>
            </a:pPr>
            <a:r>
              <a:rPr lang="en-US" sz="2400" u="sng" dirty="0">
                <a:latin typeface="Georgia" panose="02040502050405020303" pitchFamily="18" charset="0"/>
                <a:ea typeface="Open Sans"/>
                <a:cs typeface="Open Sans"/>
                <a:sym typeface="Open Sans"/>
              </a:rPr>
              <a:t>https://api.mongolab.com/api/1/databases/</a:t>
            </a:r>
            <a:r>
              <a:rPr lang="en-US" sz="2400" b="1" u="sng" dirty="0">
                <a:solidFill>
                  <a:srgbClr val="00B050"/>
                </a:solidFill>
                <a:latin typeface="Georgia" panose="02040502050405020303" pitchFamily="18" charset="0"/>
                <a:ea typeface="Open Sans"/>
                <a:cs typeface="Open Sans"/>
                <a:sym typeface="Open Sans"/>
              </a:rPr>
              <a:t>yourDatabaseName</a:t>
            </a:r>
            <a:r>
              <a:rPr lang="en-US" sz="2400" u="sng" dirty="0">
                <a:latin typeface="Georgia" panose="02040502050405020303" pitchFamily="18" charset="0"/>
                <a:ea typeface="Open Sans"/>
                <a:cs typeface="Open Sans"/>
                <a:sym typeface="Open Sans"/>
              </a:rPr>
              <a:t>/collections/</a:t>
            </a:r>
            <a:r>
              <a:rPr lang="en-US" sz="2400" b="1" u="sng" dirty="0">
                <a:solidFill>
                  <a:srgbClr val="00B050"/>
                </a:solidFill>
                <a:latin typeface="Georgia" panose="02040502050405020303" pitchFamily="18" charset="0"/>
                <a:ea typeface="Open Sans"/>
                <a:cs typeface="Open Sans"/>
                <a:sym typeface="Open Sans"/>
              </a:rPr>
              <a:t>yourCollectionName</a:t>
            </a:r>
            <a:r>
              <a:rPr lang="en-US" sz="2400" dirty="0">
                <a:latin typeface="Georgia" panose="02040502050405020303" pitchFamily="18" charset="0"/>
                <a:ea typeface="Open Sans"/>
                <a:cs typeface="Open Sans"/>
                <a:sym typeface="Open Sans"/>
              </a:rPr>
              <a:t>?apiKey=</a:t>
            </a:r>
            <a:r>
              <a:rPr lang="en-US" sz="2400" b="1" dirty="0">
                <a:solidFill>
                  <a:srgbClr val="00B050"/>
                </a:solidFill>
                <a:latin typeface="Georgia" panose="02040502050405020303" pitchFamily="18" charset="0"/>
                <a:ea typeface="Open Sans"/>
                <a:cs typeface="Open Sans"/>
                <a:sym typeface="Open Sans"/>
              </a:rPr>
              <a:t>yourAPIKey</a:t>
            </a:r>
          </a:p>
          <a:p>
            <a:endParaRPr sz="2400" dirty="0">
              <a:solidFill>
                <a:schemeClr val="dk1"/>
              </a:solidFill>
              <a:latin typeface="Georgia" panose="02040502050405020303" pitchFamily="18" charset="0"/>
              <a:ea typeface="Arial"/>
              <a:cs typeface="Arial"/>
              <a:sym typeface="Arial"/>
            </a:endParaRPr>
          </a:p>
          <a:p>
            <a:pPr>
              <a:buSzPct val="25000"/>
            </a:pPr>
            <a:r>
              <a:rPr lang="en-US" sz="2400" b="1" dirty="0">
                <a:solidFill>
                  <a:srgbClr val="444444"/>
                </a:solidFill>
                <a:latin typeface="Georgia" panose="02040502050405020303" pitchFamily="18" charset="0"/>
                <a:ea typeface="Open Sans"/>
                <a:cs typeface="Open Sans"/>
                <a:sym typeface="Open Sans"/>
              </a:rPr>
              <a:t>Base URL Path</a:t>
            </a:r>
            <a:r>
              <a:rPr lang="en-US" sz="2400" dirty="0">
                <a:solidFill>
                  <a:srgbClr val="444444"/>
                </a:solidFill>
                <a:latin typeface="Georgia" panose="02040502050405020303" pitchFamily="18" charset="0"/>
                <a:ea typeface="Open Sans"/>
                <a:cs typeface="Open Sans"/>
                <a:sym typeface="Open Sans"/>
              </a:rPr>
              <a:t>: </a:t>
            </a:r>
            <a:r>
              <a:rPr lang="en-US" sz="2400" dirty="0">
                <a:solidFill>
                  <a:srgbClr val="444444"/>
                </a:solidFill>
                <a:latin typeface="Georgia" panose="02040502050405020303" pitchFamily="18" charset="0"/>
                <a:ea typeface="Open Sans"/>
                <a:cs typeface="Open Sans"/>
                <a:sym typeface="Open Sans"/>
                <a:hlinkClick r:id="rId3"/>
              </a:rPr>
              <a:t>https://api.mongolab.com/api/1</a:t>
            </a:r>
            <a:endParaRPr lang="en-US" sz="2400" dirty="0">
              <a:solidFill>
                <a:srgbClr val="444444"/>
              </a:solidFill>
              <a:latin typeface="Georgia" panose="02040502050405020303" pitchFamily="18" charset="0"/>
              <a:ea typeface="Open Sans"/>
              <a:cs typeface="Open Sans"/>
              <a:sym typeface="Open Sans"/>
            </a:endParaRPr>
          </a:p>
          <a:p>
            <a:endParaRPr sz="2400" dirty="0">
              <a:solidFill>
                <a:schemeClr val="dk1"/>
              </a:solidFill>
              <a:latin typeface="Georgia" panose="02040502050405020303" pitchFamily="18" charset="0"/>
              <a:ea typeface="Arial"/>
              <a:cs typeface="Arial"/>
              <a:sym typeface="Arial"/>
            </a:endParaRPr>
          </a:p>
          <a:p>
            <a:pPr>
              <a:buSzPct val="25000"/>
            </a:pPr>
            <a:r>
              <a:rPr lang="en-US" sz="2400" dirty="0" err="1">
                <a:solidFill>
                  <a:srgbClr val="000000"/>
                </a:solidFill>
                <a:latin typeface="Georgia" panose="02040502050405020303" pitchFamily="18" charset="0"/>
                <a:ea typeface="Open Sans"/>
                <a:cs typeface="Open Sans"/>
                <a:sym typeface="Open Sans"/>
              </a:rPr>
              <a:t>Eg:https</a:t>
            </a:r>
            <a:r>
              <a:rPr lang="en-US" sz="2400" dirty="0">
                <a:solidFill>
                  <a:srgbClr val="000000"/>
                </a:solidFill>
                <a:latin typeface="Georgia" panose="02040502050405020303" pitchFamily="18" charset="0"/>
                <a:ea typeface="Open Sans"/>
                <a:cs typeface="Open Sans"/>
                <a:sym typeface="Open Sans"/>
              </a:rPr>
              <a:t>://api.mongolab.com/api/1/databases/asedb/collections/asedb?apiKey=1iwTCrjgXRLz-tbL9nznRtZRB5K9p_Zs</a:t>
            </a:r>
          </a:p>
          <a:p>
            <a:pPr>
              <a:buSzPct val="25000"/>
            </a:pPr>
            <a:endParaRPr lang="en-US" sz="2400" dirty="0">
              <a:solidFill>
                <a:srgbClr val="000000"/>
              </a:solidFill>
              <a:latin typeface="Georgia" panose="02040502050405020303" pitchFamily="18" charset="0"/>
              <a:ea typeface="Open Sans"/>
              <a:cs typeface="Open Sans"/>
              <a:sym typeface="Open Sans"/>
            </a:endParaRPr>
          </a:p>
          <a:p>
            <a:endParaRPr sz="2400" dirty="0">
              <a:solidFill>
                <a:schemeClr val="dk1"/>
              </a:solidFill>
              <a:latin typeface="Georgia" panose="02040502050405020303" pitchFamily="18" charset="0"/>
              <a:ea typeface="Arial"/>
              <a:cs typeface="Arial"/>
              <a:sym typeface="Arial"/>
            </a:endParaRPr>
          </a:p>
          <a:p>
            <a:endParaRPr sz="2400" dirty="0">
              <a:solidFill>
                <a:schemeClr val="dk1"/>
              </a:solidFill>
              <a:latin typeface="Georgia" panose="02040502050405020303" pitchFamily="18" charset="0"/>
              <a:ea typeface="Arial"/>
              <a:cs typeface="Arial"/>
              <a:sym typeface="Arial"/>
            </a:endParaRPr>
          </a:p>
          <a:p>
            <a:endParaRPr sz="2400" dirty="0">
              <a:solidFill>
                <a:schemeClr val="dk1"/>
              </a:solidFill>
              <a:latin typeface="Georgia" panose="02040502050405020303" pitchFamily="18" charset="0"/>
              <a:ea typeface="Arial"/>
              <a:cs typeface="Arial"/>
              <a:sym typeface="Arial"/>
            </a:endParaRPr>
          </a:p>
        </p:txBody>
      </p:sp>
    </p:spTree>
    <p:extLst>
      <p:ext uri="{BB962C8B-B14F-4D97-AF65-F5344CB8AC3E}">
        <p14:creationId xmlns:p14="http://schemas.microsoft.com/office/powerpoint/2010/main" val="134380054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Georgia" charset="0"/>
                <a:ea typeface="Georgia" charset="0"/>
                <a:cs typeface="Georgia" charset="0"/>
              </a:rPr>
              <a:t>Node JS Installation</a:t>
            </a:r>
            <a:endParaRPr lang="en-US" dirty="0">
              <a:latin typeface="Georgia" panose="02040502050405020303" pitchFamily="18" charset="0"/>
            </a:endParaRPr>
          </a:p>
        </p:txBody>
      </p:sp>
      <p:sp>
        <p:nvSpPr>
          <p:cNvPr id="3" name="Content Placeholder 2"/>
          <p:cNvSpPr>
            <a:spLocks noGrp="1"/>
          </p:cNvSpPr>
          <p:nvPr>
            <p:ph idx="1"/>
          </p:nvPr>
        </p:nvSpPr>
        <p:spPr>
          <a:xfrm>
            <a:off x="457200" y="1600201"/>
            <a:ext cx="3332375" cy="558538"/>
          </a:xfrm>
        </p:spPr>
        <p:txBody>
          <a:bodyPr>
            <a:normAutofit/>
          </a:bodyPr>
          <a:lstStyle/>
          <a:p>
            <a:pPr marL="0" indent="0">
              <a:buNone/>
            </a:pPr>
            <a:r>
              <a:rPr lang="en-US" sz="2400" dirty="0">
                <a:latin typeface="Georgia" panose="02040502050405020303" pitchFamily="18" charset="0"/>
                <a:hlinkClick r:id="rId2"/>
              </a:rPr>
              <a:t>https://nodejs.org/en/</a:t>
            </a: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US" sz="2400" i="1" dirty="0">
              <a:solidFill>
                <a:schemeClr val="accent6">
                  <a:lumMod val="50000"/>
                </a:schemeClr>
              </a:solidFill>
              <a:latin typeface="Georgia" panose="02040502050405020303" pitchFamily="18" charset="0"/>
            </a:endParaRPr>
          </a:p>
        </p:txBody>
      </p:sp>
      <p:pic>
        <p:nvPicPr>
          <p:cNvPr id="7" name="Picture 6">
            <a:extLst>
              <a:ext uri="{FF2B5EF4-FFF2-40B4-BE49-F238E27FC236}">
                <a16:creationId xmlns:a16="http://schemas.microsoft.com/office/drawing/2014/main" id="{E6113F87-F5E0-4614-8C53-A7EE6A87B9C5}"/>
              </a:ext>
            </a:extLst>
          </p:cNvPr>
          <p:cNvPicPr>
            <a:picLocks noChangeAspect="1"/>
          </p:cNvPicPr>
          <p:nvPr/>
        </p:nvPicPr>
        <p:blipFill>
          <a:blip r:embed="rId3"/>
          <a:stretch>
            <a:fillRect/>
          </a:stretch>
        </p:blipFill>
        <p:spPr>
          <a:xfrm>
            <a:off x="1828072" y="2073898"/>
            <a:ext cx="5245288" cy="3780148"/>
          </a:xfrm>
          <a:prstGeom prst="rect">
            <a:avLst/>
          </a:prstGeom>
        </p:spPr>
      </p:pic>
    </p:spTree>
    <p:extLst>
      <p:ext uri="{BB962C8B-B14F-4D97-AF65-F5344CB8AC3E}">
        <p14:creationId xmlns:p14="http://schemas.microsoft.com/office/powerpoint/2010/main" val="56469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charset="0"/>
                <a:ea typeface="Georgia" charset="0"/>
                <a:cs typeface="Georgia" charset="0"/>
              </a:rPr>
              <a:t>Node JS Installation</a:t>
            </a:r>
            <a:endParaRPr lang="en-US" dirty="0"/>
          </a:p>
        </p:txBody>
      </p:sp>
      <p:pic>
        <p:nvPicPr>
          <p:cNvPr id="4" name="Content Placeholder 3"/>
          <p:cNvPicPr>
            <a:picLocks noGrp="1" noChangeAspect="1"/>
          </p:cNvPicPr>
          <p:nvPr>
            <p:ph idx="1"/>
          </p:nvPr>
        </p:nvPicPr>
        <p:blipFill>
          <a:blip r:embed="rId2"/>
          <a:stretch>
            <a:fillRect/>
          </a:stretch>
        </p:blipFill>
        <p:spPr>
          <a:xfrm>
            <a:off x="2027758" y="2357979"/>
            <a:ext cx="4382374" cy="3421652"/>
          </a:xfrm>
          <a:prstGeom prst="rect">
            <a:avLst/>
          </a:prstGeom>
        </p:spPr>
      </p:pic>
      <p:sp>
        <p:nvSpPr>
          <p:cNvPr id="5" name="TextBox 4"/>
          <p:cNvSpPr txBox="1"/>
          <p:nvPr/>
        </p:nvSpPr>
        <p:spPr>
          <a:xfrm>
            <a:off x="587829" y="1564643"/>
            <a:ext cx="7949682" cy="646331"/>
          </a:xfrm>
          <a:prstGeom prst="rect">
            <a:avLst/>
          </a:prstGeom>
          <a:noFill/>
        </p:spPr>
        <p:txBody>
          <a:bodyPr wrap="square" rtlCol="0">
            <a:spAutoFit/>
          </a:bodyPr>
          <a:lstStyle/>
          <a:p>
            <a:r>
              <a:rPr lang="en-US" dirty="0"/>
              <a:t>Follow the installation wizard which will install the Node JS successfully on your computer</a:t>
            </a:r>
          </a:p>
        </p:txBody>
      </p:sp>
    </p:spTree>
    <p:extLst>
      <p:ext uri="{BB962C8B-B14F-4D97-AF65-F5344CB8AC3E}">
        <p14:creationId xmlns:p14="http://schemas.microsoft.com/office/powerpoint/2010/main" val="253142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charset="0"/>
                <a:ea typeface="Georgia" charset="0"/>
                <a:cs typeface="Georgia" charset="0"/>
              </a:rPr>
              <a:t>MongoDB Installation</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hlinkClick r:id="rId2"/>
              </a:rPr>
              <a:t>https://www.mongodb.com/</a:t>
            </a:r>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4" name="Picture 3"/>
          <p:cNvPicPr>
            <a:picLocks noChangeAspect="1"/>
          </p:cNvPicPr>
          <p:nvPr/>
        </p:nvPicPr>
        <p:blipFill>
          <a:blip r:embed="rId3"/>
          <a:stretch>
            <a:fillRect/>
          </a:stretch>
        </p:blipFill>
        <p:spPr>
          <a:xfrm>
            <a:off x="746448" y="2305195"/>
            <a:ext cx="6611445" cy="3433130"/>
          </a:xfrm>
          <a:prstGeom prst="rect">
            <a:avLst/>
          </a:prstGeom>
        </p:spPr>
      </p:pic>
    </p:spTree>
    <p:extLst>
      <p:ext uri="{BB962C8B-B14F-4D97-AF65-F5344CB8AC3E}">
        <p14:creationId xmlns:p14="http://schemas.microsoft.com/office/powerpoint/2010/main" val="289706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charset="0"/>
                <a:ea typeface="Georgia" charset="0"/>
                <a:cs typeface="Georgia" charset="0"/>
              </a:rPr>
              <a:t>MongoDB Installation</a:t>
            </a:r>
            <a:endParaRPr lang="en-US" dirty="0"/>
          </a:p>
        </p:txBody>
      </p:sp>
      <p:pic>
        <p:nvPicPr>
          <p:cNvPr id="4" name="Content Placeholder 3"/>
          <p:cNvPicPr>
            <a:picLocks noGrp="1" noChangeAspect="1"/>
          </p:cNvPicPr>
          <p:nvPr>
            <p:ph idx="1"/>
          </p:nvPr>
        </p:nvPicPr>
        <p:blipFill>
          <a:blip r:embed="rId2"/>
          <a:stretch>
            <a:fillRect/>
          </a:stretch>
        </p:blipFill>
        <p:spPr>
          <a:xfrm>
            <a:off x="597159" y="1859360"/>
            <a:ext cx="8229600" cy="4007643"/>
          </a:xfrm>
          <a:prstGeom prst="rect">
            <a:avLst/>
          </a:prstGeom>
        </p:spPr>
      </p:pic>
    </p:spTree>
    <p:extLst>
      <p:ext uri="{BB962C8B-B14F-4D97-AF65-F5344CB8AC3E}">
        <p14:creationId xmlns:p14="http://schemas.microsoft.com/office/powerpoint/2010/main" val="298722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charset="0"/>
                <a:ea typeface="Georgia" charset="0"/>
                <a:cs typeface="Georgia" charset="0"/>
              </a:rPr>
              <a:t>MongoDB Installation</a:t>
            </a:r>
            <a:endParaRPr lang="en-US" dirty="0"/>
          </a:p>
        </p:txBody>
      </p:sp>
      <p:pic>
        <p:nvPicPr>
          <p:cNvPr id="4" name="Content Placeholder 3"/>
          <p:cNvPicPr>
            <a:picLocks noGrp="1" noChangeAspect="1"/>
          </p:cNvPicPr>
          <p:nvPr>
            <p:ph idx="1"/>
          </p:nvPr>
        </p:nvPicPr>
        <p:blipFill>
          <a:blip r:embed="rId2"/>
          <a:stretch>
            <a:fillRect/>
          </a:stretch>
        </p:blipFill>
        <p:spPr>
          <a:xfrm>
            <a:off x="1762125" y="2525697"/>
            <a:ext cx="4377418" cy="3449999"/>
          </a:xfrm>
          <a:prstGeom prst="rect">
            <a:avLst/>
          </a:prstGeom>
        </p:spPr>
      </p:pic>
      <p:sp>
        <p:nvSpPr>
          <p:cNvPr id="7" name="TextBox 6"/>
          <p:cNvSpPr txBox="1"/>
          <p:nvPr/>
        </p:nvSpPr>
        <p:spPr>
          <a:xfrm>
            <a:off x="587829" y="1564643"/>
            <a:ext cx="7949682" cy="646331"/>
          </a:xfrm>
          <a:prstGeom prst="rect">
            <a:avLst/>
          </a:prstGeom>
          <a:noFill/>
        </p:spPr>
        <p:txBody>
          <a:bodyPr wrap="square" rtlCol="0">
            <a:spAutoFit/>
          </a:bodyPr>
          <a:lstStyle/>
          <a:p>
            <a:r>
              <a:rPr lang="en-US" dirty="0"/>
              <a:t>Follow the installation wizard which will install the Mongo Db successfully on your computer</a:t>
            </a:r>
          </a:p>
        </p:txBody>
      </p:sp>
    </p:spTree>
    <p:extLst>
      <p:ext uri="{BB962C8B-B14F-4D97-AF65-F5344CB8AC3E}">
        <p14:creationId xmlns:p14="http://schemas.microsoft.com/office/powerpoint/2010/main" val="380985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charset="0"/>
                <a:ea typeface="Georgia" charset="0"/>
                <a:cs typeface="Georgia" charset="0"/>
              </a:rPr>
              <a:t>MongoDB Installation</a:t>
            </a:r>
            <a:endParaRPr lang="en-US" dirty="0"/>
          </a:p>
        </p:txBody>
      </p:sp>
      <p:sp>
        <p:nvSpPr>
          <p:cNvPr id="5" name="Content Placeholder 4"/>
          <p:cNvSpPr>
            <a:spLocks noGrp="1"/>
          </p:cNvSpPr>
          <p:nvPr>
            <p:ph idx="1"/>
          </p:nvPr>
        </p:nvSpPr>
        <p:spPr>
          <a:xfrm>
            <a:off x="457200" y="1600200"/>
            <a:ext cx="8229600" cy="4525963"/>
          </a:xfrm>
        </p:spPr>
        <p:txBody>
          <a:bodyPr>
            <a:normAutofit/>
          </a:bodyPr>
          <a:lstStyle/>
          <a:p>
            <a:pPr marL="0" indent="0">
              <a:buNone/>
            </a:pPr>
            <a:r>
              <a:rPr lang="en-US" sz="1800" dirty="0">
                <a:latin typeface="Georgia" panose="02040502050405020303" pitchFamily="18" charset="0"/>
              </a:rPr>
              <a:t>On successful installation of the mongo database we have to set the Mongo installation path “C:\Program Files\MongoDB\Server\3.4\bin” under the System Path variables so as to get the mongo commands recognized.  Follow the below steps.</a:t>
            </a:r>
          </a:p>
          <a:p>
            <a:pPr marL="0" indent="0">
              <a:buNone/>
            </a:pPr>
            <a:endParaRPr lang="en-US" sz="1800" dirty="0">
              <a:latin typeface="Georgia" panose="02040502050405020303" pitchFamily="18" charset="0"/>
            </a:endParaRPr>
          </a:p>
          <a:p>
            <a:pPr marL="0" indent="0">
              <a:buNone/>
            </a:pPr>
            <a:r>
              <a:rPr lang="en-US" sz="1800" dirty="0">
                <a:latin typeface="Georgia" panose="02040502050405020303" pitchFamily="18" charset="0"/>
              </a:rPr>
              <a:t>1. From the Desktop, right-click the very bottom left corner of the screen to get the Power User Task Menu.</a:t>
            </a:r>
          </a:p>
          <a:p>
            <a:pPr marL="0" indent="0">
              <a:buNone/>
            </a:pPr>
            <a:r>
              <a:rPr lang="en-US" sz="1800" dirty="0">
                <a:latin typeface="Georgia" panose="02040502050405020303" pitchFamily="18" charset="0"/>
              </a:rPr>
              <a:t>2. From the Power User Task Menu, click “System”.</a:t>
            </a:r>
          </a:p>
          <a:p>
            <a:pPr marL="0" indent="0">
              <a:buNone/>
            </a:pPr>
            <a:r>
              <a:rPr lang="en-US" sz="1800" dirty="0">
                <a:latin typeface="Georgia" panose="02040502050405020303" pitchFamily="18" charset="0"/>
              </a:rPr>
              <a:t>3. Click the “Advanced System Settings” link in the left column.</a:t>
            </a:r>
          </a:p>
          <a:p>
            <a:pPr marL="0" indent="0">
              <a:buNone/>
            </a:pPr>
            <a:r>
              <a:rPr lang="en-US" sz="1800" dirty="0">
                <a:latin typeface="Georgia" panose="02040502050405020303" pitchFamily="18" charset="0"/>
              </a:rPr>
              <a:t>4. In the “System Properties” window, click on the “Advanced” tab, then click the “Environment Variables” button near the bottom of that tab.</a:t>
            </a:r>
          </a:p>
        </p:txBody>
      </p:sp>
    </p:spTree>
    <p:extLst>
      <p:ext uri="{BB962C8B-B14F-4D97-AF65-F5344CB8AC3E}">
        <p14:creationId xmlns:p14="http://schemas.microsoft.com/office/powerpoint/2010/main" val="332464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charset="0"/>
                <a:ea typeface="Georgia" charset="0"/>
                <a:cs typeface="Georgia" charset="0"/>
              </a:rPr>
              <a:t>MongoDB Installation</a:t>
            </a:r>
            <a:endParaRPr lang="en-US" dirty="0"/>
          </a:p>
        </p:txBody>
      </p:sp>
      <p:sp>
        <p:nvSpPr>
          <p:cNvPr id="5" name="Content Placeholder 4"/>
          <p:cNvSpPr>
            <a:spLocks noGrp="1"/>
          </p:cNvSpPr>
          <p:nvPr>
            <p:ph idx="1"/>
          </p:nvPr>
        </p:nvSpPr>
        <p:spPr>
          <a:xfrm>
            <a:off x="457200" y="1600200"/>
            <a:ext cx="8229600" cy="4525963"/>
          </a:xfrm>
        </p:spPr>
        <p:txBody>
          <a:bodyPr>
            <a:normAutofit/>
          </a:bodyPr>
          <a:lstStyle/>
          <a:p>
            <a:pPr marL="0" indent="0">
              <a:buNone/>
            </a:pPr>
            <a:r>
              <a:rPr lang="en-US" sz="1800" dirty="0">
                <a:latin typeface="Georgia" panose="02040502050405020303" pitchFamily="18" charset="0"/>
              </a:rPr>
              <a:t>5. In the Environment Variables window (pictured below), highlight the Path variable in the "System variables" section and click the Edit button. Add or modify the path lines with the paths you want the computer to access. </a:t>
            </a:r>
          </a:p>
          <a:p>
            <a:pPr marL="0" indent="0">
              <a:buNone/>
            </a:pPr>
            <a:endParaRPr lang="en-US" sz="1800" dirty="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2084761" y="2631233"/>
            <a:ext cx="4026756" cy="3284375"/>
          </a:xfrm>
          <a:prstGeom prst="rect">
            <a:avLst/>
          </a:prstGeom>
        </p:spPr>
      </p:pic>
    </p:spTree>
    <p:extLst>
      <p:ext uri="{BB962C8B-B14F-4D97-AF65-F5344CB8AC3E}">
        <p14:creationId xmlns:p14="http://schemas.microsoft.com/office/powerpoint/2010/main" val="207823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585</Words>
  <Application>Microsoft Office PowerPoint</Application>
  <PresentationFormat>On-screen Show (4:3)</PresentationFormat>
  <Paragraphs>78</Paragraphs>
  <Slides>25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Economica</vt:lpstr>
      <vt:lpstr>Georgia</vt:lpstr>
      <vt:lpstr>Helvetica</vt:lpstr>
      <vt:lpstr>Open Sans</vt:lpstr>
      <vt:lpstr>Office Theme</vt:lpstr>
      <vt:lpstr>Custom Design</vt:lpstr>
      <vt:lpstr>PowerPoint Presentation</vt:lpstr>
      <vt:lpstr>NodeJS and MongoDB</vt:lpstr>
      <vt:lpstr>Node JS Installation</vt:lpstr>
      <vt:lpstr>Node JS Installation</vt:lpstr>
      <vt:lpstr>MongoDB Installation</vt:lpstr>
      <vt:lpstr>MongoDB Installation</vt:lpstr>
      <vt:lpstr>MongoDB Installation</vt:lpstr>
      <vt:lpstr>MongoDB Installation</vt:lpstr>
      <vt:lpstr>MongoDB Installation</vt:lpstr>
      <vt:lpstr>Mongo Lab - Account creation</vt:lpstr>
      <vt:lpstr>Mongo Lab - Account creation</vt:lpstr>
      <vt:lpstr>Mongo Lab – Data Base creation</vt:lpstr>
      <vt:lpstr>Mongo Lab – Data Base creation</vt:lpstr>
      <vt:lpstr>Mongo Lab – Data Base creation</vt:lpstr>
      <vt:lpstr>Mongo Lab – Data Base creation</vt:lpstr>
      <vt:lpstr>Mongo Lab – Data Base creation</vt:lpstr>
      <vt:lpstr>Mongo Lab – Data Base creation</vt:lpstr>
      <vt:lpstr>Mongo Lab – Data Base creation</vt:lpstr>
      <vt:lpstr>Mongo Lab – Collection creation</vt:lpstr>
      <vt:lpstr>Mongo Lab – Users creation</vt:lpstr>
      <vt:lpstr>Mongo Lab – Users creation</vt:lpstr>
      <vt:lpstr>PowerPoint Presentation</vt:lpstr>
      <vt:lpstr>PowerPoint Presentation</vt:lpstr>
      <vt:lpstr>PowerPoint Presentation</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Yeruva, Vijaya Kumari (UMKC-Student)</cp:lastModifiedBy>
  <cp:revision>67</cp:revision>
  <dcterms:created xsi:type="dcterms:W3CDTF">2014-01-29T16:55:47Z</dcterms:created>
  <dcterms:modified xsi:type="dcterms:W3CDTF">2018-02-16T09:45:30Z</dcterms:modified>
</cp:coreProperties>
</file>