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314" r:id="rId3"/>
    <p:sldId id="262" r:id="rId4"/>
    <p:sldId id="305" r:id="rId5"/>
    <p:sldId id="306" r:id="rId6"/>
    <p:sldId id="269" r:id="rId7"/>
    <p:sldId id="292" r:id="rId8"/>
    <p:sldId id="293" r:id="rId9"/>
    <p:sldId id="312" r:id="rId10"/>
    <p:sldId id="313" r:id="rId11"/>
    <p:sldId id="311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294" r:id="rId22"/>
    <p:sldId id="307" r:id="rId23"/>
    <p:sldId id="31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v2/venues/search" TargetMode="External"/><Relationship Id="rId2" Type="http://schemas.openxmlformats.org/officeDocument/2006/relationships/hyperlink" Target="https://foursquare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ngularjs.org/guid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hyperlink" Target="https://www.w3schools.com/angular/default.asp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restapitutorial.com/lessons/whatisrest.html" TargetMode="External"/><Relationship Id="rId4" Type="http://schemas.openxmlformats.org/officeDocument/2006/relationships/hyperlink" Target="https://en.wikipedia.org/wiki/AngularJ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YKYg28wsHo7OnOa13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docs.angularjs.org/gui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ocs.angularjs.org/guid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43060" y="2130480"/>
            <a:ext cx="8352148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Georgia" panose="02040502050405020303" pitchFamily="18" charset="0"/>
                <a:ea typeface="Georgia"/>
              </a:rPr>
              <a:t>CS5590 Applied Programming Series</a:t>
            </a:r>
            <a:endParaRPr sz="4400" dirty="0">
              <a:latin typeface="Georgia" panose="02040502050405020303" pitchFamily="18" charset="0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371600" y="3886200"/>
            <a:ext cx="6400440" cy="5726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latin typeface="Georgia" panose="02040502050405020303" pitchFamily="18" charset="0"/>
                <a:ea typeface="Georgia"/>
              </a:rPr>
              <a:t>Web/Cloud/Mobile Programming</a:t>
            </a:r>
            <a:endParaRPr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23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AngularJS AJAX - $http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AJAX – Asynchronous JavaScript and XML is the art of exchanging data with a server, and updating parts of a web page - without reloading the whole page.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5719-DB74-496B-A95C-FF9B65D43CCA}"/>
              </a:ext>
            </a:extLst>
          </p:cNvPr>
          <p:cNvSpPr txBox="1"/>
          <p:nvPr/>
        </p:nvSpPr>
        <p:spPr>
          <a:xfrm>
            <a:off x="354563" y="6155387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328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$http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 $http service has several functions you can use to send AJAX requests. These are: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$http.get(url, config)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$http.post(url, data, config)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$http.put(url, data, config)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$http.delete(url, config)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$http.head(url, config)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AAA5D-0EC6-4B95-A978-7A2B9D166E96}"/>
              </a:ext>
            </a:extLst>
          </p:cNvPr>
          <p:cNvSpPr txBox="1"/>
          <p:nvPr/>
        </p:nvSpPr>
        <p:spPr>
          <a:xfrm>
            <a:off x="345233" y="6170225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62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$http({</a:t>
            </a:r>
          </a:p>
          <a:p>
            <a:pPr marL="0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  url: “Url to request”,</a:t>
            </a:r>
          </a:p>
          <a:p>
            <a:pPr marL="0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  method: "get/post/put/delete/head",</a:t>
            </a:r>
          </a:p>
          <a:p>
            <a:pPr marL="0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  data: “The  data needed to be sent to server”,</a:t>
            </a:r>
          </a:p>
          <a:p>
            <a:pPr marL="0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  }).success(function(data, status, headers, config) {</a:t>
            </a:r>
          </a:p>
          <a:p>
            <a:pPr marL="0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   “code to run if request succeeds: the response is passed to function”,</a:t>
            </a:r>
          </a:p>
          <a:p>
            <a:pPr marL="0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  }).error(function(data, status, headers, config) {</a:t>
            </a:r>
          </a:p>
          <a:p>
            <a:pPr marL="0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   “code to run if request fails”</a:t>
            </a:r>
          </a:p>
          <a:p>
            <a:pPr marL="0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 });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5686A-7047-4A42-9E8E-B11E2A8661AD}"/>
              </a:ext>
            </a:extLst>
          </p:cNvPr>
          <p:cNvSpPr txBox="1"/>
          <p:nvPr/>
        </p:nvSpPr>
        <p:spPr>
          <a:xfrm>
            <a:off x="391886" y="6170225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959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AngularJS JSON - $http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data you get from the response is expected to be in JSON format.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JSON is a great way of transporting data, and it is easy to use within AngularJS, or any other JavaScript.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DEFFB-54B8-4902-906F-37D050A06A77}"/>
              </a:ext>
            </a:extLst>
          </p:cNvPr>
          <p:cNvSpPr txBox="1"/>
          <p:nvPr/>
        </p:nvSpPr>
        <p:spPr>
          <a:xfrm>
            <a:off x="279918" y="6170225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070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AngularJS - REST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Architectural style that specifies certain constraints for communication over web. 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It constraints an architecture to a client/server architecture  designed to use a stateless communication protocol, typically HTTP. 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Clients and servers exchange representations of resources by using a standardized interface and protocol.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7740E-BB51-476A-8AE6-1E4D5FFB3BC0}"/>
              </a:ext>
            </a:extLst>
          </p:cNvPr>
          <p:cNvSpPr txBox="1"/>
          <p:nvPr/>
        </p:nvSpPr>
        <p:spPr>
          <a:xfrm>
            <a:off x="363894" y="6170225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459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Get</a:t>
            </a:r>
            <a:r>
              <a:rPr lang="en-US" sz="2400" dirty="0">
                <a:latin typeface="Georgia" panose="02040502050405020303" pitchFamily="18" charset="0"/>
              </a:rPr>
              <a:t> Retrieves the current state of a resource</a:t>
            </a:r>
          </a:p>
          <a:p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Post</a:t>
            </a:r>
            <a:r>
              <a:rPr lang="en-US" sz="2400" dirty="0">
                <a:latin typeface="Georgia" panose="02040502050405020303" pitchFamily="18" charset="0"/>
              </a:rPr>
              <a:t> Updates the state of an existing resource</a:t>
            </a:r>
          </a:p>
          <a:p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Put</a:t>
            </a:r>
            <a:r>
              <a:rPr lang="en-US" sz="2400" dirty="0">
                <a:latin typeface="Georgia" panose="02040502050405020303" pitchFamily="18" charset="0"/>
              </a:rPr>
              <a:t> Creates a new resource</a:t>
            </a:r>
          </a:p>
          <a:p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Delete</a:t>
            </a:r>
            <a:r>
              <a:rPr lang="en-US" sz="2400" dirty="0">
                <a:latin typeface="Georgia" panose="02040502050405020303" pitchFamily="18" charset="0"/>
              </a:rPr>
              <a:t> Deletes some info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D7B5E-86B7-4007-AF58-8A756714E149}"/>
              </a:ext>
            </a:extLst>
          </p:cNvPr>
          <p:cNvSpPr txBox="1"/>
          <p:nvPr/>
        </p:nvSpPr>
        <p:spPr>
          <a:xfrm>
            <a:off x="195943" y="6170225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783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What is needed to Access API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Some applications do not require key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Wikipedia application does not require the API key to access the data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Some applications require key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Four Square Tips(Reviews) API requires the API key to access the data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You can get an API key  from Developers Service Provider 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2CB21-B4EB-4A5E-8BA0-52F579FBCCF3}"/>
              </a:ext>
            </a:extLst>
          </p:cNvPr>
          <p:cNvSpPr txBox="1"/>
          <p:nvPr/>
        </p:nvSpPr>
        <p:spPr>
          <a:xfrm>
            <a:off x="251926" y="6170225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99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Four Square Venue Details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Go to </a:t>
            </a:r>
            <a:r>
              <a:rPr lang="en-US" sz="2400" dirty="0">
                <a:latin typeface="Georgia" panose="02040502050405020303" pitchFamily="18" charset="0"/>
                <a:hlinkClick r:id="rId2"/>
              </a:rPr>
              <a:t>https://foursquare.com/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Get Venues: </a:t>
            </a:r>
            <a:r>
              <a:rPr lang="en-US" sz="2000" dirty="0">
                <a:latin typeface="Georgia" panose="02040502050405020303" pitchFamily="18" charset="0"/>
                <a:hlinkClick r:id="rId3"/>
              </a:rPr>
              <a:t>https://api.foursquare.com/v2/venues/search</a:t>
            </a:r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HTTP Method: </a:t>
            </a:r>
            <a:r>
              <a:rPr lang="en-US" sz="2000" dirty="0">
                <a:latin typeface="Georgia" panose="02040502050405020303" pitchFamily="18" charset="0"/>
              </a:rPr>
              <a:t>GET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Parameters:</a:t>
            </a:r>
          </a:p>
          <a:p>
            <a:pPr marL="400050" lvl="1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VENUE_ID	XXX123YYYY	#required ID of venue to retrieve</a:t>
            </a:r>
          </a:p>
          <a:p>
            <a:pPr marL="40005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Response</a:t>
            </a:r>
            <a:r>
              <a:rPr lang="en-US" sz="1600" dirty="0">
                <a:latin typeface="Georgia" panose="02040502050405020303" pitchFamily="18" charset="0"/>
              </a:rPr>
              <a:t>: id, name and location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16C88-E242-41DE-A153-78D6449A28AD}"/>
              </a:ext>
            </a:extLst>
          </p:cNvPr>
          <p:cNvSpPr txBox="1"/>
          <p:nvPr/>
        </p:nvSpPr>
        <p:spPr>
          <a:xfrm>
            <a:off x="289249" y="6170225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443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Four Square Tips(Reviews) API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5187"/>
            <a:ext cx="8229600" cy="43959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94578-A0B2-4F1F-81E5-E07AC5213AED}"/>
              </a:ext>
            </a:extLst>
          </p:cNvPr>
          <p:cNvSpPr txBox="1"/>
          <p:nvPr/>
        </p:nvSpPr>
        <p:spPr>
          <a:xfrm>
            <a:off x="186612" y="6170224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585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WIKI API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1340"/>
            <a:ext cx="8229600" cy="386368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3CD6B-99B2-4F49-8637-469F2C2FAEC1}"/>
              </a:ext>
            </a:extLst>
          </p:cNvPr>
          <p:cNvSpPr txBox="1"/>
          <p:nvPr/>
        </p:nvSpPr>
        <p:spPr>
          <a:xfrm>
            <a:off x="242596" y="6170224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132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REST APIs with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services, $http and calling APIs</a:t>
            </a:r>
          </a:p>
        </p:txBody>
      </p:sp>
    </p:spTree>
    <p:extLst>
      <p:ext uri="{BB962C8B-B14F-4D97-AF65-F5344CB8AC3E}">
        <p14:creationId xmlns:p14="http://schemas.microsoft.com/office/powerpoint/2010/main" val="25670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Georgia" panose="02040502050405020303" pitchFamily="18" charset="0"/>
                <a:hlinkClick r:id="rId2"/>
              </a:rPr>
              <a:t>https://www.w3schools.com/angular/default.asp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3"/>
              </a:rPr>
              <a:t>https://docs.angularjs.org/guide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4"/>
              </a:rPr>
              <a:t>https://en.wikipedia.org/wiki/AngularJS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5"/>
              </a:rPr>
              <a:t>http://www.restapitutorial.com/lessons/whatisrest.html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0" y="1600201"/>
            <a:ext cx="8229600" cy="1397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Restaurants for U </a:t>
            </a:r>
          </a:p>
          <a:p>
            <a:pPr marL="400050" lvl="1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Create an application which displays nearby restaurants (Hint: Use Four Square API)</a:t>
            </a:r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94B348E-68E9-46E4-AA53-1022AB4D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04" y="2997724"/>
            <a:ext cx="5198883" cy="2783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83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A6F4-9F6C-4A88-B257-6D9814EC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Feedback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84C63-6286-447D-A745-8B21EE478976}"/>
              </a:ext>
            </a:extLst>
          </p:cNvPr>
          <p:cNvSpPr/>
          <p:nvPr/>
        </p:nvSpPr>
        <p:spPr>
          <a:xfrm>
            <a:off x="457199" y="1619274"/>
            <a:ext cx="7951509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Please don't forget to submit your feedback after the class. This helps a lot in increasing effectiveness of the course.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 </a:t>
            </a:r>
          </a:p>
          <a:p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Use following link to submit your feedback: </a:t>
            </a:r>
            <a:r>
              <a:rPr lang="en-US" sz="2400" u="sng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  <a:hlinkClick r:id="rId2"/>
              </a:rPr>
              <a:t>https://goo.gl/forms/YKYg28wsHo7OnOa13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3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AngularJS Services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$location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$http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AngularJS - $http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AJAX calls via the $http service.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JSONP calls via the $http service.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REST calls via the $http service.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Requirements to access APIs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F3E91-52B1-4F8E-94CC-3F50C9764F05}"/>
              </a:ext>
            </a:extLst>
          </p:cNvPr>
          <p:cNvSpPr txBox="1"/>
          <p:nvPr/>
        </p:nvSpPr>
        <p:spPr>
          <a:xfrm>
            <a:off x="457200" y="6131444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623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F6B4-82D3-4C8C-9D64-A0B16B8A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BED0-3B8E-4683-92C0-B232094B7A42}"/>
              </a:ext>
            </a:extLst>
          </p:cNvPr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Wikipedia Viewer: </a:t>
            </a:r>
            <a:r>
              <a:rPr lang="en-US" sz="2400" dirty="0">
                <a:latin typeface="Georgia" panose="02040502050405020303" pitchFamily="18" charset="0"/>
              </a:rPr>
              <a:t>A sample webpage which extracts data from Wikipedia and displays it to the user based on request with the help of REST call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9599B-04FD-4515-BECC-0DB1185C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5" y="2962595"/>
            <a:ext cx="5756988" cy="2764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2A1D4-E906-41C9-A9BA-0B324628381E}"/>
              </a:ext>
            </a:extLst>
          </p:cNvPr>
          <p:cNvSpPr txBox="1"/>
          <p:nvPr/>
        </p:nvSpPr>
        <p:spPr>
          <a:xfrm>
            <a:off x="457200" y="6131444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526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AngularJS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In AngularJS you can make your own service, or use one of the many built-in services.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  service is a function, or object, that is available for, and limited to, your AngularJS application.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AngularJS has about 30 built-in services. One of them is the 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$location </a:t>
            </a:r>
            <a:r>
              <a:rPr lang="en-US" sz="2400" dirty="0">
                <a:latin typeface="Georgia" panose="02040502050405020303" pitchFamily="18" charset="0"/>
              </a:rPr>
              <a:t>service.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$location </a:t>
            </a:r>
            <a:r>
              <a:rPr lang="en-US" sz="2400" dirty="0">
                <a:latin typeface="Georgia" panose="02040502050405020303" pitchFamily="18" charset="0"/>
              </a:rPr>
              <a:t>service has methods which return information about the location of the current web page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i="1" dirty="0">
                <a:solidFill>
                  <a:srgbClr val="00B050"/>
                </a:solidFill>
                <a:latin typeface="Georgia" panose="02040502050405020303" pitchFamily="18" charset="0"/>
              </a:rPr>
              <a:t>$location.absUrl();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77C24-B01A-4A81-B5C6-2AE1152AAD4E}"/>
              </a:ext>
            </a:extLst>
          </p:cNvPr>
          <p:cNvSpPr txBox="1"/>
          <p:nvPr/>
        </p:nvSpPr>
        <p:spPr>
          <a:xfrm>
            <a:off x="391886" y="6170225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109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AngularJS - $location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9301"/>
            <a:ext cx="8229600" cy="31277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3E4DE-14E1-44EB-8649-542CDA9BFF85}"/>
              </a:ext>
            </a:extLst>
          </p:cNvPr>
          <p:cNvSpPr txBox="1"/>
          <p:nvPr/>
        </p:nvSpPr>
        <p:spPr>
          <a:xfrm>
            <a:off x="382555" y="6170224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81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AngularJS - $http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$http is an AngularJS service for reading data from remote servers.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$http service makes a request to the server, and returns a response.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In AngularJS you can send requests in several different ways. </a:t>
            </a:r>
          </a:p>
          <a:p>
            <a:pPr marL="857250" lvl="1" indent="-457200">
              <a:buAutoNum type="alphaLcParenR"/>
            </a:pPr>
            <a:r>
              <a:rPr lang="en-US" sz="2000" dirty="0">
                <a:latin typeface="Georgia" panose="02040502050405020303" pitchFamily="18" charset="0"/>
              </a:rPr>
              <a:t>AJAX calls via the $http service.</a:t>
            </a:r>
          </a:p>
          <a:p>
            <a:pPr marL="857250" lvl="1" indent="-457200">
              <a:buAutoNum type="alphaLcParenR"/>
            </a:pPr>
            <a:r>
              <a:rPr lang="en-US" sz="2000" dirty="0">
                <a:latin typeface="Georgia" panose="02040502050405020303" pitchFamily="18" charset="0"/>
              </a:rPr>
              <a:t>JSONP calls via the $http service.</a:t>
            </a:r>
          </a:p>
          <a:p>
            <a:pPr marL="857250" lvl="1" indent="-457200">
              <a:buAutoNum type="alphaLcParenR"/>
            </a:pPr>
            <a:r>
              <a:rPr lang="en-US" sz="2000" dirty="0">
                <a:latin typeface="Georgia" panose="02040502050405020303" pitchFamily="18" charset="0"/>
              </a:rPr>
              <a:t>REST calls via the $http service.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E74F2-1CFC-4AAD-B324-750FD3B2276C}"/>
              </a:ext>
            </a:extLst>
          </p:cNvPr>
          <p:cNvSpPr txBox="1"/>
          <p:nvPr/>
        </p:nvSpPr>
        <p:spPr>
          <a:xfrm>
            <a:off x="317241" y="6170225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https://docs.angularjs.org/guide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927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AngularJS - $http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3263"/>
            <a:ext cx="5654351" cy="433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Server-side style mashup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F3E91-52B1-4F8E-94CC-3F50C9764F05}"/>
              </a:ext>
            </a:extLst>
          </p:cNvPr>
          <p:cNvSpPr txBox="1"/>
          <p:nvPr/>
        </p:nvSpPr>
        <p:spPr>
          <a:xfrm>
            <a:off x="457200" y="6131444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https://docs.angularjs.org/guide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BD3FC-3ECE-461C-8521-AEE325A105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2135699"/>
            <a:ext cx="5730240" cy="34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AngularJS - $http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3263"/>
            <a:ext cx="5654351" cy="433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Client-side (In-Brower) mashup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F3E91-52B1-4F8E-94CC-3F50C9764F05}"/>
              </a:ext>
            </a:extLst>
          </p:cNvPr>
          <p:cNvSpPr txBox="1"/>
          <p:nvPr/>
        </p:nvSpPr>
        <p:spPr>
          <a:xfrm>
            <a:off x="457200" y="6131444"/>
            <a:ext cx="2709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https://docs.angularjs.org/guide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03A44-1F5A-4C3E-9A0D-FF0F04A190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60" y="1817136"/>
            <a:ext cx="5857136" cy="40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5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707</Words>
  <Application>Microsoft Office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Droid Sans Fallback</vt:lpstr>
      <vt:lpstr>Georgia</vt:lpstr>
      <vt:lpstr>Helvetica</vt:lpstr>
      <vt:lpstr>Office Theme</vt:lpstr>
      <vt:lpstr>Custom Design</vt:lpstr>
      <vt:lpstr>PowerPoint Presentation</vt:lpstr>
      <vt:lpstr>REST APIs with AngularJS</vt:lpstr>
      <vt:lpstr>Overview</vt:lpstr>
      <vt:lpstr>Use Case</vt:lpstr>
      <vt:lpstr>AngularJS Services</vt:lpstr>
      <vt:lpstr>AngularJS - $location</vt:lpstr>
      <vt:lpstr>AngularJS - $http</vt:lpstr>
      <vt:lpstr>AngularJS - $http</vt:lpstr>
      <vt:lpstr>AngularJS - $http</vt:lpstr>
      <vt:lpstr>AngularJS AJAX - $http</vt:lpstr>
      <vt:lpstr>$http methods</vt:lpstr>
      <vt:lpstr>Usage</vt:lpstr>
      <vt:lpstr>AngularJS JSON - $http</vt:lpstr>
      <vt:lpstr>AngularJS - REST Services</vt:lpstr>
      <vt:lpstr>REST Operations</vt:lpstr>
      <vt:lpstr>What is needed to Access API ?</vt:lpstr>
      <vt:lpstr>Four Square Venue Details API</vt:lpstr>
      <vt:lpstr>Four Square Tips(Reviews) API</vt:lpstr>
      <vt:lpstr>WIKI API</vt:lpstr>
      <vt:lpstr>References</vt:lpstr>
      <vt:lpstr>In Class Exercise</vt:lpstr>
      <vt:lpstr>Feedback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Yeruva, Vijaya Kumari (UMKC-Student)</cp:lastModifiedBy>
  <cp:revision>80</cp:revision>
  <dcterms:created xsi:type="dcterms:W3CDTF">2014-01-29T16:55:47Z</dcterms:created>
  <dcterms:modified xsi:type="dcterms:W3CDTF">2018-02-09T03:59:23Z</dcterms:modified>
</cp:coreProperties>
</file>