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773" r:id="rId2"/>
    <p:sldMasterId id="2147483785" r:id="rId3"/>
    <p:sldMasterId id="2147483799" r:id="rId4"/>
  </p:sldMasterIdLst>
  <p:notesMasterIdLst>
    <p:notesMasterId r:id="rId70"/>
  </p:notesMasterIdLst>
  <p:sldIdLst>
    <p:sldId id="449" r:id="rId5"/>
    <p:sldId id="450" r:id="rId6"/>
    <p:sldId id="451" r:id="rId7"/>
    <p:sldId id="455" r:id="rId8"/>
    <p:sldId id="456" r:id="rId9"/>
    <p:sldId id="457" r:id="rId10"/>
    <p:sldId id="458" r:id="rId11"/>
    <p:sldId id="459" r:id="rId12"/>
    <p:sldId id="460" r:id="rId13"/>
    <p:sldId id="461" r:id="rId14"/>
    <p:sldId id="462" r:id="rId15"/>
    <p:sldId id="463" r:id="rId16"/>
    <p:sldId id="464" r:id="rId17"/>
    <p:sldId id="465" r:id="rId18"/>
    <p:sldId id="466" r:id="rId19"/>
    <p:sldId id="467"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 id="492" r:id="rId33"/>
    <p:sldId id="493" r:id="rId34"/>
    <p:sldId id="494" r:id="rId35"/>
    <p:sldId id="495" r:id="rId36"/>
    <p:sldId id="496" r:id="rId37"/>
    <p:sldId id="497" r:id="rId38"/>
    <p:sldId id="498" r:id="rId39"/>
    <p:sldId id="499" r:id="rId40"/>
    <p:sldId id="500" r:id="rId41"/>
    <p:sldId id="501" r:id="rId42"/>
    <p:sldId id="502" r:id="rId43"/>
    <p:sldId id="503" r:id="rId44"/>
    <p:sldId id="504" r:id="rId45"/>
    <p:sldId id="505" r:id="rId46"/>
    <p:sldId id="506" r:id="rId47"/>
    <p:sldId id="507" r:id="rId48"/>
    <p:sldId id="508" r:id="rId49"/>
    <p:sldId id="509" r:id="rId50"/>
    <p:sldId id="510" r:id="rId51"/>
    <p:sldId id="511" r:id="rId52"/>
    <p:sldId id="512" r:id="rId53"/>
    <p:sldId id="513" r:id="rId54"/>
    <p:sldId id="514" r:id="rId55"/>
    <p:sldId id="515" r:id="rId56"/>
    <p:sldId id="516" r:id="rId57"/>
    <p:sldId id="468" r:id="rId58"/>
    <p:sldId id="469" r:id="rId59"/>
    <p:sldId id="470" r:id="rId60"/>
    <p:sldId id="472" r:id="rId61"/>
    <p:sldId id="473" r:id="rId62"/>
    <p:sldId id="518" r:id="rId63"/>
    <p:sldId id="517" r:id="rId64"/>
    <p:sldId id="475" r:id="rId65"/>
    <p:sldId id="476" r:id="rId66"/>
    <p:sldId id="477" r:id="rId67"/>
    <p:sldId id="478" r:id="rId68"/>
    <p:sldId id="47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E9DB"/>
    <a:srgbClr val="392B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0AA69-3194-4F77-8600-3A6CCD6561C2}" type="datetimeFigureOut">
              <a:rPr lang="en-US" smtClean="0"/>
              <a:t>1/20/2018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348D4-D935-46B2-B451-65D48947C928}" type="slidenum">
              <a:rPr lang="en-US" smtClean="0"/>
              <a:t>‹#›</a:t>
            </a:fld>
            <a:endParaRPr lang="en-US"/>
          </a:p>
        </p:txBody>
      </p:sp>
    </p:spTree>
    <p:extLst>
      <p:ext uri="{BB962C8B-B14F-4D97-AF65-F5344CB8AC3E}">
        <p14:creationId xmlns:p14="http://schemas.microsoft.com/office/powerpoint/2010/main" val="266655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a:t>
            </a:fld>
            <a:endParaRPr lang="en-US"/>
          </a:p>
        </p:txBody>
      </p:sp>
    </p:spTree>
    <p:extLst>
      <p:ext uri="{BB962C8B-B14F-4D97-AF65-F5344CB8AC3E}">
        <p14:creationId xmlns:p14="http://schemas.microsoft.com/office/powerpoint/2010/main" val="1598988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11</a:t>
            </a:fld>
            <a:endParaRPr lang="en-US"/>
          </a:p>
        </p:txBody>
      </p:sp>
    </p:spTree>
    <p:extLst>
      <p:ext uri="{BB962C8B-B14F-4D97-AF65-F5344CB8AC3E}">
        <p14:creationId xmlns:p14="http://schemas.microsoft.com/office/powerpoint/2010/main" val="3938486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12</a:t>
            </a:fld>
            <a:endParaRPr lang="en-US"/>
          </a:p>
        </p:txBody>
      </p:sp>
    </p:spTree>
    <p:extLst>
      <p:ext uri="{BB962C8B-B14F-4D97-AF65-F5344CB8AC3E}">
        <p14:creationId xmlns:p14="http://schemas.microsoft.com/office/powerpoint/2010/main" val="4246691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13</a:t>
            </a:fld>
            <a:endParaRPr lang="en-US"/>
          </a:p>
        </p:txBody>
      </p:sp>
    </p:spTree>
    <p:extLst>
      <p:ext uri="{BB962C8B-B14F-4D97-AF65-F5344CB8AC3E}">
        <p14:creationId xmlns:p14="http://schemas.microsoft.com/office/powerpoint/2010/main" val="404141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14</a:t>
            </a:fld>
            <a:endParaRPr lang="en-US"/>
          </a:p>
        </p:txBody>
      </p:sp>
    </p:spTree>
    <p:extLst>
      <p:ext uri="{BB962C8B-B14F-4D97-AF65-F5344CB8AC3E}">
        <p14:creationId xmlns:p14="http://schemas.microsoft.com/office/powerpoint/2010/main" val="572341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15</a:t>
            </a:fld>
            <a:endParaRPr lang="en-US"/>
          </a:p>
        </p:txBody>
      </p:sp>
    </p:spTree>
    <p:extLst>
      <p:ext uri="{BB962C8B-B14F-4D97-AF65-F5344CB8AC3E}">
        <p14:creationId xmlns:p14="http://schemas.microsoft.com/office/powerpoint/2010/main" val="3394002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16</a:t>
            </a:fld>
            <a:endParaRPr lang="en-US"/>
          </a:p>
        </p:txBody>
      </p:sp>
    </p:spTree>
    <p:extLst>
      <p:ext uri="{BB962C8B-B14F-4D97-AF65-F5344CB8AC3E}">
        <p14:creationId xmlns:p14="http://schemas.microsoft.com/office/powerpoint/2010/main" val="183563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17</a:t>
            </a:fld>
            <a:endParaRPr lang="en-US"/>
          </a:p>
        </p:txBody>
      </p:sp>
    </p:spTree>
    <p:extLst>
      <p:ext uri="{BB962C8B-B14F-4D97-AF65-F5344CB8AC3E}">
        <p14:creationId xmlns:p14="http://schemas.microsoft.com/office/powerpoint/2010/main" val="2006270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18</a:t>
            </a:fld>
            <a:endParaRPr lang="en-US"/>
          </a:p>
        </p:txBody>
      </p:sp>
    </p:spTree>
    <p:extLst>
      <p:ext uri="{BB962C8B-B14F-4D97-AF65-F5344CB8AC3E}">
        <p14:creationId xmlns:p14="http://schemas.microsoft.com/office/powerpoint/2010/main" val="2860831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19</a:t>
            </a:fld>
            <a:endParaRPr lang="en-US"/>
          </a:p>
        </p:txBody>
      </p:sp>
    </p:spTree>
    <p:extLst>
      <p:ext uri="{BB962C8B-B14F-4D97-AF65-F5344CB8AC3E}">
        <p14:creationId xmlns:p14="http://schemas.microsoft.com/office/powerpoint/2010/main" val="2718332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20</a:t>
            </a:fld>
            <a:endParaRPr lang="en-US"/>
          </a:p>
        </p:txBody>
      </p:sp>
    </p:spTree>
    <p:extLst>
      <p:ext uri="{BB962C8B-B14F-4D97-AF65-F5344CB8AC3E}">
        <p14:creationId xmlns:p14="http://schemas.microsoft.com/office/powerpoint/2010/main" val="3460965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a:t>
            </a:fld>
            <a:endParaRPr lang="en-US"/>
          </a:p>
        </p:txBody>
      </p:sp>
    </p:spTree>
    <p:extLst>
      <p:ext uri="{BB962C8B-B14F-4D97-AF65-F5344CB8AC3E}">
        <p14:creationId xmlns:p14="http://schemas.microsoft.com/office/powerpoint/2010/main" val="1843634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21</a:t>
            </a:fld>
            <a:endParaRPr lang="en-US"/>
          </a:p>
        </p:txBody>
      </p:sp>
    </p:spTree>
    <p:extLst>
      <p:ext uri="{BB962C8B-B14F-4D97-AF65-F5344CB8AC3E}">
        <p14:creationId xmlns:p14="http://schemas.microsoft.com/office/powerpoint/2010/main" val="2063882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22</a:t>
            </a:fld>
            <a:endParaRPr lang="en-US"/>
          </a:p>
        </p:txBody>
      </p:sp>
    </p:spTree>
    <p:extLst>
      <p:ext uri="{BB962C8B-B14F-4D97-AF65-F5344CB8AC3E}">
        <p14:creationId xmlns:p14="http://schemas.microsoft.com/office/powerpoint/2010/main" val="2170994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23</a:t>
            </a:fld>
            <a:endParaRPr lang="en-US"/>
          </a:p>
        </p:txBody>
      </p:sp>
    </p:spTree>
    <p:extLst>
      <p:ext uri="{BB962C8B-B14F-4D97-AF65-F5344CB8AC3E}">
        <p14:creationId xmlns:p14="http://schemas.microsoft.com/office/powerpoint/2010/main" val="3417059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24</a:t>
            </a:fld>
            <a:endParaRPr lang="en-US"/>
          </a:p>
        </p:txBody>
      </p:sp>
    </p:spTree>
    <p:extLst>
      <p:ext uri="{BB962C8B-B14F-4D97-AF65-F5344CB8AC3E}">
        <p14:creationId xmlns:p14="http://schemas.microsoft.com/office/powerpoint/2010/main" val="3039479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25</a:t>
            </a:fld>
            <a:endParaRPr lang="en-US"/>
          </a:p>
        </p:txBody>
      </p:sp>
    </p:spTree>
    <p:extLst>
      <p:ext uri="{BB962C8B-B14F-4D97-AF65-F5344CB8AC3E}">
        <p14:creationId xmlns:p14="http://schemas.microsoft.com/office/powerpoint/2010/main" val="850664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26</a:t>
            </a:fld>
            <a:endParaRPr lang="en-US"/>
          </a:p>
        </p:txBody>
      </p:sp>
    </p:spTree>
    <p:extLst>
      <p:ext uri="{BB962C8B-B14F-4D97-AF65-F5344CB8AC3E}">
        <p14:creationId xmlns:p14="http://schemas.microsoft.com/office/powerpoint/2010/main" val="867096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27</a:t>
            </a:fld>
            <a:endParaRPr lang="en-US"/>
          </a:p>
        </p:txBody>
      </p:sp>
    </p:spTree>
    <p:extLst>
      <p:ext uri="{BB962C8B-B14F-4D97-AF65-F5344CB8AC3E}">
        <p14:creationId xmlns:p14="http://schemas.microsoft.com/office/powerpoint/2010/main" val="3454687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28</a:t>
            </a:fld>
            <a:endParaRPr lang="en-US"/>
          </a:p>
        </p:txBody>
      </p:sp>
    </p:spTree>
    <p:extLst>
      <p:ext uri="{BB962C8B-B14F-4D97-AF65-F5344CB8AC3E}">
        <p14:creationId xmlns:p14="http://schemas.microsoft.com/office/powerpoint/2010/main" val="2209267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29</a:t>
            </a:fld>
            <a:endParaRPr lang="en-US"/>
          </a:p>
        </p:txBody>
      </p:sp>
    </p:spTree>
    <p:extLst>
      <p:ext uri="{BB962C8B-B14F-4D97-AF65-F5344CB8AC3E}">
        <p14:creationId xmlns:p14="http://schemas.microsoft.com/office/powerpoint/2010/main" val="4227299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30</a:t>
            </a:fld>
            <a:endParaRPr lang="en-US"/>
          </a:p>
        </p:txBody>
      </p:sp>
    </p:spTree>
    <p:extLst>
      <p:ext uri="{BB962C8B-B14F-4D97-AF65-F5344CB8AC3E}">
        <p14:creationId xmlns:p14="http://schemas.microsoft.com/office/powerpoint/2010/main" val="1136650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4</a:t>
            </a:fld>
            <a:endParaRPr lang="en-US"/>
          </a:p>
        </p:txBody>
      </p:sp>
    </p:spTree>
    <p:extLst>
      <p:ext uri="{BB962C8B-B14F-4D97-AF65-F5344CB8AC3E}">
        <p14:creationId xmlns:p14="http://schemas.microsoft.com/office/powerpoint/2010/main" val="3676508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31</a:t>
            </a:fld>
            <a:endParaRPr lang="en-US"/>
          </a:p>
        </p:txBody>
      </p:sp>
    </p:spTree>
    <p:extLst>
      <p:ext uri="{BB962C8B-B14F-4D97-AF65-F5344CB8AC3E}">
        <p14:creationId xmlns:p14="http://schemas.microsoft.com/office/powerpoint/2010/main" val="1109836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32</a:t>
            </a:fld>
            <a:endParaRPr lang="en-US"/>
          </a:p>
        </p:txBody>
      </p:sp>
    </p:spTree>
    <p:extLst>
      <p:ext uri="{BB962C8B-B14F-4D97-AF65-F5344CB8AC3E}">
        <p14:creationId xmlns:p14="http://schemas.microsoft.com/office/powerpoint/2010/main" val="412692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33</a:t>
            </a:fld>
            <a:endParaRPr lang="en-US"/>
          </a:p>
        </p:txBody>
      </p:sp>
    </p:spTree>
    <p:extLst>
      <p:ext uri="{BB962C8B-B14F-4D97-AF65-F5344CB8AC3E}">
        <p14:creationId xmlns:p14="http://schemas.microsoft.com/office/powerpoint/2010/main" val="316315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34</a:t>
            </a:fld>
            <a:endParaRPr lang="en-US"/>
          </a:p>
        </p:txBody>
      </p:sp>
    </p:spTree>
    <p:extLst>
      <p:ext uri="{BB962C8B-B14F-4D97-AF65-F5344CB8AC3E}">
        <p14:creationId xmlns:p14="http://schemas.microsoft.com/office/powerpoint/2010/main" val="1872599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35</a:t>
            </a:fld>
            <a:endParaRPr lang="en-US"/>
          </a:p>
        </p:txBody>
      </p:sp>
    </p:spTree>
    <p:extLst>
      <p:ext uri="{BB962C8B-B14F-4D97-AF65-F5344CB8AC3E}">
        <p14:creationId xmlns:p14="http://schemas.microsoft.com/office/powerpoint/2010/main" val="1160053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36</a:t>
            </a:fld>
            <a:endParaRPr lang="en-US"/>
          </a:p>
        </p:txBody>
      </p:sp>
    </p:spTree>
    <p:extLst>
      <p:ext uri="{BB962C8B-B14F-4D97-AF65-F5344CB8AC3E}">
        <p14:creationId xmlns:p14="http://schemas.microsoft.com/office/powerpoint/2010/main" val="30856779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37</a:t>
            </a:fld>
            <a:endParaRPr lang="en-US"/>
          </a:p>
        </p:txBody>
      </p:sp>
    </p:spTree>
    <p:extLst>
      <p:ext uri="{BB962C8B-B14F-4D97-AF65-F5344CB8AC3E}">
        <p14:creationId xmlns:p14="http://schemas.microsoft.com/office/powerpoint/2010/main" val="1513834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38</a:t>
            </a:fld>
            <a:endParaRPr lang="en-US"/>
          </a:p>
        </p:txBody>
      </p:sp>
    </p:spTree>
    <p:extLst>
      <p:ext uri="{BB962C8B-B14F-4D97-AF65-F5344CB8AC3E}">
        <p14:creationId xmlns:p14="http://schemas.microsoft.com/office/powerpoint/2010/main" val="24799766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39</a:t>
            </a:fld>
            <a:endParaRPr lang="en-US"/>
          </a:p>
        </p:txBody>
      </p:sp>
    </p:spTree>
    <p:extLst>
      <p:ext uri="{BB962C8B-B14F-4D97-AF65-F5344CB8AC3E}">
        <p14:creationId xmlns:p14="http://schemas.microsoft.com/office/powerpoint/2010/main" val="4055079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40</a:t>
            </a:fld>
            <a:endParaRPr lang="en-US"/>
          </a:p>
        </p:txBody>
      </p:sp>
    </p:spTree>
    <p:extLst>
      <p:ext uri="{BB962C8B-B14F-4D97-AF65-F5344CB8AC3E}">
        <p14:creationId xmlns:p14="http://schemas.microsoft.com/office/powerpoint/2010/main" val="115916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a:t>
            </a:fld>
            <a:endParaRPr lang="en-US"/>
          </a:p>
        </p:txBody>
      </p:sp>
    </p:spTree>
    <p:extLst>
      <p:ext uri="{BB962C8B-B14F-4D97-AF65-F5344CB8AC3E}">
        <p14:creationId xmlns:p14="http://schemas.microsoft.com/office/powerpoint/2010/main" val="30983802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43</a:t>
            </a:fld>
            <a:endParaRPr lang="en-US"/>
          </a:p>
        </p:txBody>
      </p:sp>
    </p:spTree>
    <p:extLst>
      <p:ext uri="{BB962C8B-B14F-4D97-AF65-F5344CB8AC3E}">
        <p14:creationId xmlns:p14="http://schemas.microsoft.com/office/powerpoint/2010/main" val="42873095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45</a:t>
            </a:fld>
            <a:endParaRPr lang="en-US"/>
          </a:p>
        </p:txBody>
      </p:sp>
    </p:spTree>
    <p:extLst>
      <p:ext uri="{BB962C8B-B14F-4D97-AF65-F5344CB8AC3E}">
        <p14:creationId xmlns:p14="http://schemas.microsoft.com/office/powerpoint/2010/main" val="28214674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46</a:t>
            </a:fld>
            <a:endParaRPr lang="en-US"/>
          </a:p>
        </p:txBody>
      </p:sp>
    </p:spTree>
    <p:extLst>
      <p:ext uri="{BB962C8B-B14F-4D97-AF65-F5344CB8AC3E}">
        <p14:creationId xmlns:p14="http://schemas.microsoft.com/office/powerpoint/2010/main" val="25773322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47</a:t>
            </a:fld>
            <a:endParaRPr lang="en-US"/>
          </a:p>
        </p:txBody>
      </p:sp>
    </p:spTree>
    <p:extLst>
      <p:ext uri="{BB962C8B-B14F-4D97-AF65-F5344CB8AC3E}">
        <p14:creationId xmlns:p14="http://schemas.microsoft.com/office/powerpoint/2010/main" val="42116503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48</a:t>
            </a:fld>
            <a:endParaRPr lang="en-US"/>
          </a:p>
        </p:txBody>
      </p:sp>
    </p:spTree>
    <p:extLst>
      <p:ext uri="{BB962C8B-B14F-4D97-AF65-F5344CB8AC3E}">
        <p14:creationId xmlns:p14="http://schemas.microsoft.com/office/powerpoint/2010/main" val="25674162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49</a:t>
            </a:fld>
            <a:endParaRPr lang="en-US"/>
          </a:p>
        </p:txBody>
      </p:sp>
    </p:spTree>
    <p:extLst>
      <p:ext uri="{BB962C8B-B14F-4D97-AF65-F5344CB8AC3E}">
        <p14:creationId xmlns:p14="http://schemas.microsoft.com/office/powerpoint/2010/main" val="104728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50</a:t>
            </a:fld>
            <a:endParaRPr lang="en-US"/>
          </a:p>
        </p:txBody>
      </p:sp>
    </p:spTree>
    <p:extLst>
      <p:ext uri="{BB962C8B-B14F-4D97-AF65-F5344CB8AC3E}">
        <p14:creationId xmlns:p14="http://schemas.microsoft.com/office/powerpoint/2010/main" val="38482437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51</a:t>
            </a:fld>
            <a:endParaRPr lang="en-US"/>
          </a:p>
        </p:txBody>
      </p:sp>
    </p:spTree>
    <p:extLst>
      <p:ext uri="{BB962C8B-B14F-4D97-AF65-F5344CB8AC3E}">
        <p14:creationId xmlns:p14="http://schemas.microsoft.com/office/powerpoint/2010/main" val="8018036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52</a:t>
            </a:fld>
            <a:endParaRPr lang="en-US"/>
          </a:p>
        </p:txBody>
      </p:sp>
    </p:spTree>
    <p:extLst>
      <p:ext uri="{BB962C8B-B14F-4D97-AF65-F5344CB8AC3E}">
        <p14:creationId xmlns:p14="http://schemas.microsoft.com/office/powerpoint/2010/main" val="1537108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53</a:t>
            </a:fld>
            <a:endParaRPr lang="en-US"/>
          </a:p>
        </p:txBody>
      </p:sp>
    </p:spTree>
    <p:extLst>
      <p:ext uri="{BB962C8B-B14F-4D97-AF65-F5344CB8AC3E}">
        <p14:creationId xmlns:p14="http://schemas.microsoft.com/office/powerpoint/2010/main" val="699106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6</a:t>
            </a:fld>
            <a:endParaRPr lang="en-US"/>
          </a:p>
        </p:txBody>
      </p:sp>
    </p:spTree>
    <p:extLst>
      <p:ext uri="{BB962C8B-B14F-4D97-AF65-F5344CB8AC3E}">
        <p14:creationId xmlns:p14="http://schemas.microsoft.com/office/powerpoint/2010/main" val="11241928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54</a:t>
            </a:fld>
            <a:endParaRPr lang="en-US"/>
          </a:p>
        </p:txBody>
      </p:sp>
    </p:spTree>
    <p:extLst>
      <p:ext uri="{BB962C8B-B14F-4D97-AF65-F5344CB8AC3E}">
        <p14:creationId xmlns:p14="http://schemas.microsoft.com/office/powerpoint/2010/main" val="2387209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55</a:t>
            </a:fld>
            <a:endParaRPr lang="en-US"/>
          </a:p>
        </p:txBody>
      </p:sp>
    </p:spTree>
    <p:extLst>
      <p:ext uri="{BB962C8B-B14F-4D97-AF65-F5344CB8AC3E}">
        <p14:creationId xmlns:p14="http://schemas.microsoft.com/office/powerpoint/2010/main" val="36104691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56</a:t>
            </a:fld>
            <a:endParaRPr lang="en-US"/>
          </a:p>
        </p:txBody>
      </p:sp>
    </p:spTree>
    <p:extLst>
      <p:ext uri="{BB962C8B-B14F-4D97-AF65-F5344CB8AC3E}">
        <p14:creationId xmlns:p14="http://schemas.microsoft.com/office/powerpoint/2010/main" val="29319632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58</a:t>
            </a:fld>
            <a:endParaRPr lang="en-US"/>
          </a:p>
        </p:txBody>
      </p:sp>
    </p:spTree>
    <p:extLst>
      <p:ext uri="{BB962C8B-B14F-4D97-AF65-F5344CB8AC3E}">
        <p14:creationId xmlns:p14="http://schemas.microsoft.com/office/powerpoint/2010/main" val="3509763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61</a:t>
            </a:fld>
            <a:endParaRPr lang="en-US"/>
          </a:p>
        </p:txBody>
      </p:sp>
    </p:spTree>
    <p:extLst>
      <p:ext uri="{BB962C8B-B14F-4D97-AF65-F5344CB8AC3E}">
        <p14:creationId xmlns:p14="http://schemas.microsoft.com/office/powerpoint/2010/main" val="3297707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62</a:t>
            </a:fld>
            <a:endParaRPr lang="en-US"/>
          </a:p>
        </p:txBody>
      </p:sp>
    </p:spTree>
    <p:extLst>
      <p:ext uri="{BB962C8B-B14F-4D97-AF65-F5344CB8AC3E}">
        <p14:creationId xmlns:p14="http://schemas.microsoft.com/office/powerpoint/2010/main" val="40273738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63</a:t>
            </a:fld>
            <a:endParaRPr lang="en-US"/>
          </a:p>
        </p:txBody>
      </p:sp>
    </p:spTree>
    <p:extLst>
      <p:ext uri="{BB962C8B-B14F-4D97-AF65-F5344CB8AC3E}">
        <p14:creationId xmlns:p14="http://schemas.microsoft.com/office/powerpoint/2010/main" val="21638556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64</a:t>
            </a:fld>
            <a:endParaRPr lang="en-US"/>
          </a:p>
        </p:txBody>
      </p:sp>
    </p:spTree>
    <p:extLst>
      <p:ext uri="{BB962C8B-B14F-4D97-AF65-F5344CB8AC3E}">
        <p14:creationId xmlns:p14="http://schemas.microsoft.com/office/powerpoint/2010/main" val="30328632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65</a:t>
            </a:fld>
            <a:endParaRPr lang="en-US"/>
          </a:p>
        </p:txBody>
      </p:sp>
    </p:spTree>
    <p:extLst>
      <p:ext uri="{BB962C8B-B14F-4D97-AF65-F5344CB8AC3E}">
        <p14:creationId xmlns:p14="http://schemas.microsoft.com/office/powerpoint/2010/main" val="3209591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7</a:t>
            </a:fld>
            <a:endParaRPr lang="en-US"/>
          </a:p>
        </p:txBody>
      </p:sp>
    </p:spTree>
    <p:extLst>
      <p:ext uri="{BB962C8B-B14F-4D97-AF65-F5344CB8AC3E}">
        <p14:creationId xmlns:p14="http://schemas.microsoft.com/office/powerpoint/2010/main" val="1363270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8</a:t>
            </a:fld>
            <a:endParaRPr lang="en-US"/>
          </a:p>
        </p:txBody>
      </p:sp>
    </p:spTree>
    <p:extLst>
      <p:ext uri="{BB962C8B-B14F-4D97-AF65-F5344CB8AC3E}">
        <p14:creationId xmlns:p14="http://schemas.microsoft.com/office/powerpoint/2010/main" val="2048815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9</a:t>
            </a:fld>
            <a:endParaRPr lang="en-US"/>
          </a:p>
        </p:txBody>
      </p:sp>
    </p:spTree>
    <p:extLst>
      <p:ext uri="{BB962C8B-B14F-4D97-AF65-F5344CB8AC3E}">
        <p14:creationId xmlns:p14="http://schemas.microsoft.com/office/powerpoint/2010/main" val="282464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51B7C-939F-4CBD-8387-44B93C154F7E}" type="slidenum">
              <a:rPr lang="en-US" smtClean="0"/>
              <a:t>10</a:t>
            </a:fld>
            <a:endParaRPr lang="en-US"/>
          </a:p>
        </p:txBody>
      </p:sp>
    </p:spTree>
    <p:extLst>
      <p:ext uri="{BB962C8B-B14F-4D97-AF65-F5344CB8AC3E}">
        <p14:creationId xmlns:p14="http://schemas.microsoft.com/office/powerpoint/2010/main" val="700425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3D7E6E-6C39-43CA-BE86-F81123C0D45F}"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79303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D7E6E-6C39-43CA-BE86-F81123C0D45F}"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82363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D7E6E-6C39-43CA-BE86-F81123C0D45F}"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1203146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DCB603-DD01-A748-9C61-5B34346B2E0D}"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251445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350303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CB603-DD01-A748-9C61-5B34346B2E0D}"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90324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DCB603-DD01-A748-9C61-5B34346B2E0D}"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195147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DCB603-DD01-A748-9C61-5B34346B2E0D}" type="datetimeFigureOut">
              <a:rPr lang="en-US" smtClean="0"/>
              <a:t>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173973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DCB603-DD01-A748-9C61-5B34346B2E0D}" type="datetimeFigureOut">
              <a:rPr lang="en-US" smtClean="0"/>
              <a:t>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013242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CB603-DD01-A748-9C61-5B34346B2E0D}" type="datetimeFigureOut">
              <a:rPr lang="en-US" smtClean="0"/>
              <a:t>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2787030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14473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D7E6E-6C39-43CA-BE86-F81123C0D45F}"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08294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455282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570931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496165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83D7E6E-6C39-43CA-BE86-F81123C0D45F}"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822230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atin typeface="Times New Roman" panose="02020603050405020304" pitchFamily="18" charset="0"/>
                <a:cs typeface="Times New Roman" panose="02020603050405020304" pitchFamily="18"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83D7E6E-6C39-43CA-BE86-F81123C0D45F}"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8411235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D7E6E-6C39-43CA-BE86-F81123C0D45F}"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1476530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3D7E6E-6C39-43CA-BE86-F81123C0D45F}"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5663939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3D7E6E-6C39-43CA-BE86-F81123C0D45F}" type="datetimeFigureOut">
              <a:rPr lang="en-US" smtClean="0"/>
              <a:t>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16827706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3D7E6E-6C39-43CA-BE86-F81123C0D45F}" type="datetimeFigureOut">
              <a:rPr lang="en-US" smtClean="0"/>
              <a:t>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2179388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D7E6E-6C39-43CA-BE86-F81123C0D45F}" type="datetimeFigureOut">
              <a:rPr lang="en-US" smtClean="0"/>
              <a:t>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31586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D7E6E-6C39-43CA-BE86-F81123C0D45F}"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0330056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3D7E6E-6C39-43CA-BE86-F81123C0D45F}"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037310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3D7E6E-6C39-43CA-BE86-F81123C0D45F}"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8709114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D7E6E-6C39-43CA-BE86-F81123C0D45F}"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42209585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D7E6E-6C39-43CA-BE86-F81123C0D45F}"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9299199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3D7E6E-6C39-43CA-BE86-F81123C0D45F}" type="datetimeFigureOut">
              <a:rPr lang="en-US" smtClean="0"/>
              <a:t>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0995186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3D7E6E-6C39-43CA-BE86-F81123C0D45F}" type="datetimeFigureOut">
              <a:rPr lang="en-US" smtClean="0"/>
              <a:t>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1647843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2A2399-3C9C-6B45-A20A-3D6766199C84}"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3907332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9325151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A2399-3C9C-6B45-A20A-3D6766199C84}"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6613316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2A2399-3C9C-6B45-A20A-3D6766199C84}"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50820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3D7E6E-6C39-43CA-BE86-F81123C0D45F}"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4121171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2A2399-3C9C-6B45-A20A-3D6766199C84}" type="datetimeFigureOut">
              <a:rPr lang="en-US" smtClean="0"/>
              <a:t>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8248421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2A2399-3C9C-6B45-A20A-3D6766199C84}" type="datetimeFigureOut">
              <a:rPr lang="en-US" smtClean="0"/>
              <a:t>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2279956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A2399-3C9C-6B45-A20A-3D6766199C84}" type="datetimeFigureOut">
              <a:rPr lang="en-US" smtClean="0"/>
              <a:t>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7649001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723556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26304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0567220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22862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3D7E6E-6C39-43CA-BE86-F81123C0D45F}" type="datetimeFigureOut">
              <a:rPr lang="en-US" smtClean="0"/>
              <a:t>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478451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3D7E6E-6C39-43CA-BE86-F81123C0D45F}" type="datetimeFigureOut">
              <a:rPr lang="en-US" smtClean="0"/>
              <a:t>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109337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D7E6E-6C39-43CA-BE86-F81123C0D45F}" type="datetimeFigureOut">
              <a:rPr lang="en-US" smtClean="0"/>
              <a:t>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415979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3D7E6E-6C39-43CA-BE86-F81123C0D45F}"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374219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3D7E6E-6C39-43CA-BE86-F81123C0D45F}"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F859ED-F81E-4A6A-B729-75E2BCBE24B9}" type="slidenum">
              <a:rPr lang="en-US" smtClean="0"/>
              <a:t>‹#›</a:t>
            </a:fld>
            <a:endParaRPr lang="en-US"/>
          </a:p>
        </p:txBody>
      </p:sp>
    </p:spTree>
    <p:extLst>
      <p:ext uri="{BB962C8B-B14F-4D97-AF65-F5344CB8AC3E}">
        <p14:creationId xmlns:p14="http://schemas.microsoft.com/office/powerpoint/2010/main" val="282569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jp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jp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D7E6E-6C39-43CA-BE86-F81123C0D45F}" type="datetimeFigureOut">
              <a:rPr lang="en-US" smtClean="0"/>
              <a:t>1/20/2018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859ED-F81E-4A6A-B729-75E2BCBE24B9}" type="slidenum">
              <a:rPr lang="en-US" smtClean="0"/>
              <a:t>‹#›</a:t>
            </a:fld>
            <a:endParaRPr lang="en-US"/>
          </a:p>
        </p:txBody>
      </p:sp>
    </p:spTree>
    <p:extLst>
      <p:ext uri="{BB962C8B-B14F-4D97-AF65-F5344CB8AC3E}">
        <p14:creationId xmlns:p14="http://schemas.microsoft.com/office/powerpoint/2010/main" val="19371796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CB603-DD01-A748-9C61-5B34346B2E0D}" type="datetimeFigureOut">
              <a:rPr lang="en-US" smtClean="0"/>
              <a:t>1/20/2018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D8A63-AB99-094D-874B-7C6430332091}" type="slidenum">
              <a:rPr lang="en-US" smtClean="0"/>
              <a:t>‹#›</a:t>
            </a:fld>
            <a:endParaRPr lang="en-US"/>
          </a:p>
        </p:txBody>
      </p:sp>
    </p:spTree>
    <p:extLst>
      <p:ext uri="{BB962C8B-B14F-4D97-AF65-F5344CB8AC3E}">
        <p14:creationId xmlns:p14="http://schemas.microsoft.com/office/powerpoint/2010/main" val="372636907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D7E6E-6C39-43CA-BE86-F81123C0D45F}" type="datetimeFigureOut">
              <a:rPr lang="en-US" smtClean="0"/>
              <a:t>1/20/2018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859ED-F81E-4A6A-B729-75E2BCBE24B9}" type="slidenum">
              <a:rPr lang="en-US" smtClean="0"/>
              <a:t>‹#›</a:t>
            </a:fld>
            <a:endParaRPr lang="en-US"/>
          </a:p>
        </p:txBody>
      </p:sp>
    </p:spTree>
    <p:extLst>
      <p:ext uri="{BB962C8B-B14F-4D97-AF65-F5344CB8AC3E}">
        <p14:creationId xmlns:p14="http://schemas.microsoft.com/office/powerpoint/2010/main" val="47100322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A2399-3C9C-6B45-A20A-3D6766199C84}" type="datetimeFigureOut">
              <a:rPr lang="en-US" smtClean="0"/>
              <a:t>1/20/2018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4EEB8-BBB8-944C-B367-48E70FEB8A0D}" type="slidenum">
              <a:rPr lang="en-US" smtClean="0"/>
              <a:t>‹#›</a:t>
            </a:fld>
            <a:endParaRPr lang="en-US"/>
          </a:p>
        </p:txBody>
      </p:sp>
    </p:spTree>
    <p:extLst>
      <p:ext uri="{BB962C8B-B14F-4D97-AF65-F5344CB8AC3E}">
        <p14:creationId xmlns:p14="http://schemas.microsoft.com/office/powerpoint/2010/main" val="353203532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https://www.facebook.com/" TargetMode="External"/><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4.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4.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4.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hyperlink" Target="https://www.w3schools.com/cssref/sel_after.asp" TargetMode="External"/><Relationship Id="rId2" Type="http://schemas.openxmlformats.org/officeDocument/2006/relationships/notesSlide" Target="../notesSlides/notesSlide32.xml"/><Relationship Id="rId1" Type="http://schemas.openxmlformats.org/officeDocument/2006/relationships/slideLayout" Target="../slideLayouts/slideLayout24.xml"/><Relationship Id="rId6" Type="http://schemas.openxmlformats.org/officeDocument/2006/relationships/hyperlink" Target="https://www.w3schools.com/cssref/sel_selection.asp" TargetMode="External"/><Relationship Id="rId5" Type="http://schemas.openxmlformats.org/officeDocument/2006/relationships/hyperlink" Target="https://www.w3schools.com/cssref/sel_firstline.asp" TargetMode="External"/><Relationship Id="rId4" Type="http://schemas.openxmlformats.org/officeDocument/2006/relationships/hyperlink" Target="https://www.w3schools.com/cssref/sel_firstletter.asp"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4.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4.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4.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24.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24.xml"/><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hyperlink" Target="http://&#8239;" TargetMode="Externa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hyperlink" Target="https://goo.gl/forms/cDmMhPECPYLAsSSh2" TargetMode="External"/><Relationship Id="rId2" Type="http://schemas.openxmlformats.org/officeDocument/2006/relationships/hyperlink" Target="https://umkc.box.com/s/kbvx192ov712b27hjfe705qeevlsabhe" TargetMode="Externa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8" Type="http://schemas.openxmlformats.org/officeDocument/2006/relationships/hyperlink" Target="https://css-tricks.com" TargetMode="External"/><Relationship Id="rId3" Type="http://schemas.openxmlformats.org/officeDocument/2006/relationships/hyperlink" Target="https://developer.mozilla.org/" TargetMode="External"/><Relationship Id="rId7" Type="http://schemas.openxmlformats.org/officeDocument/2006/relationships/hyperlink" Target="https://ariya.io" TargetMode="External"/><Relationship Id="rId2" Type="http://schemas.openxmlformats.org/officeDocument/2006/relationships/notesSlide" Target="../notesSlides/notesSlide58.xml"/><Relationship Id="rId1" Type="http://schemas.openxmlformats.org/officeDocument/2006/relationships/slideLayout" Target="../slideLayouts/slideLayout24.xml"/><Relationship Id="rId6" Type="http://schemas.openxmlformats.org/officeDocument/2006/relationships/hyperlink" Target="http://www.hongkiat.com" TargetMode="External"/><Relationship Id="rId5" Type="http://schemas.openxmlformats.org/officeDocument/2006/relationships/hyperlink" Target="https://codebar.io/" TargetMode="External"/><Relationship Id="rId4" Type="http://schemas.openxmlformats.org/officeDocument/2006/relationships/hyperlink" Target="https://www.w3schools.com/" TargetMode="External"/><Relationship Id="rId9" Type="http://schemas.openxmlformats.org/officeDocument/2006/relationships/hyperlink" Target="http://www.corelangs.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atin typeface="Georgia" charset="0"/>
                <a:ea typeface="Georgia" charset="0"/>
                <a:cs typeface="Georgia" charset="0"/>
              </a:rPr>
              <a:t>CS5590 Applied Programming Series</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dirty="0">
                <a:solidFill>
                  <a:schemeClr val="accent1"/>
                </a:solidFill>
                <a:latin typeface="Georgia" charset="0"/>
                <a:ea typeface="Georgia" charset="0"/>
                <a:cs typeface="Georgia" charset="0"/>
              </a:rPr>
              <a:t>Programming for Web/Cloud based Application</a:t>
            </a:r>
          </a:p>
        </p:txBody>
      </p:sp>
    </p:spTree>
    <p:extLst>
      <p:ext uri="{BB962C8B-B14F-4D97-AF65-F5344CB8AC3E}">
        <p14:creationId xmlns:p14="http://schemas.microsoft.com/office/powerpoint/2010/main" val="117040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Paragraph &lt;p&gt;</a:t>
            </a:r>
          </a:p>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t>defines a paragraph</a:t>
            </a:r>
          </a:p>
          <a:p>
            <a:pPr marL="0" indent="0">
              <a:buNone/>
            </a:pPr>
            <a:r>
              <a:rPr lang="en-US" b="1">
                <a:solidFill>
                  <a:srgbClr val="008000"/>
                </a:solidFill>
              </a:rPr>
              <a:t>&lt;p&gt;</a:t>
            </a:r>
            <a:r>
              <a:rPr lang="en-US"/>
              <a:t>Most birds of prey sport eyes on the sides of their heads,
 but the stereoscopic nature of the owl's forward-facing eyes permits the greater
  sense of depth perception necessary for low-light hunting.
</a:t>
            </a:r>
            <a:r>
              <a:rPr lang="en-US" b="1">
                <a:solidFill>
                  <a:srgbClr val="008000"/>
                </a:solidFill>
              </a:rPr>
              <a:t>&lt;/p&gt;</a:t>
            </a:r>
            <a:endParaRPr lang="en-US" b="1"/>
          </a:p>
        </p:txBody>
      </p:sp>
    </p:spTree>
    <p:extLst>
      <p:ext uri="{BB962C8B-B14F-4D97-AF65-F5344CB8AC3E}">
        <p14:creationId xmlns:p14="http://schemas.microsoft.com/office/powerpoint/2010/main" val="232370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Helvetica"/>
                <a:ea typeface="Helvetica"/>
                <a:cs typeface="Helvetica"/>
              </a:rPr>
              <a:t>Link &lt;a&gt;</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t>lets the user click through to another webpage</a:t>
            </a:r>
          </a:p>
          <a:p>
            <a:r>
              <a:rPr lang="en-US"/>
              <a:t>attribute "</a:t>
            </a:r>
            <a:r>
              <a:rPr lang="en-US" err="1"/>
              <a:t>href</a:t>
            </a:r>
            <a:r>
              <a:rPr lang="en-US"/>
              <a:t>" indicates where user wants to go</a:t>
            </a:r>
          </a:p>
          <a:p>
            <a:r>
              <a:rPr lang="en-US"/>
              <a:t>"target" attribute </a:t>
            </a:r>
            <a:r>
              <a:rPr lang="en-US" err="1"/>
              <a:t>specifes</a:t>
            </a:r>
            <a:r>
              <a:rPr lang="en-US"/>
              <a:t> where to open the linked document</a:t>
            </a:r>
          </a:p>
          <a:p>
            <a:pPr marL="0" indent="0">
              <a:buNone/>
            </a:pPr>
            <a:r>
              <a:rPr lang="en-US" b="1">
                <a:solidFill>
                  <a:srgbClr val="008000"/>
                </a:solidFill>
              </a:rPr>
              <a:t>&lt;a </a:t>
            </a:r>
            <a:r>
              <a:rPr lang="en-US" err="1">
                <a:solidFill>
                  <a:srgbClr val="7D9029"/>
                </a:solidFill>
              </a:rPr>
              <a:t>href</a:t>
            </a:r>
            <a:r>
              <a:rPr lang="en-US">
                <a:solidFill>
                  <a:srgbClr val="7D9029"/>
                </a:solidFill>
              </a:rPr>
              <a:t>=</a:t>
            </a:r>
            <a:r>
              <a:rPr lang="en-US">
                <a:solidFill>
                  <a:srgbClr val="BA2121"/>
                </a:solidFill>
              </a:rPr>
              <a:t>"</a:t>
            </a:r>
            <a:r>
              <a:rPr lang="en-US">
                <a:solidFill>
                  <a:srgbClr val="0070C0"/>
                </a:solidFill>
              </a:rPr>
              <a:t>https://en.wikipedia.org/wiki/Owl</a:t>
            </a:r>
            <a:r>
              <a:rPr lang="en-US">
                <a:solidFill>
                  <a:srgbClr val="BA2121"/>
                </a:solidFill>
              </a:rPr>
              <a:t>" </a:t>
            </a:r>
            <a:endParaRPr lang="en-US">
              <a:solidFill>
                <a:srgbClr val="000000"/>
              </a:solidFill>
            </a:endParaRPr>
          </a:p>
          <a:p>
            <a:pPr marL="0" indent="0">
              <a:buNone/>
            </a:pPr>
            <a:r>
              <a:rPr lang="en-US">
                <a:solidFill>
                  <a:srgbClr val="FF0000"/>
                </a:solidFill>
              </a:rPr>
              <a:t>target</a:t>
            </a:r>
            <a:r>
              <a:rPr lang="en-US">
                <a:solidFill>
                  <a:srgbClr val="0000CD"/>
                </a:solidFill>
              </a:rPr>
              <a:t>="_blank"</a:t>
            </a:r>
            <a:r>
              <a:rPr lang="en-US" b="1">
                <a:solidFill>
                  <a:srgbClr val="008000"/>
                </a:solidFill>
              </a:rPr>
              <a:t>&gt;</a:t>
            </a:r>
            <a:r>
              <a:rPr lang="en-US"/>
              <a:t>More information about owls...</a:t>
            </a:r>
            <a:r>
              <a:rPr lang="en-US" b="1">
                <a:solidFill>
                  <a:srgbClr val="008000"/>
                </a:solidFill>
              </a:rPr>
              <a:t>&lt;/a&gt;</a:t>
            </a:r>
          </a:p>
          <a:p>
            <a:pPr marL="0" indent="0">
              <a:buNone/>
            </a:pPr>
            <a:endParaRPr lang="en-US" b="1">
              <a:solidFill>
                <a:srgbClr val="008000"/>
              </a:solidFill>
            </a:endParaRPr>
          </a:p>
          <a:p>
            <a:pPr marL="0" indent="0">
              <a:buNone/>
            </a:pPr>
            <a:r>
              <a:rPr lang="en-US" b="1"/>
              <a:t>
</a:t>
            </a:r>
            <a:br>
              <a:rPr lang="en-US"/>
            </a:br>
            <a:endParaRPr lang="en-US"/>
          </a:p>
          <a:p>
            <a:endParaRPr lang="en-US"/>
          </a:p>
        </p:txBody>
      </p:sp>
      <p:pic>
        <p:nvPicPr>
          <p:cNvPr id="4" name="Picture 4"/>
          <p:cNvPicPr>
            <a:picLocks noChangeAspect="1"/>
          </p:cNvPicPr>
          <p:nvPr/>
        </p:nvPicPr>
        <p:blipFill>
          <a:blip r:embed="rId3"/>
          <a:stretch>
            <a:fillRect/>
          </a:stretch>
        </p:blipFill>
        <p:spPr>
          <a:xfrm>
            <a:off x="2827035" y="4857751"/>
            <a:ext cx="5412090" cy="923925"/>
          </a:xfrm>
          <a:prstGeom prst="rect">
            <a:avLst/>
          </a:prstGeom>
        </p:spPr>
      </p:pic>
    </p:spTree>
    <p:extLst>
      <p:ext uri="{BB962C8B-B14F-4D97-AF65-F5344CB8AC3E}">
        <p14:creationId xmlns:p14="http://schemas.microsoft.com/office/powerpoint/2010/main" val="3445566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Div</a:t>
            </a:r>
            <a:r>
              <a:rPr lang="en-US"/>
              <a:t> &lt;div&gt;</a:t>
            </a:r>
          </a:p>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t>lets you group elements together</a:t>
            </a:r>
          </a:p>
          <a:p>
            <a:r>
              <a:rPr lang="en-US"/>
              <a:t>Grouping elements is useful to style them together</a:t>
            </a:r>
          </a:p>
          <a:p>
            <a:pPr marL="0" indent="0">
              <a:buNone/>
            </a:pPr>
            <a:r>
              <a:rPr lang="en-US" b="1">
                <a:solidFill>
                  <a:srgbClr val="008000"/>
                </a:solidFill>
              </a:rPr>
              <a:t>&lt;div&gt;</a:t>
            </a:r>
            <a:r>
              <a:rPr lang="en-US"/>
              <a:t>
  </a:t>
            </a:r>
            <a:r>
              <a:rPr lang="en-US" b="1">
                <a:solidFill>
                  <a:srgbClr val="008000"/>
                </a:solidFill>
              </a:rPr>
              <a:t>&lt;h1&gt;</a:t>
            </a:r>
            <a:r>
              <a:rPr lang="en-US"/>
              <a:t>Owls</a:t>
            </a:r>
            <a:r>
              <a:rPr lang="en-US" b="1">
                <a:solidFill>
                  <a:srgbClr val="008000"/>
                </a:solidFill>
              </a:rPr>
              <a:t>&lt;/h1&gt;</a:t>
            </a:r>
            <a:r>
              <a:rPr lang="en-US"/>
              <a:t>
  </a:t>
            </a:r>
            <a:r>
              <a:rPr lang="en-US" b="1">
                <a:solidFill>
                  <a:srgbClr val="008000"/>
                </a:solidFill>
              </a:rPr>
              <a:t>&lt;p&gt;</a:t>
            </a:r>
            <a:r>
              <a:rPr lang="en-US"/>
              <a:t>
    Most birds of prey sport eyes on the sides of their heads
    </a:t>
            </a:r>
            <a:r>
              <a:rPr lang="en-US" b="1">
                <a:solidFill>
                  <a:srgbClr val="008000"/>
                </a:solidFill>
              </a:rPr>
              <a:t>&lt;a</a:t>
            </a:r>
            <a:r>
              <a:rPr lang="en-US"/>
              <a:t> </a:t>
            </a:r>
            <a:r>
              <a:rPr lang="en-US" err="1">
                <a:solidFill>
                  <a:srgbClr val="7D9029"/>
                </a:solidFill>
              </a:rPr>
              <a:t>href</a:t>
            </a:r>
            <a:r>
              <a:rPr lang="en-US">
                <a:solidFill>
                  <a:srgbClr val="7D9029"/>
                </a:solidFill>
              </a:rPr>
              <a:t>=</a:t>
            </a:r>
            <a:r>
              <a:rPr lang="en-US">
                <a:solidFill>
                  <a:srgbClr val="BA2121"/>
                </a:solidFill>
              </a:rPr>
              <a:t>"https://en.wikipedia.org/wiki/Owl"</a:t>
            </a:r>
            <a:r>
              <a:rPr lang="en-US" b="1">
                <a:solidFill>
                  <a:srgbClr val="008000"/>
                </a:solidFill>
              </a:rPr>
              <a:t>&gt;</a:t>
            </a:r>
            <a:r>
              <a:rPr lang="en-US"/>
              <a:t>More information about owls...</a:t>
            </a:r>
            <a:r>
              <a:rPr lang="en-US" b="1">
                <a:solidFill>
                  <a:srgbClr val="008000"/>
                </a:solidFill>
              </a:rPr>
              <a:t>&lt;/a&gt;</a:t>
            </a:r>
            <a:r>
              <a:rPr lang="en-US"/>
              <a:t>
  </a:t>
            </a:r>
            <a:r>
              <a:rPr lang="en-US" b="1">
                <a:solidFill>
                  <a:srgbClr val="008000"/>
                </a:solidFill>
              </a:rPr>
              <a:t>&lt;/p&gt;</a:t>
            </a:r>
            <a:r>
              <a:rPr lang="en-US"/>
              <a:t>
</a:t>
            </a:r>
            <a:r>
              <a:rPr lang="en-US" b="1">
                <a:solidFill>
                  <a:srgbClr val="008000"/>
                </a:solidFill>
              </a:rPr>
              <a:t>&lt;/div&gt;</a:t>
            </a:r>
          </a:p>
        </p:txBody>
      </p:sp>
    </p:spTree>
    <p:extLst>
      <p:ext uri="{BB962C8B-B14F-4D97-AF65-F5344CB8AC3E}">
        <p14:creationId xmlns:p14="http://schemas.microsoft.com/office/powerpoint/2010/main" val="2628606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&lt;li&gt;</a:t>
            </a:r>
          </a:p>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t>Two types-ordered and </a:t>
            </a:r>
            <a:r>
              <a:rPr lang="en-US" err="1"/>
              <a:t>undordered</a:t>
            </a:r>
          </a:p>
          <a:p>
            <a:r>
              <a:rPr lang="en-US"/>
              <a:t>Ordered –numbered sequence</a:t>
            </a:r>
          </a:p>
          <a:p>
            <a:r>
              <a:rPr lang="en-US" err="1"/>
              <a:t>Undordered</a:t>
            </a:r>
            <a:r>
              <a:rPr lang="en-US"/>
              <a:t>-defined with bullets</a:t>
            </a:r>
          </a:p>
          <a:p>
            <a:pPr marL="0" indent="0">
              <a:buNone/>
            </a:pPr>
            <a:r>
              <a:rPr lang="en-US" b="1">
                <a:solidFill>
                  <a:srgbClr val="008000"/>
                </a:solidFill>
              </a:rPr>
              <a:t>&lt;</a:t>
            </a:r>
            <a:r>
              <a:rPr lang="en-US" b="1" err="1">
                <a:solidFill>
                  <a:srgbClr val="008000"/>
                </a:solidFill>
              </a:rPr>
              <a:t>ol</a:t>
            </a:r>
            <a:r>
              <a:rPr lang="en-US" b="1">
                <a:solidFill>
                  <a:srgbClr val="008000"/>
                </a:solidFill>
              </a:rPr>
              <a:t>&gt;</a:t>
            </a:r>
            <a:r>
              <a:rPr lang="en-US"/>
              <a:t>
  </a:t>
            </a:r>
            <a:r>
              <a:rPr lang="en-US" b="1">
                <a:solidFill>
                  <a:srgbClr val="008000"/>
                </a:solidFill>
              </a:rPr>
              <a:t>&lt;li&gt;</a:t>
            </a:r>
            <a:r>
              <a:rPr lang="en-US"/>
              <a:t>they are adorable</a:t>
            </a:r>
            <a:r>
              <a:rPr lang="en-US" b="1">
                <a:solidFill>
                  <a:srgbClr val="008000"/>
                </a:solidFill>
              </a:rPr>
              <a:t>&lt;/li&gt;</a:t>
            </a:r>
            <a:r>
              <a:rPr lang="en-US"/>
              <a:t>
  </a:t>
            </a:r>
            <a:r>
              <a:rPr lang="en-US" b="1">
                <a:solidFill>
                  <a:srgbClr val="008000"/>
                </a:solidFill>
              </a:rPr>
              <a:t>&lt;li&gt;</a:t>
            </a:r>
            <a:r>
              <a:rPr lang="en-US"/>
              <a:t>and lovely</a:t>
            </a:r>
            <a:r>
              <a:rPr lang="en-US" b="1">
                <a:solidFill>
                  <a:srgbClr val="008000"/>
                </a:solidFill>
              </a:rPr>
              <a:t>&lt;/li&gt;</a:t>
            </a:r>
            <a:r>
              <a:rPr lang="en-US"/>
              <a:t>
  </a:t>
            </a:r>
            <a:r>
              <a:rPr lang="en-US" b="1">
                <a:solidFill>
                  <a:srgbClr val="008000"/>
                </a:solidFill>
              </a:rPr>
              <a:t>&lt;li&gt;</a:t>
            </a:r>
            <a:r>
              <a:rPr lang="en-US"/>
              <a:t>and cuddly</a:t>
            </a:r>
            <a:r>
              <a:rPr lang="en-US" b="1">
                <a:solidFill>
                  <a:srgbClr val="008000"/>
                </a:solidFill>
              </a:rPr>
              <a:t>&lt;/li&gt;</a:t>
            </a:r>
            <a:r>
              <a:rPr lang="en-US"/>
              <a:t>
</a:t>
            </a:r>
            <a:r>
              <a:rPr lang="en-US" b="1">
                <a:solidFill>
                  <a:srgbClr val="008000"/>
                </a:solidFill>
              </a:rPr>
              <a:t>&lt;/</a:t>
            </a:r>
            <a:r>
              <a:rPr lang="en-US" b="1" err="1">
                <a:solidFill>
                  <a:srgbClr val="008000"/>
                </a:solidFill>
              </a:rPr>
              <a:t>ol</a:t>
            </a:r>
            <a:r>
              <a:rPr lang="en-US" b="1">
                <a:solidFill>
                  <a:srgbClr val="008000"/>
                </a:solidFill>
              </a:rPr>
              <a:t>&gt;</a:t>
            </a:r>
          </a:p>
          <a:p>
            <a:endParaRPr lang="en-US"/>
          </a:p>
        </p:txBody>
      </p:sp>
      <p:sp>
        <p:nvSpPr>
          <p:cNvPr id="4" name="TextBox 3"/>
          <p:cNvSpPr txBox="1"/>
          <p:nvPr/>
        </p:nvSpPr>
        <p:spPr>
          <a:xfrm>
            <a:off x="7613620" y="41814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ctr">
              <a:buFont typeface="+mj-lt"/>
              <a:buAutoNum type="arabicPeriod"/>
            </a:pPr>
            <a:endParaRPr lang="en-US" b="1">
              <a:solidFill>
                <a:srgbClr val="000000"/>
              </a:solidFill>
              <a:latin typeface="Times New Roman"/>
              <a:cs typeface="Times New Roman"/>
            </a:endParaRPr>
          </a:p>
        </p:txBody>
      </p:sp>
      <p:pic>
        <p:nvPicPr>
          <p:cNvPr id="5" name="Picture 5"/>
          <p:cNvPicPr>
            <a:picLocks noChangeAspect="1"/>
          </p:cNvPicPr>
          <p:nvPr/>
        </p:nvPicPr>
        <p:blipFill>
          <a:blip r:embed="rId3"/>
          <a:stretch>
            <a:fillRect/>
          </a:stretch>
        </p:blipFill>
        <p:spPr>
          <a:xfrm>
            <a:off x="7470776" y="3667126"/>
            <a:ext cx="3122759" cy="1659103"/>
          </a:xfrm>
          <a:prstGeom prst="rect">
            <a:avLst/>
          </a:prstGeom>
        </p:spPr>
      </p:pic>
    </p:spTree>
    <p:extLst>
      <p:ext uri="{BB962C8B-B14F-4D97-AF65-F5344CB8AC3E}">
        <p14:creationId xmlns:p14="http://schemas.microsoft.com/office/powerpoint/2010/main" val="16325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&lt;li&gt; </a:t>
            </a:r>
          </a:p>
          <a:p>
            <a:endParaRPr lang="en-US"/>
          </a:p>
        </p:txBody>
      </p:sp>
      <p:sp>
        <p:nvSpPr>
          <p:cNvPr id="4" name="TextBox 3"/>
          <p:cNvSpPr txBox="1"/>
          <p:nvPr/>
        </p:nvSpPr>
        <p:spPr>
          <a:xfrm>
            <a:off x="1571626" y="1376363"/>
            <a:ext cx="3849333" cy="48320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8000"/>
                </a:solidFill>
                <a:latin typeface="Helvetica"/>
                <a:cs typeface="Helvetica"/>
              </a:rPr>
              <a:t>&lt;</a:t>
            </a:r>
            <a:r>
              <a:rPr lang="en-US" sz="2800" b="1" err="1">
                <a:solidFill>
                  <a:srgbClr val="008000"/>
                </a:solidFill>
                <a:latin typeface="Helvetica"/>
                <a:cs typeface="Helvetica"/>
              </a:rPr>
              <a:t>ul</a:t>
            </a:r>
            <a:r>
              <a:rPr lang="en-US" sz="2800" b="1">
                <a:solidFill>
                  <a:srgbClr val="008000"/>
                </a:solidFill>
                <a:latin typeface="Helvetica"/>
                <a:cs typeface="Helvetica"/>
              </a:rPr>
              <a:t>&gt;</a:t>
            </a:r>
            <a:r>
              <a:rPr lang="en-US" sz="2800">
                <a:latin typeface="Helvetica"/>
                <a:cs typeface="Helvetica"/>
              </a:rPr>
              <a:t>
  </a:t>
            </a:r>
            <a:r>
              <a:rPr lang="en-US" sz="2800" b="1">
                <a:solidFill>
                  <a:srgbClr val="008000"/>
                </a:solidFill>
                <a:latin typeface="Helvetica"/>
                <a:cs typeface="Helvetica"/>
              </a:rPr>
              <a:t>&lt;li&gt;&lt;</a:t>
            </a:r>
            <a:r>
              <a:rPr lang="en-US" sz="2800" b="1" err="1">
                <a:solidFill>
                  <a:srgbClr val="008000"/>
                </a:solidFill>
                <a:latin typeface="Helvetica"/>
                <a:cs typeface="Helvetica"/>
              </a:rPr>
              <a:t>img</a:t>
            </a:r>
            <a:r>
              <a:rPr lang="en-US" sz="2800">
                <a:latin typeface="Helvetica"/>
                <a:cs typeface="Helvetica"/>
              </a:rPr>
              <a:t> </a:t>
            </a:r>
            <a:r>
              <a:rPr lang="en-US" sz="2800" err="1">
                <a:solidFill>
                  <a:srgbClr val="7D9029"/>
                </a:solidFill>
                <a:latin typeface="Helvetica"/>
                <a:cs typeface="Helvetica"/>
              </a:rPr>
              <a:t>src</a:t>
            </a:r>
            <a:r>
              <a:rPr lang="en-US" sz="2800">
                <a:solidFill>
                  <a:srgbClr val="7D9029"/>
                </a:solidFill>
                <a:latin typeface="Helvetica"/>
                <a:cs typeface="Helvetica"/>
              </a:rPr>
              <a:t>=</a:t>
            </a:r>
            <a:r>
              <a:rPr lang="en-US" sz="2800">
                <a:solidFill>
                  <a:srgbClr val="BA2121"/>
                </a:solidFill>
                <a:latin typeface="Helvetica"/>
                <a:cs typeface="Helvetica"/>
              </a:rPr>
              <a:t>"images/img1.jpg"</a:t>
            </a:r>
            <a:r>
              <a:rPr lang="en-US" sz="2800">
                <a:latin typeface="Helvetica"/>
                <a:cs typeface="Helvetica"/>
              </a:rPr>
              <a:t> </a:t>
            </a:r>
            <a:r>
              <a:rPr lang="en-US" sz="2800">
                <a:solidFill>
                  <a:srgbClr val="7D9029"/>
                </a:solidFill>
                <a:latin typeface="Helvetica"/>
                <a:cs typeface="Helvetica"/>
              </a:rPr>
              <a:t>alt=</a:t>
            </a:r>
            <a:r>
              <a:rPr lang="en-US" sz="2800">
                <a:solidFill>
                  <a:srgbClr val="BA2121"/>
                </a:solidFill>
                <a:latin typeface="Helvetica"/>
                <a:cs typeface="Helvetica"/>
              </a:rPr>
              <a:t>"adorable"</a:t>
            </a:r>
            <a:r>
              <a:rPr lang="en-US" sz="2800" b="1">
                <a:solidFill>
                  <a:srgbClr val="008000"/>
                </a:solidFill>
                <a:latin typeface="Helvetica"/>
                <a:cs typeface="Helvetica"/>
              </a:rPr>
              <a:t>&gt;&lt;/li&gt;</a:t>
            </a:r>
            <a:r>
              <a:rPr lang="en-US" sz="2800">
                <a:latin typeface="Helvetica"/>
                <a:cs typeface="Helvetica"/>
              </a:rPr>
              <a:t>
  </a:t>
            </a:r>
            <a:r>
              <a:rPr lang="en-US" sz="2800" b="1">
                <a:solidFill>
                  <a:srgbClr val="008000"/>
                </a:solidFill>
                <a:latin typeface="Helvetica"/>
                <a:cs typeface="Helvetica"/>
              </a:rPr>
              <a:t>&lt;li&gt;&lt;</a:t>
            </a:r>
            <a:r>
              <a:rPr lang="en-US" sz="2800" b="1" err="1">
                <a:solidFill>
                  <a:srgbClr val="008000"/>
                </a:solidFill>
                <a:latin typeface="Helvetica"/>
                <a:cs typeface="Helvetica"/>
              </a:rPr>
              <a:t>img</a:t>
            </a:r>
            <a:r>
              <a:rPr lang="en-US" sz="2800">
                <a:latin typeface="Helvetica"/>
                <a:cs typeface="Helvetica"/>
              </a:rPr>
              <a:t> </a:t>
            </a:r>
            <a:r>
              <a:rPr lang="en-US" sz="2800" err="1">
                <a:solidFill>
                  <a:srgbClr val="7D9029"/>
                </a:solidFill>
                <a:latin typeface="Helvetica"/>
                <a:cs typeface="Helvetica"/>
              </a:rPr>
              <a:t>src</a:t>
            </a:r>
            <a:r>
              <a:rPr lang="en-US" sz="2800">
                <a:solidFill>
                  <a:srgbClr val="7D9029"/>
                </a:solidFill>
                <a:latin typeface="Helvetica"/>
                <a:cs typeface="Helvetica"/>
              </a:rPr>
              <a:t>=</a:t>
            </a:r>
            <a:r>
              <a:rPr lang="en-US" sz="2800">
                <a:solidFill>
                  <a:srgbClr val="BA2121"/>
                </a:solidFill>
                <a:latin typeface="Helvetica"/>
                <a:cs typeface="Helvetica"/>
              </a:rPr>
              <a:t>"images/img2.jpg"</a:t>
            </a:r>
            <a:r>
              <a:rPr lang="en-US" sz="2800">
                <a:latin typeface="Helvetica"/>
                <a:cs typeface="Helvetica"/>
              </a:rPr>
              <a:t> </a:t>
            </a:r>
            <a:r>
              <a:rPr lang="en-US" sz="2800">
                <a:solidFill>
                  <a:srgbClr val="7D9029"/>
                </a:solidFill>
                <a:latin typeface="Helvetica"/>
                <a:cs typeface="Helvetica"/>
              </a:rPr>
              <a:t>alt=</a:t>
            </a:r>
            <a:r>
              <a:rPr lang="en-US" sz="2800">
                <a:solidFill>
                  <a:srgbClr val="BA2121"/>
                </a:solidFill>
                <a:latin typeface="Helvetica"/>
                <a:cs typeface="Helvetica"/>
              </a:rPr>
              <a:t>"lovely"</a:t>
            </a:r>
            <a:r>
              <a:rPr lang="en-US" sz="2800" b="1">
                <a:solidFill>
                  <a:srgbClr val="008000"/>
                </a:solidFill>
                <a:latin typeface="Helvetica"/>
                <a:cs typeface="Helvetica"/>
              </a:rPr>
              <a:t>&gt;&lt;/li&gt;</a:t>
            </a:r>
            <a:r>
              <a:rPr lang="en-US" sz="2800">
                <a:latin typeface="Helvetica"/>
                <a:cs typeface="Helvetica"/>
              </a:rPr>
              <a:t>
  </a:t>
            </a:r>
            <a:r>
              <a:rPr lang="en-US" sz="2800" b="1">
                <a:solidFill>
                  <a:srgbClr val="008000"/>
                </a:solidFill>
                <a:latin typeface="Helvetica"/>
                <a:cs typeface="Helvetica"/>
              </a:rPr>
              <a:t>&lt;li&gt;&lt;</a:t>
            </a:r>
            <a:r>
              <a:rPr lang="en-US" sz="2800" b="1" err="1">
                <a:solidFill>
                  <a:srgbClr val="008000"/>
                </a:solidFill>
                <a:latin typeface="Helvetica"/>
                <a:cs typeface="Helvetica"/>
              </a:rPr>
              <a:t>img</a:t>
            </a:r>
            <a:r>
              <a:rPr lang="en-US" sz="2800">
                <a:latin typeface="Helvetica"/>
                <a:cs typeface="Helvetica"/>
              </a:rPr>
              <a:t> </a:t>
            </a:r>
            <a:r>
              <a:rPr lang="en-US" sz="2800" err="1">
                <a:solidFill>
                  <a:srgbClr val="7D9029"/>
                </a:solidFill>
                <a:latin typeface="Helvetica"/>
                <a:cs typeface="Helvetica"/>
              </a:rPr>
              <a:t>src</a:t>
            </a:r>
            <a:r>
              <a:rPr lang="en-US" sz="2800">
                <a:solidFill>
                  <a:srgbClr val="7D9029"/>
                </a:solidFill>
                <a:latin typeface="Helvetica"/>
                <a:cs typeface="Helvetica"/>
              </a:rPr>
              <a:t>=</a:t>
            </a:r>
            <a:r>
              <a:rPr lang="en-US" sz="2800">
                <a:solidFill>
                  <a:srgbClr val="BA2121"/>
                </a:solidFill>
                <a:latin typeface="Helvetica"/>
                <a:cs typeface="Helvetica"/>
              </a:rPr>
              <a:t>"images/img3.jpg"</a:t>
            </a:r>
            <a:r>
              <a:rPr lang="en-US" sz="2800">
                <a:latin typeface="Helvetica"/>
                <a:cs typeface="Helvetica"/>
              </a:rPr>
              <a:t> </a:t>
            </a:r>
            <a:r>
              <a:rPr lang="en-US" sz="2800">
                <a:solidFill>
                  <a:srgbClr val="7D9029"/>
                </a:solidFill>
                <a:latin typeface="Helvetica"/>
                <a:cs typeface="Helvetica"/>
              </a:rPr>
              <a:t>alt=</a:t>
            </a:r>
            <a:r>
              <a:rPr lang="en-US" sz="2800">
                <a:solidFill>
                  <a:srgbClr val="BA2121"/>
                </a:solidFill>
                <a:latin typeface="Helvetica"/>
                <a:cs typeface="Helvetica"/>
              </a:rPr>
              <a:t>"cuddly"</a:t>
            </a:r>
            <a:r>
              <a:rPr lang="en-US" sz="2800" b="1">
                <a:solidFill>
                  <a:srgbClr val="008000"/>
                </a:solidFill>
                <a:latin typeface="Helvetica"/>
                <a:cs typeface="Helvetica"/>
              </a:rPr>
              <a:t>&gt;&lt;/li&gt;</a:t>
            </a:r>
            <a:endParaRPr lang="en-US" sz="2800">
              <a:solidFill>
                <a:srgbClr val="000000"/>
              </a:solidFill>
              <a:latin typeface="Helvetica"/>
              <a:cs typeface="Helvetica"/>
            </a:endParaRPr>
          </a:p>
          <a:p>
            <a:r>
              <a:rPr lang="en-US" sz="2800" b="1">
                <a:solidFill>
                  <a:srgbClr val="008000"/>
                </a:solidFill>
                <a:latin typeface="Helvetica"/>
                <a:cs typeface="Helvetica"/>
              </a:rPr>
              <a:t>&lt;/</a:t>
            </a:r>
            <a:r>
              <a:rPr lang="en-US" sz="2800" b="1" err="1">
                <a:solidFill>
                  <a:srgbClr val="008000"/>
                </a:solidFill>
                <a:latin typeface="Helvetica"/>
                <a:cs typeface="Helvetica"/>
              </a:rPr>
              <a:t>ul</a:t>
            </a:r>
            <a:r>
              <a:rPr lang="en-US" sz="2800" b="1">
                <a:solidFill>
                  <a:srgbClr val="008000"/>
                </a:solidFill>
                <a:latin typeface="Helvetica"/>
                <a:cs typeface="Helvetica"/>
              </a:rPr>
              <a:t>&gt;</a:t>
            </a:r>
            <a:endParaRPr lang="en-US" sz="2800">
              <a:latin typeface="Helvetica"/>
              <a:cs typeface="Helvetica"/>
            </a:endParaRPr>
          </a:p>
        </p:txBody>
      </p:sp>
      <p:pic>
        <p:nvPicPr>
          <p:cNvPr id="6" name="Picture 6"/>
          <p:cNvPicPr>
            <a:picLocks noChangeAspect="1"/>
          </p:cNvPicPr>
          <p:nvPr/>
        </p:nvPicPr>
        <p:blipFill>
          <a:blip r:embed="rId3"/>
          <a:stretch>
            <a:fillRect/>
          </a:stretch>
        </p:blipFill>
        <p:spPr>
          <a:xfrm>
            <a:off x="5819775" y="1371601"/>
            <a:ext cx="3427754" cy="4570597"/>
          </a:xfrm>
          <a:prstGeom prst="rect">
            <a:avLst/>
          </a:prstGeom>
        </p:spPr>
      </p:pic>
    </p:spTree>
    <p:extLst>
      <p:ext uri="{BB962C8B-B14F-4D97-AF65-F5344CB8AC3E}">
        <p14:creationId xmlns:p14="http://schemas.microsoft.com/office/powerpoint/2010/main" val="3830326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Image &lt;</a:t>
            </a:r>
            <a:r>
              <a:rPr lang="en-US" err="1"/>
              <a:t>img</a:t>
            </a:r>
            <a:r>
              <a:rPr lang="en-US"/>
              <a:t>&gt;</a:t>
            </a:r>
          </a:p>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err="1"/>
              <a:t>src</a:t>
            </a:r>
            <a:r>
              <a:rPr lang="en-US"/>
              <a:t> attribute specifies the URL of the image</a:t>
            </a:r>
          </a:p>
          <a:p>
            <a:r>
              <a:rPr lang="en-US"/>
              <a:t>alt attribute provides an alternate text for an image</a:t>
            </a:r>
          </a:p>
          <a:p>
            <a:r>
              <a:rPr lang="en-US">
                <a:latin typeface="DejaVu Sans Mono"/>
              </a:rPr>
              <a:t>&lt;</a:t>
            </a:r>
            <a:r>
              <a:rPr lang="en-US" b="1" err="1">
                <a:solidFill>
                  <a:srgbClr val="000080"/>
                </a:solidFill>
                <a:latin typeface="DejaVu Sans Mono"/>
              </a:rPr>
              <a:t>img</a:t>
            </a:r>
            <a:r>
              <a:rPr lang="en-US" b="1">
                <a:solidFill>
                  <a:srgbClr val="000080"/>
                </a:solidFill>
                <a:latin typeface="DejaVu Sans Mono"/>
              </a:rPr>
              <a:t> </a:t>
            </a:r>
            <a:r>
              <a:rPr lang="en-US" b="1" err="1">
                <a:solidFill>
                  <a:srgbClr val="0000FF"/>
                </a:solidFill>
                <a:latin typeface="DejaVu Sans Mono"/>
              </a:rPr>
              <a:t>src</a:t>
            </a:r>
            <a:r>
              <a:rPr lang="en-US" b="1">
                <a:solidFill>
                  <a:srgbClr val="0000FF"/>
                </a:solidFill>
                <a:latin typeface="DejaVu Sans Mono"/>
              </a:rPr>
              <a:t>=</a:t>
            </a:r>
            <a:r>
              <a:rPr lang="en-US" b="1">
                <a:solidFill>
                  <a:srgbClr val="008000"/>
                </a:solidFill>
                <a:latin typeface="DejaVu Sans Mono"/>
              </a:rPr>
              <a:t>"images/img1.jpg" </a:t>
            </a:r>
            <a:r>
              <a:rPr lang="en-US" b="1">
                <a:solidFill>
                  <a:srgbClr val="0000FF"/>
                </a:solidFill>
                <a:latin typeface="DejaVu Sans Mono"/>
              </a:rPr>
              <a:t>alt=</a:t>
            </a:r>
            <a:r>
              <a:rPr lang="en-US" b="1">
                <a:solidFill>
                  <a:srgbClr val="008000"/>
                </a:solidFill>
                <a:latin typeface="DejaVu Sans Mono"/>
              </a:rPr>
              <a:t>"adorable"</a:t>
            </a:r>
            <a:r>
              <a:rPr lang="en-US">
                <a:latin typeface="DejaVu Sans Mono"/>
              </a:rPr>
              <a:t>&gt;</a:t>
            </a:r>
          </a:p>
        </p:txBody>
      </p:sp>
    </p:spTree>
    <p:extLst>
      <p:ext uri="{BB962C8B-B14F-4D97-AF65-F5344CB8AC3E}">
        <p14:creationId xmlns:p14="http://schemas.microsoft.com/office/powerpoint/2010/main" val="506426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Block and Inline Elements </a:t>
            </a:r>
          </a:p>
        </p:txBody>
      </p:sp>
      <p:sp>
        <p:nvSpPr>
          <p:cNvPr id="3" name="Content Placeholder 2"/>
          <p:cNvSpPr>
            <a:spLocks noGrp="1"/>
          </p:cNvSpPr>
          <p:nvPr>
            <p:ph idx="1"/>
          </p:nvPr>
        </p:nvSpPr>
        <p:spPr/>
        <p:txBody>
          <a:bodyPr vert="horz" lIns="91440" tIns="45720" rIns="91440" bIns="45720" rtlCol="0" anchor="t">
            <a:normAutofit/>
          </a:bodyPr>
          <a:lstStyle/>
          <a:p>
            <a:r>
              <a:rPr lang="en-US" b="1"/>
              <a:t>Block: </a:t>
            </a:r>
            <a:r>
              <a:rPr lang="en-US"/>
              <a:t>always starts on a new line and takes up the full width available</a:t>
            </a:r>
          </a:p>
          <a:p>
            <a:r>
              <a:rPr lang="en-US"/>
              <a:t>e.g.&lt;p&gt; ,&lt;form&gt;,&lt;h1&gt;-&lt;h6&gt;,&lt;div&gt;</a:t>
            </a:r>
          </a:p>
          <a:p>
            <a:endParaRPr lang="en-US"/>
          </a:p>
          <a:p>
            <a:r>
              <a:rPr lang="en-US" b="1"/>
              <a:t>Inline:</a:t>
            </a:r>
            <a:r>
              <a:rPr lang="en-US"/>
              <a:t> does not start on a new line, only takes up as much width as necessary</a:t>
            </a:r>
            <a:endParaRPr lang="en-US" b="1"/>
          </a:p>
          <a:p>
            <a:r>
              <a:rPr lang="en-US"/>
              <a:t>e.g. &lt;a&gt;,&lt;</a:t>
            </a:r>
            <a:r>
              <a:rPr lang="en-US" err="1"/>
              <a:t>img</a:t>
            </a:r>
            <a:r>
              <a:rPr lang="en-US"/>
              <a:t>&gt;,&lt;span&gt;</a:t>
            </a:r>
          </a:p>
          <a:p>
            <a:endParaRPr lang="en-US"/>
          </a:p>
          <a:p>
            <a:endParaRPr lang="en-US"/>
          </a:p>
          <a:p>
            <a:endParaRPr lang="en-US"/>
          </a:p>
          <a:p>
            <a:endParaRPr lang="en-US"/>
          </a:p>
          <a:p>
            <a:endParaRPr lang="en-US"/>
          </a:p>
        </p:txBody>
      </p:sp>
      <p:pic>
        <p:nvPicPr>
          <p:cNvPr id="4" name="Picture 4"/>
          <p:cNvPicPr>
            <a:picLocks noChangeAspect="1"/>
          </p:cNvPicPr>
          <p:nvPr/>
        </p:nvPicPr>
        <p:blipFill>
          <a:blip r:embed="rId3"/>
          <a:stretch>
            <a:fillRect/>
          </a:stretch>
        </p:blipFill>
        <p:spPr>
          <a:xfrm>
            <a:off x="1524000" y="3159643"/>
            <a:ext cx="9102240" cy="708025"/>
          </a:xfrm>
          <a:prstGeom prst="rect">
            <a:avLst/>
          </a:prstGeom>
        </p:spPr>
      </p:pic>
      <p:pic>
        <p:nvPicPr>
          <p:cNvPr id="10" name="Picture 10"/>
          <p:cNvPicPr>
            <a:picLocks noChangeAspect="1"/>
          </p:cNvPicPr>
          <p:nvPr/>
        </p:nvPicPr>
        <p:blipFill>
          <a:blip r:embed="rId4"/>
          <a:stretch>
            <a:fillRect/>
          </a:stretch>
        </p:blipFill>
        <p:spPr>
          <a:xfrm>
            <a:off x="2324513" y="5527159"/>
            <a:ext cx="6681788" cy="613191"/>
          </a:xfrm>
          <a:prstGeom prst="rect">
            <a:avLst/>
          </a:prstGeom>
        </p:spPr>
      </p:pic>
    </p:spTree>
    <p:extLst>
      <p:ext uri="{BB962C8B-B14F-4D97-AF65-F5344CB8AC3E}">
        <p14:creationId xmlns:p14="http://schemas.microsoft.com/office/powerpoint/2010/main" val="248287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solidFill>
                  <a:srgbClr val="000000"/>
                </a:solidFill>
              </a:rPr>
              <a:t>HTML Forms </a:t>
            </a:r>
          </a:p>
        </p:txBody>
      </p:sp>
      <p:sp>
        <p:nvSpPr>
          <p:cNvPr id="4" name="TextBox 3"/>
          <p:cNvSpPr txBox="1"/>
          <p:nvPr/>
        </p:nvSpPr>
        <p:spPr>
          <a:xfrm>
            <a:off x="2082800" y="1200151"/>
            <a:ext cx="8169524" cy="24622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rgbClr val="0000CD"/>
                </a:solidFill>
                <a:latin typeface="Helvetica"/>
                <a:cs typeface="Helvetica"/>
              </a:rPr>
              <a:t>&lt;</a:t>
            </a:r>
            <a:r>
              <a:rPr lang="en-US" sz="2200">
                <a:solidFill>
                  <a:srgbClr val="A52A2A"/>
                </a:solidFill>
                <a:latin typeface="Helvetica"/>
                <a:cs typeface="Helvetica"/>
              </a:rPr>
              <a:t>form</a:t>
            </a:r>
            <a:r>
              <a:rPr lang="en-US" sz="2200">
                <a:solidFill>
                  <a:srgbClr val="FF0000"/>
                </a:solidFill>
                <a:latin typeface="Helvetica"/>
                <a:cs typeface="Helvetica"/>
              </a:rPr>
              <a:t> action</a:t>
            </a:r>
            <a:r>
              <a:rPr lang="en-US" sz="2200">
                <a:solidFill>
                  <a:srgbClr val="0000CD"/>
                </a:solidFill>
                <a:latin typeface="Helvetica"/>
                <a:cs typeface="Helvetica"/>
              </a:rPr>
              <a:t>="/</a:t>
            </a:r>
            <a:r>
              <a:rPr lang="en-US" sz="2200" err="1">
                <a:solidFill>
                  <a:srgbClr val="0000CD"/>
                </a:solidFill>
                <a:latin typeface="Helvetica"/>
                <a:cs typeface="Helvetica"/>
              </a:rPr>
              <a:t>action_page.php</a:t>
            </a:r>
            <a:r>
              <a:rPr lang="en-US" sz="2200">
                <a:solidFill>
                  <a:srgbClr val="0000CD"/>
                </a:solidFill>
                <a:latin typeface="Helvetica"/>
                <a:cs typeface="Helvetica"/>
              </a:rPr>
              <a:t>"&gt;</a:t>
            </a:r>
            <a:r>
              <a:rPr lang="en-US" sz="2200">
                <a:latin typeface="Helvetica"/>
                <a:cs typeface="Helvetica"/>
              </a:rPr>
              <a:t> </a:t>
            </a:r>
            <a:br>
              <a:rPr lang="en-US" sz="2200">
                <a:latin typeface="Helvetica"/>
                <a:cs typeface="Helvetica"/>
              </a:rPr>
            </a:br>
            <a:r>
              <a:rPr lang="en-US" sz="2200">
                <a:latin typeface="Helvetica"/>
                <a:cs typeface="Helvetica"/>
              </a:rPr>
              <a:t>  First name:&lt;</a:t>
            </a:r>
            <a:r>
              <a:rPr lang="en-US" sz="2200" err="1">
                <a:solidFill>
                  <a:srgbClr val="A52A2A"/>
                </a:solidFill>
                <a:latin typeface="Helvetica"/>
                <a:cs typeface="Helvetica"/>
              </a:rPr>
              <a:t>br</a:t>
            </a:r>
            <a:r>
              <a:rPr lang="en-US" sz="2200">
                <a:solidFill>
                  <a:srgbClr val="0000CD"/>
                </a:solidFill>
                <a:latin typeface="Helvetica"/>
                <a:cs typeface="Helvetica"/>
              </a:rPr>
              <a:t>&gt;</a:t>
            </a:r>
            <a:r>
              <a:rPr lang="en-US" sz="2200">
                <a:latin typeface="Helvetica"/>
                <a:cs typeface="Helvetica"/>
              </a:rPr>
              <a:t> </a:t>
            </a:r>
            <a:br>
              <a:rPr lang="en-US" sz="2200">
                <a:latin typeface="Helvetica"/>
                <a:cs typeface="Helvetica"/>
              </a:rPr>
            </a:br>
            <a:r>
              <a:rPr lang="en-US" sz="2200">
                <a:latin typeface="Helvetica"/>
                <a:cs typeface="Helvetica"/>
              </a:rPr>
              <a:t>  &lt;</a:t>
            </a:r>
            <a:r>
              <a:rPr lang="en-US" sz="2200">
                <a:solidFill>
                  <a:srgbClr val="A52A2A"/>
                </a:solidFill>
                <a:latin typeface="Helvetica"/>
                <a:cs typeface="Helvetica"/>
              </a:rPr>
              <a:t>input</a:t>
            </a:r>
            <a:r>
              <a:rPr lang="en-US" sz="2200">
                <a:solidFill>
                  <a:srgbClr val="FF0000"/>
                </a:solidFill>
                <a:latin typeface="Helvetica"/>
                <a:cs typeface="Helvetica"/>
              </a:rPr>
              <a:t> type</a:t>
            </a:r>
            <a:r>
              <a:rPr lang="en-US" sz="2200">
                <a:solidFill>
                  <a:srgbClr val="0000CD"/>
                </a:solidFill>
                <a:latin typeface="Helvetica"/>
                <a:cs typeface="Helvetica"/>
              </a:rPr>
              <a:t>="text"</a:t>
            </a:r>
            <a:r>
              <a:rPr lang="en-US" sz="2200">
                <a:solidFill>
                  <a:srgbClr val="FF0000"/>
                </a:solidFill>
                <a:latin typeface="Helvetica"/>
                <a:cs typeface="Helvetica"/>
              </a:rPr>
              <a:t> name</a:t>
            </a:r>
            <a:r>
              <a:rPr lang="en-US" sz="2200">
                <a:solidFill>
                  <a:srgbClr val="0000CD"/>
                </a:solidFill>
                <a:latin typeface="Helvetica"/>
                <a:cs typeface="Helvetica"/>
              </a:rPr>
              <a:t>="</a:t>
            </a:r>
            <a:r>
              <a:rPr lang="en-US" sz="2200" err="1">
                <a:solidFill>
                  <a:srgbClr val="0000CD"/>
                </a:solidFill>
                <a:latin typeface="Helvetica"/>
                <a:cs typeface="Helvetica"/>
              </a:rPr>
              <a:t>firstname</a:t>
            </a:r>
            <a:r>
              <a:rPr lang="en-US" sz="2200">
                <a:solidFill>
                  <a:srgbClr val="0000CD"/>
                </a:solidFill>
                <a:latin typeface="Helvetica"/>
                <a:cs typeface="Helvetica"/>
              </a:rPr>
              <a:t>"</a:t>
            </a:r>
            <a:r>
              <a:rPr lang="en-US" sz="2200">
                <a:solidFill>
                  <a:srgbClr val="FF0000"/>
                </a:solidFill>
                <a:latin typeface="Helvetica"/>
                <a:cs typeface="Helvetica"/>
              </a:rPr>
              <a:t> value</a:t>
            </a:r>
            <a:r>
              <a:rPr lang="en-US" sz="2200">
                <a:solidFill>
                  <a:srgbClr val="0000CD"/>
                </a:solidFill>
                <a:latin typeface="Helvetica"/>
                <a:cs typeface="Helvetica"/>
              </a:rPr>
              <a:t>="Mickey"&gt;&lt;</a:t>
            </a:r>
            <a:r>
              <a:rPr lang="en-US" sz="2200" err="1">
                <a:solidFill>
                  <a:srgbClr val="A52A2A"/>
                </a:solidFill>
                <a:latin typeface="Helvetica"/>
                <a:cs typeface="Helvetica"/>
              </a:rPr>
              <a:t>br</a:t>
            </a:r>
            <a:r>
              <a:rPr lang="en-US" sz="2200">
                <a:solidFill>
                  <a:srgbClr val="0000CD"/>
                </a:solidFill>
                <a:latin typeface="Helvetica"/>
                <a:cs typeface="Helvetica"/>
              </a:rPr>
              <a:t>&gt;</a:t>
            </a:r>
            <a:r>
              <a:rPr lang="en-US" sz="2200">
                <a:latin typeface="Helvetica"/>
                <a:cs typeface="Helvetica"/>
              </a:rPr>
              <a:t> </a:t>
            </a:r>
            <a:br>
              <a:rPr lang="en-US" sz="2200">
                <a:latin typeface="Helvetica"/>
                <a:cs typeface="Helvetica"/>
              </a:rPr>
            </a:br>
            <a:r>
              <a:rPr lang="en-US" sz="2200">
                <a:latin typeface="Helvetica"/>
                <a:cs typeface="Helvetica"/>
              </a:rPr>
              <a:t>  Last name:&lt;</a:t>
            </a:r>
            <a:r>
              <a:rPr lang="en-US" sz="2200" err="1">
                <a:solidFill>
                  <a:srgbClr val="A52A2A"/>
                </a:solidFill>
                <a:latin typeface="Helvetica"/>
                <a:cs typeface="Helvetica"/>
              </a:rPr>
              <a:t>br</a:t>
            </a:r>
            <a:r>
              <a:rPr lang="en-US" sz="2200">
                <a:solidFill>
                  <a:srgbClr val="0000CD"/>
                </a:solidFill>
                <a:latin typeface="Helvetica"/>
                <a:cs typeface="Helvetica"/>
              </a:rPr>
              <a:t>&gt;</a:t>
            </a:r>
            <a:r>
              <a:rPr lang="en-US" sz="2200">
                <a:latin typeface="Helvetica"/>
                <a:cs typeface="Helvetica"/>
              </a:rPr>
              <a:t> </a:t>
            </a:r>
            <a:br>
              <a:rPr lang="en-US" sz="2200">
                <a:latin typeface="Helvetica"/>
                <a:cs typeface="Helvetica"/>
              </a:rPr>
            </a:br>
            <a:r>
              <a:rPr lang="en-US" sz="2200">
                <a:latin typeface="Helvetica"/>
                <a:cs typeface="Helvetica"/>
              </a:rPr>
              <a:t>  &lt;</a:t>
            </a:r>
            <a:r>
              <a:rPr lang="en-US" sz="2200">
                <a:solidFill>
                  <a:srgbClr val="A52A2A"/>
                </a:solidFill>
                <a:latin typeface="Helvetica"/>
                <a:cs typeface="Helvetica"/>
              </a:rPr>
              <a:t>input</a:t>
            </a:r>
            <a:r>
              <a:rPr lang="en-US" sz="2200">
                <a:solidFill>
                  <a:srgbClr val="FF0000"/>
                </a:solidFill>
                <a:latin typeface="Helvetica"/>
                <a:cs typeface="Helvetica"/>
              </a:rPr>
              <a:t> type</a:t>
            </a:r>
            <a:r>
              <a:rPr lang="en-US" sz="2200">
                <a:solidFill>
                  <a:srgbClr val="0000CD"/>
                </a:solidFill>
                <a:latin typeface="Helvetica"/>
                <a:cs typeface="Helvetica"/>
              </a:rPr>
              <a:t>="text"</a:t>
            </a:r>
            <a:r>
              <a:rPr lang="en-US" sz="2200">
                <a:solidFill>
                  <a:srgbClr val="FF0000"/>
                </a:solidFill>
                <a:latin typeface="Helvetica"/>
                <a:cs typeface="Helvetica"/>
              </a:rPr>
              <a:t> name</a:t>
            </a:r>
            <a:r>
              <a:rPr lang="en-US" sz="2200">
                <a:solidFill>
                  <a:srgbClr val="0000CD"/>
                </a:solidFill>
                <a:latin typeface="Helvetica"/>
                <a:cs typeface="Helvetica"/>
              </a:rPr>
              <a:t>="</a:t>
            </a:r>
            <a:r>
              <a:rPr lang="en-US" sz="2200" err="1">
                <a:solidFill>
                  <a:srgbClr val="0000CD"/>
                </a:solidFill>
                <a:latin typeface="Helvetica"/>
                <a:cs typeface="Helvetica"/>
              </a:rPr>
              <a:t>lastname</a:t>
            </a:r>
            <a:r>
              <a:rPr lang="en-US" sz="2200">
                <a:solidFill>
                  <a:srgbClr val="0000CD"/>
                </a:solidFill>
                <a:latin typeface="Helvetica"/>
                <a:cs typeface="Helvetica"/>
              </a:rPr>
              <a:t>"</a:t>
            </a:r>
            <a:r>
              <a:rPr lang="en-US" sz="2200">
                <a:solidFill>
                  <a:srgbClr val="FF0000"/>
                </a:solidFill>
                <a:latin typeface="Helvetica"/>
                <a:cs typeface="Helvetica"/>
              </a:rPr>
              <a:t> value</a:t>
            </a:r>
            <a:r>
              <a:rPr lang="en-US" sz="2200">
                <a:solidFill>
                  <a:srgbClr val="0000CD"/>
                </a:solidFill>
                <a:latin typeface="Helvetica"/>
                <a:cs typeface="Helvetica"/>
              </a:rPr>
              <a:t>="Mouse"&gt;&lt;</a:t>
            </a:r>
            <a:r>
              <a:rPr lang="en-US" sz="2200" err="1">
                <a:solidFill>
                  <a:srgbClr val="A52A2A"/>
                </a:solidFill>
                <a:latin typeface="Helvetica"/>
                <a:cs typeface="Helvetica"/>
              </a:rPr>
              <a:t>br</a:t>
            </a:r>
            <a:r>
              <a:rPr lang="en-US" sz="2200">
                <a:solidFill>
                  <a:srgbClr val="0000CD"/>
                </a:solidFill>
                <a:latin typeface="Helvetica"/>
                <a:cs typeface="Helvetica"/>
              </a:rPr>
              <a:t>&gt;&lt;</a:t>
            </a:r>
            <a:r>
              <a:rPr lang="en-US" sz="2200" err="1">
                <a:solidFill>
                  <a:srgbClr val="A52A2A"/>
                </a:solidFill>
                <a:latin typeface="Helvetica"/>
                <a:cs typeface="Helvetica"/>
              </a:rPr>
              <a:t>br</a:t>
            </a:r>
            <a:r>
              <a:rPr lang="en-US" sz="2200">
                <a:solidFill>
                  <a:srgbClr val="0000CD"/>
                </a:solidFill>
                <a:latin typeface="Helvetica"/>
                <a:cs typeface="Helvetica"/>
              </a:rPr>
              <a:t>&gt;</a:t>
            </a:r>
            <a:r>
              <a:rPr lang="en-US" sz="2200">
                <a:latin typeface="Helvetica"/>
                <a:cs typeface="Helvetica"/>
              </a:rPr>
              <a:t> </a:t>
            </a:r>
            <a:br>
              <a:rPr lang="en-US" sz="2200">
                <a:latin typeface="Helvetica"/>
                <a:cs typeface="Helvetica"/>
              </a:rPr>
            </a:br>
            <a:r>
              <a:rPr lang="en-US" sz="2200">
                <a:latin typeface="Helvetica"/>
                <a:cs typeface="Helvetica"/>
              </a:rPr>
              <a:t>  &lt;</a:t>
            </a:r>
            <a:r>
              <a:rPr lang="en-US" sz="2200">
                <a:solidFill>
                  <a:srgbClr val="A52A2A"/>
                </a:solidFill>
                <a:latin typeface="Helvetica"/>
                <a:cs typeface="Helvetica"/>
              </a:rPr>
              <a:t>input</a:t>
            </a:r>
            <a:r>
              <a:rPr lang="en-US" sz="2200">
                <a:solidFill>
                  <a:srgbClr val="FF0000"/>
                </a:solidFill>
                <a:latin typeface="Helvetica"/>
                <a:cs typeface="Helvetica"/>
              </a:rPr>
              <a:t> type</a:t>
            </a:r>
            <a:r>
              <a:rPr lang="en-US" sz="2200">
                <a:solidFill>
                  <a:srgbClr val="0000CD"/>
                </a:solidFill>
                <a:latin typeface="Helvetica"/>
                <a:cs typeface="Helvetica"/>
              </a:rPr>
              <a:t>="submit"</a:t>
            </a:r>
            <a:r>
              <a:rPr lang="en-US" sz="2200">
                <a:solidFill>
                  <a:srgbClr val="FF0000"/>
                </a:solidFill>
                <a:latin typeface="Helvetica"/>
                <a:cs typeface="Helvetica"/>
              </a:rPr>
              <a:t> value</a:t>
            </a:r>
            <a:r>
              <a:rPr lang="en-US" sz="2200">
                <a:solidFill>
                  <a:srgbClr val="0000CD"/>
                </a:solidFill>
                <a:latin typeface="Helvetica"/>
                <a:cs typeface="Helvetica"/>
              </a:rPr>
              <a:t>="Submit"&gt;</a:t>
            </a:r>
            <a:r>
              <a:rPr lang="en-US" sz="2200">
                <a:latin typeface="Helvetica"/>
                <a:cs typeface="Helvetica"/>
              </a:rPr>
              <a:t> </a:t>
            </a:r>
            <a:br>
              <a:rPr lang="en-US" sz="2200">
                <a:latin typeface="Helvetica"/>
                <a:cs typeface="Helvetica"/>
              </a:rPr>
            </a:br>
            <a:r>
              <a:rPr lang="en-US" sz="2200">
                <a:latin typeface="Helvetica"/>
                <a:cs typeface="Helvetica"/>
              </a:rPr>
              <a:t>&lt;</a:t>
            </a:r>
            <a:r>
              <a:rPr lang="en-US" sz="2200">
                <a:solidFill>
                  <a:srgbClr val="A52A2A"/>
                </a:solidFill>
                <a:latin typeface="Helvetica"/>
                <a:cs typeface="Helvetica"/>
              </a:rPr>
              <a:t>/form</a:t>
            </a:r>
            <a:r>
              <a:rPr lang="en-US" sz="2200">
                <a:solidFill>
                  <a:srgbClr val="0000CD"/>
                </a:solidFill>
                <a:latin typeface="Helvetica"/>
                <a:cs typeface="Helvetica"/>
              </a:rPr>
              <a:t>&gt;</a:t>
            </a:r>
          </a:p>
        </p:txBody>
      </p:sp>
      <p:pic>
        <p:nvPicPr>
          <p:cNvPr id="5" name="Picture 5"/>
          <p:cNvPicPr>
            <a:picLocks noChangeAspect="1"/>
          </p:cNvPicPr>
          <p:nvPr/>
        </p:nvPicPr>
        <p:blipFill>
          <a:blip r:embed="rId3"/>
          <a:stretch>
            <a:fillRect/>
          </a:stretch>
        </p:blipFill>
        <p:spPr>
          <a:xfrm>
            <a:off x="2162176" y="3581401"/>
            <a:ext cx="4882651" cy="2443163"/>
          </a:xfrm>
          <a:prstGeom prst="rect">
            <a:avLst/>
          </a:prstGeom>
        </p:spPr>
      </p:pic>
    </p:spTree>
    <p:extLst>
      <p:ext uri="{BB962C8B-B14F-4D97-AF65-F5344CB8AC3E}">
        <p14:creationId xmlns:p14="http://schemas.microsoft.com/office/powerpoint/2010/main" val="3555073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 Elements </a:t>
            </a:r>
          </a:p>
        </p:txBody>
      </p:sp>
      <p:graphicFrame>
        <p:nvGraphicFramePr>
          <p:cNvPr id="4" name="Table 4"/>
          <p:cNvGraphicFramePr>
            <a:graphicFrameLocks noGrp="1"/>
          </p:cNvGraphicFramePr>
          <p:nvPr>
            <p:ph idx="1"/>
            <p:extLst/>
          </p:nvPr>
        </p:nvGraphicFramePr>
        <p:xfrm>
          <a:off x="1950559" y="1543051"/>
          <a:ext cx="8229600" cy="2149247"/>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805466872"/>
                    </a:ext>
                  </a:extLst>
                </a:gridCol>
                <a:gridCol w="4114800">
                  <a:extLst>
                    <a:ext uri="{9D8B030D-6E8A-4147-A177-3AD203B41FA5}">
                      <a16:colId xmlns:a16="http://schemas.microsoft.com/office/drawing/2014/main" val="1656350227"/>
                    </a:ext>
                  </a:extLst>
                </a:gridCol>
              </a:tblGrid>
              <a:tr h="442810">
                <a:tc>
                  <a:txBody>
                    <a:bodyPr/>
                    <a:lstStyle/>
                    <a:p>
                      <a:r>
                        <a:rPr lang="en-US" dirty="0"/>
                        <a:t>Tag </a:t>
                      </a:r>
                    </a:p>
                  </a:txBody>
                  <a:tcPr/>
                </a:tc>
                <a:tc>
                  <a:txBody>
                    <a:bodyPr/>
                    <a:lstStyle/>
                    <a:p>
                      <a:r>
                        <a:rPr lang="en-US" dirty="0"/>
                        <a:t>Description </a:t>
                      </a:r>
                    </a:p>
                  </a:txBody>
                  <a:tcPr/>
                </a:tc>
                <a:extLst>
                  <a:ext uri="{0D108BD9-81ED-4DB2-BD59-A6C34878D82A}">
                    <a16:rowId xmlns:a16="http://schemas.microsoft.com/office/drawing/2014/main" val="2668003109"/>
                  </a:ext>
                </a:extLst>
              </a:tr>
              <a:tr h="442810">
                <a:tc>
                  <a:txBody>
                    <a:bodyPr/>
                    <a:lstStyle/>
                    <a:p>
                      <a:r>
                        <a:rPr lang="en-US" dirty="0"/>
                        <a:t>&lt;input&gt; </a:t>
                      </a:r>
                    </a:p>
                  </a:txBody>
                  <a:tcPr/>
                </a:tc>
                <a:tc>
                  <a:txBody>
                    <a:bodyPr/>
                    <a:lstStyle/>
                    <a:p>
                      <a:r>
                        <a:rPr lang="en-US" dirty="0"/>
                        <a:t>Defines an input control </a:t>
                      </a:r>
                    </a:p>
                  </a:txBody>
                  <a:tcPr/>
                </a:tc>
                <a:extLst>
                  <a:ext uri="{0D108BD9-81ED-4DB2-BD59-A6C34878D82A}">
                    <a16:rowId xmlns:a16="http://schemas.microsoft.com/office/drawing/2014/main" val="1890497149"/>
                  </a:ext>
                </a:extLst>
              </a:tr>
              <a:tr h="421209">
                <a:tc>
                  <a:txBody>
                    <a:bodyPr/>
                    <a:lstStyle/>
                    <a:p>
                      <a:r>
                        <a:rPr lang="en-US" dirty="0"/>
                        <a:t>&lt;</a:t>
                      </a:r>
                      <a:r>
                        <a:rPr lang="en-US" dirty="0" err="1"/>
                        <a:t>textarea</a:t>
                      </a:r>
                      <a:r>
                        <a:rPr lang="en-US" dirty="0"/>
                        <a:t>&gt; </a:t>
                      </a:r>
                    </a:p>
                  </a:txBody>
                  <a:tcPr/>
                </a:tc>
                <a:tc>
                  <a:txBody>
                    <a:bodyPr/>
                    <a:lstStyle/>
                    <a:p>
                      <a:r>
                        <a:rPr lang="en-US" dirty="0"/>
                        <a:t>Defines a multiline input control </a:t>
                      </a:r>
                    </a:p>
                  </a:txBody>
                  <a:tcPr/>
                </a:tc>
                <a:extLst>
                  <a:ext uri="{0D108BD9-81ED-4DB2-BD59-A6C34878D82A}">
                    <a16:rowId xmlns:a16="http://schemas.microsoft.com/office/drawing/2014/main" val="3630246399"/>
                  </a:ext>
                </a:extLst>
              </a:tr>
              <a:tr h="421209">
                <a:tc>
                  <a:txBody>
                    <a:bodyPr/>
                    <a:lstStyle/>
                    <a:p>
                      <a:r>
                        <a:rPr lang="en-US" dirty="0"/>
                        <a:t>&lt;select&gt; </a:t>
                      </a:r>
                    </a:p>
                  </a:txBody>
                  <a:tcPr/>
                </a:tc>
                <a:tc>
                  <a:txBody>
                    <a:bodyPr/>
                    <a:lstStyle/>
                    <a:p>
                      <a:r>
                        <a:rPr lang="en-US" dirty="0">
                          <a:solidFill>
                            <a:srgbClr val="000000"/>
                          </a:solidFill>
                        </a:rPr>
                        <a:t>Defines a drop-down list</a:t>
                      </a:r>
                      <a:endParaRPr lang="en-US"/>
                    </a:p>
                  </a:txBody>
                  <a:tcPr/>
                </a:tc>
                <a:extLst>
                  <a:ext uri="{0D108BD9-81ED-4DB2-BD59-A6C34878D82A}">
                    <a16:rowId xmlns:a16="http://schemas.microsoft.com/office/drawing/2014/main" val="4224036691"/>
                  </a:ext>
                </a:extLst>
              </a:tr>
              <a:tr h="421209">
                <a:tc>
                  <a:txBody>
                    <a:bodyPr/>
                    <a:lstStyle/>
                    <a:p>
                      <a:r>
                        <a:rPr lang="en-US" dirty="0"/>
                        <a:t>&lt;button&gt; </a:t>
                      </a:r>
                    </a:p>
                  </a:txBody>
                  <a:tcPr/>
                </a:tc>
                <a:tc>
                  <a:txBody>
                    <a:bodyPr/>
                    <a:lstStyle/>
                    <a:p>
                      <a:r>
                        <a:rPr lang="en-US" dirty="0"/>
                        <a:t>Defines a clickable button</a:t>
                      </a:r>
                    </a:p>
                  </a:txBody>
                  <a:tcPr/>
                </a:tc>
                <a:extLst>
                  <a:ext uri="{0D108BD9-81ED-4DB2-BD59-A6C34878D82A}">
                    <a16:rowId xmlns:a16="http://schemas.microsoft.com/office/drawing/2014/main" val="4282255060"/>
                  </a:ext>
                </a:extLst>
              </a:tr>
            </a:tbl>
          </a:graphicData>
        </a:graphic>
      </p:graphicFrame>
      <p:sp>
        <p:nvSpPr>
          <p:cNvPr id="6" name="TextBox 5"/>
          <p:cNvSpPr txBox="1"/>
          <p:nvPr/>
        </p:nvSpPr>
        <p:spPr>
          <a:xfrm>
            <a:off x="1975269" y="4171950"/>
            <a:ext cx="6932194"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solidFill>
                  <a:srgbClr val="000000"/>
                </a:solidFill>
                <a:latin typeface="Calibri"/>
              </a:rPr>
              <a:t>There are different types of inputs depending on the "type" attribute</a:t>
            </a:r>
          </a:p>
          <a:p>
            <a:pPr marL="285750" indent="-285750">
              <a:buFont typeface="Arial" panose="020B0604020202020204" pitchFamily="34" charset="0"/>
              <a:buChar char="•"/>
            </a:pPr>
            <a:r>
              <a:rPr lang="en-US" dirty="0">
                <a:solidFill>
                  <a:srgbClr val="000000"/>
                </a:solidFill>
                <a:latin typeface="Calibri"/>
              </a:rPr>
              <a:t>There are many other form elements.</a:t>
            </a:r>
          </a:p>
          <a:p>
            <a:pPr marL="285750" indent="-285750">
              <a:buFont typeface="Arial" panose="020B0604020202020204" pitchFamily="34" charset="0"/>
              <a:buChar char="•"/>
            </a:pPr>
            <a:r>
              <a:rPr lang="en-US" dirty="0">
                <a:latin typeface="Calibri"/>
              </a:rPr>
              <a:t>Open </a:t>
            </a:r>
            <a:r>
              <a:rPr lang="en-US" dirty="0" err="1">
                <a:latin typeface="Calibri"/>
              </a:rPr>
              <a:t>facebook</a:t>
            </a:r>
            <a:r>
              <a:rPr lang="en-US" dirty="0">
                <a:latin typeface="Calibri"/>
              </a:rPr>
              <a:t> in incognito mode and inspect the form elements for login/signup</a:t>
            </a:r>
          </a:p>
          <a:p>
            <a:pPr marL="285750" indent="-285750">
              <a:buFont typeface="Arial" panose="020B0604020202020204" pitchFamily="34" charset="0"/>
              <a:buChar char="•"/>
            </a:pPr>
            <a:r>
              <a:rPr lang="en-US" dirty="0">
                <a:latin typeface="Calibri"/>
                <a:hlinkClick r:id="rId3"/>
              </a:rPr>
              <a:t>https://www.facebook.com/</a:t>
            </a:r>
            <a:r>
              <a:rPr lang="en-US" dirty="0">
                <a:latin typeface="Calibri"/>
              </a:rPr>
              <a:t> </a:t>
            </a:r>
          </a:p>
        </p:txBody>
      </p:sp>
    </p:spTree>
    <p:extLst>
      <p:ext uri="{BB962C8B-B14F-4D97-AF65-F5344CB8AC3E}">
        <p14:creationId xmlns:p14="http://schemas.microsoft.com/office/powerpoint/2010/main" val="551273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HTML5 </a:t>
            </a:r>
          </a:p>
        </p:txBody>
      </p:sp>
      <p:sp>
        <p:nvSpPr>
          <p:cNvPr id="3" name="Content Placeholder 2"/>
          <p:cNvSpPr>
            <a:spLocks noGrp="1"/>
          </p:cNvSpPr>
          <p:nvPr>
            <p:ph idx="1"/>
          </p:nvPr>
        </p:nvSpPr>
        <p:spPr/>
        <p:txBody>
          <a:bodyPr vert="horz" lIns="91440" tIns="45720" rIns="91440" bIns="45720" rtlCol="0" anchor="t">
            <a:normAutofit/>
          </a:bodyPr>
          <a:lstStyle/>
          <a:p>
            <a:r>
              <a:rPr lang="en-US"/>
              <a:t>Simplified DOCTYPE declaration</a:t>
            </a:r>
          </a:p>
          <a:p>
            <a:r>
              <a:rPr lang="en-US"/>
              <a:t>New Semantic elements like &lt;header&gt;,&lt;footer&gt; and attributes like </a:t>
            </a:r>
            <a:r>
              <a:rPr lang="en-US" err="1"/>
              <a:t>calender,range</a:t>
            </a:r>
          </a:p>
          <a:p>
            <a:r>
              <a:rPr lang="en-US"/>
              <a:t>New graphic(&lt;</a:t>
            </a:r>
            <a:r>
              <a:rPr lang="en-US" err="1"/>
              <a:t>svg</a:t>
            </a:r>
            <a:r>
              <a:rPr lang="en-US"/>
              <a:t>&gt; , &lt;canvas&gt;) and multimedia(&lt;audio&gt;,&lt;video&gt; elements</a:t>
            </a:r>
          </a:p>
          <a:p>
            <a:r>
              <a:rPr lang="en-US"/>
              <a:t>Many new interesting APIs like Geolocation, drag and drop, Local Storage </a:t>
            </a:r>
          </a:p>
        </p:txBody>
      </p:sp>
    </p:spTree>
    <p:extLst>
      <p:ext uri="{BB962C8B-B14F-4D97-AF65-F5344CB8AC3E}">
        <p14:creationId xmlns:p14="http://schemas.microsoft.com/office/powerpoint/2010/main" val="270426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95600" y="2327276"/>
            <a:ext cx="6400800" cy="2297195"/>
          </a:xfrm>
        </p:spPr>
        <p:txBody>
          <a:bodyPr vert="horz" lIns="91440" tIns="45720" rIns="91440" bIns="45720" rtlCol="0" anchor="t">
            <a:normAutofit/>
          </a:bodyPr>
          <a:lstStyle/>
          <a:p>
            <a:pPr marL="457200" indent="-457200" algn="l">
              <a:buFont typeface="Arial" panose="020B0604020202020204" pitchFamily="34" charset="0"/>
              <a:buChar char="•"/>
            </a:pPr>
            <a:r>
              <a:rPr lang="en-US" dirty="0">
                <a:solidFill>
                  <a:schemeClr val="tx1"/>
                </a:solidFill>
                <a:latin typeface="Georgia"/>
                <a:ea typeface="Georgia" charset="0"/>
                <a:cs typeface="Georgia" charset="0"/>
              </a:rPr>
              <a:t>HTML</a:t>
            </a:r>
          </a:p>
          <a:p>
            <a:pPr marL="457200" indent="-457200" algn="l">
              <a:buFont typeface="Arial" panose="020B0604020202020204" pitchFamily="34" charset="0"/>
              <a:buChar char="•"/>
            </a:pPr>
            <a:r>
              <a:rPr lang="en-US" dirty="0">
                <a:solidFill>
                  <a:schemeClr val="tx1"/>
                </a:solidFill>
                <a:latin typeface="Georgia"/>
                <a:ea typeface="Georgia" charset="0"/>
                <a:cs typeface="Georgia" charset="0"/>
              </a:rPr>
              <a:t>CSS</a:t>
            </a:r>
          </a:p>
          <a:p>
            <a:endParaRPr lang="en-US" dirty="0">
              <a:solidFill>
                <a:schemeClr val="tx1"/>
              </a:solidFill>
              <a:latin typeface="Georgia"/>
              <a:ea typeface="Georgia" charset="0"/>
              <a:cs typeface="Georgia" charset="0"/>
            </a:endParaRPr>
          </a:p>
          <a:p>
            <a:endParaRPr lang="en-US" dirty="0">
              <a:solidFill>
                <a:schemeClr val="tx1"/>
              </a:solidFill>
              <a:latin typeface="Georgia"/>
              <a:ea typeface="Georgia" charset="0"/>
              <a:cs typeface="Georgia" charset="0"/>
            </a:endParaRPr>
          </a:p>
          <a:p>
            <a:endParaRPr lang="en-US" dirty="0">
              <a:solidFill>
                <a:schemeClr val="tx1"/>
              </a:solidFill>
              <a:latin typeface="Georgia"/>
              <a:ea typeface="Georgia" charset="0"/>
              <a:cs typeface="Georgia" charset="0"/>
            </a:endParaRPr>
          </a:p>
        </p:txBody>
      </p:sp>
    </p:spTree>
    <p:extLst>
      <p:ext uri="{BB962C8B-B14F-4D97-AF65-F5344CB8AC3E}">
        <p14:creationId xmlns:p14="http://schemas.microsoft.com/office/powerpoint/2010/main" val="4235892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Semantic Elements</a:t>
            </a:r>
          </a:p>
        </p:txBody>
      </p:sp>
      <p:sp>
        <p:nvSpPr>
          <p:cNvPr id="7" name="Content Placeholder 6"/>
          <p:cNvSpPr>
            <a:spLocks noGrp="1"/>
          </p:cNvSpPr>
          <p:nvPr>
            <p:ph idx="1"/>
          </p:nvPr>
        </p:nvSpPr>
        <p:spPr>
          <a:xfrm>
            <a:off x="609600" y="1350977"/>
            <a:ext cx="10972800" cy="4525963"/>
          </a:xfrm>
        </p:spPr>
        <p:txBody>
          <a:bodyPr vert="horz" lIns="91440" tIns="45720" rIns="91440" bIns="45720" rtlCol="0" anchor="t">
            <a:normAutofit/>
          </a:bodyPr>
          <a:lstStyle/>
          <a:p>
            <a:r>
              <a:rPr lang="en-US" dirty="0"/>
              <a:t>&lt;div&gt;,&lt;span&gt; - do not tell about content</a:t>
            </a:r>
          </a:p>
          <a:p>
            <a:r>
              <a:rPr lang="en-US" dirty="0"/>
              <a:t> &lt;</a:t>
            </a:r>
            <a:r>
              <a:rPr lang="en-US" dirty="0" err="1"/>
              <a:t>nav</a:t>
            </a:r>
            <a:r>
              <a:rPr lang="en-US" dirty="0"/>
              <a:t>&gt;,&lt;article&gt; -clearly define content</a:t>
            </a:r>
          </a:p>
        </p:txBody>
      </p:sp>
      <p:pic>
        <p:nvPicPr>
          <p:cNvPr id="8" name="Picture 8"/>
          <p:cNvPicPr>
            <a:picLocks noChangeAspect="1"/>
          </p:cNvPicPr>
          <p:nvPr/>
        </p:nvPicPr>
        <p:blipFill>
          <a:blip r:embed="rId3"/>
          <a:stretch>
            <a:fillRect/>
          </a:stretch>
        </p:blipFill>
        <p:spPr>
          <a:xfrm>
            <a:off x="2089239" y="2197127"/>
            <a:ext cx="7375525" cy="3189520"/>
          </a:xfrm>
          <a:prstGeom prst="rect">
            <a:avLst/>
          </a:prstGeom>
        </p:spPr>
      </p:pic>
      <p:sp>
        <p:nvSpPr>
          <p:cNvPr id="3" name="TextBox 2"/>
          <p:cNvSpPr txBox="1"/>
          <p:nvPr/>
        </p:nvSpPr>
        <p:spPr>
          <a:xfrm>
            <a:off x="3186546" y="5568088"/>
            <a:ext cx="4948021" cy="369332"/>
          </a:xfrm>
          <a:prstGeom prst="rect">
            <a:avLst/>
          </a:prstGeom>
          <a:noFill/>
        </p:spPr>
        <p:txBody>
          <a:bodyPr wrap="none" rtlCol="0">
            <a:spAutoFit/>
          </a:bodyPr>
          <a:lstStyle/>
          <a:p>
            <a:r>
              <a:rPr lang="en-US" dirty="0"/>
              <a:t>http://www.hongkiat.com/blog/html-5-semantics/</a:t>
            </a:r>
          </a:p>
        </p:txBody>
      </p:sp>
    </p:spTree>
    <p:extLst>
      <p:ext uri="{BB962C8B-B14F-4D97-AF65-F5344CB8AC3E}">
        <p14:creationId xmlns:p14="http://schemas.microsoft.com/office/powerpoint/2010/main" val="853512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id Attributes</a:t>
            </a:r>
          </a:p>
        </p:txBody>
      </p:sp>
      <p:sp>
        <p:nvSpPr>
          <p:cNvPr id="7" name="Content Placeholder 6"/>
          <p:cNvSpPr>
            <a:spLocks noGrp="1"/>
          </p:cNvSpPr>
          <p:nvPr>
            <p:ph idx="1"/>
          </p:nvPr>
        </p:nvSpPr>
        <p:spPr/>
        <p:txBody>
          <a:bodyPr vert="horz" lIns="91440" tIns="45720" rIns="91440" bIns="45720" rtlCol="0" anchor="t">
            <a:normAutofit/>
          </a:bodyPr>
          <a:lstStyle/>
          <a:p>
            <a:r>
              <a:rPr lang="en-US">
                <a:solidFill>
                  <a:srgbClr val="222222"/>
                </a:solidFill>
                <a:latin typeface="Arial"/>
                <a:cs typeface="Arial"/>
              </a:rPr>
              <a:t>Class is a html attribute that is used to set style to the html elements</a:t>
            </a:r>
          </a:p>
          <a:p>
            <a:r>
              <a:rPr lang="en-US">
                <a:latin typeface="Arial"/>
                <a:cs typeface="Arial"/>
              </a:rPr>
              <a:t>Id is similar to class but it should be unique and restricted to only one element</a:t>
            </a:r>
          </a:p>
          <a:p>
            <a:endParaRPr lang="en-US">
              <a:latin typeface="Arial"/>
              <a:cs typeface="Arial"/>
            </a:endParaRPr>
          </a:p>
        </p:txBody>
      </p:sp>
      <p:pic>
        <p:nvPicPr>
          <p:cNvPr id="8" name="Picture 8"/>
          <p:cNvPicPr>
            <a:picLocks noChangeAspect="1"/>
          </p:cNvPicPr>
          <p:nvPr/>
        </p:nvPicPr>
        <p:blipFill>
          <a:blip r:embed="rId3"/>
          <a:stretch>
            <a:fillRect/>
          </a:stretch>
        </p:blipFill>
        <p:spPr>
          <a:xfrm>
            <a:off x="2427289" y="3679826"/>
            <a:ext cx="7314371" cy="2179349"/>
          </a:xfrm>
          <a:prstGeom prst="rect">
            <a:avLst/>
          </a:prstGeom>
        </p:spPr>
      </p:pic>
    </p:spTree>
    <p:extLst>
      <p:ext uri="{BB962C8B-B14F-4D97-AF65-F5344CB8AC3E}">
        <p14:creationId xmlns:p14="http://schemas.microsoft.com/office/powerpoint/2010/main" val="2811248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4400" y="3200401"/>
            <a:ext cx="274320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Helvectica"/>
              </a:rPr>
              <a:t>CSS</a:t>
            </a:r>
            <a:endParaRPr lang="en-US" sz="3200" b="1" dirty="0">
              <a:solidFill>
                <a:srgbClr val="000000"/>
              </a:solidFill>
              <a:latin typeface="Helvectica"/>
            </a:endParaRPr>
          </a:p>
        </p:txBody>
      </p:sp>
    </p:spTree>
    <p:extLst>
      <p:ext uri="{BB962C8B-B14F-4D97-AF65-F5344CB8AC3E}">
        <p14:creationId xmlns:p14="http://schemas.microsoft.com/office/powerpoint/2010/main" val="373477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222222"/>
                </a:solidFill>
                <a:latin typeface="Arial"/>
                <a:cs typeface="Arial"/>
              </a:rPr>
              <a:t>Cascading Style Sheets (</a:t>
            </a:r>
            <a:r>
              <a:rPr lang="en-US"/>
              <a:t>CSS )</a:t>
            </a:r>
          </a:p>
        </p:txBody>
      </p:sp>
      <p:sp>
        <p:nvSpPr>
          <p:cNvPr id="3" name="Content Placeholder 2"/>
          <p:cNvSpPr>
            <a:spLocks noGrp="1"/>
          </p:cNvSpPr>
          <p:nvPr>
            <p:ph idx="1"/>
          </p:nvPr>
        </p:nvSpPr>
        <p:spPr/>
        <p:txBody>
          <a:bodyPr vert="horz" lIns="91440" tIns="45720" rIns="91440" bIns="45720" rtlCol="0" anchor="t">
            <a:normAutofit/>
          </a:bodyPr>
          <a:lstStyle/>
          <a:p>
            <a:r>
              <a:rPr lang="en-US"/>
              <a:t>describes how HTML elements should be displayed</a:t>
            </a:r>
            <a:endParaRPr lang="en-US">
              <a:solidFill>
                <a:srgbClr val="222222"/>
              </a:solidFill>
              <a:latin typeface="Arial"/>
              <a:cs typeface="Arial"/>
            </a:endParaRPr>
          </a:p>
          <a:p>
            <a:endParaRPr lang="en-US"/>
          </a:p>
        </p:txBody>
      </p:sp>
      <p:pic>
        <p:nvPicPr>
          <p:cNvPr id="4" name="Picture 4"/>
          <p:cNvPicPr>
            <a:picLocks noChangeAspect="1"/>
          </p:cNvPicPr>
          <p:nvPr/>
        </p:nvPicPr>
        <p:blipFill>
          <a:blip r:embed="rId3"/>
          <a:stretch>
            <a:fillRect/>
          </a:stretch>
        </p:blipFill>
        <p:spPr>
          <a:xfrm>
            <a:off x="1514178" y="2085775"/>
            <a:ext cx="8180454" cy="3690937"/>
          </a:xfrm>
          <a:prstGeom prst="rect">
            <a:avLst/>
          </a:prstGeom>
        </p:spPr>
      </p:pic>
    </p:spTree>
    <p:extLst>
      <p:ext uri="{BB962C8B-B14F-4D97-AF65-F5344CB8AC3E}">
        <p14:creationId xmlns:p14="http://schemas.microsoft.com/office/powerpoint/2010/main" val="1526194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syntax </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000000"/>
                </a:solidFill>
              </a:rPr>
              <a:t>Selector-point to element to be styled</a:t>
            </a:r>
          </a:p>
          <a:p>
            <a:r>
              <a:rPr lang="en-US" dirty="0"/>
              <a:t>Declaration-contains comma </a:t>
            </a:r>
            <a:r>
              <a:rPr lang="en-US" dirty="0" err="1"/>
              <a:t>seperated</a:t>
            </a:r>
            <a:r>
              <a:rPr lang="en-US" dirty="0"/>
              <a:t> name-value pairs of properties and values</a:t>
            </a:r>
          </a:p>
          <a:p>
            <a:pPr marL="0" indent="0">
              <a:buNone/>
            </a:pPr>
            <a:r>
              <a:rPr lang="en-US" dirty="0"/>
              <a:t>  </a:t>
            </a:r>
          </a:p>
        </p:txBody>
      </p:sp>
      <p:pic>
        <p:nvPicPr>
          <p:cNvPr id="8" name="Picture 8"/>
          <p:cNvPicPr>
            <a:picLocks noChangeAspect="1"/>
          </p:cNvPicPr>
          <p:nvPr/>
        </p:nvPicPr>
        <p:blipFill>
          <a:blip r:embed="rId3"/>
          <a:stretch>
            <a:fillRect/>
          </a:stretch>
        </p:blipFill>
        <p:spPr>
          <a:xfrm>
            <a:off x="2657475" y="3714751"/>
            <a:ext cx="6652924" cy="1884363"/>
          </a:xfrm>
          <a:prstGeom prst="rect">
            <a:avLst/>
          </a:prstGeom>
        </p:spPr>
      </p:pic>
    </p:spTree>
    <p:extLst>
      <p:ext uri="{BB962C8B-B14F-4D97-AF65-F5344CB8AC3E}">
        <p14:creationId xmlns:p14="http://schemas.microsoft.com/office/powerpoint/2010/main" val="912556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Selectors –id selector</a:t>
            </a:r>
          </a:p>
        </p:txBody>
      </p:sp>
      <p:pic>
        <p:nvPicPr>
          <p:cNvPr id="6" name="Picture 6"/>
          <p:cNvPicPr>
            <a:picLocks noChangeAspect="1"/>
          </p:cNvPicPr>
          <p:nvPr/>
        </p:nvPicPr>
        <p:blipFill>
          <a:blip r:embed="rId3"/>
          <a:stretch>
            <a:fillRect/>
          </a:stretch>
        </p:blipFill>
        <p:spPr>
          <a:xfrm>
            <a:off x="1619250" y="1171575"/>
            <a:ext cx="3030538" cy="4941454"/>
          </a:xfrm>
          <a:prstGeom prst="rect">
            <a:avLst/>
          </a:prstGeom>
        </p:spPr>
      </p:pic>
      <p:pic>
        <p:nvPicPr>
          <p:cNvPr id="8" name="Picture 8"/>
          <p:cNvPicPr>
            <a:picLocks noChangeAspect="1"/>
          </p:cNvPicPr>
          <p:nvPr/>
        </p:nvPicPr>
        <p:blipFill>
          <a:blip r:embed="rId4"/>
          <a:stretch>
            <a:fillRect/>
          </a:stretch>
        </p:blipFill>
        <p:spPr>
          <a:xfrm>
            <a:off x="4700589" y="1171575"/>
            <a:ext cx="5699125" cy="4916776"/>
          </a:xfrm>
          <a:prstGeom prst="rect">
            <a:avLst/>
          </a:prstGeom>
        </p:spPr>
      </p:pic>
    </p:spTree>
    <p:extLst>
      <p:ext uri="{BB962C8B-B14F-4D97-AF65-F5344CB8AC3E}">
        <p14:creationId xmlns:p14="http://schemas.microsoft.com/office/powerpoint/2010/main" val="1315498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Selectors –Class selector</a:t>
            </a:r>
          </a:p>
        </p:txBody>
      </p:sp>
      <p:pic>
        <p:nvPicPr>
          <p:cNvPr id="4" name="Picture 4"/>
          <p:cNvPicPr>
            <a:picLocks noChangeAspect="1"/>
          </p:cNvPicPr>
          <p:nvPr/>
        </p:nvPicPr>
        <p:blipFill>
          <a:blip r:embed="rId3"/>
          <a:stretch>
            <a:fillRect/>
          </a:stretch>
        </p:blipFill>
        <p:spPr>
          <a:xfrm>
            <a:off x="1952626" y="1363663"/>
            <a:ext cx="1712533" cy="2501756"/>
          </a:xfrm>
          <a:prstGeom prst="rect">
            <a:avLst/>
          </a:prstGeom>
        </p:spPr>
      </p:pic>
      <p:pic>
        <p:nvPicPr>
          <p:cNvPr id="6" name="Picture 6"/>
          <p:cNvPicPr>
            <a:picLocks noChangeAspect="1"/>
          </p:cNvPicPr>
          <p:nvPr/>
        </p:nvPicPr>
        <p:blipFill>
          <a:blip r:embed="rId4"/>
          <a:stretch>
            <a:fillRect/>
          </a:stretch>
        </p:blipFill>
        <p:spPr>
          <a:xfrm>
            <a:off x="3640139" y="1363663"/>
            <a:ext cx="6696227" cy="4669270"/>
          </a:xfrm>
          <a:prstGeom prst="rect">
            <a:avLst/>
          </a:prstGeom>
        </p:spPr>
      </p:pic>
    </p:spTree>
    <p:extLst>
      <p:ext uri="{BB962C8B-B14F-4D97-AF65-F5344CB8AC3E}">
        <p14:creationId xmlns:p14="http://schemas.microsoft.com/office/powerpoint/2010/main" val="530936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a:rPr>
              <a:t>Selectors – Tag selector</a:t>
            </a:r>
            <a:r>
              <a:rPr lang="en-US" dirty="0">
                <a:latin typeface="Helvetica"/>
                <a:ea typeface="Helvetica"/>
                <a:cs typeface="Helvetica"/>
              </a:rPr>
              <a:t>​</a:t>
            </a:r>
            <a:endParaRPr lang="en-US" dirty="0"/>
          </a:p>
        </p:txBody>
      </p:sp>
      <p:pic>
        <p:nvPicPr>
          <p:cNvPr id="6" name="Picture 6"/>
          <p:cNvPicPr>
            <a:picLocks noChangeAspect="1"/>
          </p:cNvPicPr>
          <p:nvPr/>
        </p:nvPicPr>
        <p:blipFill>
          <a:blip r:embed="rId3"/>
          <a:stretch>
            <a:fillRect/>
          </a:stretch>
        </p:blipFill>
        <p:spPr>
          <a:xfrm>
            <a:off x="1776414" y="1231306"/>
            <a:ext cx="1279071" cy="2437534"/>
          </a:xfrm>
          <a:prstGeom prst="rect">
            <a:avLst/>
          </a:prstGeom>
        </p:spPr>
      </p:pic>
      <p:pic>
        <p:nvPicPr>
          <p:cNvPr id="8" name="Picture 8"/>
          <p:cNvPicPr>
            <a:picLocks noChangeAspect="1"/>
          </p:cNvPicPr>
          <p:nvPr/>
        </p:nvPicPr>
        <p:blipFill>
          <a:blip r:embed="rId4"/>
          <a:stretch>
            <a:fillRect/>
          </a:stretch>
        </p:blipFill>
        <p:spPr>
          <a:xfrm>
            <a:off x="3062289" y="1231306"/>
            <a:ext cx="7197725" cy="5005982"/>
          </a:xfrm>
          <a:prstGeom prst="rect">
            <a:avLst/>
          </a:prstGeom>
        </p:spPr>
      </p:pic>
    </p:spTree>
    <p:extLst>
      <p:ext uri="{BB962C8B-B14F-4D97-AF65-F5344CB8AC3E}">
        <p14:creationId xmlns:p14="http://schemas.microsoft.com/office/powerpoint/2010/main" val="3656486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Selectors – Attribute selector </a:t>
            </a:r>
          </a:p>
        </p:txBody>
      </p:sp>
      <p:pic>
        <p:nvPicPr>
          <p:cNvPr id="4" name="Picture 4"/>
          <p:cNvPicPr>
            <a:picLocks noChangeAspect="1"/>
          </p:cNvPicPr>
          <p:nvPr/>
        </p:nvPicPr>
        <p:blipFill>
          <a:blip r:embed="rId3"/>
          <a:stretch>
            <a:fillRect/>
          </a:stretch>
        </p:blipFill>
        <p:spPr>
          <a:xfrm>
            <a:off x="1554740" y="1100319"/>
            <a:ext cx="2834120" cy="2310902"/>
          </a:xfrm>
          <a:prstGeom prst="rect">
            <a:avLst/>
          </a:prstGeom>
        </p:spPr>
      </p:pic>
      <p:pic>
        <p:nvPicPr>
          <p:cNvPr id="6" name="Picture 6"/>
          <p:cNvPicPr>
            <a:picLocks noChangeAspect="1"/>
          </p:cNvPicPr>
          <p:nvPr/>
        </p:nvPicPr>
        <p:blipFill>
          <a:blip r:embed="rId4"/>
          <a:stretch>
            <a:fillRect/>
          </a:stretch>
        </p:blipFill>
        <p:spPr>
          <a:xfrm>
            <a:off x="4386263" y="1100320"/>
            <a:ext cx="5785428" cy="4984569"/>
          </a:xfrm>
          <a:prstGeom prst="rect">
            <a:avLst/>
          </a:prstGeom>
        </p:spPr>
      </p:pic>
    </p:spTree>
    <p:extLst>
      <p:ext uri="{BB962C8B-B14F-4D97-AF65-F5344CB8AC3E}">
        <p14:creationId xmlns:p14="http://schemas.microsoft.com/office/powerpoint/2010/main" val="132922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 –Positional selector </a:t>
            </a:r>
          </a:p>
        </p:txBody>
      </p:sp>
      <p:pic>
        <p:nvPicPr>
          <p:cNvPr id="4" name="Picture 4"/>
          <p:cNvPicPr>
            <a:picLocks noChangeAspect="1"/>
          </p:cNvPicPr>
          <p:nvPr/>
        </p:nvPicPr>
        <p:blipFill>
          <a:blip r:embed="rId3"/>
          <a:stretch>
            <a:fillRect/>
          </a:stretch>
        </p:blipFill>
        <p:spPr>
          <a:xfrm>
            <a:off x="1981201" y="1148726"/>
            <a:ext cx="3305717" cy="2953012"/>
          </a:xfrm>
          <a:prstGeom prst="rect">
            <a:avLst/>
          </a:prstGeom>
        </p:spPr>
      </p:pic>
      <p:pic>
        <p:nvPicPr>
          <p:cNvPr id="3" name="Picture 2"/>
          <p:cNvPicPr>
            <a:picLocks noChangeAspect="1"/>
          </p:cNvPicPr>
          <p:nvPr/>
        </p:nvPicPr>
        <p:blipFill>
          <a:blip r:embed="rId4"/>
          <a:stretch>
            <a:fillRect/>
          </a:stretch>
        </p:blipFill>
        <p:spPr>
          <a:xfrm>
            <a:off x="5286919" y="1148726"/>
            <a:ext cx="4414431" cy="4372509"/>
          </a:xfrm>
          <a:prstGeom prst="rect">
            <a:avLst/>
          </a:prstGeom>
        </p:spPr>
      </p:pic>
    </p:spTree>
    <p:extLst>
      <p:ext uri="{BB962C8B-B14F-4D97-AF65-F5344CB8AC3E}">
        <p14:creationId xmlns:p14="http://schemas.microsoft.com/office/powerpoint/2010/main" val="129420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316288" y="2625725"/>
            <a:ext cx="5486400" cy="961110"/>
          </a:xfrm>
        </p:spPr>
        <p:txBody>
          <a:bodyPr vert="horz" lIns="91440" tIns="45720" rIns="91440" bIns="45720" rtlCol="0" anchor="t">
            <a:normAutofit/>
          </a:bodyPr>
          <a:lstStyle/>
          <a:p>
            <a:pPr algn="ctr"/>
            <a:r>
              <a:rPr lang="en-US" sz="4400" dirty="0">
                <a:solidFill>
                  <a:srgbClr val="000000"/>
                </a:solidFill>
              </a:rPr>
              <a:t>HTML</a:t>
            </a:r>
          </a:p>
        </p:txBody>
      </p:sp>
    </p:spTree>
    <p:extLst>
      <p:ext uri="{BB962C8B-B14F-4D97-AF65-F5344CB8AC3E}">
        <p14:creationId xmlns:p14="http://schemas.microsoft.com/office/powerpoint/2010/main" val="2478584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Selectors – Pseudo selector </a:t>
            </a:r>
          </a:p>
        </p:txBody>
      </p:sp>
      <p:pic>
        <p:nvPicPr>
          <p:cNvPr id="3" name="Picture 3"/>
          <p:cNvPicPr>
            <a:picLocks noChangeAspect="1"/>
          </p:cNvPicPr>
          <p:nvPr/>
        </p:nvPicPr>
        <p:blipFill>
          <a:blip r:embed="rId3"/>
          <a:stretch>
            <a:fillRect/>
          </a:stretch>
        </p:blipFill>
        <p:spPr>
          <a:xfrm>
            <a:off x="1524001" y="1209676"/>
            <a:ext cx="1987261" cy="2507331"/>
          </a:xfrm>
          <a:prstGeom prst="rect">
            <a:avLst/>
          </a:prstGeom>
        </p:spPr>
      </p:pic>
      <p:pic>
        <p:nvPicPr>
          <p:cNvPr id="5" name="Picture 5"/>
          <p:cNvPicPr>
            <a:picLocks noChangeAspect="1"/>
          </p:cNvPicPr>
          <p:nvPr/>
        </p:nvPicPr>
        <p:blipFill>
          <a:blip r:embed="rId4"/>
          <a:stretch>
            <a:fillRect/>
          </a:stretch>
        </p:blipFill>
        <p:spPr>
          <a:xfrm>
            <a:off x="3498851" y="1209676"/>
            <a:ext cx="7146781" cy="4881563"/>
          </a:xfrm>
          <a:prstGeom prst="rect">
            <a:avLst/>
          </a:prstGeom>
        </p:spPr>
      </p:pic>
    </p:spTree>
    <p:extLst>
      <p:ext uri="{BB962C8B-B14F-4D97-AF65-F5344CB8AC3E}">
        <p14:creationId xmlns:p14="http://schemas.microsoft.com/office/powerpoint/2010/main" val="444809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Pseudo Class </a:t>
            </a:r>
          </a:p>
        </p:txBody>
      </p:sp>
      <p:sp>
        <p:nvSpPr>
          <p:cNvPr id="3" name="Content Placeholder 2"/>
          <p:cNvSpPr>
            <a:spLocks noGrp="1"/>
          </p:cNvSpPr>
          <p:nvPr>
            <p:ph idx="1"/>
          </p:nvPr>
        </p:nvSpPr>
        <p:spPr/>
        <p:txBody>
          <a:bodyPr vert="horz" lIns="91440" tIns="45720" rIns="91440" bIns="45720" rtlCol="0" anchor="t">
            <a:normAutofit/>
          </a:bodyPr>
          <a:lstStyle/>
          <a:p>
            <a:r>
              <a:rPr lang="en-US"/>
              <a:t>used to define special state of an element.</a:t>
            </a:r>
          </a:p>
          <a:p>
            <a:r>
              <a:rPr lang="en-US" err="1"/>
              <a:t>Eg</a:t>
            </a:r>
            <a:r>
              <a:rPr lang="en-US"/>
              <a:t>: -Style an element when a user hovers on it</a:t>
            </a:r>
          </a:p>
          <a:p>
            <a:pPr marL="0" indent="0">
              <a:buNone/>
            </a:pPr>
            <a:r>
              <a:rPr lang="en-US"/>
              <a:t>          -Style visited and unvisited links </a:t>
            </a:r>
          </a:p>
          <a:p>
            <a:pPr marL="0" indent="0">
              <a:buNone/>
            </a:pPr>
            <a:r>
              <a:rPr lang="en-US" b="1">
                <a:solidFill>
                  <a:srgbClr val="000000"/>
                </a:solidFill>
              </a:rPr>
              <a:t>Syntax:                                     Example</a:t>
            </a:r>
            <a:endParaRPr lang="en-US" b="1"/>
          </a:p>
        </p:txBody>
      </p:sp>
      <p:sp>
        <p:nvSpPr>
          <p:cNvPr id="4" name="TextBox 3"/>
          <p:cNvSpPr txBox="1"/>
          <p:nvPr/>
        </p:nvSpPr>
        <p:spPr>
          <a:xfrm>
            <a:off x="1981200" y="4371976"/>
            <a:ext cx="3600738" cy="13849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solidFill>
                  <a:srgbClr val="A52A2A"/>
                </a:solidFill>
              </a:rPr>
              <a:t>selector:pseudo-class</a:t>
            </a:r>
            <a:r>
              <a:rPr lang="en-US" sz="2800">
                <a:solidFill>
                  <a:srgbClr val="A52A2A"/>
                </a:solidFill>
              </a:rPr>
              <a:t> </a:t>
            </a:r>
            <a:r>
              <a:rPr lang="en-US" sz="2800"/>
              <a:t>{</a:t>
            </a:r>
            <a:br>
              <a:rPr lang="en-US"/>
            </a:br>
            <a:r>
              <a:rPr lang="en-US" sz="2800"/>
              <a:t>    </a:t>
            </a:r>
            <a:r>
              <a:rPr lang="en-US" sz="2800" err="1"/>
              <a:t>property:</a:t>
            </a:r>
            <a:r>
              <a:rPr lang="en-US" sz="2800" err="1">
                <a:solidFill>
                  <a:srgbClr val="0000CD"/>
                </a:solidFill>
              </a:rPr>
              <a:t>value</a:t>
            </a:r>
            <a:r>
              <a:rPr lang="en-US" sz="2800"/>
              <a:t>;</a:t>
            </a:r>
            <a:br>
              <a:rPr lang="en-US"/>
            </a:br>
            <a:r>
              <a:rPr lang="en-US" sz="2800"/>
              <a:t>}</a:t>
            </a:r>
            <a:endParaRPr lang="en-US" sz="2800">
              <a:solidFill>
                <a:srgbClr val="000000"/>
              </a:solidFill>
              <a:latin typeface="Calibri"/>
            </a:endParaRPr>
          </a:p>
        </p:txBody>
      </p:sp>
      <p:sp>
        <p:nvSpPr>
          <p:cNvPr id="5" name="TextBox 4"/>
          <p:cNvSpPr txBox="1"/>
          <p:nvPr/>
        </p:nvSpPr>
        <p:spPr>
          <a:xfrm>
            <a:off x="6731579" y="4230736"/>
            <a:ext cx="3795135" cy="19389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 </a:t>
            </a:r>
            <a:r>
              <a:rPr lang="en-US" sz="2400">
                <a:solidFill>
                  <a:srgbClr val="008000"/>
                </a:solidFill>
              </a:rPr>
              <a:t>/* mouse over link */</a:t>
            </a:r>
            <a:br>
              <a:rPr lang="en-US"/>
            </a:br>
            <a:r>
              <a:rPr lang="en-US" sz="2400" err="1">
                <a:solidFill>
                  <a:srgbClr val="008000"/>
                </a:solidFill>
              </a:rPr>
              <a:t>a:hover</a:t>
            </a:r>
            <a:r>
              <a:rPr lang="en-US" sz="2400">
                <a:solidFill>
                  <a:srgbClr val="008000"/>
                </a:solidFill>
              </a:rPr>
              <a:t> </a:t>
            </a:r>
            <a:r>
              <a:rPr lang="en-US" sz="2400"/>
              <a:t>{</a:t>
            </a:r>
            <a:br>
              <a:rPr lang="en-US"/>
            </a:br>
            <a:r>
              <a:rPr lang="en-US" sz="2400"/>
              <a:t>    color:</a:t>
            </a:r>
            <a:r>
              <a:rPr lang="en-US" sz="2400">
                <a:solidFill>
                  <a:srgbClr val="0000CD"/>
                </a:solidFill>
              </a:rPr>
              <a:t> #FF00FF</a:t>
            </a:r>
            <a:r>
              <a:rPr lang="en-US" sz="2400"/>
              <a:t>;</a:t>
            </a:r>
            <a:br>
              <a:rPr lang="en-US"/>
            </a:br>
            <a:r>
              <a:rPr lang="en-US" sz="2400"/>
              <a:t>}</a:t>
            </a:r>
            <a:br>
              <a:rPr lang="en-US"/>
            </a:br>
            <a:endParaRPr lang="en-US" sz="2400"/>
          </a:p>
        </p:txBody>
      </p:sp>
    </p:spTree>
    <p:extLst>
      <p:ext uri="{BB962C8B-B14F-4D97-AF65-F5344CB8AC3E}">
        <p14:creationId xmlns:p14="http://schemas.microsoft.com/office/powerpoint/2010/main" val="25184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Pseudo Element </a:t>
            </a:r>
          </a:p>
        </p:txBody>
      </p:sp>
      <p:sp>
        <p:nvSpPr>
          <p:cNvPr id="3" name="Content Placeholder 2"/>
          <p:cNvSpPr>
            <a:spLocks noGrp="1"/>
          </p:cNvSpPr>
          <p:nvPr>
            <p:ph idx="1"/>
          </p:nvPr>
        </p:nvSpPr>
        <p:spPr/>
        <p:txBody>
          <a:bodyPr vert="horz" lIns="91440" tIns="45720" rIns="91440" bIns="45720" rtlCol="0" anchor="t">
            <a:normAutofit/>
          </a:bodyPr>
          <a:lstStyle/>
          <a:p>
            <a:r>
              <a:rPr lang="en-US"/>
              <a:t>used to style specified parts of an element.</a:t>
            </a:r>
          </a:p>
          <a:p>
            <a:r>
              <a:rPr lang="en-US" err="1"/>
              <a:t>Eg</a:t>
            </a:r>
            <a:r>
              <a:rPr lang="en-US"/>
              <a:t>: Style first letter, or line, of an element</a:t>
            </a:r>
          </a:p>
          <a:p>
            <a:pPr marL="0" indent="0">
              <a:buNone/>
            </a:pPr>
            <a:r>
              <a:rPr lang="en-US"/>
              <a:t>         Insert before/after its content    </a:t>
            </a:r>
          </a:p>
          <a:p>
            <a:pPr marL="0" indent="0">
              <a:buNone/>
            </a:pPr>
            <a:r>
              <a:rPr lang="en-US" b="1"/>
              <a:t>Syntax                                   Example</a:t>
            </a:r>
            <a:r>
              <a:rPr lang="en-US"/>
              <a:t> </a:t>
            </a:r>
          </a:p>
          <a:p>
            <a:endParaRPr lang="en-US"/>
          </a:p>
          <a:p>
            <a:pPr marL="0" indent="0">
              <a:buNone/>
            </a:pPr>
            <a:br>
              <a:rPr lang="en-US"/>
            </a:br>
            <a:endParaRPr lang="en-US"/>
          </a:p>
          <a:p>
            <a:endParaRPr lang="en-US"/>
          </a:p>
        </p:txBody>
      </p:sp>
      <p:sp>
        <p:nvSpPr>
          <p:cNvPr id="4" name="TextBox 3"/>
          <p:cNvSpPr txBox="1"/>
          <p:nvPr/>
        </p:nvSpPr>
        <p:spPr>
          <a:xfrm>
            <a:off x="1524000" y="4543425"/>
            <a:ext cx="3912610" cy="18161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A52A2A"/>
                </a:solidFill>
              </a:rPr>
              <a:t>selector::pseudo element </a:t>
            </a:r>
            <a:r>
              <a:rPr lang="en-US" sz="2800"/>
              <a:t>{    </a:t>
            </a:r>
            <a:r>
              <a:rPr lang="en-US" sz="2800" err="1"/>
              <a:t>property:</a:t>
            </a:r>
            <a:r>
              <a:rPr lang="en-US" sz="2800" err="1">
                <a:solidFill>
                  <a:srgbClr val="0000CD"/>
                </a:solidFill>
              </a:rPr>
              <a:t>value</a:t>
            </a:r>
            <a:r>
              <a:rPr lang="en-US" sz="2800"/>
              <a:t>;</a:t>
            </a:r>
            <a:br>
              <a:rPr lang="en-US"/>
            </a:br>
            <a:r>
              <a:rPr lang="en-US" sz="2800"/>
              <a:t>}</a:t>
            </a:r>
            <a:endParaRPr lang="en-US" sz="2800">
              <a:solidFill>
                <a:srgbClr val="000000"/>
              </a:solidFill>
              <a:latin typeface="Calibri"/>
            </a:endParaRPr>
          </a:p>
          <a:p>
            <a:endParaRPr lang="en-US" sz="2800">
              <a:solidFill>
                <a:srgbClr val="000000"/>
              </a:solidFill>
              <a:latin typeface="Calibri"/>
            </a:endParaRPr>
          </a:p>
        </p:txBody>
      </p:sp>
      <p:sp>
        <p:nvSpPr>
          <p:cNvPr id="5" name="TextBox 4"/>
          <p:cNvSpPr txBox="1"/>
          <p:nvPr/>
        </p:nvSpPr>
        <p:spPr>
          <a:xfrm>
            <a:off x="6978651" y="4543426"/>
            <a:ext cx="3548495" cy="224676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A52A2A"/>
                </a:solidFill>
              </a:rPr>
              <a:t>p::first-line </a:t>
            </a:r>
            <a:r>
              <a:rPr lang="en-US" sz="2800"/>
              <a:t>{</a:t>
            </a:r>
            <a:br>
              <a:rPr lang="en-US"/>
            </a:br>
            <a:r>
              <a:rPr lang="en-US" sz="2800"/>
              <a:t>    color:</a:t>
            </a:r>
            <a:r>
              <a:rPr lang="en-US" sz="2800">
                <a:solidFill>
                  <a:srgbClr val="0000CD"/>
                </a:solidFill>
              </a:rPr>
              <a:t> #ff0000</a:t>
            </a:r>
            <a:r>
              <a:rPr lang="en-US" sz="2800"/>
              <a:t>;</a:t>
            </a:r>
            <a:br>
              <a:rPr lang="en-US"/>
            </a:br>
            <a:r>
              <a:rPr lang="en-US" sz="2800"/>
              <a:t>    font-variant:</a:t>
            </a:r>
            <a:r>
              <a:rPr lang="en-US" sz="2800">
                <a:solidFill>
                  <a:srgbClr val="0000CD"/>
                </a:solidFill>
              </a:rPr>
              <a:t> small-caps</a:t>
            </a:r>
            <a:r>
              <a:rPr lang="en-US" sz="2800"/>
              <a:t>;</a:t>
            </a:r>
            <a:br>
              <a:rPr lang="en-US"/>
            </a:br>
            <a:r>
              <a:rPr lang="en-US" sz="2800"/>
              <a:t>}</a:t>
            </a:r>
            <a:endParaRPr lang="en-US" sz="2800">
              <a:solidFill>
                <a:srgbClr val="000000"/>
              </a:solidFill>
              <a:latin typeface="Calibri"/>
            </a:endParaRPr>
          </a:p>
        </p:txBody>
      </p:sp>
    </p:spTree>
    <p:extLst>
      <p:ext uri="{BB962C8B-B14F-4D97-AF65-F5344CB8AC3E}">
        <p14:creationId xmlns:p14="http://schemas.microsoft.com/office/powerpoint/2010/main" val="14845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Pseudo Elements</a:t>
            </a:r>
            <a:br>
              <a:rPr lang="en-US"/>
            </a:br>
            <a:r>
              <a:rPr lang="en-US"/>
              <a:t> </a:t>
            </a:r>
          </a:p>
        </p:txBody>
      </p:sp>
      <p:graphicFrame>
        <p:nvGraphicFramePr>
          <p:cNvPr id="4" name="Table 4"/>
          <p:cNvGraphicFramePr>
            <a:graphicFrameLocks noGrp="1"/>
          </p:cNvGraphicFramePr>
          <p:nvPr>
            <p:ph idx="1"/>
            <p:extLst/>
          </p:nvPr>
        </p:nvGraphicFramePr>
        <p:xfrm>
          <a:off x="1981200" y="1600200"/>
          <a:ext cx="8229600" cy="4394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602422871"/>
                    </a:ext>
                  </a:extLst>
                </a:gridCol>
                <a:gridCol w="2743200">
                  <a:extLst>
                    <a:ext uri="{9D8B030D-6E8A-4147-A177-3AD203B41FA5}">
                      <a16:colId xmlns:a16="http://schemas.microsoft.com/office/drawing/2014/main" val="600083935"/>
                    </a:ext>
                  </a:extLst>
                </a:gridCol>
                <a:gridCol w="2743200">
                  <a:extLst>
                    <a:ext uri="{9D8B030D-6E8A-4147-A177-3AD203B41FA5}">
                      <a16:colId xmlns:a16="http://schemas.microsoft.com/office/drawing/2014/main" val="1950038305"/>
                    </a:ext>
                  </a:extLst>
                </a:gridCol>
              </a:tblGrid>
              <a:tr h="370840">
                <a:tc>
                  <a:txBody>
                    <a:bodyPr/>
                    <a:lstStyle/>
                    <a:p>
                      <a:r>
                        <a:rPr lang="en-US" b="0"/>
                        <a:t>Selector</a:t>
                      </a:r>
                    </a:p>
                  </a:txBody>
                  <a:tcPr/>
                </a:tc>
                <a:tc>
                  <a:txBody>
                    <a:bodyPr/>
                    <a:lstStyle/>
                    <a:p>
                      <a:r>
                        <a:rPr lang="en-US" b="0"/>
                        <a:t>Example</a:t>
                      </a:r>
                    </a:p>
                  </a:txBody>
                  <a:tcPr/>
                </a:tc>
                <a:tc>
                  <a:txBody>
                    <a:bodyPr/>
                    <a:lstStyle/>
                    <a:p>
                      <a:r>
                        <a:rPr lang="en-US" b="0"/>
                        <a:t>Example description</a:t>
                      </a:r>
                    </a:p>
                  </a:txBody>
                  <a:tcPr/>
                </a:tc>
                <a:extLst>
                  <a:ext uri="{0D108BD9-81ED-4DB2-BD59-A6C34878D82A}">
                    <a16:rowId xmlns:a16="http://schemas.microsoft.com/office/drawing/2014/main" val="3431937005"/>
                  </a:ext>
                </a:extLst>
              </a:tr>
              <a:tr h="370840">
                <a:tc>
                  <a:txBody>
                    <a:bodyPr/>
                    <a:lstStyle/>
                    <a:p>
                      <a:r>
                        <a:rPr lang="en-US"/>
                        <a:t>::after</a:t>
                      </a:r>
                      <a:endParaRPr lang="en-US">
                        <a:hlinkClick r:id="rId3"/>
                      </a:endParaRPr>
                    </a:p>
                  </a:txBody>
                  <a:tcPr/>
                </a:tc>
                <a:tc>
                  <a:txBody>
                    <a:bodyPr/>
                    <a:lstStyle/>
                    <a:p>
                      <a:r>
                        <a:rPr lang="en-US"/>
                        <a:t>p::after</a:t>
                      </a:r>
                    </a:p>
                  </a:txBody>
                  <a:tcPr/>
                </a:tc>
                <a:tc>
                  <a:txBody>
                    <a:bodyPr/>
                    <a:lstStyle/>
                    <a:p>
                      <a:r>
                        <a:rPr lang="en-US"/>
                        <a:t>Insert something after the content of each &lt;p&gt; element</a:t>
                      </a:r>
                    </a:p>
                  </a:txBody>
                  <a:tcPr/>
                </a:tc>
                <a:extLst>
                  <a:ext uri="{0D108BD9-81ED-4DB2-BD59-A6C34878D82A}">
                    <a16:rowId xmlns:a16="http://schemas.microsoft.com/office/drawing/2014/main" val="3234176441"/>
                  </a:ext>
                </a:extLst>
              </a:tr>
              <a:tr h="370840">
                <a:tc>
                  <a:txBody>
                    <a:bodyPr/>
                    <a:lstStyle/>
                    <a:p>
                      <a:r>
                        <a:rPr lang="en-US">
                          <a:solidFill>
                            <a:srgbClr val="000000"/>
                          </a:solidFill>
                        </a:rPr>
                        <a:t>::before</a:t>
                      </a:r>
                    </a:p>
                  </a:txBody>
                  <a:tcPr/>
                </a:tc>
                <a:tc>
                  <a:txBody>
                    <a:bodyPr/>
                    <a:lstStyle/>
                    <a:p>
                      <a:r>
                        <a:rPr lang="en-US"/>
                        <a:t>p::before</a:t>
                      </a:r>
                    </a:p>
                  </a:txBody>
                  <a:tcPr/>
                </a:tc>
                <a:tc>
                  <a:txBody>
                    <a:bodyPr/>
                    <a:lstStyle/>
                    <a:p>
                      <a:r>
                        <a:rPr lang="en-US"/>
                        <a:t>Insert something before the content of each &lt;p&gt; element</a:t>
                      </a:r>
                    </a:p>
                  </a:txBody>
                  <a:tcPr/>
                </a:tc>
                <a:extLst>
                  <a:ext uri="{0D108BD9-81ED-4DB2-BD59-A6C34878D82A}">
                    <a16:rowId xmlns:a16="http://schemas.microsoft.com/office/drawing/2014/main" val="3415799268"/>
                  </a:ext>
                </a:extLst>
              </a:tr>
              <a:tr h="370840">
                <a:tc>
                  <a:txBody>
                    <a:bodyPr/>
                    <a:lstStyle/>
                    <a:p>
                      <a:r>
                        <a:rPr lang="en-US"/>
                        <a:t>::first-letter</a:t>
                      </a:r>
                      <a:endParaRPr lang="en-US">
                        <a:hlinkClick r:id="rId4"/>
                      </a:endParaRPr>
                    </a:p>
                  </a:txBody>
                  <a:tcPr/>
                </a:tc>
                <a:tc>
                  <a:txBody>
                    <a:bodyPr/>
                    <a:lstStyle/>
                    <a:p>
                      <a:r>
                        <a:rPr lang="en-US"/>
                        <a:t>p::first-letter</a:t>
                      </a:r>
                    </a:p>
                  </a:txBody>
                  <a:tcPr/>
                </a:tc>
                <a:tc>
                  <a:txBody>
                    <a:bodyPr/>
                    <a:lstStyle/>
                    <a:p>
                      <a:r>
                        <a:rPr lang="en-US"/>
                        <a:t>Selects the first letter of each &lt;p&gt; element</a:t>
                      </a:r>
                    </a:p>
                  </a:txBody>
                  <a:tcPr/>
                </a:tc>
                <a:extLst>
                  <a:ext uri="{0D108BD9-81ED-4DB2-BD59-A6C34878D82A}">
                    <a16:rowId xmlns:a16="http://schemas.microsoft.com/office/drawing/2014/main" val="364174595"/>
                  </a:ext>
                </a:extLst>
              </a:tr>
              <a:tr h="370840">
                <a:tc>
                  <a:txBody>
                    <a:bodyPr/>
                    <a:lstStyle/>
                    <a:p>
                      <a:r>
                        <a:rPr lang="en-US"/>
                        <a:t>::first-line</a:t>
                      </a:r>
                      <a:endParaRPr lang="en-US">
                        <a:hlinkClick r:id="rId5"/>
                      </a:endParaRPr>
                    </a:p>
                  </a:txBody>
                  <a:tcPr/>
                </a:tc>
                <a:tc>
                  <a:txBody>
                    <a:bodyPr/>
                    <a:lstStyle/>
                    <a:p>
                      <a:r>
                        <a:rPr lang="en-US"/>
                        <a:t>p::first-line</a:t>
                      </a:r>
                    </a:p>
                  </a:txBody>
                  <a:tcPr/>
                </a:tc>
                <a:tc>
                  <a:txBody>
                    <a:bodyPr/>
                    <a:lstStyle/>
                    <a:p>
                      <a:r>
                        <a:rPr lang="en-US"/>
                        <a:t>Selects the first line of each &lt;p&gt; element</a:t>
                      </a:r>
                    </a:p>
                  </a:txBody>
                  <a:tcPr/>
                </a:tc>
                <a:extLst>
                  <a:ext uri="{0D108BD9-81ED-4DB2-BD59-A6C34878D82A}">
                    <a16:rowId xmlns:a16="http://schemas.microsoft.com/office/drawing/2014/main" val="938315718"/>
                  </a:ext>
                </a:extLst>
              </a:tr>
              <a:tr h="370840">
                <a:tc>
                  <a:txBody>
                    <a:bodyPr/>
                    <a:lstStyle/>
                    <a:p>
                      <a:r>
                        <a:rPr lang="en-US"/>
                        <a:t>::selection</a:t>
                      </a:r>
                      <a:endParaRPr lang="en-US">
                        <a:hlinkClick r:id="rId6"/>
                      </a:endParaRPr>
                    </a:p>
                  </a:txBody>
                  <a:tcPr/>
                </a:tc>
                <a:tc>
                  <a:txBody>
                    <a:bodyPr/>
                    <a:lstStyle/>
                    <a:p>
                      <a:r>
                        <a:rPr lang="en-US"/>
                        <a:t>p::selection</a:t>
                      </a:r>
                    </a:p>
                    <a:p>
                      <a:endParaRPr lang="en-US"/>
                    </a:p>
                  </a:txBody>
                  <a:tcPr/>
                </a:tc>
                <a:tc>
                  <a:txBody>
                    <a:bodyPr/>
                    <a:lstStyle/>
                    <a:p>
                      <a:r>
                        <a:rPr lang="en-US"/>
                        <a:t>Selects the portion of an element that is selected by a user</a:t>
                      </a:r>
                    </a:p>
                  </a:txBody>
                  <a:tcPr/>
                </a:tc>
                <a:extLst>
                  <a:ext uri="{0D108BD9-81ED-4DB2-BD59-A6C34878D82A}">
                    <a16:rowId xmlns:a16="http://schemas.microsoft.com/office/drawing/2014/main" val="1253585186"/>
                  </a:ext>
                </a:extLst>
              </a:tr>
            </a:tbl>
          </a:graphicData>
        </a:graphic>
      </p:graphicFrame>
    </p:spTree>
    <p:extLst>
      <p:ext uri="{BB962C8B-B14F-4D97-AF65-F5344CB8AC3E}">
        <p14:creationId xmlns:p14="http://schemas.microsoft.com/office/powerpoint/2010/main" val="1312169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Selectors – Combination </a:t>
            </a:r>
          </a:p>
        </p:txBody>
      </p:sp>
      <p:pic>
        <p:nvPicPr>
          <p:cNvPr id="3" name="Picture 3"/>
          <p:cNvPicPr>
            <a:picLocks noChangeAspect="1"/>
          </p:cNvPicPr>
          <p:nvPr/>
        </p:nvPicPr>
        <p:blipFill>
          <a:blip r:embed="rId3"/>
          <a:stretch>
            <a:fillRect/>
          </a:stretch>
        </p:blipFill>
        <p:spPr>
          <a:xfrm>
            <a:off x="1603375" y="1279525"/>
            <a:ext cx="9010650" cy="4779240"/>
          </a:xfrm>
          <a:prstGeom prst="rect">
            <a:avLst/>
          </a:prstGeom>
        </p:spPr>
      </p:pic>
    </p:spTree>
    <p:extLst>
      <p:ext uri="{BB962C8B-B14F-4D97-AF65-F5344CB8AC3E}">
        <p14:creationId xmlns:p14="http://schemas.microsoft.com/office/powerpoint/2010/main" val="899896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Selectors – Combination</a:t>
            </a:r>
          </a:p>
        </p:txBody>
      </p:sp>
      <p:pic>
        <p:nvPicPr>
          <p:cNvPr id="3" name="Picture 3"/>
          <p:cNvPicPr>
            <a:picLocks noChangeAspect="1"/>
          </p:cNvPicPr>
          <p:nvPr/>
        </p:nvPicPr>
        <p:blipFill>
          <a:blip r:embed="rId3"/>
          <a:stretch>
            <a:fillRect/>
          </a:stretch>
        </p:blipFill>
        <p:spPr>
          <a:xfrm>
            <a:off x="1524001" y="1181101"/>
            <a:ext cx="9153525" cy="4923847"/>
          </a:xfrm>
          <a:prstGeom prst="rect">
            <a:avLst/>
          </a:prstGeom>
        </p:spPr>
      </p:pic>
    </p:spTree>
    <p:extLst>
      <p:ext uri="{BB962C8B-B14F-4D97-AF65-F5344CB8AC3E}">
        <p14:creationId xmlns:p14="http://schemas.microsoft.com/office/powerpoint/2010/main" val="3847434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Inserting CSS </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t>External-In a separate external file</a:t>
            </a:r>
          </a:p>
          <a:p>
            <a:pPr marL="0" indent="0">
              <a:buNone/>
            </a:pPr>
            <a:r>
              <a:rPr lang="en-US" sz="2800">
                <a:solidFill>
                  <a:srgbClr val="0000CD"/>
                </a:solidFill>
              </a:rPr>
              <a:t>&lt;</a:t>
            </a:r>
            <a:r>
              <a:rPr lang="en-US" sz="2800">
                <a:solidFill>
                  <a:srgbClr val="A52A2A"/>
                </a:solidFill>
              </a:rPr>
              <a:t>head</a:t>
            </a:r>
            <a:r>
              <a:rPr lang="en-US" sz="2800">
                <a:solidFill>
                  <a:srgbClr val="0000CD"/>
                </a:solidFill>
              </a:rPr>
              <a:t>&gt;</a:t>
            </a:r>
            <a:br>
              <a:rPr lang="en-US"/>
            </a:br>
            <a:r>
              <a:rPr lang="en-US" sz="2800">
                <a:solidFill>
                  <a:srgbClr val="0000CD"/>
                </a:solidFill>
              </a:rPr>
              <a:t>&lt;</a:t>
            </a:r>
            <a:r>
              <a:rPr lang="en-US" sz="2800">
                <a:solidFill>
                  <a:srgbClr val="A52A2A"/>
                </a:solidFill>
              </a:rPr>
              <a:t>link</a:t>
            </a:r>
            <a:r>
              <a:rPr lang="en-US" sz="2800">
                <a:solidFill>
                  <a:srgbClr val="FF0000"/>
                </a:solidFill>
              </a:rPr>
              <a:t> </a:t>
            </a:r>
            <a:r>
              <a:rPr lang="en-US" sz="2800" err="1">
                <a:solidFill>
                  <a:srgbClr val="FF0000"/>
                </a:solidFill>
              </a:rPr>
              <a:t>rel</a:t>
            </a:r>
            <a:r>
              <a:rPr lang="en-US" sz="2800">
                <a:solidFill>
                  <a:srgbClr val="0000CD"/>
                </a:solidFill>
              </a:rPr>
              <a:t>="stylesheet"</a:t>
            </a:r>
            <a:r>
              <a:rPr lang="en-US" sz="2800">
                <a:solidFill>
                  <a:srgbClr val="FF0000"/>
                </a:solidFill>
              </a:rPr>
              <a:t> type</a:t>
            </a:r>
            <a:r>
              <a:rPr lang="en-US" sz="2800">
                <a:solidFill>
                  <a:srgbClr val="0000CD"/>
                </a:solidFill>
              </a:rPr>
              <a:t>="text/</a:t>
            </a:r>
            <a:r>
              <a:rPr lang="en-US" sz="2800" err="1">
                <a:solidFill>
                  <a:srgbClr val="0000CD"/>
                </a:solidFill>
              </a:rPr>
              <a:t>css</a:t>
            </a:r>
            <a:r>
              <a:rPr lang="en-US" sz="2800">
                <a:solidFill>
                  <a:srgbClr val="0000CD"/>
                </a:solidFill>
              </a:rPr>
              <a:t>"</a:t>
            </a:r>
            <a:r>
              <a:rPr lang="en-US" sz="2800">
                <a:solidFill>
                  <a:srgbClr val="FF0000"/>
                </a:solidFill>
              </a:rPr>
              <a:t> </a:t>
            </a:r>
            <a:r>
              <a:rPr lang="en-US" sz="2800" err="1">
                <a:solidFill>
                  <a:srgbClr val="FF0000"/>
                </a:solidFill>
              </a:rPr>
              <a:t>href</a:t>
            </a:r>
            <a:r>
              <a:rPr lang="en-US" sz="2800">
                <a:solidFill>
                  <a:srgbClr val="0000CD"/>
                </a:solidFill>
              </a:rPr>
              <a:t>="mystyle.css"&gt;</a:t>
            </a:r>
            <a:br>
              <a:rPr lang="en-US"/>
            </a:br>
            <a:r>
              <a:rPr lang="en-US" sz="2800">
                <a:solidFill>
                  <a:srgbClr val="0000CD"/>
                </a:solidFill>
              </a:rPr>
              <a:t>&lt;</a:t>
            </a:r>
            <a:r>
              <a:rPr lang="en-US" sz="2800">
                <a:solidFill>
                  <a:srgbClr val="A52A2A"/>
                </a:solidFill>
              </a:rPr>
              <a:t>/head</a:t>
            </a:r>
            <a:r>
              <a:rPr lang="en-US" sz="2800">
                <a:solidFill>
                  <a:srgbClr val="0000CD"/>
                </a:solidFill>
              </a:rPr>
              <a:t>&gt;</a:t>
            </a:r>
          </a:p>
          <a:p>
            <a:pPr marL="0" indent="0">
              <a:buNone/>
            </a:pPr>
            <a:r>
              <a:rPr lang="en-US">
                <a:solidFill>
                  <a:srgbClr val="000000"/>
                </a:solidFill>
              </a:rPr>
              <a:t>Inline</a:t>
            </a:r>
            <a:r>
              <a:rPr lang="en-US">
                <a:solidFill>
                  <a:srgbClr val="0000CD"/>
                </a:solidFill>
              </a:rPr>
              <a:t> -</a:t>
            </a:r>
            <a:r>
              <a:rPr lang="en-US">
                <a:solidFill>
                  <a:srgbClr val="000000"/>
                </a:solidFill>
              </a:rPr>
              <a:t>as a style attribute for an element</a:t>
            </a:r>
          </a:p>
          <a:p>
            <a:pPr marL="0" indent="0">
              <a:buNone/>
            </a:pPr>
            <a:r>
              <a:rPr lang="en-US" sz="2800">
                <a:solidFill>
                  <a:srgbClr val="0000CD"/>
                </a:solidFill>
              </a:rPr>
              <a:t>&lt;</a:t>
            </a:r>
            <a:r>
              <a:rPr lang="en-US" sz="2800">
                <a:solidFill>
                  <a:srgbClr val="A52A2A"/>
                </a:solidFill>
              </a:rPr>
              <a:t>h1</a:t>
            </a:r>
            <a:r>
              <a:rPr lang="en-US" sz="2800">
                <a:solidFill>
                  <a:srgbClr val="FF0000"/>
                </a:solidFill>
              </a:rPr>
              <a:t> style</a:t>
            </a:r>
            <a:r>
              <a:rPr lang="en-US" sz="2800">
                <a:solidFill>
                  <a:srgbClr val="0000CD"/>
                </a:solidFill>
              </a:rPr>
              <a:t>="color:blue;margin-left:30px;"&gt;</a:t>
            </a:r>
            <a:r>
              <a:rPr lang="en-US" sz="2800"/>
              <a:t>This is a heading</a:t>
            </a:r>
            <a:r>
              <a:rPr lang="en-US" sz="2800">
                <a:solidFill>
                  <a:srgbClr val="0000CD"/>
                </a:solidFill>
              </a:rPr>
              <a:t>&lt;</a:t>
            </a:r>
            <a:r>
              <a:rPr lang="en-US" sz="2800">
                <a:solidFill>
                  <a:srgbClr val="A52A2A"/>
                </a:solidFill>
              </a:rPr>
              <a:t>/h1</a:t>
            </a:r>
            <a:r>
              <a:rPr lang="en-US" sz="2800">
                <a:solidFill>
                  <a:srgbClr val="0000CD"/>
                </a:solidFill>
              </a:rPr>
              <a:t>&gt;</a:t>
            </a:r>
          </a:p>
        </p:txBody>
      </p:sp>
    </p:spTree>
    <p:extLst>
      <p:ext uri="{BB962C8B-B14F-4D97-AF65-F5344CB8AC3E}">
        <p14:creationId xmlns:p14="http://schemas.microsoft.com/office/powerpoint/2010/main" val="4193287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Inserting CSS  </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marL="0" indent="0">
              <a:buNone/>
            </a:pPr>
            <a:r>
              <a:rPr lang="en-US">
                <a:solidFill>
                  <a:srgbClr val="000000"/>
                </a:solidFill>
              </a:rPr>
              <a:t>Internal-In the head of html between script tags.</a:t>
            </a:r>
          </a:p>
          <a:p>
            <a:pPr marL="0" indent="0">
              <a:buNone/>
            </a:pPr>
            <a:r>
              <a:rPr lang="en-US" sz="2800">
                <a:solidFill>
                  <a:srgbClr val="0000CD"/>
                </a:solidFill>
              </a:rPr>
              <a:t>&lt;</a:t>
            </a:r>
            <a:r>
              <a:rPr lang="en-US" sz="2800">
                <a:solidFill>
                  <a:srgbClr val="A52A2A"/>
                </a:solidFill>
              </a:rPr>
              <a:t>head</a:t>
            </a:r>
            <a:r>
              <a:rPr lang="en-US" sz="2800">
                <a:solidFill>
                  <a:srgbClr val="0000CD"/>
                </a:solidFill>
              </a:rPr>
              <a:t>&gt;</a:t>
            </a:r>
            <a:br>
              <a:rPr lang="en-US"/>
            </a:br>
            <a:r>
              <a:rPr lang="en-US" sz="2800">
                <a:solidFill>
                  <a:srgbClr val="0000CD"/>
                </a:solidFill>
              </a:rPr>
              <a:t>&lt;</a:t>
            </a:r>
            <a:r>
              <a:rPr lang="en-US" sz="2800">
                <a:solidFill>
                  <a:srgbClr val="A52A2A"/>
                </a:solidFill>
              </a:rPr>
              <a:t>style</a:t>
            </a:r>
            <a:r>
              <a:rPr lang="en-US" sz="2800">
                <a:solidFill>
                  <a:srgbClr val="0000CD"/>
                </a:solidFill>
              </a:rPr>
              <a:t>&gt;</a:t>
            </a:r>
            <a:br>
              <a:rPr lang="en-US"/>
            </a:br>
            <a:r>
              <a:rPr lang="en-US" sz="2800">
                <a:solidFill>
                  <a:srgbClr val="0000CD"/>
                </a:solidFill>
              </a:rPr>
              <a:t>body </a:t>
            </a:r>
            <a:r>
              <a:rPr lang="en-US" sz="2800">
                <a:solidFill>
                  <a:srgbClr val="000000"/>
                </a:solidFill>
              </a:rPr>
              <a:t>{</a:t>
            </a:r>
            <a:br>
              <a:rPr lang="en-US"/>
            </a:br>
            <a:r>
              <a:rPr lang="en-US" sz="2800">
                <a:solidFill>
                  <a:srgbClr val="000000"/>
                </a:solidFill>
              </a:rPr>
              <a:t>    background-color:</a:t>
            </a:r>
            <a:r>
              <a:rPr lang="en-US" sz="2800">
                <a:solidFill>
                  <a:srgbClr val="0000CD"/>
                </a:solidFill>
              </a:rPr>
              <a:t> linen</a:t>
            </a:r>
            <a:r>
              <a:rPr lang="en-US" sz="2800">
                <a:solidFill>
                  <a:srgbClr val="000000"/>
                </a:solidFill>
              </a:rPr>
              <a:t>;</a:t>
            </a:r>
            <a:br>
              <a:rPr lang="en-US"/>
            </a:br>
            <a:r>
              <a:rPr lang="en-US" sz="2800">
                <a:solidFill>
                  <a:srgbClr val="000000"/>
                </a:solidFill>
              </a:rPr>
              <a:t>}</a:t>
            </a:r>
            <a:br>
              <a:rPr lang="en-US"/>
            </a:br>
            <a:br>
              <a:rPr lang="en-US"/>
            </a:br>
            <a:r>
              <a:rPr lang="en-US" sz="2800">
                <a:solidFill>
                  <a:srgbClr val="000000"/>
                </a:solidFill>
              </a:rPr>
              <a:t>h1 {</a:t>
            </a:r>
            <a:br>
              <a:rPr lang="en-US"/>
            </a:br>
            <a:r>
              <a:rPr lang="en-US" sz="2800">
                <a:solidFill>
                  <a:srgbClr val="000000"/>
                </a:solidFill>
              </a:rPr>
              <a:t>    color:</a:t>
            </a:r>
            <a:r>
              <a:rPr lang="en-US" sz="2800">
                <a:solidFill>
                  <a:srgbClr val="0000CD"/>
                </a:solidFill>
              </a:rPr>
              <a:t> maroon</a:t>
            </a:r>
            <a:r>
              <a:rPr lang="en-US" sz="2800">
                <a:solidFill>
                  <a:srgbClr val="000000"/>
                </a:solidFill>
              </a:rPr>
              <a:t>;</a:t>
            </a:r>
            <a:br>
              <a:rPr lang="en-US"/>
            </a:br>
            <a:r>
              <a:rPr lang="en-US" sz="2800">
                <a:solidFill>
                  <a:srgbClr val="000000"/>
                </a:solidFill>
              </a:rPr>
              <a:t>    margin-left:</a:t>
            </a:r>
            <a:r>
              <a:rPr lang="en-US" sz="2800">
                <a:solidFill>
                  <a:srgbClr val="0000CD"/>
                </a:solidFill>
              </a:rPr>
              <a:t> 40px</a:t>
            </a:r>
            <a:r>
              <a:rPr lang="en-US" sz="2800">
                <a:solidFill>
                  <a:srgbClr val="000000"/>
                </a:solidFill>
              </a:rPr>
              <a:t>;</a:t>
            </a:r>
            <a:br>
              <a:rPr lang="en-US"/>
            </a:br>
            <a:r>
              <a:rPr lang="en-US" sz="2800">
                <a:solidFill>
                  <a:srgbClr val="000000"/>
                </a:solidFill>
              </a:rPr>
              <a:t>}</a:t>
            </a:r>
            <a:r>
              <a:rPr lang="en-US" sz="2800">
                <a:solidFill>
                  <a:srgbClr val="A52A2A"/>
                </a:solidFill>
              </a:rPr>
              <a:t> </a:t>
            </a:r>
            <a:br>
              <a:rPr lang="en-US"/>
            </a:br>
            <a:r>
              <a:rPr lang="en-US" sz="2800">
                <a:solidFill>
                  <a:srgbClr val="A52A2A"/>
                </a:solidFill>
              </a:rPr>
              <a:t>&lt;/style</a:t>
            </a:r>
            <a:r>
              <a:rPr lang="en-US" sz="2800">
                <a:solidFill>
                  <a:srgbClr val="0000CD"/>
                </a:solidFill>
              </a:rPr>
              <a:t>&gt;</a:t>
            </a:r>
            <a:br>
              <a:rPr lang="en-US"/>
            </a:br>
            <a:r>
              <a:rPr lang="en-US" sz="2800">
                <a:solidFill>
                  <a:srgbClr val="0000CD"/>
                </a:solidFill>
              </a:rPr>
              <a:t>&lt;</a:t>
            </a:r>
            <a:r>
              <a:rPr lang="en-US" sz="2800">
                <a:solidFill>
                  <a:srgbClr val="A52A2A"/>
                </a:solidFill>
              </a:rPr>
              <a:t>/head</a:t>
            </a:r>
            <a:r>
              <a:rPr lang="en-US" sz="2800">
                <a:solidFill>
                  <a:srgbClr val="0000CD"/>
                </a:solidFill>
              </a:rPr>
              <a:t>&gt;</a:t>
            </a:r>
          </a:p>
        </p:txBody>
      </p:sp>
    </p:spTree>
    <p:extLst>
      <p:ext uri="{BB962C8B-B14F-4D97-AF65-F5344CB8AC3E}">
        <p14:creationId xmlns:p14="http://schemas.microsoft.com/office/powerpoint/2010/main" val="1521245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Box Model </a:t>
            </a:r>
          </a:p>
        </p:txBody>
      </p:sp>
      <p:sp>
        <p:nvSpPr>
          <p:cNvPr id="3" name="Content Placeholder 2"/>
          <p:cNvSpPr>
            <a:spLocks noGrp="1"/>
          </p:cNvSpPr>
          <p:nvPr>
            <p:ph idx="1"/>
          </p:nvPr>
        </p:nvSpPr>
        <p:spPr>
          <a:xfrm>
            <a:off x="1933575" y="1162051"/>
            <a:ext cx="8229600" cy="4525963"/>
          </a:xfrm>
        </p:spPr>
        <p:txBody>
          <a:bodyPr vert="horz" lIns="91440" tIns="45720" rIns="91440" bIns="45720" rtlCol="0" anchor="t">
            <a:normAutofit/>
          </a:bodyPr>
          <a:lstStyle/>
          <a:p>
            <a:r>
              <a:rPr lang="en-US" sz="2800" b="1" dirty="0"/>
              <a:t>Content</a:t>
            </a:r>
            <a:r>
              <a:rPr lang="en-US" sz="2800" dirty="0"/>
              <a:t> - content of the box(text/image)</a:t>
            </a:r>
          </a:p>
          <a:p>
            <a:r>
              <a:rPr lang="en-US" sz="2800" b="1" dirty="0"/>
              <a:t>Padding</a:t>
            </a:r>
            <a:r>
              <a:rPr lang="en-US" sz="2800" dirty="0"/>
              <a:t> - Clears area around content. </a:t>
            </a:r>
          </a:p>
          <a:p>
            <a:r>
              <a:rPr lang="en-US" sz="2800" b="1" dirty="0"/>
              <a:t>Border</a:t>
            </a:r>
            <a:r>
              <a:rPr lang="en-US" sz="2800" dirty="0"/>
              <a:t> - border around padding &amp; content</a:t>
            </a:r>
          </a:p>
          <a:p>
            <a:r>
              <a:rPr lang="en-US" sz="2800" b="1" dirty="0"/>
              <a:t>Margin</a:t>
            </a:r>
            <a:r>
              <a:rPr lang="en-US" sz="2800" dirty="0"/>
              <a:t> - Clears an area outside border</a:t>
            </a:r>
          </a:p>
          <a:p>
            <a:endParaRPr lang="en-US" sz="1800"/>
          </a:p>
          <a:p>
            <a:pPr marL="0" indent="0">
              <a:buNone/>
            </a:pPr>
            <a:endParaRPr lang="en-US"/>
          </a:p>
        </p:txBody>
      </p:sp>
      <p:pic>
        <p:nvPicPr>
          <p:cNvPr id="8" name="Picture 8"/>
          <p:cNvPicPr>
            <a:picLocks noChangeAspect="1"/>
          </p:cNvPicPr>
          <p:nvPr/>
        </p:nvPicPr>
        <p:blipFill>
          <a:blip r:embed="rId3"/>
          <a:stretch>
            <a:fillRect/>
          </a:stretch>
        </p:blipFill>
        <p:spPr>
          <a:xfrm>
            <a:off x="4181475" y="3200401"/>
            <a:ext cx="3576204" cy="2195513"/>
          </a:xfrm>
          <a:prstGeom prst="rect">
            <a:avLst/>
          </a:prstGeom>
        </p:spPr>
      </p:pic>
      <p:sp>
        <p:nvSpPr>
          <p:cNvPr id="10" name="TextBox 9"/>
          <p:cNvSpPr txBox="1"/>
          <p:nvPr/>
        </p:nvSpPr>
        <p:spPr>
          <a:xfrm>
            <a:off x="1449388" y="5495926"/>
            <a:ext cx="9251951"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Helvetica"/>
                <a:cs typeface="Helvetica"/>
              </a:rPr>
              <a:t>Total element width=width+ left padding+ right padding + left border+ right border+ left margin+ right margin      </a:t>
            </a:r>
            <a:endParaRPr lang="en-US" dirty="0"/>
          </a:p>
        </p:txBody>
      </p:sp>
    </p:spTree>
    <p:extLst>
      <p:ext uri="{BB962C8B-B14F-4D97-AF65-F5344CB8AC3E}">
        <p14:creationId xmlns:p14="http://schemas.microsoft.com/office/powerpoint/2010/main" val="297825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Box-sizing </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allows us to include the padding and border in an element's total width and height.</a:t>
            </a:r>
          </a:p>
          <a:p>
            <a:r>
              <a:rPr lang="en-US" dirty="0">
                <a:solidFill>
                  <a:srgbClr val="000000"/>
                </a:solidFill>
              </a:rPr>
              <a:t>Without box-sizing,</a:t>
            </a:r>
          </a:p>
          <a:p>
            <a:pPr marL="0" indent="0">
              <a:buNone/>
            </a:pPr>
            <a:r>
              <a:rPr lang="en-US" dirty="0"/>
              <a:t>width + padding + border = actual width of an element </a:t>
            </a:r>
          </a:p>
          <a:p>
            <a:pPr marL="0" indent="0">
              <a:buNone/>
            </a:pPr>
            <a:endParaRPr lang="en-US" dirty="0"/>
          </a:p>
          <a:p>
            <a:pPr marL="0" indent="0">
              <a:buNone/>
            </a:pPr>
            <a:r>
              <a:rPr lang="en-US" dirty="0">
                <a:solidFill>
                  <a:srgbClr val="A52A2A"/>
                </a:solidFill>
              </a:rPr>
              <a:t>* </a:t>
            </a:r>
            <a:r>
              <a:rPr lang="en-US" dirty="0"/>
              <a:t>{</a:t>
            </a:r>
            <a:br>
              <a:rPr lang="en-US" dirty="0"/>
            </a:br>
            <a:r>
              <a:rPr lang="en-US" dirty="0"/>
              <a:t>    box-sizing:</a:t>
            </a:r>
            <a:r>
              <a:rPr lang="en-US" dirty="0">
                <a:solidFill>
                  <a:srgbClr val="0000CD"/>
                </a:solidFill>
              </a:rPr>
              <a:t> border-box</a:t>
            </a:r>
            <a:r>
              <a:rPr lang="en-US" dirty="0"/>
              <a:t>;</a:t>
            </a:r>
            <a:br>
              <a:rPr lang="en-US" dirty="0"/>
            </a:br>
            <a:r>
              <a:rPr lang="en-US" dirty="0"/>
              <a:t>}</a:t>
            </a:r>
          </a:p>
        </p:txBody>
      </p:sp>
    </p:spTree>
    <p:extLst>
      <p:ext uri="{BB962C8B-B14F-4D97-AF65-F5344CB8AC3E}">
        <p14:creationId xmlns:p14="http://schemas.microsoft.com/office/powerpoint/2010/main" val="329871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a:t>
            </a:r>
          </a:p>
        </p:txBody>
      </p:sp>
      <p:sp>
        <p:nvSpPr>
          <p:cNvPr id="3" name="Content Placeholder 2"/>
          <p:cNvSpPr>
            <a:spLocks noGrp="1"/>
          </p:cNvSpPr>
          <p:nvPr>
            <p:ph idx="1"/>
          </p:nvPr>
        </p:nvSpPr>
        <p:spPr/>
        <p:txBody>
          <a:bodyPr vert="horz" lIns="91440" tIns="45720" rIns="91440" bIns="45720" rtlCol="0" anchor="t">
            <a:normAutofit/>
          </a:bodyPr>
          <a:lstStyle/>
          <a:p>
            <a:r>
              <a:rPr lang="en-US" b="1" err="1">
                <a:solidFill>
                  <a:srgbClr val="222222"/>
                </a:solidFill>
                <a:latin typeface="Arial"/>
                <a:cs typeface="Arial"/>
              </a:rPr>
              <a:t>H</a:t>
            </a:r>
            <a:r>
              <a:rPr lang="en-US" err="1">
                <a:solidFill>
                  <a:srgbClr val="222222"/>
                </a:solidFill>
                <a:latin typeface="Arial"/>
                <a:cs typeface="Arial"/>
              </a:rPr>
              <a:t>yper</a:t>
            </a:r>
            <a:r>
              <a:rPr lang="en-US" b="1" err="1">
                <a:solidFill>
                  <a:srgbClr val="222222"/>
                </a:solidFill>
                <a:latin typeface="Arial"/>
                <a:cs typeface="Arial"/>
              </a:rPr>
              <a:t>T</a:t>
            </a:r>
            <a:r>
              <a:rPr lang="en-US" err="1">
                <a:solidFill>
                  <a:srgbClr val="222222"/>
                </a:solidFill>
                <a:latin typeface="Arial"/>
                <a:cs typeface="Arial"/>
              </a:rPr>
              <a:t>ext</a:t>
            </a:r>
            <a:r>
              <a:rPr lang="en-US">
                <a:solidFill>
                  <a:srgbClr val="222222"/>
                </a:solidFill>
                <a:latin typeface="Arial"/>
                <a:cs typeface="Arial"/>
              </a:rPr>
              <a:t> </a:t>
            </a:r>
            <a:r>
              <a:rPr lang="en-US" b="1">
                <a:solidFill>
                  <a:srgbClr val="222222"/>
                </a:solidFill>
                <a:latin typeface="Arial"/>
                <a:cs typeface="Arial"/>
              </a:rPr>
              <a:t>M</a:t>
            </a:r>
            <a:r>
              <a:rPr lang="en-US">
                <a:solidFill>
                  <a:srgbClr val="222222"/>
                </a:solidFill>
                <a:latin typeface="Arial"/>
                <a:cs typeface="Arial"/>
              </a:rPr>
              <a:t>arkup </a:t>
            </a:r>
            <a:r>
              <a:rPr lang="en-US" b="1">
                <a:solidFill>
                  <a:srgbClr val="222222"/>
                </a:solidFill>
                <a:latin typeface="Arial"/>
                <a:cs typeface="Arial"/>
              </a:rPr>
              <a:t>L</a:t>
            </a:r>
            <a:r>
              <a:rPr lang="en-US">
                <a:solidFill>
                  <a:srgbClr val="222222"/>
                </a:solidFill>
                <a:latin typeface="Arial"/>
                <a:cs typeface="Arial"/>
              </a:rPr>
              <a:t>anguage</a:t>
            </a:r>
            <a:r>
              <a:rPr lang="en-US" b="1"/>
              <a:t> </a:t>
            </a:r>
          </a:p>
          <a:p>
            <a:r>
              <a:rPr lang="en-US" b="1"/>
              <a:t>HTML</a:t>
            </a:r>
            <a:r>
              <a:rPr lang="en-US"/>
              <a:t> is the language used to build websites</a:t>
            </a:r>
          </a:p>
          <a:p>
            <a:r>
              <a:rPr lang="en-US"/>
              <a:t>It forms the basic structure of a web page </a:t>
            </a:r>
          </a:p>
          <a:p>
            <a:r>
              <a:rPr lang="en-US"/>
              <a:t> All text and content that you see on the internet is built using HTML</a:t>
            </a:r>
          </a:p>
        </p:txBody>
      </p:sp>
    </p:spTree>
    <p:extLst>
      <p:ext uri="{BB962C8B-B14F-4D97-AF65-F5344CB8AC3E}">
        <p14:creationId xmlns:p14="http://schemas.microsoft.com/office/powerpoint/2010/main" val="3696484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 Vs Border</a:t>
            </a:r>
          </a:p>
        </p:txBody>
      </p:sp>
      <p:sp>
        <p:nvSpPr>
          <p:cNvPr id="3" name="Content Placeholder 2"/>
          <p:cNvSpPr>
            <a:spLocks noGrp="1"/>
          </p:cNvSpPr>
          <p:nvPr>
            <p:ph idx="1"/>
          </p:nvPr>
        </p:nvSpPr>
        <p:spPr/>
        <p:txBody>
          <a:bodyPr vert="horz" lIns="91440" tIns="45720" rIns="91440" bIns="45720" rtlCol="0" anchor="t">
            <a:normAutofit/>
          </a:bodyPr>
          <a:lstStyle/>
          <a:p>
            <a:r>
              <a:rPr lang="en-US"/>
              <a:t> Outline is drawn around elements (outside the borders) to make the element "</a:t>
            </a:r>
            <a:r>
              <a:rPr lang="en-US" b="1"/>
              <a:t>stand out</a:t>
            </a:r>
            <a:r>
              <a:rPr lang="en-US"/>
              <a:t>"</a:t>
            </a:r>
          </a:p>
          <a:p>
            <a:r>
              <a:rPr lang="en-US"/>
              <a:t> The outline is NOT a part of an element's dimensions and does not occupy any space unlike border</a:t>
            </a:r>
          </a:p>
          <a:p>
            <a:r>
              <a:rPr lang="en-US"/>
              <a:t>Outline can be not rectangular </a:t>
            </a:r>
          </a:p>
          <a:p>
            <a:r>
              <a:rPr lang="en-US"/>
              <a:t>It can not be set on specific sides like borders</a:t>
            </a:r>
          </a:p>
          <a:p>
            <a:pPr marL="0" indent="0">
              <a:buNone/>
            </a:pPr>
            <a:br>
              <a:rPr lang="en-US"/>
            </a:br>
            <a:endParaRPr lang="en-US"/>
          </a:p>
          <a:p>
            <a:endParaRPr lang="en-US"/>
          </a:p>
        </p:txBody>
      </p:sp>
      <p:pic>
        <p:nvPicPr>
          <p:cNvPr id="4" name="Picture 4"/>
          <p:cNvPicPr>
            <a:picLocks noChangeAspect="1"/>
          </p:cNvPicPr>
          <p:nvPr/>
        </p:nvPicPr>
        <p:blipFill>
          <a:blip r:embed="rId3"/>
          <a:stretch>
            <a:fillRect/>
          </a:stretch>
        </p:blipFill>
        <p:spPr>
          <a:xfrm>
            <a:off x="2200275" y="5067301"/>
            <a:ext cx="7040996" cy="792163"/>
          </a:xfrm>
          <a:prstGeom prst="rect">
            <a:avLst/>
          </a:prstGeom>
        </p:spPr>
      </p:pic>
    </p:spTree>
    <p:extLst>
      <p:ext uri="{BB962C8B-B14F-4D97-AF65-F5344CB8AC3E}">
        <p14:creationId xmlns:p14="http://schemas.microsoft.com/office/powerpoint/2010/main" val="1888327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a:t>
            </a:r>
          </a:p>
        </p:txBody>
      </p:sp>
      <p:pic>
        <p:nvPicPr>
          <p:cNvPr id="4" name="Content Placeholder 3"/>
          <p:cNvPicPr>
            <a:picLocks noGrp="1" noChangeAspect="1"/>
          </p:cNvPicPr>
          <p:nvPr>
            <p:ph idx="1"/>
          </p:nvPr>
        </p:nvPicPr>
        <p:blipFill>
          <a:blip r:embed="rId2"/>
          <a:stretch>
            <a:fillRect/>
          </a:stretch>
        </p:blipFill>
        <p:spPr>
          <a:xfrm>
            <a:off x="1981201" y="1223396"/>
            <a:ext cx="7659188" cy="779576"/>
          </a:xfrm>
          <a:prstGeom prst="rect">
            <a:avLst/>
          </a:prstGeom>
        </p:spPr>
      </p:pic>
      <p:pic>
        <p:nvPicPr>
          <p:cNvPr id="5" name="Picture 4"/>
          <p:cNvPicPr>
            <a:picLocks noChangeAspect="1"/>
          </p:cNvPicPr>
          <p:nvPr/>
        </p:nvPicPr>
        <p:blipFill>
          <a:blip r:embed="rId3"/>
          <a:stretch>
            <a:fillRect/>
          </a:stretch>
        </p:blipFill>
        <p:spPr>
          <a:xfrm>
            <a:off x="1820092" y="2366397"/>
            <a:ext cx="7898675" cy="3800475"/>
          </a:xfrm>
          <a:prstGeom prst="rect">
            <a:avLst/>
          </a:prstGeom>
        </p:spPr>
      </p:pic>
    </p:spTree>
    <p:extLst>
      <p:ext uri="{BB962C8B-B14F-4D97-AF65-F5344CB8AC3E}">
        <p14:creationId xmlns:p14="http://schemas.microsoft.com/office/powerpoint/2010/main" val="2838335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a:t>
            </a:r>
          </a:p>
        </p:txBody>
      </p:sp>
      <p:pic>
        <p:nvPicPr>
          <p:cNvPr id="4" name="Content Placeholder 3"/>
          <p:cNvPicPr>
            <a:picLocks noGrp="1" noChangeAspect="1"/>
          </p:cNvPicPr>
          <p:nvPr>
            <p:ph idx="1"/>
          </p:nvPr>
        </p:nvPicPr>
        <p:blipFill>
          <a:blip r:embed="rId2"/>
          <a:stretch>
            <a:fillRect/>
          </a:stretch>
        </p:blipFill>
        <p:spPr>
          <a:xfrm>
            <a:off x="1606495" y="1417639"/>
            <a:ext cx="4411129" cy="1578119"/>
          </a:xfrm>
          <a:prstGeom prst="rect">
            <a:avLst/>
          </a:prstGeom>
        </p:spPr>
      </p:pic>
      <p:pic>
        <p:nvPicPr>
          <p:cNvPr id="5" name="Picture 4"/>
          <p:cNvPicPr>
            <a:picLocks noChangeAspect="1"/>
          </p:cNvPicPr>
          <p:nvPr/>
        </p:nvPicPr>
        <p:blipFill>
          <a:blip r:embed="rId3"/>
          <a:stretch>
            <a:fillRect/>
          </a:stretch>
        </p:blipFill>
        <p:spPr>
          <a:xfrm>
            <a:off x="6453052" y="1895879"/>
            <a:ext cx="4032069" cy="880296"/>
          </a:xfrm>
          <a:prstGeom prst="rect">
            <a:avLst/>
          </a:prstGeom>
        </p:spPr>
      </p:pic>
      <p:sp>
        <p:nvSpPr>
          <p:cNvPr id="6" name="TextBox 5"/>
          <p:cNvSpPr txBox="1"/>
          <p:nvPr/>
        </p:nvSpPr>
        <p:spPr>
          <a:xfrm>
            <a:off x="1798320" y="4336869"/>
            <a:ext cx="8438606" cy="1877437"/>
          </a:xfrm>
          <a:prstGeom prst="rect">
            <a:avLst/>
          </a:prstGeom>
          <a:noFill/>
        </p:spPr>
        <p:txBody>
          <a:bodyPr wrap="square" rtlCol="0">
            <a:spAutoFit/>
          </a:bodyPr>
          <a:lstStyle/>
          <a:p>
            <a:pPr marL="285750" indent="-285750">
              <a:buFont typeface="Arial" panose="020B0604020202020204" pitchFamily="34" charset="0"/>
              <a:buChar char="•"/>
            </a:pPr>
            <a:r>
              <a:rPr lang="en-US" sz="3200" dirty="0" err="1">
                <a:latin typeface="Helvetica" panose="020B0604020202020204" pitchFamily="34" charset="0"/>
                <a:cs typeface="Helvetica" panose="020B0604020202020204" pitchFamily="34" charset="0"/>
              </a:rPr>
              <a:t>display:none</a:t>
            </a:r>
            <a:r>
              <a:rPr lang="en-US" sz="3200" dirty="0">
                <a:latin typeface="Helvetica" panose="020B0604020202020204" pitchFamily="34" charset="0"/>
                <a:cs typeface="Helvetica" panose="020B0604020202020204" pitchFamily="34" charset="0"/>
              </a:rPr>
              <a:t>;</a:t>
            </a:r>
          </a:p>
          <a:p>
            <a:endParaRPr lang="en-US" sz="2800" dirty="0">
              <a:latin typeface="Helvetica" panose="020B0604020202020204" pitchFamily="34" charset="0"/>
              <a:cs typeface="Helvetica" panose="020B0604020202020204" pitchFamily="34" charset="0"/>
            </a:endParaRPr>
          </a:p>
          <a:p>
            <a:r>
              <a:rPr lang="en-US" sz="2800" dirty="0">
                <a:latin typeface="Helvetica" panose="020B0604020202020204" pitchFamily="34" charset="0"/>
                <a:cs typeface="Helvetica" panose="020B0604020202020204" pitchFamily="34" charset="0"/>
              </a:rPr>
              <a:t>Element is removed visually but is still in DOM</a:t>
            </a:r>
          </a:p>
          <a:p>
            <a:endParaRPr lang="en-US" sz="2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58352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Opacity </a:t>
            </a:r>
          </a:p>
        </p:txBody>
      </p:sp>
      <p:sp>
        <p:nvSpPr>
          <p:cNvPr id="3" name="Content Placeholder 2"/>
          <p:cNvSpPr>
            <a:spLocks noGrp="1"/>
          </p:cNvSpPr>
          <p:nvPr>
            <p:ph idx="1"/>
          </p:nvPr>
        </p:nvSpPr>
        <p:spPr/>
        <p:txBody>
          <a:bodyPr vert="horz" lIns="91440" tIns="45720" rIns="91440" bIns="45720" rtlCol="0" anchor="t">
            <a:normAutofit/>
          </a:bodyPr>
          <a:lstStyle/>
          <a:p>
            <a:r>
              <a:rPr lang="en-US"/>
              <a:t>specifies transparency of an element.</a:t>
            </a:r>
          </a:p>
          <a:p>
            <a:endParaRPr lang="en-US"/>
          </a:p>
          <a:p>
            <a:endParaRPr lang="en-US"/>
          </a:p>
        </p:txBody>
      </p:sp>
      <p:pic>
        <p:nvPicPr>
          <p:cNvPr id="8" name="Picture 8"/>
          <p:cNvPicPr>
            <a:picLocks noChangeAspect="1"/>
          </p:cNvPicPr>
          <p:nvPr/>
        </p:nvPicPr>
        <p:blipFill>
          <a:blip r:embed="rId3"/>
          <a:stretch>
            <a:fillRect/>
          </a:stretch>
        </p:blipFill>
        <p:spPr>
          <a:xfrm>
            <a:off x="2076451" y="2295526"/>
            <a:ext cx="7665069" cy="3711443"/>
          </a:xfrm>
          <a:prstGeom prst="rect">
            <a:avLst/>
          </a:prstGeom>
        </p:spPr>
      </p:pic>
    </p:spTree>
    <p:extLst>
      <p:ext uri="{BB962C8B-B14F-4D97-AF65-F5344CB8AC3E}">
        <p14:creationId xmlns:p14="http://schemas.microsoft.com/office/powerpoint/2010/main" val="3255213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Pagination</a:t>
            </a:r>
          </a:p>
        </p:txBody>
      </p:sp>
      <p:pic>
        <p:nvPicPr>
          <p:cNvPr id="5" name="Picture 4"/>
          <p:cNvPicPr>
            <a:picLocks noChangeAspect="1"/>
          </p:cNvPicPr>
          <p:nvPr/>
        </p:nvPicPr>
        <p:blipFill>
          <a:blip r:embed="rId2"/>
          <a:stretch>
            <a:fillRect/>
          </a:stretch>
        </p:blipFill>
        <p:spPr>
          <a:xfrm>
            <a:off x="4039402" y="5082276"/>
            <a:ext cx="3646584" cy="881242"/>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p:cNvSpPr txBox="1"/>
          <p:nvPr/>
        </p:nvSpPr>
        <p:spPr>
          <a:xfrm>
            <a:off x="2608253" y="1031276"/>
            <a:ext cx="744114" cy="646331"/>
          </a:xfrm>
          <a:prstGeom prst="rect">
            <a:avLst/>
          </a:prstGeom>
          <a:noFill/>
        </p:spPr>
        <p:txBody>
          <a:bodyPr wrap="none" rtlCol="0">
            <a:spAutoFit/>
          </a:bodyPr>
          <a:lstStyle/>
          <a:p>
            <a:r>
              <a:rPr lang="en-US" b="1" dirty="0"/>
              <a:t>HTML</a:t>
            </a:r>
          </a:p>
          <a:p>
            <a:endParaRPr lang="en-US" b="1" dirty="0"/>
          </a:p>
        </p:txBody>
      </p:sp>
      <p:pic>
        <p:nvPicPr>
          <p:cNvPr id="8" name="Content Placeholder 3"/>
          <p:cNvPicPr>
            <a:picLocks noChangeAspect="1"/>
          </p:cNvPicPr>
          <p:nvPr/>
        </p:nvPicPr>
        <p:blipFill>
          <a:blip r:embed="rId3"/>
          <a:stretch>
            <a:fillRect/>
          </a:stretch>
        </p:blipFill>
        <p:spPr>
          <a:xfrm>
            <a:off x="1687306" y="1281646"/>
            <a:ext cx="3141755" cy="2667528"/>
          </a:xfrm>
          <a:prstGeom prst="rect">
            <a:avLst/>
          </a:prstGeom>
        </p:spPr>
      </p:pic>
      <p:pic>
        <p:nvPicPr>
          <p:cNvPr id="9" name="Picture 8"/>
          <p:cNvPicPr>
            <a:picLocks noChangeAspect="1"/>
          </p:cNvPicPr>
          <p:nvPr/>
        </p:nvPicPr>
        <p:blipFill>
          <a:blip r:embed="rId4"/>
          <a:stretch>
            <a:fillRect/>
          </a:stretch>
        </p:blipFill>
        <p:spPr>
          <a:xfrm>
            <a:off x="6734978" y="1354441"/>
            <a:ext cx="3168956" cy="2648032"/>
          </a:xfrm>
          <a:prstGeom prst="rect">
            <a:avLst/>
          </a:prstGeom>
        </p:spPr>
      </p:pic>
      <p:sp>
        <p:nvSpPr>
          <p:cNvPr id="10" name="TextBox 9"/>
          <p:cNvSpPr txBox="1"/>
          <p:nvPr/>
        </p:nvSpPr>
        <p:spPr>
          <a:xfrm>
            <a:off x="7000236" y="1048306"/>
            <a:ext cx="519694" cy="369332"/>
          </a:xfrm>
          <a:prstGeom prst="rect">
            <a:avLst/>
          </a:prstGeom>
          <a:noFill/>
        </p:spPr>
        <p:txBody>
          <a:bodyPr wrap="none" rtlCol="0">
            <a:spAutoFit/>
          </a:bodyPr>
          <a:lstStyle/>
          <a:p>
            <a:r>
              <a:rPr lang="en-US" b="1" dirty="0"/>
              <a:t>CSS</a:t>
            </a:r>
          </a:p>
        </p:txBody>
      </p:sp>
      <p:sp>
        <p:nvSpPr>
          <p:cNvPr id="12" name="Right Brace 11"/>
          <p:cNvSpPr/>
          <p:nvPr/>
        </p:nvSpPr>
        <p:spPr>
          <a:xfrm rot="5400000">
            <a:off x="5294238" y="372107"/>
            <a:ext cx="1136912" cy="808247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1381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Flexbox </a:t>
            </a:r>
          </a:p>
        </p:txBody>
      </p:sp>
      <p:sp>
        <p:nvSpPr>
          <p:cNvPr id="3" name="Content Placeholder 2"/>
          <p:cNvSpPr>
            <a:spLocks noGrp="1"/>
          </p:cNvSpPr>
          <p:nvPr>
            <p:ph idx="1"/>
          </p:nvPr>
        </p:nvSpPr>
        <p:spPr>
          <a:xfrm>
            <a:off x="1912072" y="1031466"/>
            <a:ext cx="8451129" cy="4551772"/>
          </a:xfrm>
        </p:spPr>
        <p:txBody>
          <a:bodyPr vert="horz" lIns="91440" tIns="45720" rIns="91440" bIns="45720" rtlCol="0" anchor="t">
            <a:normAutofit/>
          </a:bodyPr>
          <a:lstStyle/>
          <a:p>
            <a:r>
              <a:rPr lang="en-US"/>
              <a:t>Flexbox=</a:t>
            </a:r>
            <a:r>
              <a:rPr lang="en-US" err="1"/>
              <a:t>container+item</a:t>
            </a:r>
          </a:p>
          <a:p>
            <a:pPr marL="0" indent="0">
              <a:buNone/>
            </a:pPr>
            <a:r>
              <a:rPr lang="en-US"/>
              <a:t>Container                                      Items</a:t>
            </a:r>
          </a:p>
          <a:p>
            <a:pPr marL="0" indent="0">
              <a:buNone/>
            </a:pPr>
            <a:endParaRPr lang="en-US"/>
          </a:p>
          <a:p>
            <a:endParaRPr lang="en-US"/>
          </a:p>
        </p:txBody>
      </p:sp>
      <p:pic>
        <p:nvPicPr>
          <p:cNvPr id="4" name="Picture 4"/>
          <p:cNvPicPr>
            <a:picLocks noChangeAspect="1"/>
          </p:cNvPicPr>
          <p:nvPr/>
        </p:nvPicPr>
        <p:blipFill>
          <a:blip r:embed="rId3"/>
          <a:stretch>
            <a:fillRect/>
          </a:stretch>
        </p:blipFill>
        <p:spPr>
          <a:xfrm>
            <a:off x="1276465" y="4509080"/>
            <a:ext cx="5128131" cy="1613374"/>
          </a:xfrm>
          <a:prstGeom prst="rect">
            <a:avLst/>
          </a:prstGeom>
        </p:spPr>
      </p:pic>
      <p:pic>
        <p:nvPicPr>
          <p:cNvPr id="6" name="Picture 6"/>
          <p:cNvPicPr>
            <a:picLocks noChangeAspect="1"/>
          </p:cNvPicPr>
          <p:nvPr/>
        </p:nvPicPr>
        <p:blipFill>
          <a:blip r:embed="rId4"/>
          <a:stretch>
            <a:fillRect/>
          </a:stretch>
        </p:blipFill>
        <p:spPr>
          <a:xfrm>
            <a:off x="6141496" y="4445844"/>
            <a:ext cx="4509365" cy="1670050"/>
          </a:xfrm>
          <a:prstGeom prst="rect">
            <a:avLst/>
          </a:prstGeom>
        </p:spPr>
      </p:pic>
      <p:sp>
        <p:nvSpPr>
          <p:cNvPr id="8" name="TextBox 7"/>
          <p:cNvSpPr txBox="1"/>
          <p:nvPr/>
        </p:nvSpPr>
        <p:spPr>
          <a:xfrm>
            <a:off x="2019072" y="2095501"/>
            <a:ext cx="4924570" cy="255454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000"/>
              <a:t>Display</a:t>
            </a:r>
            <a:endParaRPr lang="en-US" sz="2000">
              <a:solidFill>
                <a:srgbClr val="000000"/>
              </a:solidFill>
              <a:latin typeface="Calibri"/>
            </a:endParaRPr>
          </a:p>
          <a:p>
            <a:pPr marL="457200" indent="-457200">
              <a:buFont typeface="Arial" panose="020B0604020202020204" pitchFamily="34" charset="0"/>
              <a:buChar char="•"/>
            </a:pPr>
            <a:r>
              <a:rPr lang="en-US" sz="2000">
                <a:solidFill>
                  <a:srgbClr val="000000"/>
                </a:solidFill>
                <a:latin typeface="Calibri"/>
              </a:rPr>
              <a:t>Flex-direction</a:t>
            </a:r>
          </a:p>
          <a:p>
            <a:pPr marL="457200" indent="-457200">
              <a:buFont typeface="Arial" panose="020B0604020202020204" pitchFamily="34" charset="0"/>
              <a:buChar char="•"/>
            </a:pPr>
            <a:r>
              <a:rPr lang="en-US" sz="2000">
                <a:latin typeface="Calibri"/>
              </a:rPr>
              <a:t>Flex-wrap</a:t>
            </a:r>
          </a:p>
          <a:p>
            <a:pPr marL="457200" indent="-457200">
              <a:buFont typeface="Arial" panose="020B0604020202020204" pitchFamily="34" charset="0"/>
              <a:buChar char="•"/>
            </a:pPr>
            <a:r>
              <a:rPr lang="en-US" sz="2000">
                <a:latin typeface="Calibri"/>
              </a:rPr>
              <a:t>Flex-flow</a:t>
            </a:r>
          </a:p>
          <a:p>
            <a:r>
              <a:rPr lang="en-US" sz="2000">
                <a:latin typeface="Calibri"/>
              </a:rPr>
              <a:t>    (short hand of flex direction  and flex wrap)</a:t>
            </a:r>
          </a:p>
          <a:p>
            <a:pPr marL="457200" indent="-457200">
              <a:buFont typeface="Arial" panose="020B0604020202020204" pitchFamily="34" charset="0"/>
              <a:buChar char="•"/>
            </a:pPr>
            <a:r>
              <a:rPr lang="en-US" sz="2000">
                <a:latin typeface="Calibri"/>
              </a:rPr>
              <a:t>Justify-content</a:t>
            </a:r>
          </a:p>
          <a:p>
            <a:pPr marL="457200" indent="-457200">
              <a:buFont typeface="Arial" panose="020B0604020202020204" pitchFamily="34" charset="0"/>
              <a:buChar char="•"/>
            </a:pPr>
            <a:r>
              <a:rPr lang="en-US" sz="2000">
                <a:latin typeface="Calibri"/>
              </a:rPr>
              <a:t>Align-items</a:t>
            </a:r>
          </a:p>
          <a:p>
            <a:pPr marL="457200" indent="-457200">
              <a:buFont typeface="Arial" panose="020B0604020202020204" pitchFamily="34" charset="0"/>
              <a:buChar char="•"/>
            </a:pPr>
            <a:r>
              <a:rPr lang="en-US" sz="2000">
                <a:latin typeface="Calibri"/>
              </a:rPr>
              <a:t>Align-content </a:t>
            </a:r>
          </a:p>
        </p:txBody>
      </p:sp>
      <p:sp>
        <p:nvSpPr>
          <p:cNvPr id="9" name="TextBox 8"/>
          <p:cNvSpPr txBox="1"/>
          <p:nvPr/>
        </p:nvSpPr>
        <p:spPr>
          <a:xfrm>
            <a:off x="7541025" y="2095501"/>
            <a:ext cx="2743200" cy="29238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000">
                <a:solidFill>
                  <a:srgbClr val="000000"/>
                </a:solidFill>
                <a:latin typeface="Calibri"/>
              </a:rPr>
              <a:t>Order</a:t>
            </a:r>
          </a:p>
          <a:p>
            <a:pPr marL="342900" indent="-342900">
              <a:buFont typeface="Arial" panose="020B0604020202020204" pitchFamily="34" charset="0"/>
              <a:buChar char="•"/>
            </a:pPr>
            <a:r>
              <a:rPr lang="en-US" sz="2000">
                <a:latin typeface="Calibri"/>
              </a:rPr>
              <a:t>Flex-grow</a:t>
            </a:r>
          </a:p>
          <a:p>
            <a:pPr marL="342900" indent="-342900">
              <a:buFont typeface="Arial" panose="020B0604020202020204" pitchFamily="34" charset="0"/>
              <a:buChar char="•"/>
            </a:pPr>
            <a:r>
              <a:rPr lang="en-US" sz="2000">
                <a:latin typeface="Calibri"/>
              </a:rPr>
              <a:t>Flex-shrink</a:t>
            </a:r>
          </a:p>
          <a:p>
            <a:pPr marL="342900" indent="-342900">
              <a:buFont typeface="Arial" panose="020B0604020202020204" pitchFamily="34" charset="0"/>
              <a:buChar char="•"/>
            </a:pPr>
            <a:r>
              <a:rPr lang="en-US" sz="2000">
                <a:latin typeface="Calibri"/>
              </a:rPr>
              <a:t>Flex-basis </a:t>
            </a:r>
          </a:p>
          <a:p>
            <a:pPr marL="342900" indent="-342900">
              <a:buFont typeface="Arial" panose="020B0604020202020204" pitchFamily="34" charset="0"/>
              <a:buChar char="•"/>
            </a:pPr>
            <a:r>
              <a:rPr lang="en-US" sz="2000">
                <a:latin typeface="Calibri"/>
              </a:rPr>
              <a:t>Flex(shorthand of flex-</a:t>
            </a:r>
            <a:r>
              <a:rPr lang="en-US" sz="2000" err="1">
                <a:latin typeface="Calibri"/>
              </a:rPr>
              <a:t>grow,flex</a:t>
            </a:r>
            <a:r>
              <a:rPr lang="en-US" sz="2000">
                <a:latin typeface="Calibri"/>
              </a:rPr>
              <a:t>-</a:t>
            </a:r>
            <a:r>
              <a:rPr lang="en-US" sz="2000" err="1">
                <a:latin typeface="Calibri"/>
              </a:rPr>
              <a:t>shrink,flex</a:t>
            </a:r>
            <a:r>
              <a:rPr lang="en-US" sz="2000">
                <a:latin typeface="Calibri"/>
              </a:rPr>
              <a:t>-basis)</a:t>
            </a:r>
          </a:p>
          <a:p>
            <a:pPr marL="342900" indent="-342900">
              <a:buFont typeface="Arial" panose="020B0604020202020204" pitchFamily="34" charset="0"/>
              <a:buChar char="•"/>
            </a:pPr>
            <a:r>
              <a:rPr lang="en-US" sz="2000" err="1">
                <a:latin typeface="Calibri"/>
              </a:rPr>
              <a:t>Allign</a:t>
            </a:r>
            <a:r>
              <a:rPr lang="en-US" sz="2000">
                <a:latin typeface="Calibri"/>
              </a:rPr>
              <a:t>-self </a:t>
            </a:r>
          </a:p>
          <a:p>
            <a:pPr marL="342900" indent="-342900">
              <a:buFont typeface="Arial" panose="020B0604020202020204" pitchFamily="34" charset="0"/>
              <a:buChar char="•"/>
            </a:pPr>
            <a:endParaRPr lang="en-US" sz="2400">
              <a:latin typeface="Calibri"/>
            </a:endParaRPr>
          </a:p>
        </p:txBody>
      </p:sp>
    </p:spTree>
    <p:extLst>
      <p:ext uri="{BB962C8B-B14F-4D97-AF65-F5344CB8AC3E}">
        <p14:creationId xmlns:p14="http://schemas.microsoft.com/office/powerpoint/2010/main" val="129502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Display,flex</a:t>
            </a:r>
            <a:r>
              <a:rPr lang="en-US"/>
              <a:t>-direction </a:t>
            </a:r>
          </a:p>
        </p:txBody>
      </p:sp>
      <p:sp>
        <p:nvSpPr>
          <p:cNvPr id="3" name="Content Placeholder 2"/>
          <p:cNvSpPr>
            <a:spLocks noGrp="1"/>
          </p:cNvSpPr>
          <p:nvPr>
            <p:ph idx="1"/>
          </p:nvPr>
        </p:nvSpPr>
        <p:spPr/>
        <p:txBody>
          <a:bodyPr vert="horz" lIns="91440" tIns="45720" rIns="91440" bIns="45720" rtlCol="0" anchor="t">
            <a:normAutofit/>
          </a:bodyPr>
          <a:lstStyle/>
          <a:p>
            <a:r>
              <a:rPr lang="en-US"/>
              <a:t>Display can be block or inline</a:t>
            </a:r>
          </a:p>
          <a:p>
            <a:r>
              <a:rPr lang="en-US"/>
              <a:t>Flex-direction defines the direction flex items are placed in the flex container</a:t>
            </a:r>
          </a:p>
          <a:p>
            <a:pPr marL="0" indent="0">
              <a:buNone/>
            </a:pPr>
            <a:r>
              <a:rPr lang="en-US"/>
              <a:t>     </a:t>
            </a:r>
            <a:r>
              <a:rPr lang="en-US" u="sng"/>
              <a:t>display</a:t>
            </a:r>
            <a:r>
              <a:rPr lang="en-US"/>
              <a:t>                            </a:t>
            </a:r>
            <a:r>
              <a:rPr lang="en-US" u="sng"/>
              <a:t>flex-direction</a:t>
            </a:r>
            <a:r>
              <a:rPr lang="en-US"/>
              <a:t> </a:t>
            </a:r>
          </a:p>
          <a:p>
            <a:endParaRPr lang="en-US"/>
          </a:p>
          <a:p>
            <a:endParaRPr lang="en-US"/>
          </a:p>
        </p:txBody>
      </p:sp>
      <p:sp>
        <p:nvSpPr>
          <p:cNvPr id="4" name="TextBox 3"/>
          <p:cNvSpPr txBox="1"/>
          <p:nvPr/>
        </p:nvSpPr>
        <p:spPr>
          <a:xfrm>
            <a:off x="6141495" y="3981451"/>
            <a:ext cx="4094162" cy="2062103"/>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solidFill>
                  <a:srgbClr val="DFC48C"/>
                </a:solidFill>
              </a:rPr>
              <a:t>.container </a:t>
            </a:r>
            <a:r>
              <a:rPr lang="en-US" sz="3200">
                <a:solidFill>
                  <a:srgbClr val="FFFFFF"/>
                </a:solidFill>
              </a:rPr>
              <a:t>{</a:t>
            </a:r>
            <a:r>
              <a:rPr lang="en-US" sz="3200">
                <a:solidFill>
                  <a:srgbClr val="CD6A51"/>
                </a:solidFill>
              </a:rPr>
              <a:t> </a:t>
            </a:r>
            <a:r>
              <a:rPr lang="en-US" sz="3200">
                <a:solidFill>
                  <a:srgbClr val="9B869C"/>
                </a:solidFill>
              </a:rPr>
              <a:t>flex-direction</a:t>
            </a:r>
            <a:r>
              <a:rPr lang="en-US" sz="3200">
                <a:solidFill>
                  <a:srgbClr val="FFFFFF"/>
                </a:solidFill>
              </a:rPr>
              <a:t>:</a:t>
            </a:r>
            <a:r>
              <a:rPr lang="en-US" sz="3200">
                <a:solidFill>
                  <a:srgbClr val="CD6A51"/>
                </a:solidFill>
              </a:rPr>
              <a:t> row | row-reverse | column | column-reverse</a:t>
            </a:r>
            <a:r>
              <a:rPr lang="en-US" sz="3200">
                <a:solidFill>
                  <a:srgbClr val="FFFFFF"/>
                </a:solidFill>
              </a:rPr>
              <a:t>;</a:t>
            </a:r>
            <a:r>
              <a:rPr lang="en-US" sz="3200">
                <a:solidFill>
                  <a:srgbClr val="CD6A51"/>
                </a:solidFill>
              </a:rPr>
              <a:t> </a:t>
            </a:r>
            <a:r>
              <a:rPr lang="en-US" sz="3200">
                <a:solidFill>
                  <a:srgbClr val="FFFFFF"/>
                </a:solidFill>
              </a:rPr>
              <a:t>}</a:t>
            </a:r>
            <a:endParaRPr lang="en-US" sz="3200"/>
          </a:p>
        </p:txBody>
      </p:sp>
      <p:sp>
        <p:nvSpPr>
          <p:cNvPr id="5" name="TextBox 4"/>
          <p:cNvSpPr txBox="1"/>
          <p:nvPr/>
        </p:nvSpPr>
        <p:spPr>
          <a:xfrm>
            <a:off x="2428458" y="3981451"/>
            <a:ext cx="2743200" cy="2062103"/>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solidFill>
                  <a:srgbClr val="DFC48C"/>
                </a:solidFill>
              </a:rPr>
              <a:t>.container </a:t>
            </a:r>
            <a:r>
              <a:rPr lang="en-US" sz="3200">
                <a:solidFill>
                  <a:srgbClr val="FFFFFF"/>
                </a:solidFill>
              </a:rPr>
              <a:t>{</a:t>
            </a:r>
            <a:r>
              <a:rPr lang="en-US" sz="3200">
                <a:solidFill>
                  <a:srgbClr val="CD6A51"/>
                </a:solidFill>
              </a:rPr>
              <a:t> </a:t>
            </a:r>
            <a:r>
              <a:rPr lang="en-US" sz="3200">
                <a:solidFill>
                  <a:srgbClr val="9B869C"/>
                </a:solidFill>
              </a:rPr>
              <a:t>display</a:t>
            </a:r>
            <a:r>
              <a:rPr lang="en-US" sz="3200">
                <a:solidFill>
                  <a:srgbClr val="FFFFFF"/>
                </a:solidFill>
              </a:rPr>
              <a:t>:</a:t>
            </a:r>
            <a:r>
              <a:rPr lang="en-US" sz="3200">
                <a:solidFill>
                  <a:srgbClr val="CD6A51"/>
                </a:solidFill>
              </a:rPr>
              <a:t> flex</a:t>
            </a:r>
            <a:r>
              <a:rPr lang="en-US" sz="3200">
                <a:solidFill>
                  <a:srgbClr val="FFFFFF"/>
                </a:solidFill>
              </a:rPr>
              <a:t>;</a:t>
            </a:r>
            <a:r>
              <a:rPr lang="en-US" sz="3200">
                <a:solidFill>
                  <a:srgbClr val="CD6A51"/>
                </a:solidFill>
              </a:rPr>
              <a:t> </a:t>
            </a:r>
            <a:r>
              <a:rPr lang="en-US" sz="3200">
                <a:solidFill>
                  <a:srgbClr val="777777"/>
                </a:solidFill>
              </a:rPr>
              <a:t>/* or inline-flex */</a:t>
            </a:r>
            <a:r>
              <a:rPr lang="en-US" sz="3200">
                <a:solidFill>
                  <a:srgbClr val="CD6A51"/>
                </a:solidFill>
              </a:rPr>
              <a:t> </a:t>
            </a:r>
            <a:r>
              <a:rPr lang="en-US" sz="3200">
                <a:solidFill>
                  <a:srgbClr val="FFFFFF"/>
                </a:solidFill>
              </a:rPr>
              <a:t>}</a:t>
            </a:r>
            <a:endParaRPr lang="en-US" sz="3200"/>
          </a:p>
        </p:txBody>
      </p:sp>
    </p:spTree>
    <p:extLst>
      <p:ext uri="{BB962C8B-B14F-4D97-AF65-F5344CB8AC3E}">
        <p14:creationId xmlns:p14="http://schemas.microsoft.com/office/powerpoint/2010/main" val="3972445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flex-wrap, justify-content </a:t>
            </a:r>
          </a:p>
        </p:txBody>
      </p:sp>
      <p:sp>
        <p:nvSpPr>
          <p:cNvPr id="3" name="Content Placeholder 2"/>
          <p:cNvSpPr>
            <a:spLocks noGrp="1"/>
          </p:cNvSpPr>
          <p:nvPr>
            <p:ph idx="1"/>
          </p:nvPr>
        </p:nvSpPr>
        <p:spPr>
          <a:xfrm>
            <a:off x="2047634" y="2219326"/>
            <a:ext cx="8671213" cy="4525963"/>
          </a:xfrm>
        </p:spPr>
        <p:txBody>
          <a:bodyPr vert="horz" lIns="91440" tIns="45720" rIns="91440" bIns="45720" rtlCol="0" anchor="t">
            <a:normAutofit/>
          </a:bodyPr>
          <a:lstStyle/>
          <a:p>
            <a:r>
              <a:rPr lang="en-US"/>
              <a:t>the default value of flex-wrap is </a:t>
            </a:r>
            <a:r>
              <a:rPr lang="en-US" err="1"/>
              <a:t>nowrap</a:t>
            </a:r>
            <a:r>
              <a:rPr lang="en-US"/>
              <a:t> .</a:t>
            </a:r>
          </a:p>
          <a:p>
            <a:r>
              <a:rPr lang="en-US">
                <a:solidFill>
                  <a:srgbClr val="000000"/>
                </a:solidFill>
              </a:rPr>
              <a:t>justify-content gives alignment on main axis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pic>
        <p:nvPicPr>
          <p:cNvPr id="4" name="Picture 4"/>
          <p:cNvPicPr>
            <a:picLocks noChangeAspect="1"/>
          </p:cNvPicPr>
          <p:nvPr/>
        </p:nvPicPr>
        <p:blipFill>
          <a:blip r:embed="rId3"/>
          <a:stretch>
            <a:fillRect/>
          </a:stretch>
        </p:blipFill>
        <p:spPr>
          <a:xfrm>
            <a:off x="2418937" y="1314451"/>
            <a:ext cx="2743200" cy="861171"/>
          </a:xfrm>
          <a:prstGeom prst="rect">
            <a:avLst/>
          </a:prstGeom>
        </p:spPr>
      </p:pic>
      <p:pic>
        <p:nvPicPr>
          <p:cNvPr id="6" name="Picture 6"/>
          <p:cNvPicPr>
            <a:picLocks noChangeAspect="1"/>
          </p:cNvPicPr>
          <p:nvPr/>
        </p:nvPicPr>
        <p:blipFill>
          <a:blip r:embed="rId4"/>
          <a:stretch>
            <a:fillRect/>
          </a:stretch>
        </p:blipFill>
        <p:spPr>
          <a:xfrm>
            <a:off x="6093548" y="3390908"/>
            <a:ext cx="4341090" cy="3360730"/>
          </a:xfrm>
          <a:prstGeom prst="rect">
            <a:avLst/>
          </a:prstGeom>
        </p:spPr>
      </p:pic>
      <p:sp>
        <p:nvSpPr>
          <p:cNvPr id="8" name="TextBox 7"/>
          <p:cNvSpPr txBox="1"/>
          <p:nvPr/>
        </p:nvSpPr>
        <p:spPr>
          <a:xfrm>
            <a:off x="1562100" y="3338514"/>
            <a:ext cx="3484852" cy="1200329"/>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DFC48C"/>
                </a:solidFill>
                <a:latin typeface="Operator Mono SSm A"/>
                <a:ea typeface="Operator Mono SSm A"/>
                <a:cs typeface="Operator Mono SSm A"/>
              </a:rPr>
              <a:t>.container</a:t>
            </a:r>
            <a:r>
              <a:rPr lang="en-US" sz="2400">
                <a:solidFill>
                  <a:srgbClr val="FFFFFF"/>
                </a:solidFill>
                <a:latin typeface="Operator Mono SSm A"/>
                <a:ea typeface="Operator Mono SSm A"/>
                <a:cs typeface="Operator Mono SSm A"/>
              </a:rPr>
              <a:t>{</a:t>
            </a:r>
            <a:r>
              <a:rPr lang="en-US" sz="2400">
                <a:solidFill>
                  <a:srgbClr val="CD6A51"/>
                </a:solidFill>
                <a:latin typeface="Operator Mono SSm A"/>
                <a:ea typeface="Operator Mono SSm A"/>
                <a:cs typeface="Operator Mono SSm A"/>
              </a:rPr>
              <a:t> </a:t>
            </a:r>
            <a:r>
              <a:rPr lang="en-US" sz="2400">
                <a:solidFill>
                  <a:srgbClr val="9B869C"/>
                </a:solidFill>
                <a:latin typeface="Operator Mono SSm A"/>
                <a:ea typeface="Operator Mono SSm A"/>
                <a:cs typeface="Operator Mono SSm A"/>
              </a:rPr>
              <a:t>flex-wrap</a:t>
            </a:r>
            <a:r>
              <a:rPr lang="en-US" sz="2400">
                <a:solidFill>
                  <a:srgbClr val="FFFFFF"/>
                </a:solidFill>
                <a:latin typeface="Operator Mono SSm A"/>
                <a:ea typeface="Operator Mono SSm A"/>
                <a:cs typeface="Operator Mono SSm A"/>
              </a:rPr>
              <a:t>:</a:t>
            </a:r>
            <a:r>
              <a:rPr lang="en-US" sz="2400">
                <a:solidFill>
                  <a:srgbClr val="CD6A51"/>
                </a:solidFill>
                <a:latin typeface="Operator Mono SSm A"/>
                <a:ea typeface="Operator Mono SSm A"/>
                <a:cs typeface="Operator Mono SSm A"/>
              </a:rPr>
              <a:t> </a:t>
            </a:r>
            <a:r>
              <a:rPr lang="en-US" sz="2400" err="1">
                <a:solidFill>
                  <a:srgbClr val="CD6A51"/>
                </a:solidFill>
                <a:latin typeface="Operator Mono SSm A"/>
                <a:ea typeface="Operator Mono SSm A"/>
                <a:cs typeface="Operator Mono SSm A"/>
              </a:rPr>
              <a:t>nowrap</a:t>
            </a:r>
            <a:r>
              <a:rPr lang="en-US" sz="2400">
                <a:solidFill>
                  <a:srgbClr val="CD6A51"/>
                </a:solidFill>
                <a:latin typeface="Operator Mono SSm A"/>
                <a:ea typeface="Operator Mono SSm A"/>
                <a:cs typeface="Operator Mono SSm A"/>
              </a:rPr>
              <a:t> | wrap | wrap-reverse</a:t>
            </a:r>
            <a:r>
              <a:rPr lang="en-US" sz="2400">
                <a:solidFill>
                  <a:srgbClr val="FFFFFF"/>
                </a:solidFill>
                <a:latin typeface="Operator Mono SSm A"/>
                <a:ea typeface="Operator Mono SSm A"/>
                <a:cs typeface="Operator Mono SSm A"/>
              </a:rPr>
              <a:t>;</a:t>
            </a:r>
            <a:r>
              <a:rPr lang="en-US" sz="2400">
                <a:solidFill>
                  <a:srgbClr val="CD6A51"/>
                </a:solidFill>
                <a:latin typeface="Operator Mono SSm A"/>
                <a:ea typeface="Operator Mono SSm A"/>
                <a:cs typeface="Operator Mono SSm A"/>
              </a:rPr>
              <a:t> </a:t>
            </a:r>
            <a:r>
              <a:rPr lang="en-US" sz="2400">
                <a:solidFill>
                  <a:srgbClr val="FFFFFF"/>
                </a:solidFill>
                <a:latin typeface="Operator Mono SSm A"/>
                <a:ea typeface="Operator Mono SSm A"/>
                <a:cs typeface="Operator Mono SSm A"/>
              </a:rPr>
              <a:t>}</a:t>
            </a:r>
            <a:endParaRPr lang="en-US" sz="2400"/>
          </a:p>
        </p:txBody>
      </p:sp>
      <p:sp>
        <p:nvSpPr>
          <p:cNvPr id="9" name="TextBox 8"/>
          <p:cNvSpPr txBox="1"/>
          <p:nvPr/>
        </p:nvSpPr>
        <p:spPr>
          <a:xfrm>
            <a:off x="1562100" y="4894769"/>
            <a:ext cx="4134428" cy="156966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DFC48C"/>
                </a:solidFill>
                <a:latin typeface="Operator Mono SSm A"/>
                <a:ea typeface="Operator Mono SSm A"/>
                <a:cs typeface="Operator Mono SSm A"/>
              </a:rPr>
              <a:t>.container </a:t>
            </a:r>
            <a:r>
              <a:rPr lang="en-US" sz="2400">
                <a:solidFill>
                  <a:srgbClr val="FFFFFF"/>
                </a:solidFill>
                <a:latin typeface="Operator Mono SSm A"/>
                <a:ea typeface="Operator Mono SSm A"/>
                <a:cs typeface="Operator Mono SSm A"/>
              </a:rPr>
              <a:t>{</a:t>
            </a:r>
            <a:r>
              <a:rPr lang="en-US" sz="2400">
                <a:solidFill>
                  <a:srgbClr val="CD6A51"/>
                </a:solidFill>
                <a:latin typeface="Operator Mono SSm A"/>
                <a:ea typeface="Operator Mono SSm A"/>
                <a:cs typeface="Operator Mono SSm A"/>
              </a:rPr>
              <a:t> </a:t>
            </a:r>
            <a:r>
              <a:rPr lang="en-US" sz="2400">
                <a:solidFill>
                  <a:srgbClr val="9B869C"/>
                </a:solidFill>
                <a:latin typeface="Operator Mono SSm A"/>
                <a:ea typeface="Operator Mono SSm A"/>
                <a:cs typeface="Operator Mono SSm A"/>
              </a:rPr>
              <a:t>justify-content</a:t>
            </a:r>
            <a:r>
              <a:rPr lang="en-US" sz="2400">
                <a:solidFill>
                  <a:srgbClr val="FFFFFF"/>
                </a:solidFill>
                <a:latin typeface="Operator Mono SSm A"/>
                <a:ea typeface="Operator Mono SSm A"/>
                <a:cs typeface="Operator Mono SSm A"/>
              </a:rPr>
              <a:t>:</a:t>
            </a:r>
            <a:r>
              <a:rPr lang="en-US" sz="2400">
                <a:solidFill>
                  <a:srgbClr val="CD6A51"/>
                </a:solidFill>
                <a:latin typeface="Operator Mono SSm A"/>
                <a:ea typeface="Operator Mono SSm A"/>
                <a:cs typeface="Operator Mono SSm A"/>
              </a:rPr>
              <a:t> flex-start | flex-end | center | space-between | space-around</a:t>
            </a:r>
            <a:r>
              <a:rPr lang="en-US" sz="2400">
                <a:solidFill>
                  <a:srgbClr val="FFFFFF"/>
                </a:solidFill>
                <a:latin typeface="Operator Mono SSm A"/>
                <a:ea typeface="Operator Mono SSm A"/>
                <a:cs typeface="Operator Mono SSm A"/>
              </a:rPr>
              <a:t>;</a:t>
            </a:r>
            <a:r>
              <a:rPr lang="en-US" sz="2400">
                <a:solidFill>
                  <a:srgbClr val="CD6A51"/>
                </a:solidFill>
                <a:latin typeface="Operator Mono SSm A"/>
                <a:ea typeface="Operator Mono SSm A"/>
                <a:cs typeface="Operator Mono SSm A"/>
              </a:rPr>
              <a:t> </a:t>
            </a:r>
            <a:r>
              <a:rPr lang="en-US" sz="2400">
                <a:solidFill>
                  <a:srgbClr val="FFFFFF"/>
                </a:solidFill>
                <a:latin typeface="Operator Mono SSm A"/>
                <a:ea typeface="Operator Mono SSm A"/>
                <a:cs typeface="Operator Mono SSm A"/>
              </a:rPr>
              <a:t>}</a:t>
            </a:r>
            <a:endParaRPr lang="en-US" sz="2400"/>
          </a:p>
        </p:txBody>
      </p:sp>
    </p:spTree>
    <p:extLst>
      <p:ext uri="{BB962C8B-B14F-4D97-AF65-F5344CB8AC3E}">
        <p14:creationId xmlns:p14="http://schemas.microsoft.com/office/powerpoint/2010/main" val="2708841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align-items, align-content</a:t>
            </a:r>
          </a:p>
        </p:txBody>
      </p:sp>
      <p:sp>
        <p:nvSpPr>
          <p:cNvPr id="3" name="Content Placeholder 2"/>
          <p:cNvSpPr>
            <a:spLocks noGrp="1"/>
          </p:cNvSpPr>
          <p:nvPr>
            <p:ph idx="1"/>
          </p:nvPr>
        </p:nvSpPr>
        <p:spPr>
          <a:xfrm>
            <a:off x="1851314" y="1600201"/>
            <a:ext cx="8359486" cy="4525963"/>
          </a:xfrm>
        </p:spPr>
        <p:txBody>
          <a:bodyPr vert="horz" lIns="91440" tIns="45720" rIns="91440" bIns="45720" rtlCol="0" anchor="t">
            <a:normAutofit/>
          </a:bodyPr>
          <a:lstStyle/>
          <a:p>
            <a:r>
              <a:rPr lang="en-US"/>
              <a:t>Aligns-items gives </a:t>
            </a:r>
            <a:r>
              <a:rPr lang="en-US" err="1"/>
              <a:t>behaviour</a:t>
            </a:r>
            <a:r>
              <a:rPr lang="en-US"/>
              <a:t> of flex items along the cross axis</a:t>
            </a:r>
          </a:p>
          <a:p>
            <a:r>
              <a:rPr lang="en-US"/>
              <a:t>Align-content aligns container's lines within when there is extra space in the cross-axis</a:t>
            </a:r>
          </a:p>
          <a:p>
            <a:pPr marL="0" indent="0">
              <a:buNone/>
            </a:pPr>
            <a:r>
              <a:rPr lang="en-US" u="sng"/>
              <a:t>align-items</a:t>
            </a:r>
            <a:r>
              <a:rPr lang="en-US"/>
              <a:t>                     </a:t>
            </a:r>
            <a:r>
              <a:rPr lang="en-US" u="sng"/>
              <a:t>align-content</a:t>
            </a:r>
          </a:p>
          <a:p>
            <a:endParaRPr lang="en-US"/>
          </a:p>
        </p:txBody>
      </p:sp>
      <p:sp>
        <p:nvSpPr>
          <p:cNvPr id="4" name="TextBox 3"/>
          <p:cNvSpPr txBox="1"/>
          <p:nvPr/>
        </p:nvSpPr>
        <p:spPr>
          <a:xfrm>
            <a:off x="6129050" y="4378325"/>
            <a:ext cx="4508789" cy="181610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solidFill>
                  <a:srgbClr val="DFC48C"/>
                </a:solidFill>
              </a:rPr>
              <a:t>.container </a:t>
            </a:r>
            <a:r>
              <a:rPr lang="en-US" sz="2800">
                <a:solidFill>
                  <a:srgbClr val="FFFFFF"/>
                </a:solidFill>
              </a:rPr>
              <a:t>{</a:t>
            </a:r>
            <a:r>
              <a:rPr lang="en-US" sz="2800">
                <a:solidFill>
                  <a:srgbClr val="CD6A51"/>
                </a:solidFill>
              </a:rPr>
              <a:t> </a:t>
            </a:r>
            <a:r>
              <a:rPr lang="en-US" sz="2800">
                <a:solidFill>
                  <a:srgbClr val="9B869C"/>
                </a:solidFill>
              </a:rPr>
              <a:t>align-content</a:t>
            </a:r>
            <a:r>
              <a:rPr lang="en-US" sz="2800">
                <a:solidFill>
                  <a:srgbClr val="FFFFFF"/>
                </a:solidFill>
              </a:rPr>
              <a:t>:</a:t>
            </a:r>
            <a:r>
              <a:rPr lang="en-US" sz="2800">
                <a:solidFill>
                  <a:srgbClr val="CD6A51"/>
                </a:solidFill>
              </a:rPr>
              <a:t> flex-start | flex-end | center | space-between | space-around | stretch</a:t>
            </a:r>
            <a:r>
              <a:rPr lang="en-US" sz="2800">
                <a:solidFill>
                  <a:srgbClr val="FFFFFF"/>
                </a:solidFill>
              </a:rPr>
              <a:t>;</a:t>
            </a:r>
            <a:r>
              <a:rPr lang="en-US" sz="2800">
                <a:solidFill>
                  <a:srgbClr val="CD6A51"/>
                </a:solidFill>
              </a:rPr>
              <a:t> </a:t>
            </a:r>
            <a:r>
              <a:rPr lang="en-US" sz="2800">
                <a:solidFill>
                  <a:srgbClr val="FFFFFF"/>
                </a:solidFill>
              </a:rPr>
              <a:t>}</a:t>
            </a:r>
            <a:endParaRPr lang="en-US" sz="2800"/>
          </a:p>
        </p:txBody>
      </p:sp>
      <p:sp>
        <p:nvSpPr>
          <p:cNvPr id="5" name="TextBox 4"/>
          <p:cNvSpPr txBox="1"/>
          <p:nvPr/>
        </p:nvSpPr>
        <p:spPr>
          <a:xfrm>
            <a:off x="1723933" y="4378325"/>
            <a:ext cx="3730336" cy="1815882"/>
          </a:xfrm>
          <a:prstGeom prst="rect">
            <a:avLst/>
          </a:prstGeom>
          <a:solidFill>
            <a:schemeClr val="tx1"/>
          </a:solidFill>
        </p:spPr>
        <p:txBody>
          <a:bodyPr rtlCol="0">
            <a:spAutoFit/>
          </a:bodyPr>
          <a:lstStyle/>
          <a:p>
            <a:r>
              <a:rPr lang="en-US" sz="2800">
                <a:solidFill>
                  <a:srgbClr val="DFC48C"/>
                </a:solidFill>
                <a:latin typeface="Operator Mono SSm A"/>
              </a:rPr>
              <a:t>.container </a:t>
            </a:r>
            <a:r>
              <a:rPr lang="en-US" sz="2800">
                <a:solidFill>
                  <a:srgbClr val="FFFFFF"/>
                </a:solidFill>
                <a:latin typeface="Operator Mono SSm A"/>
              </a:rPr>
              <a:t>{</a:t>
            </a:r>
            <a:r>
              <a:rPr lang="en-US" sz="2800">
                <a:solidFill>
                  <a:srgbClr val="CD6A51"/>
                </a:solidFill>
                <a:latin typeface="Operator Mono SSm A"/>
              </a:rPr>
              <a:t> </a:t>
            </a:r>
            <a:r>
              <a:rPr lang="en-US" sz="2800">
                <a:solidFill>
                  <a:srgbClr val="9B869C"/>
                </a:solidFill>
                <a:latin typeface="Operator Mono SSm A"/>
              </a:rPr>
              <a:t>align-items</a:t>
            </a:r>
            <a:r>
              <a:rPr lang="en-US" sz="2800">
                <a:solidFill>
                  <a:srgbClr val="FFFFFF"/>
                </a:solidFill>
                <a:latin typeface="Operator Mono SSm A"/>
              </a:rPr>
              <a:t>:</a:t>
            </a:r>
            <a:r>
              <a:rPr lang="en-US" sz="2800">
                <a:solidFill>
                  <a:srgbClr val="CD6A51"/>
                </a:solidFill>
                <a:latin typeface="Operator Mono SSm A"/>
              </a:rPr>
              <a:t> flex-start | flex-end | center | baseline | stretch</a:t>
            </a:r>
            <a:r>
              <a:rPr lang="en-US" sz="2800">
                <a:solidFill>
                  <a:srgbClr val="FFFFFF"/>
                </a:solidFill>
                <a:latin typeface="Operator Mono SSm A"/>
              </a:rPr>
              <a:t>;</a:t>
            </a:r>
            <a:r>
              <a:rPr lang="en-US" sz="2800">
                <a:solidFill>
                  <a:srgbClr val="CD6A51"/>
                </a:solidFill>
                <a:latin typeface="Operator Mono SSm A"/>
              </a:rPr>
              <a:t> </a:t>
            </a:r>
            <a:r>
              <a:rPr lang="en-US" sz="2800">
                <a:solidFill>
                  <a:srgbClr val="FFFFFF"/>
                </a:solidFill>
                <a:latin typeface="Operator Mono SSm A"/>
              </a:rPr>
              <a:t>}</a:t>
            </a:r>
            <a:endParaRPr lang="en-US" sz="2800"/>
          </a:p>
        </p:txBody>
      </p:sp>
    </p:spTree>
    <p:extLst>
      <p:ext uri="{BB962C8B-B14F-4D97-AF65-F5344CB8AC3E}">
        <p14:creationId xmlns:p14="http://schemas.microsoft.com/office/powerpoint/2010/main" val="3107071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align-items           align-content </a:t>
            </a:r>
          </a:p>
        </p:txBody>
      </p:sp>
      <p:pic>
        <p:nvPicPr>
          <p:cNvPr id="4" name="Picture 4"/>
          <p:cNvPicPr>
            <a:picLocks noGrp="1" noChangeAspect="1"/>
          </p:cNvPicPr>
          <p:nvPr>
            <p:ph idx="1"/>
          </p:nvPr>
        </p:nvPicPr>
        <p:blipFill>
          <a:blip r:embed="rId3"/>
          <a:stretch>
            <a:fillRect/>
          </a:stretch>
        </p:blipFill>
        <p:spPr>
          <a:xfrm>
            <a:off x="1722294" y="1271840"/>
            <a:ext cx="4348306" cy="4813049"/>
          </a:xfrm>
          <a:prstGeom prst="rect">
            <a:avLst/>
          </a:prstGeom>
        </p:spPr>
      </p:pic>
      <p:pic>
        <p:nvPicPr>
          <p:cNvPr id="6" name="Picture 6"/>
          <p:cNvPicPr>
            <a:picLocks noChangeAspect="1"/>
          </p:cNvPicPr>
          <p:nvPr/>
        </p:nvPicPr>
        <p:blipFill>
          <a:blip r:embed="rId4"/>
          <a:stretch>
            <a:fillRect/>
          </a:stretch>
        </p:blipFill>
        <p:spPr>
          <a:xfrm>
            <a:off x="6356351" y="1273748"/>
            <a:ext cx="4029075" cy="4828602"/>
          </a:xfrm>
          <a:prstGeom prst="rect">
            <a:avLst/>
          </a:prstGeom>
        </p:spPr>
      </p:pic>
    </p:spTree>
    <p:extLst>
      <p:ext uri="{BB962C8B-B14F-4D97-AF65-F5344CB8AC3E}">
        <p14:creationId xmlns:p14="http://schemas.microsoft.com/office/powerpoint/2010/main" val="785143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Element </a:t>
            </a:r>
          </a:p>
        </p:txBody>
      </p:sp>
      <p:sp>
        <p:nvSpPr>
          <p:cNvPr id="3" name="Content Placeholder 2"/>
          <p:cNvSpPr>
            <a:spLocks noGrp="1"/>
          </p:cNvSpPr>
          <p:nvPr>
            <p:ph idx="1"/>
          </p:nvPr>
        </p:nvSpPr>
        <p:spPr/>
        <p:txBody>
          <a:bodyPr vert="horz" lIns="91440" tIns="45720" rIns="91440" bIns="45720" rtlCol="0" anchor="t">
            <a:normAutofit/>
          </a:bodyPr>
          <a:lstStyle/>
          <a:p>
            <a:r>
              <a:rPr lang="en-US"/>
              <a:t>Basic building block of HTML.</a:t>
            </a:r>
          </a:p>
          <a:p>
            <a:r>
              <a:rPr lang="en-US"/>
              <a:t>e.g. paragraphs, headings, links, lists</a:t>
            </a:r>
          </a:p>
          <a:p>
            <a:r>
              <a:rPr lang="en-US">
                <a:solidFill>
                  <a:srgbClr val="0000CD"/>
                </a:solidFill>
              </a:rPr>
              <a:t>&lt;</a:t>
            </a:r>
            <a:r>
              <a:rPr lang="en-US" err="1">
                <a:solidFill>
                  <a:srgbClr val="A52A2A"/>
                </a:solidFill>
              </a:rPr>
              <a:t>tagname</a:t>
            </a:r>
            <a:r>
              <a:rPr lang="en-US">
                <a:solidFill>
                  <a:srgbClr val="0000CD"/>
                </a:solidFill>
              </a:rPr>
              <a:t>&gt;</a:t>
            </a:r>
            <a:r>
              <a:rPr lang="en-US"/>
              <a:t>Content goes here</a:t>
            </a:r>
            <a:r>
              <a:rPr lang="en-US">
                <a:solidFill>
                  <a:srgbClr val="0000CD"/>
                </a:solidFill>
              </a:rPr>
              <a:t>&lt;</a:t>
            </a:r>
            <a:r>
              <a:rPr lang="en-US">
                <a:solidFill>
                  <a:srgbClr val="A52A2A"/>
                </a:solidFill>
              </a:rPr>
              <a:t>/</a:t>
            </a:r>
            <a:r>
              <a:rPr lang="en-US" err="1">
                <a:solidFill>
                  <a:srgbClr val="A52A2A"/>
                </a:solidFill>
              </a:rPr>
              <a:t>tagname</a:t>
            </a:r>
            <a:r>
              <a:rPr lang="en-US">
                <a:solidFill>
                  <a:srgbClr val="0000CD"/>
                </a:solidFill>
              </a:rPr>
              <a:t>&gt;</a:t>
            </a:r>
          </a:p>
          <a:p>
            <a:r>
              <a:rPr lang="en-US">
                <a:latin typeface="DejaVu Sans Mono"/>
              </a:rPr>
              <a:t>&lt;</a:t>
            </a:r>
            <a:r>
              <a:rPr lang="en-US" b="1">
                <a:solidFill>
                  <a:srgbClr val="000080"/>
                </a:solidFill>
                <a:latin typeface="DejaVu Sans Mono"/>
              </a:rPr>
              <a:t>h1</a:t>
            </a:r>
            <a:r>
              <a:rPr lang="en-US">
                <a:latin typeface="DejaVu Sans Mono"/>
              </a:rPr>
              <a:t>&gt;Owls...&lt;/</a:t>
            </a:r>
            <a:r>
              <a:rPr lang="en-US" b="1">
                <a:solidFill>
                  <a:srgbClr val="000080"/>
                </a:solidFill>
                <a:latin typeface="DejaVu Sans Mono"/>
              </a:rPr>
              <a:t>h1</a:t>
            </a:r>
            <a:r>
              <a:rPr lang="en-US">
                <a:latin typeface="DejaVu Sans Mono"/>
              </a:rPr>
              <a:t>&gt;</a:t>
            </a:r>
          </a:p>
          <a:p>
            <a:r>
              <a:rPr lang="en-US">
                <a:solidFill>
                  <a:srgbClr val="000000"/>
                </a:solidFill>
              </a:rPr>
              <a:t>Some elements don’t have closing tags</a:t>
            </a:r>
          </a:p>
          <a:p>
            <a:r>
              <a:rPr lang="en-US">
                <a:latin typeface="DejaVu Sans Mono"/>
              </a:rPr>
              <a:t>&lt;</a:t>
            </a:r>
            <a:r>
              <a:rPr lang="en-US" b="1" err="1">
                <a:solidFill>
                  <a:srgbClr val="000080"/>
                </a:solidFill>
                <a:latin typeface="DejaVu Sans Mono"/>
              </a:rPr>
              <a:t>img</a:t>
            </a:r>
            <a:r>
              <a:rPr lang="en-US" b="1">
                <a:solidFill>
                  <a:srgbClr val="000080"/>
                </a:solidFill>
                <a:latin typeface="DejaVu Sans Mono"/>
              </a:rPr>
              <a:t> </a:t>
            </a:r>
            <a:r>
              <a:rPr lang="en-US" b="1" err="1">
                <a:solidFill>
                  <a:srgbClr val="0000FF"/>
                </a:solidFill>
                <a:latin typeface="DejaVu Sans Mono"/>
              </a:rPr>
              <a:t>src</a:t>
            </a:r>
            <a:r>
              <a:rPr lang="en-US" b="1">
                <a:solidFill>
                  <a:srgbClr val="0000FF"/>
                </a:solidFill>
                <a:latin typeface="DejaVu Sans Mono"/>
              </a:rPr>
              <a:t>=</a:t>
            </a:r>
            <a:r>
              <a:rPr lang="en-US" b="1">
                <a:solidFill>
                  <a:srgbClr val="008000"/>
                </a:solidFill>
                <a:latin typeface="DejaVu Sans Mono"/>
              </a:rPr>
              <a:t>"images/img1.jpg" </a:t>
            </a:r>
            <a:r>
              <a:rPr lang="en-US" b="1">
                <a:solidFill>
                  <a:srgbClr val="0000FF"/>
                </a:solidFill>
                <a:latin typeface="DejaVu Sans Mono"/>
              </a:rPr>
              <a:t>alt=</a:t>
            </a:r>
            <a:r>
              <a:rPr lang="en-US" b="1">
                <a:solidFill>
                  <a:srgbClr val="008000"/>
                </a:solidFill>
                <a:latin typeface="DejaVu Sans Mono"/>
              </a:rPr>
              <a:t>"adorable"</a:t>
            </a:r>
            <a:r>
              <a:rPr lang="en-US">
                <a:latin typeface="DejaVu Sans Mono"/>
              </a:rPr>
              <a:t>&gt;</a:t>
            </a:r>
          </a:p>
          <a:p>
            <a:endParaRPr lang="en-US">
              <a:solidFill>
                <a:srgbClr val="000000"/>
              </a:solidFill>
            </a:endParaRPr>
          </a:p>
        </p:txBody>
      </p:sp>
    </p:spTree>
    <p:extLst>
      <p:ext uri="{BB962C8B-B14F-4D97-AF65-F5344CB8AC3E}">
        <p14:creationId xmlns:p14="http://schemas.microsoft.com/office/powerpoint/2010/main" val="27593993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Order,flex</a:t>
            </a:r>
            <a:r>
              <a:rPr lang="en-US"/>
              <a:t>-grow</a:t>
            </a:r>
          </a:p>
        </p:txBody>
      </p:sp>
      <p:sp>
        <p:nvSpPr>
          <p:cNvPr id="3" name="Content Placeholder 2"/>
          <p:cNvSpPr>
            <a:spLocks noGrp="1"/>
          </p:cNvSpPr>
          <p:nvPr>
            <p:ph idx="1"/>
          </p:nvPr>
        </p:nvSpPr>
        <p:spPr/>
        <p:txBody>
          <a:bodyPr vert="horz" lIns="91440" tIns="45720" rIns="91440" bIns="45720" rtlCol="0" anchor="t">
            <a:normAutofit/>
          </a:bodyPr>
          <a:lstStyle/>
          <a:p>
            <a:r>
              <a:rPr lang="en-US"/>
              <a:t>Order property controls the order in which items appear</a:t>
            </a:r>
          </a:p>
          <a:p>
            <a:r>
              <a:rPr lang="en-US"/>
              <a:t>Flew-grow decides amount of available space an item can take </a:t>
            </a:r>
          </a:p>
          <a:p>
            <a:endParaRPr lang="en-US"/>
          </a:p>
          <a:p>
            <a:endParaRPr lang="en-US"/>
          </a:p>
          <a:p>
            <a:endParaRPr lang="en-US"/>
          </a:p>
          <a:p>
            <a:endParaRPr lang="en-US"/>
          </a:p>
          <a:p>
            <a:pPr marL="0" indent="0">
              <a:buNone/>
            </a:pPr>
            <a:endParaRPr lang="en-US"/>
          </a:p>
        </p:txBody>
      </p:sp>
      <p:pic>
        <p:nvPicPr>
          <p:cNvPr id="4" name="Picture 4"/>
          <p:cNvPicPr>
            <a:picLocks noChangeAspect="1"/>
          </p:cNvPicPr>
          <p:nvPr/>
        </p:nvPicPr>
        <p:blipFill>
          <a:blip r:embed="rId3"/>
          <a:stretch>
            <a:fillRect/>
          </a:stretch>
        </p:blipFill>
        <p:spPr>
          <a:xfrm>
            <a:off x="1819275" y="4550511"/>
            <a:ext cx="4027488" cy="1435952"/>
          </a:xfrm>
          <a:prstGeom prst="rect">
            <a:avLst/>
          </a:prstGeom>
        </p:spPr>
      </p:pic>
      <p:sp>
        <p:nvSpPr>
          <p:cNvPr id="6" name="TextBox 5"/>
          <p:cNvSpPr txBox="1"/>
          <p:nvPr/>
        </p:nvSpPr>
        <p:spPr>
          <a:xfrm>
            <a:off x="6731774" y="3401533"/>
            <a:ext cx="3703637" cy="138499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Click </a:t>
            </a:r>
            <a:r>
              <a:rPr lang="en-US" sz="2800" err="1"/>
              <a:t>t</a:t>
            </a:r>
            <a:r>
              <a:rPr lang="en-US" sz="2800" err="1">
                <a:solidFill>
                  <a:srgbClr val="DFC48C"/>
                </a:solidFill>
              </a:rPr>
              <a:t>.item</a:t>
            </a:r>
            <a:r>
              <a:rPr lang="en-US" sz="2800">
                <a:solidFill>
                  <a:srgbClr val="DFC48C"/>
                </a:solidFill>
              </a:rPr>
              <a:t> </a:t>
            </a:r>
            <a:r>
              <a:rPr lang="en-US" sz="2800">
                <a:solidFill>
                  <a:srgbClr val="FFFFFF"/>
                </a:solidFill>
              </a:rPr>
              <a:t>{</a:t>
            </a:r>
            <a:r>
              <a:rPr lang="en-US" sz="2800">
                <a:solidFill>
                  <a:srgbClr val="CD6A51"/>
                </a:solidFill>
              </a:rPr>
              <a:t> </a:t>
            </a:r>
            <a:r>
              <a:rPr lang="en-US" sz="2800">
                <a:solidFill>
                  <a:srgbClr val="9B869C"/>
                </a:solidFill>
              </a:rPr>
              <a:t>flex-grow</a:t>
            </a:r>
            <a:r>
              <a:rPr lang="en-US" sz="2800">
                <a:solidFill>
                  <a:srgbClr val="FFFFFF"/>
                </a:solidFill>
              </a:rPr>
              <a:t>:</a:t>
            </a:r>
            <a:r>
              <a:rPr lang="en-US" sz="2800">
                <a:solidFill>
                  <a:srgbClr val="CD6A51"/>
                </a:solidFill>
              </a:rPr>
              <a:t> &lt;number&gt;</a:t>
            </a:r>
            <a:r>
              <a:rPr lang="en-US" sz="2800">
                <a:solidFill>
                  <a:srgbClr val="FFFFFF"/>
                </a:solidFill>
              </a:rPr>
              <a:t>;</a:t>
            </a:r>
            <a:r>
              <a:rPr lang="en-US" sz="2800">
                <a:solidFill>
                  <a:srgbClr val="CD6A51"/>
                </a:solidFill>
              </a:rPr>
              <a:t> </a:t>
            </a:r>
            <a:r>
              <a:rPr lang="en-US" sz="2800">
                <a:solidFill>
                  <a:srgbClr val="777777"/>
                </a:solidFill>
              </a:rPr>
              <a:t>/* default 0 */</a:t>
            </a:r>
            <a:r>
              <a:rPr lang="en-US" sz="2800">
                <a:solidFill>
                  <a:srgbClr val="CD6A51"/>
                </a:solidFill>
              </a:rPr>
              <a:t> </a:t>
            </a:r>
            <a:r>
              <a:rPr lang="en-US" sz="2800">
                <a:solidFill>
                  <a:srgbClr val="FFFFFF"/>
                </a:solidFill>
              </a:rPr>
              <a:t>}</a:t>
            </a:r>
            <a:r>
              <a:rPr lang="en-US" sz="2800"/>
              <a:t>o add text</a:t>
            </a:r>
          </a:p>
        </p:txBody>
      </p:sp>
      <p:sp>
        <p:nvSpPr>
          <p:cNvPr id="7" name="TextBox 6"/>
          <p:cNvSpPr txBox="1"/>
          <p:nvPr/>
        </p:nvSpPr>
        <p:spPr>
          <a:xfrm>
            <a:off x="1752495" y="3831541"/>
            <a:ext cx="4053754" cy="954107"/>
          </a:xfrm>
          <a:prstGeom prst="rect">
            <a:avLst/>
          </a:prstGeom>
          <a:solidFill>
            <a:schemeClr val="tx1"/>
          </a:solidFill>
        </p:spPr>
        <p:txBody>
          <a:bodyPr rtlCol="0">
            <a:spAutoFit/>
          </a:bodyPr>
          <a:lstStyle/>
          <a:p>
            <a:r>
              <a:rPr lang="en-US" sz="2800">
                <a:solidFill>
                  <a:srgbClr val="DFC48C"/>
                </a:solidFill>
                <a:latin typeface="Operator Mono SSm A"/>
              </a:rPr>
              <a:t>.item </a:t>
            </a:r>
            <a:r>
              <a:rPr lang="en-US" sz="2800">
                <a:solidFill>
                  <a:srgbClr val="FFFFFF"/>
                </a:solidFill>
                <a:latin typeface="Operator Mono SSm A"/>
              </a:rPr>
              <a:t>{</a:t>
            </a:r>
            <a:r>
              <a:rPr lang="en-US" sz="2800">
                <a:solidFill>
                  <a:srgbClr val="CD6A51"/>
                </a:solidFill>
                <a:latin typeface="Operator Mono SSm A"/>
              </a:rPr>
              <a:t> </a:t>
            </a:r>
            <a:r>
              <a:rPr lang="en-US" sz="2800">
                <a:solidFill>
                  <a:srgbClr val="9B869C"/>
                </a:solidFill>
                <a:latin typeface="Operator Mono SSm A"/>
              </a:rPr>
              <a:t>order</a:t>
            </a:r>
            <a:r>
              <a:rPr lang="en-US" sz="2800">
                <a:solidFill>
                  <a:srgbClr val="FFFFFF"/>
                </a:solidFill>
                <a:latin typeface="Operator Mono SSm A"/>
              </a:rPr>
              <a:t>:</a:t>
            </a:r>
            <a:r>
              <a:rPr lang="en-US" sz="2800">
                <a:solidFill>
                  <a:srgbClr val="CD6A51"/>
                </a:solidFill>
                <a:latin typeface="Operator Mono SSm A"/>
              </a:rPr>
              <a:t> &lt;integer&gt;</a:t>
            </a:r>
            <a:r>
              <a:rPr lang="en-US" sz="2800">
                <a:solidFill>
                  <a:srgbClr val="FFFFFF"/>
                </a:solidFill>
                <a:latin typeface="Operator Mono SSm A"/>
              </a:rPr>
              <a:t>;</a:t>
            </a:r>
            <a:r>
              <a:rPr lang="en-US" sz="2800">
                <a:solidFill>
                  <a:srgbClr val="CD6A51"/>
                </a:solidFill>
                <a:latin typeface="Operator Mono SSm A"/>
              </a:rPr>
              <a:t> </a:t>
            </a:r>
            <a:r>
              <a:rPr lang="en-US" sz="2800">
                <a:solidFill>
                  <a:srgbClr val="FFFFFF"/>
                </a:solidFill>
                <a:latin typeface="Operator Mono SSm A"/>
              </a:rPr>
              <a:t>}</a:t>
            </a:r>
            <a:endParaRPr lang="en-US" sz="2800"/>
          </a:p>
        </p:txBody>
      </p:sp>
      <p:pic>
        <p:nvPicPr>
          <p:cNvPr id="8" name="Picture 8"/>
          <p:cNvPicPr>
            <a:picLocks noChangeAspect="1"/>
          </p:cNvPicPr>
          <p:nvPr/>
        </p:nvPicPr>
        <p:blipFill>
          <a:blip r:embed="rId4"/>
          <a:stretch>
            <a:fillRect/>
          </a:stretch>
        </p:blipFill>
        <p:spPr>
          <a:xfrm>
            <a:off x="6499804" y="4840288"/>
            <a:ext cx="3730047" cy="1257300"/>
          </a:xfrm>
          <a:prstGeom prst="rect">
            <a:avLst/>
          </a:prstGeom>
        </p:spPr>
      </p:pic>
    </p:spTree>
    <p:extLst>
      <p:ext uri="{BB962C8B-B14F-4D97-AF65-F5344CB8AC3E}">
        <p14:creationId xmlns:p14="http://schemas.microsoft.com/office/powerpoint/2010/main" val="26172727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Flex-</a:t>
            </a:r>
            <a:r>
              <a:rPr lang="en-US" err="1"/>
              <a:t>shrink,flex</a:t>
            </a:r>
            <a:r>
              <a:rPr lang="en-US"/>
              <a:t>-basis </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Flex-shrink defines ability of an item to shrink if necessary</a:t>
            </a:r>
          </a:p>
          <a:p>
            <a:endParaRPr lang="en-US" dirty="0"/>
          </a:p>
          <a:p>
            <a:endParaRPr lang="en-US" dirty="0"/>
          </a:p>
          <a:p>
            <a:r>
              <a:rPr lang="en-US" dirty="0"/>
              <a:t>Flex-basis defines default size of an item before remaining space is distributed. "auto"  takes its width or height appropriately</a:t>
            </a:r>
          </a:p>
          <a:p>
            <a:endParaRPr lang="en-US" dirty="0"/>
          </a:p>
          <a:p>
            <a:endParaRPr lang="en-US" dirty="0"/>
          </a:p>
          <a:p>
            <a:pPr marL="0" indent="0">
              <a:buNone/>
            </a:pPr>
            <a:r>
              <a:rPr lang="en-US" dirty="0">
                <a:solidFill>
                  <a:srgbClr val="FFFFFF"/>
                </a:solidFill>
              </a:rPr>
              <a:t>}</a:t>
            </a:r>
          </a:p>
        </p:txBody>
      </p:sp>
      <p:sp>
        <p:nvSpPr>
          <p:cNvPr id="4" name="TextBox 3"/>
          <p:cNvSpPr txBox="1"/>
          <p:nvPr/>
        </p:nvSpPr>
        <p:spPr>
          <a:xfrm>
            <a:off x="1952428" y="2600326"/>
            <a:ext cx="8210261" cy="58477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DFC48C"/>
                </a:solidFill>
                <a:latin typeface="Helvetica"/>
                <a:cs typeface="Helvetica"/>
              </a:rPr>
              <a:t>item </a:t>
            </a:r>
            <a:r>
              <a:rPr lang="en-US" sz="3200">
                <a:solidFill>
                  <a:srgbClr val="FFFFFF"/>
                </a:solidFill>
                <a:latin typeface="Helvetica"/>
                <a:cs typeface="Helvetica"/>
              </a:rPr>
              <a:t>{</a:t>
            </a:r>
            <a:r>
              <a:rPr lang="en-US" sz="3200">
                <a:solidFill>
                  <a:srgbClr val="CD6A51"/>
                </a:solidFill>
                <a:latin typeface="Helvetica"/>
                <a:cs typeface="Helvetica"/>
              </a:rPr>
              <a:t> </a:t>
            </a:r>
            <a:r>
              <a:rPr lang="en-US" sz="3200">
                <a:solidFill>
                  <a:srgbClr val="9B869C"/>
                </a:solidFill>
                <a:latin typeface="Helvetica"/>
                <a:cs typeface="Helvetica"/>
              </a:rPr>
              <a:t>flex-shrink</a:t>
            </a:r>
            <a:r>
              <a:rPr lang="en-US" sz="3200">
                <a:solidFill>
                  <a:srgbClr val="FFFFFF"/>
                </a:solidFill>
                <a:latin typeface="Helvetica"/>
                <a:cs typeface="Helvetica"/>
              </a:rPr>
              <a:t>:</a:t>
            </a:r>
            <a:r>
              <a:rPr lang="en-US" sz="3200">
                <a:solidFill>
                  <a:srgbClr val="CD6A51"/>
                </a:solidFill>
                <a:latin typeface="Helvetica"/>
                <a:cs typeface="Helvetica"/>
              </a:rPr>
              <a:t> &lt;number&gt;</a:t>
            </a:r>
            <a:r>
              <a:rPr lang="en-US" sz="3200">
                <a:solidFill>
                  <a:srgbClr val="FFFFFF"/>
                </a:solidFill>
                <a:latin typeface="Helvetica"/>
                <a:cs typeface="Helvetica"/>
              </a:rPr>
              <a:t>;</a:t>
            </a:r>
            <a:r>
              <a:rPr lang="en-US" sz="3200">
                <a:solidFill>
                  <a:srgbClr val="CD6A51"/>
                </a:solidFill>
                <a:latin typeface="Helvetica"/>
                <a:cs typeface="Helvetica"/>
              </a:rPr>
              <a:t> </a:t>
            </a:r>
            <a:r>
              <a:rPr lang="en-US" sz="3200">
                <a:solidFill>
                  <a:srgbClr val="777777"/>
                </a:solidFill>
                <a:latin typeface="Helvetica"/>
                <a:cs typeface="Helvetica"/>
              </a:rPr>
              <a:t>/* default 1 */</a:t>
            </a:r>
            <a:r>
              <a:rPr lang="en-US" sz="3200">
                <a:solidFill>
                  <a:srgbClr val="CD6A51"/>
                </a:solidFill>
                <a:latin typeface="Helvetica"/>
                <a:cs typeface="Helvetica"/>
              </a:rPr>
              <a:t> </a:t>
            </a:r>
            <a:r>
              <a:rPr lang="en-US" sz="3200">
                <a:solidFill>
                  <a:srgbClr val="FFFFFF"/>
                </a:solidFill>
                <a:latin typeface="Helvetica"/>
                <a:cs typeface="Helvetica"/>
              </a:rPr>
              <a:t>}</a:t>
            </a:r>
            <a:r>
              <a:rPr lang="en-US" sz="3200">
                <a:solidFill>
                  <a:srgbClr val="000000"/>
                </a:solidFill>
                <a:latin typeface="Helvetica"/>
                <a:cs typeface="Helvetica"/>
              </a:rPr>
              <a:t> </a:t>
            </a:r>
            <a:endParaRPr lang="en-US" sz="3200"/>
          </a:p>
        </p:txBody>
      </p:sp>
      <p:sp>
        <p:nvSpPr>
          <p:cNvPr id="5" name="TextBox 4"/>
          <p:cNvSpPr txBox="1"/>
          <p:nvPr/>
        </p:nvSpPr>
        <p:spPr>
          <a:xfrm>
            <a:off x="1543051" y="4810126"/>
            <a:ext cx="9107343" cy="58477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solidFill>
                  <a:srgbClr val="DFC48C"/>
                </a:solidFill>
                <a:latin typeface="Calibri"/>
              </a:rPr>
              <a:t>.item </a:t>
            </a:r>
            <a:r>
              <a:rPr lang="en-US" sz="3200">
                <a:solidFill>
                  <a:srgbClr val="FFFFFF"/>
                </a:solidFill>
                <a:latin typeface="Calibri"/>
              </a:rPr>
              <a:t>{</a:t>
            </a:r>
            <a:r>
              <a:rPr lang="en-US" sz="3200">
                <a:solidFill>
                  <a:srgbClr val="CD6A51"/>
                </a:solidFill>
                <a:latin typeface="Calibri"/>
              </a:rPr>
              <a:t> </a:t>
            </a:r>
            <a:r>
              <a:rPr lang="en-US" sz="3200">
                <a:solidFill>
                  <a:srgbClr val="9B869C"/>
                </a:solidFill>
                <a:latin typeface="Calibri"/>
              </a:rPr>
              <a:t>flex-basis</a:t>
            </a:r>
            <a:r>
              <a:rPr lang="en-US" sz="3200">
                <a:solidFill>
                  <a:srgbClr val="FFFFFF"/>
                </a:solidFill>
                <a:latin typeface="Calibri"/>
              </a:rPr>
              <a:t>:</a:t>
            </a:r>
            <a:r>
              <a:rPr lang="en-US" sz="3200">
                <a:solidFill>
                  <a:srgbClr val="CD6A51"/>
                </a:solidFill>
                <a:latin typeface="Calibri"/>
              </a:rPr>
              <a:t> &lt;length&gt; | auto</a:t>
            </a:r>
            <a:r>
              <a:rPr lang="en-US" sz="3200">
                <a:solidFill>
                  <a:srgbClr val="FFFFFF"/>
                </a:solidFill>
                <a:latin typeface="Calibri"/>
              </a:rPr>
              <a:t>;</a:t>
            </a:r>
            <a:r>
              <a:rPr lang="en-US" sz="3200">
                <a:solidFill>
                  <a:srgbClr val="CD6A51"/>
                </a:solidFill>
                <a:latin typeface="Calibri"/>
              </a:rPr>
              <a:t> </a:t>
            </a:r>
            <a:r>
              <a:rPr lang="en-US" sz="3200">
                <a:solidFill>
                  <a:srgbClr val="777777"/>
                </a:solidFill>
                <a:latin typeface="Calibri"/>
              </a:rPr>
              <a:t>/* default auto */</a:t>
            </a:r>
            <a:r>
              <a:rPr lang="en-US" sz="3200">
                <a:solidFill>
                  <a:srgbClr val="CD6A51"/>
                </a:solidFill>
                <a:latin typeface="Calibri"/>
              </a:rPr>
              <a:t> </a:t>
            </a:r>
            <a:r>
              <a:rPr lang="en-US" sz="3200">
                <a:solidFill>
                  <a:srgbClr val="FFFFFF"/>
                </a:solidFill>
                <a:latin typeface="Calibri"/>
              </a:rPr>
              <a:t>}</a:t>
            </a:r>
          </a:p>
        </p:txBody>
      </p:sp>
    </p:spTree>
    <p:extLst>
      <p:ext uri="{BB962C8B-B14F-4D97-AF65-F5344CB8AC3E}">
        <p14:creationId xmlns:p14="http://schemas.microsoft.com/office/powerpoint/2010/main" val="1785942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align-self</a:t>
            </a:r>
          </a:p>
          <a:p>
            <a:endParaRPr lang="en-US"/>
          </a:p>
        </p:txBody>
      </p:sp>
      <p:sp>
        <p:nvSpPr>
          <p:cNvPr id="3" name="Content Placeholder 2"/>
          <p:cNvSpPr>
            <a:spLocks noGrp="1"/>
          </p:cNvSpPr>
          <p:nvPr>
            <p:ph idx="1"/>
          </p:nvPr>
        </p:nvSpPr>
        <p:spPr>
          <a:xfrm>
            <a:off x="2038350" y="981076"/>
            <a:ext cx="8229600" cy="4525963"/>
          </a:xfrm>
        </p:spPr>
        <p:txBody>
          <a:bodyPr vert="horz" lIns="91440" tIns="45720" rIns="91440" bIns="45720" rtlCol="0" anchor="t">
            <a:normAutofit/>
          </a:bodyPr>
          <a:lstStyle/>
          <a:p>
            <a:r>
              <a:rPr lang="en-US"/>
              <a:t>allows the default alignment (or the one specified by align-items) to be overridden for individual flex items.</a:t>
            </a:r>
          </a:p>
          <a:p>
            <a:pPr lvl="1"/>
            <a:endParaRPr lang="en-US"/>
          </a:p>
        </p:txBody>
      </p:sp>
      <p:sp>
        <p:nvSpPr>
          <p:cNvPr id="4" name="TextBox 3"/>
          <p:cNvSpPr txBox="1"/>
          <p:nvPr/>
        </p:nvSpPr>
        <p:spPr>
          <a:xfrm>
            <a:off x="2008742" y="2438401"/>
            <a:ext cx="8197194" cy="95410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solidFill>
                  <a:srgbClr val="DFC48C"/>
                </a:solidFill>
              </a:rPr>
              <a:t>.item </a:t>
            </a:r>
            <a:r>
              <a:rPr lang="en-US" sz="2800">
                <a:solidFill>
                  <a:srgbClr val="FFFFFF"/>
                </a:solidFill>
              </a:rPr>
              <a:t>{</a:t>
            </a:r>
            <a:r>
              <a:rPr lang="en-US" sz="2800">
                <a:solidFill>
                  <a:srgbClr val="CD6A51"/>
                </a:solidFill>
              </a:rPr>
              <a:t> </a:t>
            </a:r>
            <a:r>
              <a:rPr lang="en-US" sz="2800">
                <a:solidFill>
                  <a:srgbClr val="9B869C"/>
                </a:solidFill>
              </a:rPr>
              <a:t>align-self</a:t>
            </a:r>
            <a:r>
              <a:rPr lang="en-US" sz="2800">
                <a:solidFill>
                  <a:srgbClr val="FFFFFF"/>
                </a:solidFill>
              </a:rPr>
              <a:t>:</a:t>
            </a:r>
            <a:r>
              <a:rPr lang="en-US" sz="2800">
                <a:solidFill>
                  <a:srgbClr val="CD6A51"/>
                </a:solidFill>
              </a:rPr>
              <a:t> auto | flex-start | flex-end | center | baseline | stretch</a:t>
            </a:r>
            <a:r>
              <a:rPr lang="en-US" sz="2800">
                <a:solidFill>
                  <a:srgbClr val="FFFFFF"/>
                </a:solidFill>
              </a:rPr>
              <a:t>;</a:t>
            </a:r>
            <a:r>
              <a:rPr lang="en-US" sz="2800">
                <a:solidFill>
                  <a:srgbClr val="CD6A51"/>
                </a:solidFill>
              </a:rPr>
              <a:t> </a:t>
            </a:r>
            <a:r>
              <a:rPr lang="en-US" sz="2800">
                <a:solidFill>
                  <a:srgbClr val="FFFFFF"/>
                </a:solidFill>
              </a:rPr>
              <a:t>}</a:t>
            </a:r>
            <a:endParaRPr lang="en-US" sz="2800"/>
          </a:p>
        </p:txBody>
      </p:sp>
      <p:pic>
        <p:nvPicPr>
          <p:cNvPr id="5" name="Picture 5"/>
          <p:cNvPicPr>
            <a:picLocks noChangeAspect="1"/>
          </p:cNvPicPr>
          <p:nvPr/>
        </p:nvPicPr>
        <p:blipFill>
          <a:blip r:embed="rId3"/>
          <a:stretch>
            <a:fillRect/>
          </a:stretch>
        </p:blipFill>
        <p:spPr>
          <a:xfrm>
            <a:off x="2057401" y="3500438"/>
            <a:ext cx="7546975" cy="2593660"/>
          </a:xfrm>
          <a:prstGeom prst="rect">
            <a:avLst/>
          </a:prstGeom>
        </p:spPr>
      </p:pic>
    </p:spTree>
    <p:extLst>
      <p:ext uri="{BB962C8B-B14F-4D97-AF65-F5344CB8AC3E}">
        <p14:creationId xmlns:p14="http://schemas.microsoft.com/office/powerpoint/2010/main" val="3090473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rPr>
              <a:t>UseCase-1:Google Home Page  </a:t>
            </a:r>
            <a:endParaRPr lang="en-US"/>
          </a:p>
        </p:txBody>
      </p:sp>
      <p:pic>
        <p:nvPicPr>
          <p:cNvPr id="4" name="Picture 4"/>
          <p:cNvPicPr>
            <a:picLocks noGrp="1" noChangeAspect="1"/>
          </p:cNvPicPr>
          <p:nvPr>
            <p:ph idx="1"/>
          </p:nvPr>
        </p:nvPicPr>
        <p:blipFill>
          <a:blip r:embed="rId3"/>
          <a:stretch>
            <a:fillRect/>
          </a:stretch>
        </p:blipFill>
        <p:spPr>
          <a:xfrm>
            <a:off x="1655764" y="1295162"/>
            <a:ext cx="8555037" cy="4618277"/>
          </a:xfrm>
          <a:prstGeom prst="rect">
            <a:avLst/>
          </a:prstGeom>
        </p:spPr>
      </p:pic>
    </p:spTree>
    <p:extLst>
      <p:ext uri="{BB962C8B-B14F-4D97-AF65-F5344CB8AC3E}">
        <p14:creationId xmlns:p14="http://schemas.microsoft.com/office/powerpoint/2010/main" val="41227016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UseCase</a:t>
            </a:r>
            <a:r>
              <a:rPr lang="en-US" dirty="0"/>
              <a:t>-A Simple HTML Page </a:t>
            </a:r>
          </a:p>
        </p:txBody>
      </p:sp>
      <p:pic>
        <p:nvPicPr>
          <p:cNvPr id="4" name="Content Placeholder 3"/>
          <p:cNvPicPr>
            <a:picLocks noGrp="1" noChangeAspect="1"/>
          </p:cNvPicPr>
          <p:nvPr>
            <p:ph idx="1"/>
          </p:nvPr>
        </p:nvPicPr>
        <p:blipFill>
          <a:blip r:embed="rId3"/>
          <a:stretch>
            <a:fillRect/>
          </a:stretch>
        </p:blipFill>
        <p:spPr/>
      </p:pic>
    </p:spTree>
    <p:extLst>
      <p:ext uri="{BB962C8B-B14F-4D97-AF65-F5344CB8AC3E}">
        <p14:creationId xmlns:p14="http://schemas.microsoft.com/office/powerpoint/2010/main" val="37099333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Case-A Simple HTML Page  </a:t>
            </a:r>
            <a:endParaRPr lang="en-US" dirty="0">
              <a:solidFill>
                <a:srgbClr val="000000"/>
              </a:solidFill>
            </a:endParaRPr>
          </a:p>
        </p:txBody>
      </p:sp>
      <p:pic>
        <p:nvPicPr>
          <p:cNvPr id="4" name="Content Placeholder 3"/>
          <p:cNvPicPr>
            <a:picLocks noChangeAspect="1"/>
          </p:cNvPicPr>
          <p:nvPr/>
        </p:nvPicPr>
        <p:blipFill>
          <a:blip r:embed="rId3"/>
          <a:stretch>
            <a:fillRect/>
          </a:stretch>
        </p:blipFill>
        <p:spPr>
          <a:xfrm>
            <a:off x="1524000" y="1130878"/>
            <a:ext cx="9050338" cy="4990522"/>
          </a:xfrm>
          <a:prstGeom prst="rect">
            <a:avLst/>
          </a:prstGeom>
        </p:spPr>
      </p:pic>
    </p:spTree>
    <p:extLst>
      <p:ext uri="{BB962C8B-B14F-4D97-AF65-F5344CB8AC3E}">
        <p14:creationId xmlns:p14="http://schemas.microsoft.com/office/powerpoint/2010/main" val="3280481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Case-A Simple HTML Page  </a:t>
            </a:r>
          </a:p>
        </p:txBody>
      </p:sp>
      <p:pic>
        <p:nvPicPr>
          <p:cNvPr id="4" name="Picture 3"/>
          <p:cNvPicPr>
            <a:picLocks noChangeAspect="1"/>
          </p:cNvPicPr>
          <p:nvPr/>
        </p:nvPicPr>
        <p:blipFill>
          <a:blip r:embed="rId3"/>
          <a:stretch>
            <a:fillRect/>
          </a:stretch>
        </p:blipFill>
        <p:spPr>
          <a:xfrm>
            <a:off x="1525588" y="1231322"/>
            <a:ext cx="9097962" cy="4859916"/>
          </a:xfrm>
          <a:prstGeom prst="rect">
            <a:avLst/>
          </a:prstGeom>
        </p:spPr>
      </p:pic>
    </p:spTree>
    <p:extLst>
      <p:ext uri="{BB962C8B-B14F-4D97-AF65-F5344CB8AC3E}">
        <p14:creationId xmlns:p14="http://schemas.microsoft.com/office/powerpoint/2010/main" val="27326440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274639"/>
            <a:ext cx="7995805" cy="701387"/>
          </a:xfrm>
        </p:spPr>
        <p:txBody>
          <a:bodyPr>
            <a:normAutofit fontScale="90000"/>
          </a:bodyPr>
          <a:lstStyle/>
          <a:p>
            <a:r>
              <a:rPr lang="en-US" dirty="0"/>
              <a:t>In Class Exercise-HTML Task </a:t>
            </a:r>
            <a:endParaRPr lang="en-US" dirty="0">
              <a:solidFill>
                <a:srgbClr val="000000"/>
              </a:solidFill>
            </a:endParaRPr>
          </a:p>
        </p:txBody>
      </p:sp>
      <p:sp>
        <p:nvSpPr>
          <p:cNvPr id="3" name="Content Placeholder 2"/>
          <p:cNvSpPr>
            <a:spLocks noGrp="1"/>
          </p:cNvSpPr>
          <p:nvPr>
            <p:ph idx="1"/>
          </p:nvPr>
        </p:nvSpPr>
        <p:spPr>
          <a:xfrm>
            <a:off x="1981200" y="1145599"/>
            <a:ext cx="8229600" cy="4980565"/>
          </a:xfrm>
        </p:spPr>
        <p:txBody>
          <a:bodyPr vert="horz" lIns="91440" tIns="45720" rIns="91440" bIns="45720" rtlCol="0" anchor="t">
            <a:noAutofit/>
          </a:bodyPr>
          <a:lstStyle/>
          <a:p>
            <a:r>
              <a:rPr lang="en-US" sz="2000" dirty="0"/>
              <a:t>Show that you have WebStorm installed on your machine.</a:t>
            </a:r>
          </a:p>
          <a:p>
            <a:r>
              <a:rPr lang="en-US" sz="2000" dirty="0"/>
              <a:t>Create GitHub Account. Create a repository in remote GitHub. Clone it to local machine. Create two (Source and Documentation) directories in local GitHub</a:t>
            </a:r>
            <a:endParaRPr lang="en-US" sz="2000" dirty="0">
              <a:solidFill>
                <a:srgbClr val="000000"/>
              </a:solidFill>
            </a:endParaRPr>
          </a:p>
          <a:p>
            <a:r>
              <a:rPr lang="en-US" sz="2000" dirty="0"/>
              <a:t>Take screenshots of a repository creation and put them in the documentation folder in the local repository and sync it to remote repository   </a:t>
            </a:r>
          </a:p>
          <a:p>
            <a:r>
              <a:rPr lang="en-US" sz="2000" dirty="0"/>
              <a:t>Create a html document named “index.html” and place it in the source folder. Inside the html document write a report explaining what you did during the creation of the Git repository with screenshots included as images. The page should contain paragraphs, headings, unordered </a:t>
            </a:r>
            <a:r>
              <a:rPr lang="en-US" sz="2000" dirty="0" err="1"/>
              <a:t>list,ordered</a:t>
            </a:r>
            <a:r>
              <a:rPr lang="en-US" sz="2000" dirty="0"/>
              <a:t> </a:t>
            </a:r>
            <a:r>
              <a:rPr lang="en-US" sz="2000" dirty="0" err="1"/>
              <a:t>list,at</a:t>
            </a:r>
            <a:r>
              <a:rPr lang="en-US" sz="2000" dirty="0"/>
              <a:t> least two div &amp; span elements. The screenshots stored in documentation should be displayed as images at appropriate locations in the html file and should be clickable i.e. when you click the image, it should redirect you to the location of the image in the documentation in a new tab. </a:t>
            </a:r>
          </a:p>
        </p:txBody>
      </p:sp>
    </p:spTree>
    <p:extLst>
      <p:ext uri="{BB962C8B-B14F-4D97-AF65-F5344CB8AC3E}">
        <p14:creationId xmlns:p14="http://schemas.microsoft.com/office/powerpoint/2010/main" val="3935084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Exercise –HTML Task</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The html page should also include a relevant YouTube video      </a:t>
            </a:r>
            <a:r>
              <a:rPr lang="en-US" sz="2400" dirty="0">
                <a:latin typeface="Times New Roman" panose="02020603050405020304" pitchFamily="18" charset="0"/>
                <a:cs typeface="Times New Roman" panose="02020603050405020304" pitchFamily="18" charset="0"/>
              </a:rPr>
              <a:t> </a:t>
            </a:r>
          </a:p>
          <a:p>
            <a:pPr marL="857250" lvl="1" indent="-457200"/>
            <a:r>
              <a:rPr lang="en-US" sz="2400" dirty="0">
                <a:latin typeface="Times New Roman" panose="02020603050405020304" pitchFamily="18" charset="0"/>
                <a:cs typeface="Times New Roman" panose="02020603050405020304" pitchFamily="18" charset="0"/>
              </a:rPr>
              <a:t>The video should have controls like play, pause, etc. </a:t>
            </a:r>
            <a:r>
              <a:rPr lang="en-US" sz="3200" dirty="0"/>
              <a:t>    </a:t>
            </a:r>
          </a:p>
          <a:p>
            <a:r>
              <a:rPr lang="en-US" dirty="0"/>
              <a:t>Sync both local repository with the source and documentation folders with the remote repository.  </a:t>
            </a:r>
          </a:p>
          <a:p>
            <a:pPr marL="0" indent="0">
              <a:buNone/>
            </a:pPr>
            <a:r>
              <a:rPr lang="en-US" dirty="0"/>
              <a:t>   </a:t>
            </a:r>
          </a:p>
          <a:p>
            <a:endParaRPr lang="en-US" dirty="0"/>
          </a:p>
        </p:txBody>
      </p:sp>
    </p:spTree>
    <p:extLst>
      <p:ext uri="{BB962C8B-B14F-4D97-AF65-F5344CB8AC3E}">
        <p14:creationId xmlns:p14="http://schemas.microsoft.com/office/powerpoint/2010/main" val="9472203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Exercise-CSS Task  </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US" dirty="0">
              <a:latin typeface="Calibri"/>
            </a:endParaRPr>
          </a:p>
          <a:p>
            <a:r>
              <a:rPr lang="en-US" dirty="0">
                <a:latin typeface="Calibri"/>
              </a:rPr>
              <a:t>Download the source code from the google sheet. Add the notifications icon and your image in the corner of the page provided to you and the recently opened tabs below the search bar of google as shown in </a:t>
            </a:r>
            <a:r>
              <a:rPr lang="en-US" u="sng" dirty="0">
                <a:solidFill>
                  <a:srgbClr val="0563C1"/>
                </a:solidFill>
                <a:latin typeface="Calibri"/>
                <a:hlinkClick r:id="rId2"/>
              </a:rPr>
              <a:t>this image </a:t>
            </a:r>
            <a:r>
              <a:rPr lang="en-US" dirty="0">
                <a:latin typeface="Calibri"/>
              </a:rPr>
              <a:t> </a:t>
            </a:r>
          </a:p>
          <a:p>
            <a:endParaRPr lang="en-US" dirty="0"/>
          </a:p>
        </p:txBody>
      </p:sp>
    </p:spTree>
    <p:extLst>
      <p:ext uri="{BB962C8B-B14F-4D97-AF65-F5344CB8AC3E}">
        <p14:creationId xmlns:p14="http://schemas.microsoft.com/office/powerpoint/2010/main" val="124324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Webpage Structure </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solidFill>
                  <a:srgbClr val="BC7A00"/>
                </a:solidFill>
              </a:rPr>
              <a:t>&lt;!DOCTYPE html&gt;</a:t>
            </a:r>
            <a:r>
              <a:rPr lang="en-US"/>
              <a:t>
</a:t>
            </a:r>
            <a:r>
              <a:rPr lang="en-US" b="1">
                <a:solidFill>
                  <a:srgbClr val="008000"/>
                </a:solidFill>
              </a:rPr>
              <a:t>&lt;html&gt;</a:t>
            </a:r>
            <a:r>
              <a:rPr lang="en-US"/>
              <a:t>
  </a:t>
            </a:r>
            <a:r>
              <a:rPr lang="en-US" b="1">
                <a:solidFill>
                  <a:srgbClr val="008000"/>
                </a:solidFill>
              </a:rPr>
              <a:t>&lt;head&gt;</a:t>
            </a:r>
            <a:r>
              <a:rPr lang="en-US"/>
              <a:t>
    </a:t>
            </a:r>
            <a:r>
              <a:rPr lang="en-US" b="1">
                <a:solidFill>
                  <a:srgbClr val="008000"/>
                </a:solidFill>
              </a:rPr>
              <a:t>&lt;title&gt;</a:t>
            </a:r>
            <a:r>
              <a:rPr lang="en-US"/>
              <a:t>I love owls</a:t>
            </a:r>
            <a:r>
              <a:rPr lang="en-US" b="1">
                <a:solidFill>
                  <a:srgbClr val="008000"/>
                </a:solidFill>
              </a:rPr>
              <a:t>&lt;/title&gt;</a:t>
            </a:r>
            <a:r>
              <a:rPr lang="en-US"/>
              <a:t>
  </a:t>
            </a:r>
            <a:r>
              <a:rPr lang="en-US" b="1">
                <a:solidFill>
                  <a:srgbClr val="008000"/>
                </a:solidFill>
              </a:rPr>
              <a:t>&lt;/head&gt;</a:t>
            </a:r>
            <a:r>
              <a:rPr lang="en-US"/>
              <a:t>
  </a:t>
            </a:r>
            <a:r>
              <a:rPr lang="en-US" b="1">
                <a:solidFill>
                  <a:srgbClr val="008000"/>
                </a:solidFill>
              </a:rPr>
              <a:t>&lt;body&gt;</a:t>
            </a:r>
            <a:r>
              <a:rPr lang="en-US"/>
              <a:t>
  </a:t>
            </a:r>
            <a:r>
              <a:rPr lang="en-US" b="1">
                <a:solidFill>
                  <a:srgbClr val="008000"/>
                </a:solidFill>
              </a:rPr>
              <a:t>&lt;/body&gt;</a:t>
            </a:r>
            <a:r>
              <a:rPr lang="en-US"/>
              <a:t>
</a:t>
            </a:r>
            <a:r>
              <a:rPr lang="en-US" b="1">
                <a:solidFill>
                  <a:srgbClr val="008000"/>
                </a:solidFill>
              </a:rPr>
              <a:t>&lt;/html&gt;</a:t>
            </a:r>
          </a:p>
        </p:txBody>
      </p:sp>
    </p:spTree>
    <p:extLst>
      <p:ext uri="{BB962C8B-B14F-4D97-AF65-F5344CB8AC3E}">
        <p14:creationId xmlns:p14="http://schemas.microsoft.com/office/powerpoint/2010/main" val="38878000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Assignment: </a:t>
            </a:r>
            <a:r>
              <a:rPr lang="en-US" u="sng" dirty="0">
                <a:hlinkClick r:id="rId2"/>
              </a:rPr>
              <a:t>https://umkc.box.com/s/kbvx192ov712b27hjfe705qeevlsabhe</a:t>
            </a:r>
            <a:endParaRPr lang="en-US"/>
          </a:p>
          <a:p>
            <a:r>
              <a:rPr lang="en-US" dirty="0"/>
              <a:t>Submission Link: </a:t>
            </a:r>
            <a:r>
              <a:rPr lang="en-US" u="sng" dirty="0">
                <a:hlinkClick r:id="rId3"/>
              </a:rPr>
              <a:t>https://goo.gl/forms/cDmMhPECPYLAsSSh2</a:t>
            </a:r>
            <a:endParaRPr lang="en-US"/>
          </a:p>
          <a:p>
            <a:pPr marL="0" indent="0">
              <a:buNone/>
            </a:pPr>
            <a:endParaRPr lang="en-US" dirty="0"/>
          </a:p>
          <a:p>
            <a:endParaRPr lang="en-US" dirty="0"/>
          </a:p>
        </p:txBody>
      </p:sp>
    </p:spTree>
    <p:extLst>
      <p:ext uri="{BB962C8B-B14F-4D97-AF65-F5344CB8AC3E}">
        <p14:creationId xmlns:p14="http://schemas.microsoft.com/office/powerpoint/2010/main" val="23890005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Wiki: Lab Submission</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IN" dirty="0"/>
              <a:t>Create a repository for all Lab assignment submissions</a:t>
            </a:r>
          </a:p>
          <a:p>
            <a:r>
              <a:rPr lang="en-IN" dirty="0"/>
              <a:t>Create a folder for each lab assignment and place all code inside source code folder</a:t>
            </a:r>
          </a:p>
          <a:p>
            <a:r>
              <a:rPr lang="en-IN" dirty="0"/>
              <a:t>Use </a:t>
            </a:r>
            <a:r>
              <a:rPr lang="en-IN" dirty="0" err="1"/>
              <a:t>Github</a:t>
            </a:r>
            <a:r>
              <a:rPr lang="en-IN" dirty="0"/>
              <a:t> wiki pages to submit reports for each lab</a:t>
            </a:r>
          </a:p>
          <a:p>
            <a:r>
              <a:rPr lang="en-IN" dirty="0"/>
              <a:t>Include all wiki links in README.md file</a:t>
            </a:r>
            <a:endParaRPr lang="en-US" dirty="0"/>
          </a:p>
        </p:txBody>
      </p:sp>
    </p:spTree>
    <p:extLst>
      <p:ext uri="{BB962C8B-B14F-4D97-AF65-F5344CB8AC3E}">
        <p14:creationId xmlns:p14="http://schemas.microsoft.com/office/powerpoint/2010/main" val="2919340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Wiki: Lab Submission</a:t>
            </a:r>
          </a:p>
        </p:txBody>
      </p:sp>
      <p:pic>
        <p:nvPicPr>
          <p:cNvPr id="4" name="Picture 3"/>
          <p:cNvPicPr>
            <a:picLocks noChangeAspect="1"/>
          </p:cNvPicPr>
          <p:nvPr/>
        </p:nvPicPr>
        <p:blipFill>
          <a:blip r:embed="rId3"/>
          <a:stretch>
            <a:fillRect/>
          </a:stretch>
        </p:blipFill>
        <p:spPr>
          <a:xfrm>
            <a:off x="1912346" y="1417639"/>
            <a:ext cx="8293781" cy="3438525"/>
          </a:xfrm>
          <a:prstGeom prst="rect">
            <a:avLst/>
          </a:prstGeom>
        </p:spPr>
      </p:pic>
    </p:spTree>
    <p:extLst>
      <p:ext uri="{BB962C8B-B14F-4D97-AF65-F5344CB8AC3E}">
        <p14:creationId xmlns:p14="http://schemas.microsoft.com/office/powerpoint/2010/main" val="44105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Wiki: Lab Submission</a:t>
            </a:r>
          </a:p>
        </p:txBody>
      </p:sp>
      <p:pic>
        <p:nvPicPr>
          <p:cNvPr id="5" name="Picture 4"/>
          <p:cNvPicPr>
            <a:picLocks noChangeAspect="1"/>
          </p:cNvPicPr>
          <p:nvPr/>
        </p:nvPicPr>
        <p:blipFill rotWithShape="1">
          <a:blip r:embed="rId3"/>
          <a:srcRect b="5600"/>
          <a:stretch/>
        </p:blipFill>
        <p:spPr>
          <a:xfrm>
            <a:off x="1856510" y="1134689"/>
            <a:ext cx="8637878" cy="4584468"/>
          </a:xfrm>
          <a:prstGeom prst="rect">
            <a:avLst/>
          </a:prstGeom>
        </p:spPr>
      </p:pic>
    </p:spTree>
    <p:extLst>
      <p:ext uri="{BB962C8B-B14F-4D97-AF65-F5344CB8AC3E}">
        <p14:creationId xmlns:p14="http://schemas.microsoft.com/office/powerpoint/2010/main" val="39719503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Wiki: Lab Submission</a:t>
            </a:r>
          </a:p>
        </p:txBody>
      </p:sp>
      <p:pic>
        <p:nvPicPr>
          <p:cNvPr id="4" name="Picture 3"/>
          <p:cNvPicPr>
            <a:picLocks noChangeAspect="1"/>
          </p:cNvPicPr>
          <p:nvPr/>
        </p:nvPicPr>
        <p:blipFill>
          <a:blip r:embed="rId3"/>
          <a:stretch>
            <a:fillRect/>
          </a:stretch>
        </p:blipFill>
        <p:spPr>
          <a:xfrm>
            <a:off x="1749402" y="1089709"/>
            <a:ext cx="8394161" cy="4719411"/>
          </a:xfrm>
          <a:prstGeom prst="rect">
            <a:avLst/>
          </a:prstGeom>
        </p:spPr>
      </p:pic>
    </p:spTree>
    <p:extLst>
      <p:ext uri="{BB962C8B-B14F-4D97-AF65-F5344CB8AC3E}">
        <p14:creationId xmlns:p14="http://schemas.microsoft.com/office/powerpoint/2010/main" val="28234120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vert="horz" lIns="91440" tIns="45720" rIns="91440" bIns="45720" rtlCol="0" anchor="t">
            <a:normAutofit/>
          </a:bodyPr>
          <a:lstStyle/>
          <a:p>
            <a:r>
              <a:rPr lang="en-US" u="sng" dirty="0">
                <a:solidFill>
                  <a:srgbClr val="1155CC"/>
                </a:solidFill>
                <a:latin typeface="Arial"/>
                <a:cs typeface="Arial"/>
                <a:hlinkClick r:id="rId3"/>
              </a:rPr>
              <a:t>https://developer.mozilla.org</a:t>
            </a:r>
          </a:p>
          <a:p>
            <a:r>
              <a:rPr lang="en-US" u="sng" dirty="0">
                <a:solidFill>
                  <a:srgbClr val="1155CC"/>
                </a:solidFill>
                <a:latin typeface="Arial"/>
                <a:cs typeface="Arial"/>
                <a:hlinkClick r:id="rId4"/>
              </a:rPr>
              <a:t>https://www.w3schools.com</a:t>
            </a:r>
            <a:r>
              <a:rPr lang="en-US" dirty="0">
                <a:solidFill>
                  <a:srgbClr val="000000"/>
                </a:solidFill>
                <a:latin typeface="Arial"/>
                <a:cs typeface="Arial"/>
              </a:rPr>
              <a:t> </a:t>
            </a:r>
            <a:endParaRPr lang="en-US" dirty="0">
              <a:latin typeface="Arial"/>
              <a:cs typeface="Arial"/>
            </a:endParaRPr>
          </a:p>
          <a:p>
            <a:r>
              <a:rPr lang="en-US" u="sng" dirty="0">
                <a:solidFill>
                  <a:srgbClr val="1155CC"/>
                </a:solidFill>
                <a:latin typeface="Arial"/>
                <a:cs typeface="Arial"/>
                <a:hlinkClick r:id="rId5"/>
              </a:rPr>
              <a:t>https://codebar.io</a:t>
            </a:r>
          </a:p>
          <a:p>
            <a:r>
              <a:rPr lang="en-US" dirty="0">
                <a:latin typeface="Georgia"/>
                <a:hlinkClick r:id="rId6"/>
              </a:rPr>
              <a:t>http://www.hongkiat.com</a:t>
            </a:r>
            <a:r>
              <a:rPr lang="en-US" dirty="0">
                <a:latin typeface="Georgia"/>
              </a:rPr>
              <a:t> </a:t>
            </a:r>
            <a:endParaRPr lang="en-US" dirty="0">
              <a:latin typeface="Georgia"/>
              <a:hlinkClick r:id="rId6"/>
            </a:endParaRPr>
          </a:p>
          <a:p>
            <a:r>
              <a:rPr lang="en-US" dirty="0">
                <a:latin typeface="Georgia"/>
                <a:hlinkClick r:id="rId7"/>
              </a:rPr>
              <a:t>https://ariya.io</a:t>
            </a:r>
          </a:p>
          <a:p>
            <a:r>
              <a:rPr lang="en-US" dirty="0">
                <a:latin typeface="Georgia"/>
                <a:hlinkClick r:id="rId8"/>
              </a:rPr>
              <a:t>https://css-tricks.com</a:t>
            </a:r>
          </a:p>
          <a:p>
            <a:r>
              <a:rPr lang="en-US" dirty="0">
                <a:latin typeface="Georgia"/>
                <a:hlinkClick r:id="rId9"/>
              </a:rPr>
              <a:t>http://www.corelangs.com</a:t>
            </a:r>
            <a:r>
              <a:rPr lang="en-US" dirty="0">
                <a:latin typeface="Georgia"/>
              </a:rPr>
              <a:t> </a:t>
            </a:r>
            <a:br>
              <a:rPr lang="en-US" dirty="0"/>
            </a:br>
            <a:endParaRPr lang="en-US" dirty="0"/>
          </a:p>
          <a:p>
            <a:endParaRPr lang="en-US" dirty="0"/>
          </a:p>
        </p:txBody>
      </p:sp>
    </p:spTree>
    <p:extLst>
      <p:ext uri="{BB962C8B-B14F-4D97-AF65-F5344CB8AC3E}">
        <p14:creationId xmlns:p14="http://schemas.microsoft.com/office/powerpoint/2010/main" val="2946718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Webpage Structure </a:t>
            </a:r>
          </a:p>
        </p:txBody>
      </p:sp>
      <p:sp>
        <p:nvSpPr>
          <p:cNvPr id="3" name="Content Placeholder 2"/>
          <p:cNvSpPr>
            <a:spLocks noGrp="1"/>
          </p:cNvSpPr>
          <p:nvPr>
            <p:ph idx="1"/>
          </p:nvPr>
        </p:nvSpPr>
        <p:spPr/>
        <p:txBody>
          <a:bodyPr vert="horz" lIns="91440" tIns="45720" rIns="91440" bIns="45720" rtlCol="0" anchor="t">
            <a:normAutofit/>
          </a:bodyPr>
          <a:lstStyle/>
          <a:p>
            <a:r>
              <a:rPr lang="en-US">
                <a:solidFill>
                  <a:srgbClr val="BC7A00"/>
                </a:solidFill>
              </a:rPr>
              <a:t>&lt;!DOCTYPE html&gt;</a:t>
            </a:r>
            <a:endParaRPr lang="en-US" b="1">
              <a:solidFill>
                <a:srgbClr val="000000"/>
              </a:solidFill>
            </a:endParaRPr>
          </a:p>
          <a:p>
            <a:r>
              <a:rPr lang="en-US"/>
              <a:t>tells the browser about html version 
</a:t>
            </a:r>
            <a:r>
              <a:rPr lang="en-US" b="1">
                <a:solidFill>
                  <a:srgbClr val="008000"/>
                </a:solidFill>
              </a:rPr>
              <a:t>&lt;html&gt;&lt;/html&gt;</a:t>
            </a:r>
            <a:endParaRPr lang="en-US" b="1">
              <a:solidFill>
                <a:srgbClr val="000000"/>
              </a:solidFill>
            </a:endParaRPr>
          </a:p>
          <a:p>
            <a:r>
              <a:rPr lang="en-US"/>
              <a:t>contains the contents of your page
</a:t>
            </a:r>
            <a:r>
              <a:rPr lang="en-US" b="1">
                <a:solidFill>
                  <a:srgbClr val="008000"/>
                </a:solidFill>
              </a:rPr>
              <a:t>&lt;head&gt;&lt;/head&gt;</a:t>
            </a:r>
            <a:endParaRPr lang="en-US" b="1">
              <a:solidFill>
                <a:srgbClr val="000000"/>
              </a:solidFill>
            </a:endParaRPr>
          </a:p>
          <a:p>
            <a:r>
              <a:rPr lang="en-US">
                <a:solidFill>
                  <a:srgbClr val="000000"/>
                </a:solidFill>
              </a:rPr>
              <a:t>meta information, stylesheets, scripts </a:t>
            </a:r>
            <a:br>
              <a:rPr lang="en-US" b="1"/>
            </a:br>
            <a:r>
              <a:rPr lang="en-US" b="1">
                <a:solidFill>
                  <a:srgbClr val="008000"/>
                </a:solidFill>
              </a:rPr>
              <a:t>&lt;body&gt;&lt;/body&gt;</a:t>
            </a:r>
          </a:p>
          <a:p>
            <a:r>
              <a:rPr lang="en-US">
                <a:solidFill>
                  <a:srgbClr val="000000"/>
                </a:solidFill>
              </a:rPr>
              <a:t>Contains visible webpage contents</a:t>
            </a:r>
            <a:r>
              <a:rPr lang="en-US" b="1">
                <a:solidFill>
                  <a:srgbClr val="008000"/>
                </a:solidFill>
              </a:rPr>
              <a:t> </a:t>
            </a:r>
          </a:p>
        </p:txBody>
      </p:sp>
    </p:spTree>
    <p:extLst>
      <p:ext uri="{BB962C8B-B14F-4D97-AF65-F5344CB8AC3E}">
        <p14:creationId xmlns:p14="http://schemas.microsoft.com/office/powerpoint/2010/main" val="339357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Developer Tools </a:t>
            </a:r>
          </a:p>
        </p:txBody>
      </p:sp>
      <p:pic>
        <p:nvPicPr>
          <p:cNvPr id="12" name="Picture 12" descr="CreateProject.png"/>
          <p:cNvPicPr>
            <a:picLocks noGrp="1" noChangeAspect="1"/>
          </p:cNvPicPr>
          <p:nvPr>
            <p:ph idx="1"/>
          </p:nvPr>
        </p:nvPicPr>
        <p:blipFill>
          <a:blip r:embed="rId3"/>
          <a:stretch>
            <a:fillRect/>
          </a:stretch>
        </p:blipFill>
        <p:spPr>
          <a:xfrm>
            <a:off x="1524001" y="1281658"/>
            <a:ext cx="9134475" cy="4833392"/>
          </a:xfrm>
          <a:prstGeom prst="rect">
            <a:avLst/>
          </a:prstGeom>
        </p:spPr>
      </p:pic>
    </p:spTree>
    <p:extLst>
      <p:ext uri="{BB962C8B-B14F-4D97-AF65-F5344CB8AC3E}">
        <p14:creationId xmlns:p14="http://schemas.microsoft.com/office/powerpoint/2010/main" val="3366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Headings </a:t>
            </a:r>
          </a:p>
        </p:txBody>
      </p:sp>
      <p:sp>
        <p:nvSpPr>
          <p:cNvPr id="3" name="Content Placeholder 2"/>
          <p:cNvSpPr>
            <a:spLocks noGrp="1"/>
          </p:cNvSpPr>
          <p:nvPr>
            <p:ph idx="1"/>
          </p:nvPr>
        </p:nvSpPr>
        <p:spPr/>
        <p:txBody>
          <a:bodyPr vert="horz" lIns="91440" tIns="45720" rIns="91440" bIns="45720" rtlCol="0" anchor="t">
            <a:normAutofit/>
          </a:bodyPr>
          <a:lstStyle/>
          <a:p>
            <a:r>
              <a:rPr lang="en-US"/>
              <a:t>6 sizes</a:t>
            </a:r>
          </a:p>
          <a:p>
            <a:r>
              <a:rPr lang="en-US"/>
              <a:t>h1-most important,h6-least important </a:t>
            </a:r>
          </a:p>
          <a:p>
            <a:r>
              <a:rPr lang="en-US">
                <a:solidFill>
                  <a:srgbClr val="0000CD"/>
                </a:solidFill>
              </a:rPr>
              <a:t>&lt;</a:t>
            </a:r>
            <a:r>
              <a:rPr lang="en-US">
                <a:solidFill>
                  <a:srgbClr val="A52A2A"/>
                </a:solidFill>
              </a:rPr>
              <a:t>h1</a:t>
            </a:r>
            <a:r>
              <a:rPr lang="en-US">
                <a:solidFill>
                  <a:srgbClr val="0000CD"/>
                </a:solidFill>
              </a:rPr>
              <a:t>&gt;</a:t>
            </a:r>
            <a:r>
              <a:rPr lang="en-US"/>
              <a:t>This is heading 1</a:t>
            </a:r>
            <a:r>
              <a:rPr lang="en-US">
                <a:solidFill>
                  <a:srgbClr val="0000CD"/>
                </a:solidFill>
              </a:rPr>
              <a:t>&lt;</a:t>
            </a:r>
            <a:r>
              <a:rPr lang="en-US">
                <a:solidFill>
                  <a:srgbClr val="A52A2A"/>
                </a:solidFill>
              </a:rPr>
              <a:t>/h1</a:t>
            </a:r>
            <a:r>
              <a:rPr lang="en-US">
                <a:solidFill>
                  <a:srgbClr val="0000CD"/>
                </a:solidFill>
              </a:rPr>
              <a:t>&gt;</a:t>
            </a:r>
            <a:br>
              <a:rPr lang="en-US"/>
            </a:br>
            <a:r>
              <a:rPr lang="en-US">
                <a:solidFill>
                  <a:srgbClr val="0000CD"/>
                </a:solidFill>
              </a:rPr>
              <a:t>&lt;</a:t>
            </a:r>
            <a:r>
              <a:rPr lang="en-US">
                <a:solidFill>
                  <a:srgbClr val="A52A2A"/>
                </a:solidFill>
              </a:rPr>
              <a:t>h2</a:t>
            </a:r>
            <a:r>
              <a:rPr lang="en-US">
                <a:solidFill>
                  <a:srgbClr val="0000CD"/>
                </a:solidFill>
              </a:rPr>
              <a:t>&gt;</a:t>
            </a:r>
            <a:r>
              <a:rPr lang="en-US"/>
              <a:t>This is heading 2</a:t>
            </a:r>
            <a:r>
              <a:rPr lang="en-US">
                <a:solidFill>
                  <a:srgbClr val="0000CD"/>
                </a:solidFill>
              </a:rPr>
              <a:t>&lt;</a:t>
            </a:r>
            <a:r>
              <a:rPr lang="en-US">
                <a:solidFill>
                  <a:srgbClr val="A52A2A"/>
                </a:solidFill>
              </a:rPr>
              <a:t>/h2</a:t>
            </a:r>
            <a:r>
              <a:rPr lang="en-US">
                <a:solidFill>
                  <a:srgbClr val="0000CD"/>
                </a:solidFill>
              </a:rPr>
              <a:t>&gt;</a:t>
            </a:r>
            <a:br>
              <a:rPr lang="en-US"/>
            </a:br>
            <a:r>
              <a:rPr lang="en-US">
                <a:solidFill>
                  <a:srgbClr val="0000CD"/>
                </a:solidFill>
              </a:rPr>
              <a:t>&lt;</a:t>
            </a:r>
            <a:r>
              <a:rPr lang="en-US">
                <a:solidFill>
                  <a:srgbClr val="A52A2A"/>
                </a:solidFill>
              </a:rPr>
              <a:t>h3</a:t>
            </a:r>
            <a:r>
              <a:rPr lang="en-US">
                <a:solidFill>
                  <a:srgbClr val="0000CD"/>
                </a:solidFill>
              </a:rPr>
              <a:t>&gt;</a:t>
            </a:r>
            <a:r>
              <a:rPr lang="en-US"/>
              <a:t>This is heading 3</a:t>
            </a:r>
            <a:r>
              <a:rPr lang="en-US">
                <a:solidFill>
                  <a:srgbClr val="0000CD"/>
                </a:solidFill>
              </a:rPr>
              <a:t>&lt;</a:t>
            </a:r>
            <a:r>
              <a:rPr lang="en-US">
                <a:solidFill>
                  <a:srgbClr val="A52A2A"/>
                </a:solidFill>
              </a:rPr>
              <a:t>/h3</a:t>
            </a:r>
            <a:r>
              <a:rPr lang="en-US">
                <a:solidFill>
                  <a:srgbClr val="0000CD"/>
                </a:solidFill>
              </a:rPr>
              <a:t>&gt;</a:t>
            </a:r>
            <a:br>
              <a:rPr lang="en-US"/>
            </a:br>
            <a:r>
              <a:rPr lang="en-US">
                <a:solidFill>
                  <a:srgbClr val="0000CD"/>
                </a:solidFill>
              </a:rPr>
              <a:t>&lt;</a:t>
            </a:r>
            <a:r>
              <a:rPr lang="en-US">
                <a:solidFill>
                  <a:srgbClr val="A52A2A"/>
                </a:solidFill>
              </a:rPr>
              <a:t>h4</a:t>
            </a:r>
            <a:r>
              <a:rPr lang="en-US">
                <a:solidFill>
                  <a:srgbClr val="0000CD"/>
                </a:solidFill>
              </a:rPr>
              <a:t>&gt;</a:t>
            </a:r>
            <a:r>
              <a:rPr lang="en-US"/>
              <a:t>This is heading 4</a:t>
            </a:r>
            <a:r>
              <a:rPr lang="en-US">
                <a:solidFill>
                  <a:srgbClr val="0000CD"/>
                </a:solidFill>
              </a:rPr>
              <a:t>&lt;</a:t>
            </a:r>
            <a:r>
              <a:rPr lang="en-US">
                <a:solidFill>
                  <a:srgbClr val="A52A2A"/>
                </a:solidFill>
              </a:rPr>
              <a:t>/h4</a:t>
            </a:r>
            <a:r>
              <a:rPr lang="en-US">
                <a:solidFill>
                  <a:srgbClr val="0000CD"/>
                </a:solidFill>
              </a:rPr>
              <a:t>&gt;</a:t>
            </a:r>
            <a:br>
              <a:rPr lang="en-US"/>
            </a:br>
            <a:r>
              <a:rPr lang="en-US">
                <a:solidFill>
                  <a:srgbClr val="0000CD"/>
                </a:solidFill>
              </a:rPr>
              <a:t>&lt;</a:t>
            </a:r>
            <a:r>
              <a:rPr lang="en-US">
                <a:solidFill>
                  <a:srgbClr val="A52A2A"/>
                </a:solidFill>
              </a:rPr>
              <a:t>h5</a:t>
            </a:r>
            <a:r>
              <a:rPr lang="en-US">
                <a:solidFill>
                  <a:srgbClr val="0000CD"/>
                </a:solidFill>
              </a:rPr>
              <a:t>&gt;</a:t>
            </a:r>
            <a:r>
              <a:rPr lang="en-US"/>
              <a:t>This is heading 5</a:t>
            </a:r>
            <a:r>
              <a:rPr lang="en-US">
                <a:solidFill>
                  <a:srgbClr val="0000CD"/>
                </a:solidFill>
              </a:rPr>
              <a:t>&lt;</a:t>
            </a:r>
            <a:r>
              <a:rPr lang="en-US">
                <a:solidFill>
                  <a:srgbClr val="A52A2A"/>
                </a:solidFill>
              </a:rPr>
              <a:t>/h5</a:t>
            </a:r>
            <a:r>
              <a:rPr lang="en-US">
                <a:solidFill>
                  <a:srgbClr val="0000CD"/>
                </a:solidFill>
              </a:rPr>
              <a:t>&gt;</a:t>
            </a:r>
            <a:br>
              <a:rPr lang="en-US"/>
            </a:br>
            <a:r>
              <a:rPr lang="en-US">
                <a:solidFill>
                  <a:srgbClr val="0000CD"/>
                </a:solidFill>
              </a:rPr>
              <a:t>&lt;</a:t>
            </a:r>
            <a:r>
              <a:rPr lang="en-US">
                <a:solidFill>
                  <a:srgbClr val="A52A2A"/>
                </a:solidFill>
              </a:rPr>
              <a:t>h6</a:t>
            </a:r>
            <a:r>
              <a:rPr lang="en-US">
                <a:solidFill>
                  <a:srgbClr val="0000CD"/>
                </a:solidFill>
              </a:rPr>
              <a:t>&gt;</a:t>
            </a:r>
            <a:r>
              <a:rPr lang="en-US"/>
              <a:t>This is heading 6</a:t>
            </a:r>
            <a:r>
              <a:rPr lang="en-US">
                <a:solidFill>
                  <a:srgbClr val="0000CD"/>
                </a:solidFill>
              </a:rPr>
              <a:t>&lt;</a:t>
            </a:r>
            <a:r>
              <a:rPr lang="en-US">
                <a:solidFill>
                  <a:srgbClr val="A52A2A"/>
                </a:solidFill>
              </a:rPr>
              <a:t>/h6</a:t>
            </a:r>
            <a:r>
              <a:rPr lang="en-US">
                <a:solidFill>
                  <a:srgbClr val="0000CD"/>
                </a:solidFill>
              </a:rPr>
              <a:t>&gt;</a:t>
            </a:r>
          </a:p>
        </p:txBody>
      </p:sp>
    </p:spTree>
    <p:extLst>
      <p:ext uri="{BB962C8B-B14F-4D97-AF65-F5344CB8AC3E}">
        <p14:creationId xmlns:p14="http://schemas.microsoft.com/office/powerpoint/2010/main" val="2710081219"/>
      </p:ext>
    </p:extLst>
  </p:cSld>
  <p:clrMapOvr>
    <a:masterClrMapping/>
  </p:clrMapOvr>
</p:sld>
</file>

<file path=ppt/theme/theme1.xml><?xml version="1.0" encoding="utf-8"?>
<a:theme xmlns:a="http://schemas.openxmlformats.org/drawingml/2006/main" name="UMKC_PPT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UMKC_PP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UMKC_PPT4</Template>
  <TotalTime>2504</TotalTime>
  <Words>968</Words>
  <Application>Microsoft Office PowerPoint</Application>
  <PresentationFormat>Widescreen</PresentationFormat>
  <Paragraphs>338</Paragraphs>
  <Slides>65</Slides>
  <Notes>58</Notes>
  <HiddenSlides>0</HiddenSlides>
  <MMClips>0</MMClips>
  <ScaleCrop>false</ScaleCrop>
  <HeadingPairs>
    <vt:vector size="4" baseType="variant">
      <vt:variant>
        <vt:lpstr>Theme</vt:lpstr>
      </vt:variant>
      <vt:variant>
        <vt:i4>4</vt:i4>
      </vt:variant>
      <vt:variant>
        <vt:lpstr>Slide Titles</vt:lpstr>
      </vt:variant>
      <vt:variant>
        <vt:i4>65</vt:i4>
      </vt:variant>
    </vt:vector>
  </HeadingPairs>
  <TitlesOfParts>
    <vt:vector size="69" baseType="lpstr">
      <vt:lpstr>UMKC_PPT4</vt:lpstr>
      <vt:lpstr>Custom Design</vt:lpstr>
      <vt:lpstr>UMKC_PPT1</vt:lpstr>
      <vt:lpstr>1_Custom Design</vt:lpstr>
      <vt:lpstr>CS5590 Applied Programming Series</vt:lpstr>
      <vt:lpstr>PowerPoint Presentation</vt:lpstr>
      <vt:lpstr>PowerPoint Presentation</vt:lpstr>
      <vt:lpstr>HTML </vt:lpstr>
      <vt:lpstr>Element </vt:lpstr>
      <vt:lpstr>Webpage Structure </vt:lpstr>
      <vt:lpstr>Webpage Structure </vt:lpstr>
      <vt:lpstr>Developer Tools </vt:lpstr>
      <vt:lpstr>Headings </vt:lpstr>
      <vt:lpstr>Paragraph &lt;p&gt; </vt:lpstr>
      <vt:lpstr>Link &lt;a&gt;</vt:lpstr>
      <vt:lpstr>Div &lt;div&gt; </vt:lpstr>
      <vt:lpstr>List &lt;li&gt; </vt:lpstr>
      <vt:lpstr>List &lt;li&gt;  </vt:lpstr>
      <vt:lpstr>Image &lt;img&gt; </vt:lpstr>
      <vt:lpstr>Block and Inline Elements </vt:lpstr>
      <vt:lpstr>HTML Forms </vt:lpstr>
      <vt:lpstr>Form Elements </vt:lpstr>
      <vt:lpstr>HTML5 </vt:lpstr>
      <vt:lpstr>Semantic Elements</vt:lpstr>
      <vt:lpstr>Class, id Attributes</vt:lpstr>
      <vt:lpstr>PowerPoint Presentation</vt:lpstr>
      <vt:lpstr>Cascading Style Sheets (CSS )</vt:lpstr>
      <vt:lpstr>syntax </vt:lpstr>
      <vt:lpstr>Selectors –id selector</vt:lpstr>
      <vt:lpstr>Selectors –Class selector</vt:lpstr>
      <vt:lpstr>Selectors – Tag selector​</vt:lpstr>
      <vt:lpstr>Selectors – Attribute selector </vt:lpstr>
      <vt:lpstr>Selectors –Positional selector </vt:lpstr>
      <vt:lpstr>Selectors – Pseudo selector </vt:lpstr>
      <vt:lpstr>Pseudo Class </vt:lpstr>
      <vt:lpstr>Pseudo Element </vt:lpstr>
      <vt:lpstr>Pseudo Elements  </vt:lpstr>
      <vt:lpstr>Selectors – Combination </vt:lpstr>
      <vt:lpstr>Selectors – Combination</vt:lpstr>
      <vt:lpstr>Inserting CSS </vt:lpstr>
      <vt:lpstr>Inserting CSS  </vt:lpstr>
      <vt:lpstr>Box Model </vt:lpstr>
      <vt:lpstr>Box-sizing </vt:lpstr>
      <vt:lpstr>Outline Vs Border</vt:lpstr>
      <vt:lpstr>Overflow</vt:lpstr>
      <vt:lpstr>display</vt:lpstr>
      <vt:lpstr>Opacity </vt:lpstr>
      <vt:lpstr>Pagination</vt:lpstr>
      <vt:lpstr>Flexbox </vt:lpstr>
      <vt:lpstr>Display,flex-direction </vt:lpstr>
      <vt:lpstr>flex-wrap, justify-content </vt:lpstr>
      <vt:lpstr>align-items, align-content</vt:lpstr>
      <vt:lpstr>align-items           align-content </vt:lpstr>
      <vt:lpstr>Order,flex-grow</vt:lpstr>
      <vt:lpstr>Flex-shrink,flex-basis </vt:lpstr>
      <vt:lpstr>align-self </vt:lpstr>
      <vt:lpstr>UseCase-1:Google Home Page  </vt:lpstr>
      <vt:lpstr>UseCase-A Simple HTML Page </vt:lpstr>
      <vt:lpstr>Use Case-A Simple HTML Page  </vt:lpstr>
      <vt:lpstr>Use Case-A Simple HTML Page  </vt:lpstr>
      <vt:lpstr>In Class Exercise-HTML Task </vt:lpstr>
      <vt:lpstr>In Class Exercise –HTML Task</vt:lpstr>
      <vt:lpstr>In Class Exercise-CSS Task  </vt:lpstr>
      <vt:lpstr>Assignment</vt:lpstr>
      <vt:lpstr>Wiki: Lab Submission</vt:lpstr>
      <vt:lpstr>Wiki: Lab Submission</vt:lpstr>
      <vt:lpstr>Wiki: Lab Submission</vt:lpstr>
      <vt:lpstr>Wiki: Lab Submission</vt:lpstr>
      <vt:lpstr>References </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Puchu</dc:creator>
  <cp:lastModifiedBy>kvxc5</cp:lastModifiedBy>
  <cp:revision>153</cp:revision>
  <dcterms:created xsi:type="dcterms:W3CDTF">2017-05-18T14:44:07Z</dcterms:created>
  <dcterms:modified xsi:type="dcterms:W3CDTF">2018-01-20T00:55:08Z</dcterms:modified>
</cp:coreProperties>
</file>