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306" r:id="rId5"/>
    <p:sldId id="307" r:id="rId6"/>
    <p:sldId id="304" r:id="rId7"/>
    <p:sldId id="305" r:id="rId8"/>
    <p:sldId id="308" r:id="rId9"/>
    <p:sldId id="309" r:id="rId10"/>
    <p:sldId id="324" r:id="rId11"/>
    <p:sldId id="323" r:id="rId12"/>
    <p:sldId id="322" r:id="rId13"/>
    <p:sldId id="321" r:id="rId14"/>
    <p:sldId id="320" r:id="rId15"/>
    <p:sldId id="325" r:id="rId16"/>
    <p:sldId id="326" r:id="rId17"/>
    <p:sldId id="327" r:id="rId18"/>
    <p:sldId id="328" r:id="rId19"/>
    <p:sldId id="313" r:id="rId20"/>
    <p:sldId id="311" r:id="rId21"/>
    <p:sldId id="318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4666264-E926-45F1-8999-5AB9B4362D65}"/>
    <pc:docChg chg="delSld">
      <pc:chgData name="" userId="" providerId="" clId="Web-{24666264-E926-45F1-8999-5AB9B4362D65}" dt="2018-03-25T00:30:15.870" v="0"/>
      <pc:docMkLst>
        <pc:docMk/>
      </pc:docMkLst>
      <pc:sldChg chg="del">
        <pc:chgData name="" userId="" providerId="" clId="Web-{24666264-E926-45F1-8999-5AB9B4362D65}" dt="2018-03-25T00:30:15.870" v="0"/>
        <pc:sldMkLst>
          <pc:docMk/>
          <pc:sldMk cId="3176112848" sldId="32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E796379-E1E9-4AA9-BCC1-7E13555D9667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8DD6A6-B8FD-41A5-ABFE-A6F2C2783D9C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0B6D539-EB77-4E2A-AB80-EB5A75AB297C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D677FD-F64E-445D-9015-84A4415BF83B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for-all/vocab-words/" TargetMode="External"/><Relationship Id="rId2" Type="http://schemas.openxmlformats.org/officeDocument/2006/relationships/hyperlink" Target="https://developer.android.com/inde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" TargetMode="External"/><Relationship Id="rId5" Type="http://schemas.openxmlformats.org/officeDocument/2006/relationships/hyperlink" Target="http://www.tutorialspoint.com/" TargetMode="External"/><Relationship Id="rId4" Type="http://schemas.openxmlformats.org/officeDocument/2006/relationships/hyperlink" Target="https://classroom.udacity.com/courses/ud84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is-explorer/#p/" TargetMode="External"/><Relationship Id="rId2" Type="http://schemas.openxmlformats.org/officeDocument/2006/relationships/hyperlink" Target="http://www.programmableweb.com/apis/directory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ata.gov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079640" y="2381400"/>
            <a:ext cx="6984000" cy="1016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COMP-SCI 5590 - 0003   Special Topics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 App development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563400" y="4314960"/>
            <a:ext cx="7848360" cy="8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Picture 5"/>
          <p:cNvPicPr/>
          <p:nvPr/>
        </p:nvPicPr>
        <p:blipFill>
          <a:blip r:embed="rId2"/>
          <a:stretch/>
        </p:blipFill>
        <p:spPr>
          <a:xfrm>
            <a:off x="3457440" y="864000"/>
            <a:ext cx="1781640" cy="178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Creating a URL 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0AF0ED-82DD-4E68-9441-09D855340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0"/>
          <a:stretch/>
        </p:blipFill>
        <p:spPr>
          <a:xfrm>
            <a:off x="638175" y="2229356"/>
            <a:ext cx="7772400" cy="1061845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834D5530-AB0D-4167-8C87-0379BA62205D}"/>
              </a:ext>
            </a:extLst>
          </p:cNvPr>
          <p:cNvSpPr txBox="1"/>
          <p:nvPr/>
        </p:nvSpPr>
        <p:spPr>
          <a:xfrm>
            <a:off x="495473" y="6229350"/>
            <a:ext cx="6215362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https://developer.android.com/reference/java/net/URL.html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Connecting to a URL 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892A23C-F597-4FD2-9A2B-972C1F6B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8" y="1628775"/>
            <a:ext cx="8693683" cy="24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6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Response Codes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C662D9-904F-43AC-ABAA-2B6B051F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88" y="1940064"/>
            <a:ext cx="2941637" cy="33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5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274638"/>
            <a:ext cx="8995779" cy="1143000"/>
          </a:xfrm>
        </p:spPr>
        <p:txBody>
          <a:bodyPr/>
          <a:lstStyle/>
          <a:p>
            <a:r>
              <a:rPr lang="en-US" sz="4000" dirty="0">
                <a:cs typeface="Arial"/>
              </a:rPr>
              <a:t>Reading from a URL Connection           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FBD8E9-9414-4DFF-985F-EEC97EFD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950"/>
            <a:ext cx="6517364" cy="343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714D75-C07A-4292-B3D0-2814738EF7C4}"/>
              </a:ext>
            </a:extLst>
          </p:cNvPr>
          <p:cNvSpPr txBox="1"/>
          <p:nvPr/>
        </p:nvSpPr>
        <p:spPr>
          <a:xfrm>
            <a:off x="-51680" y="2528473"/>
            <a:ext cx="9120290" cy="7080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4292E"/>
                </a:solidFill>
                <a:latin typeface="SFMono-Regular"/>
                <a:ea typeface="SFMono-Regular"/>
                <a:cs typeface="SFMono-Regular"/>
              </a:rPr>
              <a:t>InputStreamReader inputStreamReader </a:t>
            </a:r>
            <a:r>
              <a:rPr lang="en-US" sz="2000" dirty="0">
                <a:solidFill>
                  <a:srgbClr val="D73A49"/>
                </a:solidFill>
                <a:latin typeface="SFMono-Regular"/>
                <a:ea typeface="SFMono-Regular"/>
                <a:cs typeface="SFMono-Regular"/>
              </a:rPr>
              <a:t>=</a:t>
            </a:r>
            <a:r>
              <a:rPr lang="en-US" sz="2000" dirty="0">
                <a:solidFill>
                  <a:srgbClr val="24292E"/>
                </a:solidFill>
                <a:latin typeface="SFMono-Regular"/>
                <a:ea typeface="SFMono-Regular"/>
                <a:cs typeface="SFMono-Regular"/>
              </a:rPr>
              <a:t> </a:t>
            </a:r>
            <a:endParaRPr lang="en-US" sz="2000">
              <a:solidFill>
                <a:srgbClr val="000000"/>
              </a:solidFill>
              <a:latin typeface="Arial"/>
              <a:ea typeface="SFMono-Regular"/>
              <a:cs typeface="Arial"/>
            </a:endParaRPr>
          </a:p>
          <a:p>
            <a:r>
              <a:rPr lang="en-US" sz="2000" dirty="0">
                <a:solidFill>
                  <a:srgbClr val="D73A49"/>
                </a:solidFill>
                <a:latin typeface="SFMono-Regular"/>
                <a:ea typeface="SFMono-Regular"/>
                <a:cs typeface="SFMono-Regular"/>
              </a:rPr>
              <a:t>new</a:t>
            </a:r>
            <a:r>
              <a:rPr lang="en-US" sz="2000" dirty="0">
                <a:solidFill>
                  <a:srgbClr val="24292E"/>
                </a:solidFill>
                <a:latin typeface="SFMono-Regular"/>
                <a:ea typeface="SFMono-Regular"/>
                <a:cs typeface="SFMono-Regular"/>
              </a:rPr>
              <a:t> InputStreamReader(inputStream, Charset</a:t>
            </a:r>
            <a:r>
              <a:rPr lang="en-US" sz="2000" dirty="0">
                <a:solidFill>
                  <a:srgbClr val="D73A49"/>
                </a:solidFill>
                <a:latin typeface="SFMono-Regular"/>
                <a:ea typeface="SFMono-Regular"/>
                <a:cs typeface="SFMono-Regular"/>
              </a:rPr>
              <a:t>.</a:t>
            </a:r>
            <a:r>
              <a:rPr lang="en-US" sz="2000" dirty="0">
                <a:solidFill>
                  <a:srgbClr val="24292E"/>
                </a:solidFill>
                <a:latin typeface="SFMono-Regular"/>
                <a:ea typeface="SFMono-Regular"/>
                <a:cs typeface="SFMono-Regular"/>
              </a:rPr>
              <a:t>forName(</a:t>
            </a:r>
            <a:r>
              <a:rPr lang="en-US" sz="2000" dirty="0">
                <a:solidFill>
                  <a:srgbClr val="032F62"/>
                </a:solidFill>
                <a:latin typeface="SFMono-Regular"/>
                <a:ea typeface="SFMono-Regular"/>
                <a:cs typeface="SFMono-Regular"/>
              </a:rPr>
              <a:t>"UTF-8"</a:t>
            </a:r>
            <a:r>
              <a:rPr lang="en-US" sz="2000" dirty="0">
                <a:solidFill>
                  <a:srgbClr val="24292E"/>
                </a:solidFill>
                <a:latin typeface="SFMono-Regular"/>
                <a:ea typeface="SFMono-Regular"/>
                <a:cs typeface="SFMono-Regular"/>
              </a:rPr>
              <a:t>));</a:t>
            </a:r>
            <a:endParaRPr lang="en-US" sz="200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A8085-CDD2-4450-8BBF-549026F39B65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3FC928B-02C9-4637-8125-57BA3AEB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3238500"/>
            <a:ext cx="8854258" cy="2225781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D64B835-1068-400E-BE15-CDB259FD1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3151"/>
            <a:ext cx="6454588" cy="3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6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274638"/>
            <a:ext cx="8995779" cy="1143000"/>
          </a:xfrm>
        </p:spPr>
        <p:txBody>
          <a:bodyPr/>
          <a:lstStyle/>
          <a:p>
            <a:r>
              <a:rPr lang="en-US" sz="4000" dirty="0">
                <a:cs typeface="Arial"/>
              </a:rPr>
              <a:t>Adapter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A8085-CDD2-4450-8BBF-549026F39B65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91308FC-0E03-42C3-A468-C9AE60361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98" b="18245"/>
          <a:stretch/>
        </p:blipFill>
        <p:spPr>
          <a:xfrm>
            <a:off x="1247775" y="1100812"/>
            <a:ext cx="7250113" cy="45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4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274638"/>
            <a:ext cx="8995779" cy="1143000"/>
          </a:xfrm>
        </p:spPr>
        <p:txBody>
          <a:bodyPr/>
          <a:lstStyle/>
          <a:p>
            <a:r>
              <a:rPr lang="en-US" sz="4000" dirty="0">
                <a:cs typeface="Arial"/>
              </a:rPr>
              <a:t>Adapter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A8085-CDD2-4450-8BBF-549026F39B65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BF55D9A-C617-4B61-9190-8B98FE47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447675"/>
            <a:ext cx="5746976" cy="22176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27B9FE0-3FA2-41E4-B19A-2F3B9F5C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610178"/>
            <a:ext cx="2743200" cy="16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9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274638"/>
            <a:ext cx="8995779" cy="1143000"/>
          </a:xfrm>
        </p:spPr>
        <p:txBody>
          <a:bodyPr/>
          <a:lstStyle/>
          <a:p>
            <a:r>
              <a:rPr lang="en-US" sz="4000" dirty="0">
                <a:cs typeface="Arial"/>
              </a:rPr>
              <a:t>Recycling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A8085-CDD2-4450-8BBF-549026F39B65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B5BFD9-0382-49D3-96C5-E86E10C4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95" y="1028700"/>
            <a:ext cx="5646880" cy="3367106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5AB235E-90CF-403C-8628-AECEE426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4067175"/>
            <a:ext cx="3233757" cy="25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5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274638"/>
            <a:ext cx="8995779" cy="1143000"/>
          </a:xfrm>
        </p:spPr>
        <p:txBody>
          <a:bodyPr/>
          <a:lstStyle/>
          <a:p>
            <a:r>
              <a:rPr lang="en-US" sz="4000" dirty="0">
                <a:cs typeface="Arial"/>
              </a:rPr>
              <a:t>Recycling –List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A8085-CDD2-4450-8BBF-549026F39B65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B5AB235E-90CF-403C-8628-AECEE426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75" y="2092182"/>
            <a:ext cx="3233757" cy="25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Multi Threading</a:t>
            </a:r>
            <a:r>
              <a:rPr lang="en-US" dirty="0">
                <a:cs typeface="Arial"/>
              </a:rPr>
              <a:t> 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644046-4196-4BE6-A41F-B0608BF8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95" y="1190625"/>
            <a:ext cx="5275918" cy="469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5378D2-EE68-438B-9057-03235ACA02FB}"/>
              </a:ext>
            </a:extLst>
          </p:cNvPr>
          <p:cNvSpPr txBox="1"/>
          <p:nvPr/>
        </p:nvSpPr>
        <p:spPr>
          <a:xfrm>
            <a:off x="0" y="6067425"/>
            <a:ext cx="768334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http://programmerguru.com/android-tutorial/what-is-asynctask-in-android/</a:t>
            </a:r>
          </a:p>
        </p:txBody>
      </p:sp>
    </p:spTree>
    <p:extLst>
      <p:ext uri="{BB962C8B-B14F-4D97-AF65-F5344CB8AC3E}">
        <p14:creationId xmlns:p14="http://schemas.microsoft.com/office/powerpoint/2010/main" val="324193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AsyncTask</a:t>
            </a:r>
            <a:r>
              <a:rPr lang="en-US" dirty="0">
                <a:cs typeface="Arial"/>
              </a:rPr>
              <a:t> 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0070E6-9375-4455-86DD-1016CCA8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76325"/>
            <a:ext cx="7177667" cy="4760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FD977-AEE9-4EB9-B739-D570C8ADF3E9}"/>
              </a:ext>
            </a:extLst>
          </p:cNvPr>
          <p:cNvSpPr txBox="1"/>
          <p:nvPr/>
        </p:nvSpPr>
        <p:spPr>
          <a:xfrm>
            <a:off x="-66698" y="6010275"/>
            <a:ext cx="8456868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http://programmerguru.com/android-tutorial/what-is-asynctask-in-android/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0633F-108D-442D-94D8-727F6B7A04A0}"/>
              </a:ext>
            </a:extLst>
          </p:cNvPr>
          <p:cNvSpPr txBox="1"/>
          <p:nvPr/>
        </p:nvSpPr>
        <p:spPr>
          <a:xfrm>
            <a:off x="-409718" y="6343650"/>
            <a:ext cx="771186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https://developer.android.com/reference/android/os/AsyncTask.html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en-US" sz="4400" b="0" strike="noStrike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56540" indent="-2565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  RESTful Services</a:t>
            </a:r>
          </a:p>
          <a:p>
            <a:pPr marL="457200" indent="-457200"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List View, Adapter, Recycling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56540" indent="-256540"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  Multi-Threading, </a:t>
            </a:r>
            <a:r>
              <a:rPr lang="en-US" sz="3200" dirty="0" err="1">
                <a:latin typeface="Times New Roman"/>
                <a:cs typeface="Times New Roman"/>
              </a:rPr>
              <a:t>Async</a:t>
            </a:r>
            <a:r>
              <a:rPr lang="en-US" sz="3200" dirty="0">
                <a:latin typeface="Times New Roman"/>
                <a:cs typeface="Times New Roman"/>
              </a:rPr>
              <a:t> Task </a:t>
            </a:r>
          </a:p>
          <a:p>
            <a:pPr marL="256540" indent="-256540"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endParaRPr lang="en-US" b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56540" indent="-2565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56540" indent="-2565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47" y="76200"/>
            <a:ext cx="8229240" cy="1142640"/>
          </a:xfrm>
        </p:spPr>
        <p:txBody>
          <a:bodyPr/>
          <a:lstStyle/>
          <a:p>
            <a:r>
              <a:rPr lang="en-US" dirty="0">
                <a:cs typeface="Arial"/>
              </a:rPr>
              <a:t>In-Class Programming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A1A9F7-325B-4285-8F9A-0DE5CFA7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00" y="1609725"/>
            <a:ext cx="2584614" cy="44570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BB110C8-06A9-4A2C-8024-AD6B0088F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87" y="1609725"/>
            <a:ext cx="2608585" cy="4494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CEDBD0-589E-4186-85C6-41DF74787E3C}"/>
              </a:ext>
            </a:extLst>
          </p:cNvPr>
          <p:cNvSpPr txBox="1"/>
          <p:nvPr/>
        </p:nvSpPr>
        <p:spPr>
          <a:xfrm>
            <a:off x="381133" y="966862"/>
            <a:ext cx="916074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Follow the TODO</a:t>
            </a:r>
            <a:r>
              <a:rPr lang="en-US" dirty="0">
                <a:cs typeface="Arial"/>
              </a:rPr>
              <a:t> instructions given in the QueryUtils.java,EarthquakeActivity.java </a:t>
            </a:r>
            <a:endParaRPr lang="en-US"/>
          </a:p>
          <a:p>
            <a:r>
              <a:rPr lang="en-US" dirty="0">
                <a:cs typeface="Arial"/>
              </a:rPr>
              <a:t>and the AndroidManifest.xml files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1D9F2E-2ADE-4767-9D8D-A473788837FD}"/>
              </a:ext>
            </a:extLst>
          </p:cNvPr>
          <p:cNvCxnSpPr/>
          <p:nvPr/>
        </p:nvCxnSpPr>
        <p:spPr>
          <a:xfrm>
            <a:off x="2772744" y="2609850"/>
            <a:ext cx="2899862" cy="367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3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References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  <a:hlinkClick r:id="rId2"/>
              </a:rPr>
              <a:t>https://developer.android.com/index.html</a:t>
            </a:r>
            <a:endParaRPr lang="en-US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  <a:hlinkClick r:id="rId3"/>
              </a:rPr>
              <a:t>https://developers.google.com/android/for-all/vocab-words/</a:t>
            </a:r>
            <a:endParaRPr>
              <a:cs typeface="Arial"/>
              <a:hlinkClick r:id="rId3"/>
            </a:endParaRPr>
          </a:p>
          <a:p>
            <a:pPr marL="457200" indent="-457200">
              <a:buFont typeface="Arial"/>
              <a:buChar char="•"/>
            </a:pPr>
            <a:r>
              <a:rPr lang="en-US" sz="2600">
                <a:latin typeface="Times New Roman"/>
                <a:cs typeface="Times New Roman"/>
                <a:hlinkClick r:id="rId4"/>
              </a:rPr>
              <a:t>https://classroom.udacity.com/courses/ud843</a:t>
            </a:r>
            <a:r>
              <a:rPr lang="en-US" sz="2600">
                <a:latin typeface="Times New Roman"/>
                <a:cs typeface="Times New Roman"/>
              </a:rPr>
              <a:t> </a:t>
            </a:r>
            <a:endParaRPr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  <a:hlinkClick r:id="rId5"/>
              </a:rPr>
              <a:t>http://www.tutorialspoint.com/</a:t>
            </a:r>
          </a:p>
          <a:p>
            <a:pPr marL="457200" indent="-457200">
              <a:buFont typeface="Arial"/>
              <a:buChar char="•"/>
            </a:pPr>
            <a:r>
              <a:rPr lang="en-US" sz="2600">
                <a:latin typeface="Times New Roman"/>
                <a:cs typeface="Times New Roman"/>
                <a:hlinkClick r:id="rId6"/>
              </a:rPr>
              <a:t>https://docs.oracle.com/</a:t>
            </a:r>
            <a:r>
              <a:rPr lang="en-US" sz="2600">
                <a:latin typeface="Times New Roman"/>
                <a:cs typeface="Times New Roman"/>
              </a:rPr>
              <a:t> </a:t>
            </a: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855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RESTful API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An API is an easy way of fetching information from a remote service</a:t>
            </a:r>
            <a:endParaRPr lang="en-US">
              <a:cs typeface="Arial"/>
            </a:endParaRPr>
          </a:p>
          <a:p>
            <a:pPr algn="just"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   A RESTful API uses HTTP requests to GET, PUT, POST and DELETE data.</a:t>
            </a:r>
            <a:endParaRPr dirty="0">
              <a:cs typeface="Arial"/>
            </a:endParaRPr>
          </a:p>
          <a:p>
            <a:pPr marL="457200" indent="-457200" algn="just"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 browser sends request to and receives response from a server through HTTP. </a:t>
            </a:r>
          </a:p>
          <a:p>
            <a:pPr marL="285750" indent="-285750" algn="just"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Some great resources of APIs </a:t>
            </a:r>
          </a:p>
          <a:p>
            <a:pPr lvl="1" algn="just"/>
            <a:r>
              <a:rPr lang="en-US" sz="2600" dirty="0">
                <a:latin typeface="Times New Roman"/>
                <a:cs typeface="Times New Roman"/>
              </a:rPr>
              <a:t>         1. </a:t>
            </a:r>
            <a:r>
              <a:rPr lang="en-US" sz="2600" dirty="0">
                <a:latin typeface="Times New Roman"/>
                <a:cs typeface="Times New Roman"/>
                <a:hlinkClick r:id="rId2"/>
              </a:rPr>
              <a:t>Programmable Web API Directory</a:t>
            </a:r>
            <a:endParaRPr dirty="0">
              <a:solidFill>
                <a:schemeClr val="tx1"/>
              </a:solidFill>
              <a:hlinkClick r:id="rId2"/>
            </a:endParaRPr>
          </a:p>
          <a:p>
            <a:pPr lvl="1" algn="just"/>
            <a:r>
              <a:rPr lang="en-US" sz="2600" dirty="0">
                <a:latin typeface="Times New Roman"/>
                <a:cs typeface="Times New Roman"/>
              </a:rPr>
              <a:t>         2. </a:t>
            </a:r>
            <a:r>
              <a:rPr lang="en-US" sz="2600" dirty="0">
                <a:latin typeface="Times New Roman"/>
                <a:cs typeface="Times New Roman"/>
                <a:hlinkClick r:id="rId3"/>
              </a:rPr>
              <a:t>Google APIs Explorer</a:t>
            </a:r>
            <a:r>
              <a:rPr lang="en-US" sz="2600" dirty="0">
                <a:latin typeface="Times New Roman"/>
                <a:cs typeface="Times New Roman"/>
              </a:rPr>
              <a:t> </a:t>
            </a:r>
            <a:endParaRPr dirty="0">
              <a:solidFill>
                <a:schemeClr val="tx1"/>
              </a:solidFill>
            </a:endParaRPr>
          </a:p>
          <a:p>
            <a:pPr lvl="1" algn="just"/>
            <a:r>
              <a:rPr lang="en-US" sz="2600" dirty="0">
                <a:latin typeface="Times New Roman"/>
                <a:cs typeface="Times New Roman"/>
              </a:rPr>
              <a:t>         3. </a:t>
            </a:r>
            <a:r>
              <a:rPr lang="en-US" sz="2600" dirty="0">
                <a:latin typeface="Times New Roman"/>
                <a:cs typeface="Times New Roman"/>
                <a:hlinkClick r:id="rId4"/>
              </a:rPr>
              <a:t>Data.gov</a:t>
            </a:r>
            <a:r>
              <a:rPr lang="en-US" sz="26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2CB27-E46D-44DA-B527-27071DAEB369}"/>
              </a:ext>
            </a:extLst>
          </p:cNvPr>
          <p:cNvSpPr txBox="1"/>
          <p:nvPr/>
        </p:nvSpPr>
        <p:spPr>
          <a:xfrm>
            <a:off x="641350" y="5486400"/>
            <a:ext cx="5697093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/>
              <a:t>https://earthquake.usgs.gov/fdsnws/event/1/</a:t>
            </a:r>
            <a:endParaRPr lang="en-US" sz="11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81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HTTP Verbs </a:t>
            </a:r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8" y="2152650"/>
            <a:ext cx="7739062" cy="29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2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JSON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JSON syntax is derived from JavaScript object notation syntax</a:t>
            </a:r>
            <a:endParaRPr lang="en-US" dirty="0">
              <a:cs typeface="Arial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 Data is in name/value pairs</a:t>
            </a:r>
            <a:endParaRPr dirty="0">
              <a:cs typeface="Arial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 Data is separated by commas</a:t>
            </a:r>
            <a:endParaRPr dirty="0">
              <a:cs typeface="Arial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 Curly braces hold objects</a:t>
            </a:r>
            <a:endParaRPr dirty="0">
              <a:cs typeface="Arial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 Square brackets hold arrays</a:t>
            </a:r>
            <a:endParaRPr dirty="0">
              <a:cs typeface="Arial"/>
            </a:endParaRPr>
          </a:p>
          <a:p>
            <a:pPr marL="457200" indent="-457200" algn="just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347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JSON 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314450"/>
            <a:ext cx="3025942" cy="45836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888" y="2114550"/>
            <a:ext cx="5203807" cy="8175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409" y="2929456"/>
            <a:ext cx="5210535" cy="1377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15EBAF-6977-4152-BB92-0C71EA051B4E}"/>
              </a:ext>
            </a:extLst>
          </p:cNvPr>
          <p:cNvSpPr txBox="1"/>
          <p:nvPr/>
        </p:nvSpPr>
        <p:spPr>
          <a:xfrm>
            <a:off x="146050" y="6229350"/>
            <a:ext cx="711734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http://www.tutorialspoint.com/android/android_json_parser.htm</a:t>
            </a:r>
            <a:endParaRPr lang="en-US">
              <a:cs typeface="Arial"/>
            </a:endParaRPr>
          </a:p>
          <a:p>
            <a:r>
              <a:rPr lang="en-US" dirty="0">
                <a:cs typeface="Arial"/>
              </a:rPr>
              <a:t>https://developer.android.com/reference/org/json/JSONObject.html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05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Internet Permission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endParaRPr lang="en-US" sz="2600" b="1" dirty="0">
              <a:latin typeface="Times New Roman"/>
              <a:cs typeface="Times New Roman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02499" cy="40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Url</a:t>
            </a:r>
            <a:r>
              <a:rPr lang="en-US" dirty="0">
                <a:cs typeface="Arial"/>
              </a:rPr>
              <a:t> Object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72" y="2033222"/>
            <a:ext cx="6412966" cy="29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9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URL?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i="1" dirty="0">
                <a:latin typeface="Times New Roman"/>
                <a:cs typeface="Times New Roman"/>
              </a:rPr>
              <a:t>Uniform Resource Locator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 reference (an address) to a resource on the Internet.</a:t>
            </a:r>
            <a:endParaRPr lang="en-US" sz="2600" i="1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 sz="2600" i="1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 err="1">
                <a:latin typeface="Times New Roman"/>
                <a:cs typeface="Times New Roman"/>
              </a:rPr>
              <a:t>Eg</a:t>
            </a:r>
            <a:r>
              <a:rPr lang="en-US" sz="2600" dirty="0">
                <a:latin typeface="Times New Roman"/>
                <a:cs typeface="Times New Roman"/>
              </a:rPr>
              <a:t>: http://example.com/home/users/profile?name=foo&amp;age=9</a:t>
            </a:r>
            <a:endParaRPr lang="en-US" sz="2600" i="1" dirty="0">
              <a:latin typeface="Times New Roman"/>
              <a:cs typeface="Times New Roman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C22A336-8DB6-4B98-81E1-A56BD1A25247}"/>
              </a:ext>
            </a:extLst>
          </p:cNvPr>
          <p:cNvSpPr/>
          <p:nvPr/>
        </p:nvSpPr>
        <p:spPr>
          <a:xfrm rot="16200000">
            <a:off x="1181513" y="3170825"/>
            <a:ext cx="155575" cy="5500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111EF28-12E1-4247-BDC3-6CEE1754429A}"/>
              </a:ext>
            </a:extLst>
          </p:cNvPr>
          <p:cNvSpPr/>
          <p:nvPr/>
        </p:nvSpPr>
        <p:spPr>
          <a:xfrm rot="-5400000">
            <a:off x="2493996" y="2606937"/>
            <a:ext cx="155575" cy="1681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8A2919-1360-4AC1-AFA7-DAD32F13387E}"/>
              </a:ext>
            </a:extLst>
          </p:cNvPr>
          <p:cNvSpPr/>
          <p:nvPr/>
        </p:nvSpPr>
        <p:spPr>
          <a:xfrm rot="-5400000">
            <a:off x="4697283" y="2285592"/>
            <a:ext cx="155575" cy="24005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DA50AD-DCB8-4DA9-84E0-A3AEBA70315D}"/>
              </a:ext>
            </a:extLst>
          </p:cNvPr>
          <p:cNvSpPr/>
          <p:nvPr/>
        </p:nvSpPr>
        <p:spPr>
          <a:xfrm rot="-5400000">
            <a:off x="7237320" y="2330198"/>
            <a:ext cx="155575" cy="23909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FDF5E-AA43-4ABD-91BB-2FE5C0F8042B}"/>
              </a:ext>
            </a:extLst>
          </p:cNvPr>
          <p:cNvSpPr txBox="1"/>
          <p:nvPr/>
        </p:nvSpPr>
        <p:spPr>
          <a:xfrm>
            <a:off x="1133871" y="352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domain</a:t>
            </a:r>
            <a:r>
              <a:rPr lang="en-US" dirty="0">
                <a:cs typeface="Arial"/>
              </a:rPr>
              <a:t>/host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C7895-9184-4BAB-826F-AEFDE290A82C}"/>
              </a:ext>
            </a:extLst>
          </p:cNvPr>
          <p:cNvSpPr txBox="1"/>
          <p:nvPr/>
        </p:nvSpPr>
        <p:spPr>
          <a:xfrm>
            <a:off x="552643" y="3504800"/>
            <a:ext cx="124673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protocol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02119-C1C1-42F7-B889-B1ADD011DAEF}"/>
              </a:ext>
            </a:extLst>
          </p:cNvPr>
          <p:cNvSpPr txBox="1"/>
          <p:nvPr/>
        </p:nvSpPr>
        <p:spPr>
          <a:xfrm>
            <a:off x="3306331" y="35048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resource path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4E2303-DB04-4A40-8C33-BC735EEB22EB}"/>
              </a:ext>
            </a:extLst>
          </p:cNvPr>
          <p:cNvSpPr txBox="1"/>
          <p:nvPr/>
        </p:nvSpPr>
        <p:spPr>
          <a:xfrm>
            <a:off x="5859924" y="352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73688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2116</TotalTime>
  <Words>96</Words>
  <Application>Microsoft Office PowerPoint</Application>
  <PresentationFormat>On-screen Show (4:3)</PresentationFormat>
  <Paragraphs>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PowerPoint Presentation</vt:lpstr>
      <vt:lpstr>PowerPoint Presentation</vt:lpstr>
      <vt:lpstr>RESTful API </vt:lpstr>
      <vt:lpstr>HTTP Verbs </vt:lpstr>
      <vt:lpstr>JSON </vt:lpstr>
      <vt:lpstr>JSON </vt:lpstr>
      <vt:lpstr>Internet Permission </vt:lpstr>
      <vt:lpstr>Url Object </vt:lpstr>
      <vt:lpstr>What Is a URL? </vt:lpstr>
      <vt:lpstr>Creating a URL </vt:lpstr>
      <vt:lpstr>Connecting to a URL </vt:lpstr>
      <vt:lpstr>Response Codes </vt:lpstr>
      <vt:lpstr>Reading from a URL Connection            </vt:lpstr>
      <vt:lpstr>Adapter </vt:lpstr>
      <vt:lpstr>Adapter </vt:lpstr>
      <vt:lpstr>Recycling </vt:lpstr>
      <vt:lpstr>Recycling –List View</vt:lpstr>
      <vt:lpstr>Multi Threading </vt:lpstr>
      <vt:lpstr>AsyncTask </vt:lpstr>
      <vt:lpstr>In-Class Programming</vt:lpstr>
      <vt:lpstr>References </vt:lpstr>
    </vt:vector>
  </TitlesOfParts>
  <Company>LetsNurture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{Keyword Research, Keyword Ideas,Anchor Text Variation, Content Ideas, Content Curation}</dc:title>
  <dc:subject/>
  <dc:creator>Ketan Raval</dc:creator>
  <dc:description/>
  <cp:lastModifiedBy>kvxc5</cp:lastModifiedBy>
  <cp:revision>708</cp:revision>
  <dcterms:created xsi:type="dcterms:W3CDTF">2012-06-07T13:28:31Z</dcterms:created>
  <dcterms:modified xsi:type="dcterms:W3CDTF">2018-03-25T00:31:26Z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LetsNurture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38</vt:i4>
  </property>
</Properties>
</file>