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8" r:id="rId3"/>
    <p:sldId id="262" r:id="rId4"/>
    <p:sldId id="353" r:id="rId5"/>
    <p:sldId id="35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  <p:sldId id="358" r:id="rId17"/>
    <p:sldId id="307" r:id="rId18"/>
    <p:sldId id="308" r:id="rId19"/>
    <p:sldId id="309" r:id="rId20"/>
    <p:sldId id="310" r:id="rId21"/>
    <p:sldId id="314" r:id="rId22"/>
    <p:sldId id="312" r:id="rId23"/>
    <p:sldId id="313" r:id="rId24"/>
    <p:sldId id="359" r:id="rId25"/>
    <p:sldId id="294" r:id="rId26"/>
    <p:sldId id="35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36F-8C10-4FB8-95F7-950ED5CD5C9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1B7C-939F-4CBD-8387-44B93C15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ref_modules.asp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www.w3schools.com/nodejs/default.as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utorialspoint.com/nodejs/nodejs_introduction.htm" TargetMode="External"/><Relationship Id="rId4" Type="http://schemas.openxmlformats.org/officeDocument/2006/relationships/hyperlink" Target="https://nodeschool.i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CS5590 Applied Programming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Georgia" charset="0"/>
                <a:ea typeface="Georgia" charset="0"/>
                <a:cs typeface="Georgia" charset="0"/>
              </a:rPr>
              <a:t>Programming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for Web/Cloud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83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Node JS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Install Node JS from </a:t>
            </a:r>
            <a:r>
              <a:rPr lang="en-US" sz="2400" dirty="0">
                <a:latin typeface="Georgia" panose="02040502050405020303" pitchFamily="18" charset="0"/>
                <a:hlinkClick r:id="rId2"/>
              </a:rPr>
              <a:t>https://nodejs.org/en/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Refer the Installation PPT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Check the installation with following commands</a:t>
            </a:r>
          </a:p>
          <a:p>
            <a:pPr marL="800100" lvl="2" indent="0">
              <a:buNone/>
            </a:pPr>
            <a:r>
              <a:rPr lang="en-US" b="1" dirty="0">
                <a:latin typeface="Georgia" panose="02040502050405020303" pitchFamily="18" charset="0"/>
              </a:rPr>
              <a:t>&gt;node –v</a:t>
            </a:r>
          </a:p>
          <a:p>
            <a:pPr marL="800100" lvl="2" indent="0">
              <a:buNone/>
            </a:pPr>
            <a:r>
              <a:rPr lang="en-US" b="1" dirty="0">
                <a:latin typeface="Georgia" panose="02040502050405020303" pitchFamily="18" charset="0"/>
              </a:rPr>
              <a:t>&gt;</a:t>
            </a:r>
            <a:r>
              <a:rPr lang="en-US" b="1" dirty="0" err="1">
                <a:latin typeface="Georgia" panose="02040502050405020303" pitchFamily="18" charset="0"/>
              </a:rPr>
              <a:t>npm</a:t>
            </a:r>
            <a:r>
              <a:rPr lang="en-US" b="1" dirty="0">
                <a:latin typeface="Georgia" panose="02040502050405020303" pitchFamily="18" charset="0"/>
              </a:rPr>
              <a:t> –v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68" y="4513585"/>
            <a:ext cx="26860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6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Start with Node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Three Components of  Node.js 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Import Required 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Modules </a:t>
            </a:r>
            <a:r>
              <a:rPr lang="en-US" sz="2400" dirty="0">
                <a:latin typeface="Georgia" panose="02040502050405020303" pitchFamily="18" charset="0"/>
              </a:rPr>
              <a:t>(to load necessary modules)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Create Server  (to handle client's requests similar to Apache HTTP Server)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Read request and return response (request came from browser and response back to same browser)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Running the Node.js application from command prompt</a:t>
            </a:r>
          </a:p>
          <a:p>
            <a:pPr marL="800100" lvl="2" indent="0">
              <a:buNone/>
            </a:pPr>
            <a:r>
              <a:rPr lang="en-US" b="1" dirty="0">
                <a:latin typeface="Georgia" panose="02040502050405020303" pitchFamily="18" charset="0"/>
              </a:rPr>
              <a:t>&gt; </a:t>
            </a:r>
            <a:r>
              <a:rPr lang="en-US" i="1" dirty="0">
                <a:solidFill>
                  <a:srgbClr val="00B050"/>
                </a:solidFill>
                <a:latin typeface="Georgia" panose="02040502050405020303" pitchFamily="18" charset="0"/>
              </a:rPr>
              <a:t>node &lt;</a:t>
            </a:r>
            <a:r>
              <a:rPr lang="en-US" i="1" dirty="0" err="1">
                <a:solidFill>
                  <a:srgbClr val="00B050"/>
                </a:solidFill>
                <a:latin typeface="Georgia" panose="02040502050405020303" pitchFamily="18" charset="0"/>
              </a:rPr>
              <a:t>name_of_js_file</a:t>
            </a:r>
            <a:r>
              <a:rPr lang="en-US" i="1" dirty="0">
                <a:solidFill>
                  <a:srgbClr val="00B050"/>
                </a:solidFill>
                <a:latin typeface="Georgia" panose="02040502050405020303" pitchFamily="18" charset="0"/>
              </a:rPr>
              <a:t>(example.js)&gt;</a:t>
            </a:r>
          </a:p>
        </p:txBody>
      </p:sp>
    </p:spTree>
    <p:extLst>
      <p:ext uri="{BB962C8B-B14F-4D97-AF65-F5344CB8AC3E}">
        <p14:creationId xmlns:p14="http://schemas.microsoft.com/office/powerpoint/2010/main" val="227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Node.js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Node.js Module is a set of functions you want to include in your application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Node.js has a set of </a:t>
            </a:r>
            <a:r>
              <a:rPr lang="en-US" sz="2400" dirty="0">
                <a:latin typeface="Georgia" panose="02040502050405020303" pitchFamily="18" charset="0"/>
                <a:hlinkClick r:id="rId2"/>
              </a:rPr>
              <a:t>built-in modules</a:t>
            </a:r>
            <a:r>
              <a:rPr lang="en-US" sz="2400" dirty="0">
                <a:latin typeface="Georgia" panose="02040502050405020303" pitchFamily="18" charset="0"/>
              </a:rPr>
              <a:t> which you can use without any further installation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Users can create their own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To include a module, use the 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require()</a:t>
            </a:r>
            <a:r>
              <a:rPr lang="en-US" sz="2400" dirty="0">
                <a:latin typeface="Georgia" panose="02040502050405020303" pitchFamily="18" charset="0"/>
              </a:rPr>
              <a:t> function with the name of the module:</a:t>
            </a:r>
          </a:p>
          <a:p>
            <a:pPr marL="800100" lvl="2" indent="0">
              <a:buNone/>
            </a:pPr>
            <a:endParaRPr lang="en-US" i="1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r>
              <a:rPr lang="en-US" i="1" dirty="0">
                <a:solidFill>
                  <a:srgbClr val="00B050"/>
                </a:solidFill>
                <a:latin typeface="Georgia" panose="02040502050405020303" pitchFamily="18" charset="0"/>
              </a:rPr>
              <a:t>Syntax: </a:t>
            </a:r>
            <a:r>
              <a:rPr lang="en-US" i="1" dirty="0" err="1">
                <a:solidFill>
                  <a:srgbClr val="00B050"/>
                </a:solidFill>
                <a:latin typeface="Georgia" panose="02040502050405020303" pitchFamily="18" charset="0"/>
              </a:rPr>
              <a:t>var</a:t>
            </a:r>
            <a:r>
              <a:rPr lang="en-US" i="1" dirty="0">
                <a:solidFill>
                  <a:srgbClr val="00B050"/>
                </a:solidFill>
                <a:latin typeface="Georgia" panose="02040502050405020303" pitchFamily="18" charset="0"/>
              </a:rPr>
              <a:t> http = require(‘&lt;required module&gt;');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 Few Built-in Modules and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HTTP Module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URL Module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Events Module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File System Module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NPM Package for Modules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Upload Files/Formidable Module</a:t>
            </a:r>
          </a:p>
        </p:txBody>
      </p:sp>
    </p:spTree>
    <p:extLst>
      <p:ext uri="{BB962C8B-B14F-4D97-AF65-F5344CB8AC3E}">
        <p14:creationId xmlns:p14="http://schemas.microsoft.com/office/powerpoint/2010/main" val="231045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HTTP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 Allows Node.js to transfer data over the Hyper Text Transfer Protocol (HTTP)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HTTP module can create a HTTP server that listens at server ports and gives a response back to the client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8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l"/>
            <a:r>
              <a:rPr lang="en-US" dirty="0"/>
              <a:t>HTTP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247775"/>
            <a:ext cx="8845550" cy="524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URL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381000" y="114935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 splits up a web address into readable parts</a:t>
            </a:r>
            <a:endParaRPr lang="en-US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" y="1581150"/>
            <a:ext cx="8716962" cy="45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4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Events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  create, fire, and listen for your own events</a:t>
            </a:r>
            <a:endParaRPr lang="en-US" dirty="0"/>
          </a:p>
          <a:p>
            <a:r>
              <a:rPr lang="en-US" sz="2400" dirty="0">
                <a:latin typeface="Georgia" panose="02040502050405020303" pitchFamily="18" charset="0"/>
              </a:rPr>
              <a:t>In addition, all event properties and methods are an instance of an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EventEmitter</a:t>
            </a:r>
            <a:r>
              <a:rPr lang="en-US" sz="2400" dirty="0">
                <a:latin typeface="Georgia" panose="02040502050405020303" pitchFamily="18" charset="0"/>
              </a:rPr>
              <a:t> object. To be able to access these properties and methods, create an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EventEmitter</a:t>
            </a:r>
            <a:r>
              <a:rPr lang="en-US" sz="2400" dirty="0">
                <a:latin typeface="Georgia" panose="02040502050405020303" pitchFamily="18" charset="0"/>
              </a:rPr>
              <a:t> object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When the </a:t>
            </a:r>
            <a:r>
              <a:rPr lang="en-US" sz="2400" dirty="0" err="1">
                <a:latin typeface="Georgia" panose="02040502050405020303" pitchFamily="18" charset="0"/>
              </a:rPr>
              <a:t>EventEmitter</a:t>
            </a:r>
            <a:r>
              <a:rPr lang="en-US" sz="2400" dirty="0">
                <a:latin typeface="Georgia" panose="02040502050405020303" pitchFamily="18" charset="0"/>
              </a:rPr>
              <a:t> object emits an event, all of the functions attached to that specific event are called </a:t>
            </a:r>
            <a:r>
              <a:rPr lang="en-US" sz="2400" i="1" dirty="0">
                <a:latin typeface="Georgia" panose="02040502050405020303" pitchFamily="18" charset="0"/>
              </a:rPr>
              <a:t>synchronously</a:t>
            </a:r>
            <a:r>
              <a:rPr lang="en-US" sz="2400" dirty="0">
                <a:latin typeface="Georgia" panose="02040502050405020303" pitchFamily="18" charset="0"/>
              </a:rPr>
              <a:t>. Any values returned by the called listeners are ignored and will be discarded</a:t>
            </a:r>
          </a:p>
        </p:txBody>
      </p:sp>
    </p:spTree>
    <p:extLst>
      <p:ext uri="{BB962C8B-B14F-4D97-AF65-F5344CB8AC3E}">
        <p14:creationId xmlns:p14="http://schemas.microsoft.com/office/powerpoint/2010/main" val="213679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Events Module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4" y="1417637"/>
            <a:ext cx="7659500" cy="4387131"/>
          </a:xfrm>
        </p:spPr>
      </p:pic>
    </p:spTree>
    <p:extLst>
      <p:ext uri="{BB962C8B-B14F-4D97-AF65-F5344CB8AC3E}">
        <p14:creationId xmlns:p14="http://schemas.microsoft.com/office/powerpoint/2010/main" val="101370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File System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The Node.js file system module allow you to work with the file system on your computer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Common use for the File System module: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Read files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Create files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Update files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Delete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NodeJS and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NodeJS modules and NPM</a:t>
            </a: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File System Module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70" y="1687671"/>
            <a:ext cx="7871460" cy="4351020"/>
          </a:xfrm>
        </p:spPr>
      </p:pic>
    </p:spTree>
    <p:extLst>
      <p:ext uri="{BB962C8B-B14F-4D97-AF65-F5344CB8AC3E}">
        <p14:creationId xmlns:p14="http://schemas.microsoft.com/office/powerpoint/2010/main" val="340700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NPM is a package manager for Node.js modules</a:t>
            </a:r>
          </a:p>
          <a:p>
            <a:r>
              <a:rPr lang="en-US" sz="2400" dirty="0">
                <a:latin typeface="Georgia" panose="02040502050405020303" pitchFamily="18" charset="0"/>
                <a:hlinkClick r:id="rId2"/>
              </a:rPr>
              <a:t>www.npmjs.com</a:t>
            </a:r>
            <a:r>
              <a:rPr lang="en-US" sz="2400" dirty="0">
                <a:latin typeface="Georgia" panose="02040502050405020303" pitchFamily="18" charset="0"/>
              </a:rPr>
              <a:t> hosts thousands of free packages to download and use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NPM makes it easy for JavaScript developers to share and reuse code, and it makes it easy to update the code that you're sharing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NPM program is installed on your computer when you install Node.js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7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Download a NPM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To download particular package</a:t>
            </a:r>
          </a:p>
          <a:p>
            <a:pPr lvl="2"/>
            <a:endParaRPr lang="en-US" sz="1800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&lt;your project location&gt;</a:t>
            </a:r>
            <a:r>
              <a:rPr lang="en-US" sz="1800" b="1" dirty="0">
                <a:latin typeface="Georgia" panose="02040502050405020303" pitchFamily="18" charset="0"/>
              </a:rPr>
              <a:t>&gt;</a:t>
            </a:r>
            <a:r>
              <a:rPr lang="en-US" sz="1800" dirty="0" err="1">
                <a:latin typeface="Georgia" panose="02040502050405020303" pitchFamily="18" charset="0"/>
              </a:rPr>
              <a:t>npm</a:t>
            </a:r>
            <a:r>
              <a:rPr lang="en-US" sz="1800" dirty="0">
                <a:latin typeface="Georgia" panose="02040502050405020303" pitchFamily="18" charset="0"/>
              </a:rPr>
              <a:t> install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&lt;package name&gt;</a:t>
            </a:r>
          </a:p>
          <a:p>
            <a:pPr lvl="2"/>
            <a:r>
              <a:rPr lang="en-US" sz="1800" dirty="0" err="1">
                <a:solidFill>
                  <a:srgbClr val="00B050"/>
                </a:solidFill>
                <a:latin typeface="Georgia" panose="02040502050405020303" pitchFamily="18" charset="0"/>
              </a:rPr>
              <a:t>Eg</a:t>
            </a: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: C:\Users\Vijaya\project1&gt;npm install upper-case</a:t>
            </a:r>
          </a:p>
          <a:p>
            <a:pPr lvl="2"/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342900" lvl="2" indent="-342900"/>
            <a:r>
              <a:rPr lang="en-US" dirty="0">
                <a:latin typeface="Georgia" panose="02040502050405020303" pitchFamily="18" charset="0"/>
              </a:rPr>
              <a:t>To download all available packages</a:t>
            </a:r>
          </a:p>
          <a:p>
            <a:pPr marL="342900" lvl="2" indent="-342900"/>
            <a:endParaRPr lang="en-US" dirty="0">
              <a:latin typeface="Georgia" panose="02040502050405020303" pitchFamily="18" charset="0"/>
            </a:endParaRP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&lt;your project location&gt;&gt;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npm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install</a:t>
            </a:r>
          </a:p>
          <a:p>
            <a:pPr lvl="2"/>
            <a:r>
              <a:rPr lang="en-US" sz="1800" dirty="0" err="1">
                <a:solidFill>
                  <a:srgbClr val="00B050"/>
                </a:solidFill>
                <a:latin typeface="Georgia" panose="02040502050405020303" pitchFamily="18" charset="0"/>
              </a:rPr>
              <a:t>Eg</a:t>
            </a: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: C:\Users\Vijaya\project1&gt;npm install</a:t>
            </a:r>
          </a:p>
          <a:p>
            <a:pPr marL="342900" lvl="2" indent="-342900"/>
            <a:endParaRPr lang="en-US" dirty="0">
              <a:latin typeface="Georgia" panose="02040502050405020303" pitchFamily="18" charset="0"/>
            </a:endParaRPr>
          </a:p>
          <a:p>
            <a:pPr marL="342900" lvl="2" indent="-342900"/>
            <a:endParaRPr lang="en-US" dirty="0">
              <a:latin typeface="Georgia" panose="02040502050405020303" pitchFamily="18" charset="0"/>
            </a:endParaRPr>
          </a:p>
          <a:p>
            <a:pPr marL="342900" lvl="2" indent="-342900"/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lvl="2"/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5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Express Framework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serif"/>
              </a:rPr>
              <a:t>minimal and flexible Node.js web application framework for web and mobile apps</a:t>
            </a:r>
          </a:p>
          <a:p>
            <a:r>
              <a:rPr lang="en-US" sz="2400" dirty="0">
                <a:latin typeface="serif"/>
              </a:rPr>
              <a:t>Allows to set up </a:t>
            </a:r>
            <a:r>
              <a:rPr lang="en-US" sz="2400" dirty="0" err="1">
                <a:latin typeface="serif"/>
              </a:rPr>
              <a:t>middlewares</a:t>
            </a:r>
            <a:r>
              <a:rPr lang="en-US" sz="2400" dirty="0">
                <a:latin typeface="serif"/>
              </a:rPr>
              <a:t> to respond to HTTP requests</a:t>
            </a:r>
          </a:p>
          <a:p>
            <a:r>
              <a:rPr sz="2400" dirty="0">
                <a:latin typeface="serif"/>
              </a:rPr>
              <a:t>Defines routing using actions and </a:t>
            </a:r>
            <a:r>
              <a:rPr sz="2400" dirty="0" err="1">
                <a:latin typeface="serif"/>
              </a:rPr>
              <a:t>urls</a:t>
            </a:r>
            <a:r>
              <a:rPr sz="2400" dirty="0">
                <a:latin typeface="serif"/>
              </a:rPr>
              <a:t> </a:t>
            </a:r>
          </a:p>
          <a:p>
            <a:r>
              <a:rPr sz="2400" dirty="0">
                <a:latin typeface="serif"/>
              </a:rPr>
              <a:t>Dynamically renders HTML pages based on passing arguments </a:t>
            </a:r>
          </a:p>
          <a:p>
            <a:endParaRPr lang="en-US" sz="2400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1250501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Georgia" panose="02040502050405020303" pitchFamily="18" charset="0"/>
                <a:hlinkClick r:id="rId2"/>
              </a:rPr>
              <a:t>https://www.w3schools.com/nodejs/default.asp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3"/>
              </a:rPr>
              <a:t>https://nodejs.org/en/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4"/>
              </a:rPr>
              <a:t>https://nodeschool.io/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5"/>
              </a:rPr>
              <a:t>https://www.tutorialspoint.com/nodejs/nodejs_introduction.htm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 the use case (explained in class), add update and delete functionality (user should able to update the employee details and user should able to delete the employee from data base)</a:t>
            </a:r>
            <a:endParaRPr lang="en-US" dirty="0"/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3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NodeJS modules</a:t>
            </a:r>
          </a:p>
          <a:p>
            <a:pPr marL="457200" lvl="1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HTTP Module</a:t>
            </a:r>
          </a:p>
          <a:p>
            <a:pPr marL="457200" lvl="1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URL Module</a:t>
            </a:r>
          </a:p>
          <a:p>
            <a:pPr marL="457200" lvl="1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Events Module</a:t>
            </a:r>
          </a:p>
          <a:p>
            <a:pPr marL="457200" lvl="1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File System Module</a:t>
            </a:r>
          </a:p>
          <a:p>
            <a:pPr marL="457200" lvl="1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NPM Package for Modules</a:t>
            </a:r>
          </a:p>
          <a:p>
            <a:pPr marL="457200" lvl="1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Upload Files/Formidable Module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MEAN Stack </a:t>
            </a:r>
          </a:p>
        </p:txBody>
      </p:sp>
    </p:spTree>
    <p:extLst>
      <p:ext uri="{BB962C8B-B14F-4D97-AF65-F5344CB8AC3E}">
        <p14:creationId xmlns:p14="http://schemas.microsoft.com/office/powerpoint/2010/main" val="387623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F6B4-82D3-4C8C-9D64-A0B16B8ACEE9}"/>
              </a:ext>
            </a:extLst>
          </p:cNvPr>
          <p:cNvSpPr>
            <a:spLocks noGrp="1"/>
          </p:cNvSpPr>
          <p:nvPr>
            <p:ph type="title"/>
            <p:extLst/>
          </p:nvPr>
        </p:nvSpPr>
        <p:spPr>
          <a:xfrm>
            <a:off x="219075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Georgia" panose="02040502050405020303" pitchFamily="18" charset="0"/>
              </a:rPr>
              <a:t>Use Case-Library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BED0-3B8E-4683-92C0-B232094B7A42}"/>
              </a:ext>
            </a:extLst>
          </p:cNvPr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Georgia" panose="02040502050405020303" pitchFamily="18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8" y="847725"/>
            <a:ext cx="9101137" cy="52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6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“Node.js is a platform built on Chrome's JavaScript runtime for easily building fast and scalable network applications. Node.js uses an event-driven, non-blocking I/O model that makes it lightweight and efficient, perfect for data-intensive real-time applications that run across distributed devices.”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-The definition of Node.js as supplied by its official documentation</a:t>
            </a:r>
          </a:p>
          <a:p>
            <a:pPr marL="0" indent="0">
              <a:buNone/>
            </a:pPr>
            <a:endParaRPr lang="en-US" sz="1400" i="1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As an asynchronous event driven JavaScript runtime, Node is designed to build scalable network applications. </a:t>
            </a:r>
          </a:p>
          <a:p>
            <a:r>
              <a:rPr lang="en-US" sz="2400" dirty="0">
                <a:latin typeface="Georgia" panose="02040502050405020303" pitchFamily="18" charset="0"/>
              </a:rPr>
              <a:t>Node.js = Runtime Environment + JavaScript Library</a:t>
            </a:r>
          </a:p>
          <a:p>
            <a:pPr marL="0" indent="0">
              <a:buNone/>
            </a:pPr>
            <a:endParaRPr lang="en-US" sz="1400" i="1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US" sz="1400" i="1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4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Why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>
                <a:latin typeface="Georgia"/>
              </a:rPr>
              <a:t>Asynchronous  and Event Driven</a:t>
            </a:r>
          </a:p>
          <a:p>
            <a:pPr marL="0" indent="0">
              <a:buNone/>
            </a:pPr>
            <a:r>
              <a:rPr lang="en-US" sz="2400" dirty="0">
                <a:latin typeface="Georgia"/>
              </a:rPr>
              <a:t>	non - blocking  calls &amp; use of callbacks</a:t>
            </a:r>
          </a:p>
          <a:p>
            <a:r>
              <a:rPr lang="en-US" sz="2400" dirty="0">
                <a:latin typeface="Georgia"/>
              </a:rPr>
              <a:t>Very Fast</a:t>
            </a:r>
          </a:p>
          <a:p>
            <a:pPr marL="0" indent="0">
              <a:buNone/>
            </a:pPr>
            <a:r>
              <a:rPr lang="en-US" sz="2400" dirty="0">
                <a:latin typeface="Georgia"/>
              </a:rPr>
              <a:t>	built on Google Chrome's V8 JavaScript Engine</a:t>
            </a:r>
          </a:p>
          <a:p>
            <a:r>
              <a:rPr lang="en-US" sz="2400" dirty="0">
                <a:latin typeface="Georgia"/>
              </a:rPr>
              <a:t>Single threaded</a:t>
            </a:r>
          </a:p>
          <a:p>
            <a:pPr marL="0" indent="0">
              <a:buNone/>
            </a:pPr>
            <a:r>
              <a:rPr lang="en-US" sz="2400" dirty="0">
                <a:latin typeface="Georgia"/>
              </a:rPr>
              <a:t>	event looping</a:t>
            </a:r>
          </a:p>
          <a:p>
            <a:r>
              <a:rPr lang="en-US" sz="2400" dirty="0">
                <a:latin typeface="Georgia"/>
              </a:rPr>
              <a:t>Highly Scalable</a:t>
            </a:r>
          </a:p>
          <a:p>
            <a:pPr marL="857250" lvl="1" indent="-457200">
              <a:buChar char="•"/>
            </a:pPr>
            <a:r>
              <a:rPr lang="en-US" sz="2400" dirty="0">
                <a:latin typeface="Georgia"/>
              </a:rPr>
              <a:t>provides service to a larger number of requests than traditional servers like Apache HTTP Server</a:t>
            </a:r>
          </a:p>
          <a:p>
            <a:pPr>
              <a:buChar char="•"/>
            </a:pPr>
            <a:r>
              <a:rPr lang="en-US" sz="2400" dirty="0">
                <a:latin typeface="Georgia"/>
              </a:rPr>
              <a:t>No Buffering</a:t>
            </a:r>
            <a:endParaRPr/>
          </a:p>
          <a:p>
            <a:pPr marL="0" indent="0">
              <a:buNone/>
            </a:pPr>
            <a:r>
              <a:rPr lang="en-US" sz="2400" dirty="0">
                <a:latin typeface="Georgia"/>
              </a:rPr>
              <a:t>     outputs the data in chunks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095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Why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How PHP or ASP handles a file request: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>
                <a:latin typeface="Georgia" panose="02040502050405020303" pitchFamily="18" charset="0"/>
              </a:rPr>
              <a:t>Sends the task to the computer's file system.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>
                <a:latin typeface="Georgia" panose="02040502050405020303" pitchFamily="18" charset="0"/>
              </a:rPr>
              <a:t>Waits while the file system opens and reads the file.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>
                <a:latin typeface="Georgia" panose="02040502050405020303" pitchFamily="18" charset="0"/>
              </a:rPr>
              <a:t>Returns the content to the client.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>
                <a:latin typeface="Georgia" panose="02040502050405020303" pitchFamily="18" charset="0"/>
              </a:rPr>
              <a:t>Ready to handle the next request.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How Node.js handles a file request: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>
                <a:latin typeface="Georgia" panose="02040502050405020303" pitchFamily="18" charset="0"/>
              </a:rPr>
              <a:t>Sends the task to the computer's file system.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>
                <a:latin typeface="Georgia" panose="02040502050405020303" pitchFamily="18" charset="0"/>
              </a:rPr>
              <a:t>Ready to handle the next request.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>
                <a:latin typeface="Georgia" panose="02040502050405020303" pitchFamily="18" charset="0"/>
              </a:rPr>
              <a:t>When the file system has opened and read the file, the server returns the content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42473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What Can Node.js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Node.js can generate dynamic page content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Node.js can create, open, read from, write to , delete, and close files on the server</a:t>
            </a:r>
          </a:p>
          <a:p>
            <a:r>
              <a:rPr lang="en-US" sz="2400" dirty="0">
                <a:latin typeface="Georgia" panose="02040502050405020303" pitchFamily="18" charset="0"/>
              </a:rPr>
              <a:t>Node.js can collect form data</a:t>
            </a:r>
          </a:p>
          <a:p>
            <a:r>
              <a:rPr lang="en-US" sz="2400" dirty="0">
                <a:latin typeface="Georgia" panose="02040502050405020303" pitchFamily="18" charset="0"/>
              </a:rPr>
              <a:t>Node.js can add, delete, modify data in your database</a:t>
            </a:r>
          </a:p>
        </p:txBody>
      </p:sp>
    </p:spTree>
    <p:extLst>
      <p:ext uri="{BB962C8B-B14F-4D97-AF65-F5344CB8AC3E}">
        <p14:creationId xmlns:p14="http://schemas.microsoft.com/office/powerpoint/2010/main" val="38947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Where to Use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I/O bound Applications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Data Streaming Applications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Data Intensive Real-time Applications (DIRT)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JSON APIs based Applications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Single Page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6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890</Words>
  <Application>Microsoft Office PowerPoint</Application>
  <PresentationFormat>On-screen Show (4:3)</PresentationFormat>
  <Paragraphs>151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Custom Design</vt:lpstr>
      <vt:lpstr>CS5590 Applied Programming Series</vt:lpstr>
      <vt:lpstr>NodeJS and MongoDB</vt:lpstr>
      <vt:lpstr>Overview</vt:lpstr>
      <vt:lpstr>Use Case-Library management System</vt:lpstr>
      <vt:lpstr>What is Node.js?</vt:lpstr>
      <vt:lpstr>Why Node.js?</vt:lpstr>
      <vt:lpstr>Why Node.js?</vt:lpstr>
      <vt:lpstr>What Can Node.js Do?</vt:lpstr>
      <vt:lpstr>Where to Use Node.js?</vt:lpstr>
      <vt:lpstr>Node JS Installation</vt:lpstr>
      <vt:lpstr>Start with Node JS</vt:lpstr>
      <vt:lpstr>Node.js Modules</vt:lpstr>
      <vt:lpstr>A Few Built-in Modules and NPM</vt:lpstr>
      <vt:lpstr>HTTP Module</vt:lpstr>
      <vt:lpstr>HTTP Module</vt:lpstr>
      <vt:lpstr>URL Module</vt:lpstr>
      <vt:lpstr>Events Module</vt:lpstr>
      <vt:lpstr>Events Module</vt:lpstr>
      <vt:lpstr>File System Module</vt:lpstr>
      <vt:lpstr>File System Module</vt:lpstr>
      <vt:lpstr>NPM</vt:lpstr>
      <vt:lpstr>Download a NPM Package</vt:lpstr>
      <vt:lpstr>Express Framework </vt:lpstr>
      <vt:lpstr>References</vt:lpstr>
      <vt:lpstr>In class exercise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Yeruva, Vijaya Kumari (UMKC-Student)</cp:lastModifiedBy>
  <cp:revision>210</cp:revision>
  <dcterms:created xsi:type="dcterms:W3CDTF">2014-01-29T16:55:47Z</dcterms:created>
  <dcterms:modified xsi:type="dcterms:W3CDTF">2017-10-06T22:31:16Z</dcterms:modified>
</cp:coreProperties>
</file>