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5"/>
  </p:notesMasterIdLst>
  <p:sldIdLst>
    <p:sldId id="258" r:id="rId3"/>
    <p:sldId id="262" r:id="rId4"/>
    <p:sldId id="324" r:id="rId5"/>
    <p:sldId id="325" r:id="rId6"/>
    <p:sldId id="326" r:id="rId7"/>
    <p:sldId id="367" r:id="rId8"/>
    <p:sldId id="368" r:id="rId9"/>
    <p:sldId id="369" r:id="rId10"/>
    <p:sldId id="370" r:id="rId11"/>
    <p:sldId id="374" r:id="rId12"/>
    <p:sldId id="375" r:id="rId13"/>
    <p:sldId id="376" r:id="rId14"/>
    <p:sldId id="377" r:id="rId15"/>
    <p:sldId id="347" r:id="rId16"/>
    <p:sldId id="331" r:id="rId17"/>
    <p:sldId id="329" r:id="rId18"/>
    <p:sldId id="330" r:id="rId19"/>
    <p:sldId id="340" r:id="rId20"/>
    <p:sldId id="341" r:id="rId21"/>
    <p:sldId id="343" r:id="rId22"/>
    <p:sldId id="344" r:id="rId23"/>
    <p:sldId id="345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21" r:id="rId33"/>
    <p:sldId id="356" r:id="rId34"/>
    <p:sldId id="358" r:id="rId35"/>
    <p:sldId id="384" r:id="rId36"/>
    <p:sldId id="365" r:id="rId37"/>
    <p:sldId id="382" r:id="rId38"/>
    <p:sldId id="383" r:id="rId39"/>
    <p:sldId id="364" r:id="rId40"/>
    <p:sldId id="366" r:id="rId41"/>
    <p:sldId id="317" r:id="rId42"/>
    <p:sldId id="290" r:id="rId43"/>
    <p:sldId id="378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C"/>
    <a:srgbClr val="0000FF"/>
    <a:srgbClr val="528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66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D236F-8C10-4FB8-95F7-950ED5CD5C97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51B7C-939F-4CBD-8387-44B93C15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36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5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56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1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70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33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39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9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392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643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40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740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044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949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690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939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198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334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035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50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315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7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041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580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328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820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86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28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505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054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016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408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47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688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72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56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21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65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95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51B7C-939F-4CBD-8387-44B93C154F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80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0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64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9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42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74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9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60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88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19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85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694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231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4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2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9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0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9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6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2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5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77C0E-67A9-7043-A4EF-BB6590D640F8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CB603-DD01-A748-9C61-5B34346B2E0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6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.com/download/#using-jquery-with-a-cd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evelopers.google.com/speed/libraries/#jquery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loudElements/http-verbs-demystified-patch-put-and-post-37023bdb9607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json.org/example.html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github.com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api.jquery.com" TargetMode="External"/><Relationship Id="rId5" Type="http://schemas.openxmlformats.org/officeDocument/2006/relationships/hyperlink" Target="https://developer.mozilla.org/en-US/" TargetMode="External"/><Relationship Id="rId4" Type="http://schemas.openxmlformats.org/officeDocument/2006/relationships/hyperlink" Target="https://codebar.io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Georgia" charset="0"/>
                <a:ea typeface="Georgia" charset="0"/>
                <a:cs typeface="Georgia" charset="0"/>
              </a:rPr>
              <a:t>CS5590 Applied Programming Series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913" y="3886200"/>
            <a:ext cx="9042699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 Programming for Web/Cloud based Application</a:t>
            </a:r>
          </a:p>
          <a:p>
            <a:r>
              <a:rPr lang="en-US" dirty="0">
                <a:latin typeface="Georgia"/>
                <a:ea typeface="Georgia" charset="0"/>
                <a:cs typeface="Georgia" charset="0"/>
              </a:rPr>
              <a:t>Lesson 3</a:t>
            </a:r>
          </a:p>
        </p:txBody>
      </p:sp>
    </p:spTree>
    <p:extLst>
      <p:ext uri="{BB962C8B-B14F-4D97-AF65-F5344CB8AC3E}">
        <p14:creationId xmlns:p14="http://schemas.microsoft.com/office/powerpoint/2010/main" val="1218300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Prototype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</a:rPr>
              <a:t>Every JavaScript object has a prototype </a:t>
            </a:r>
            <a:endParaRPr lang="en-US">
              <a:latin typeface="Calibri"/>
            </a:endParaRPr>
          </a:p>
          <a:p>
            <a:r>
              <a:rPr lang="en-US" dirty="0">
                <a:latin typeface="Calibri"/>
              </a:rPr>
              <a:t> The prototype is also an object </a:t>
            </a:r>
          </a:p>
          <a:p>
            <a:r>
              <a:rPr lang="en-US" dirty="0">
                <a:latin typeface="Calibri"/>
              </a:rPr>
              <a:t>All JavaScript objects inherit their properties and methods from their prototype </a:t>
            </a:r>
          </a:p>
          <a:p>
            <a:r>
              <a:rPr lang="en-US" dirty="0" err="1">
                <a:latin typeface="Calibri"/>
              </a:rPr>
              <a:t>Object.prototype</a:t>
            </a:r>
            <a:r>
              <a:rPr lang="en-US" dirty="0">
                <a:latin typeface="Calibri"/>
              </a:rPr>
              <a:t> is on the top of the prototype chain </a:t>
            </a:r>
          </a:p>
          <a:p>
            <a:r>
              <a:rPr lang="en-US" dirty="0">
                <a:latin typeface="Calibri"/>
              </a:rPr>
              <a:t>All JavaScript objects inherit from it  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17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Prototype: Creation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Use an object constructor function</a:t>
            </a:r>
            <a:r>
              <a:rPr lang="en-US" dirty="0">
                <a:solidFill>
                  <a:srgbClr val="0000CD"/>
                </a:solidFill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//prototype creation</a:t>
            </a:r>
            <a:r>
              <a:rPr lang="en-US" dirty="0">
                <a:solidFill>
                  <a:srgbClr val="0000CD"/>
                </a:solidFill>
              </a:rPr>
              <a:t> 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CD"/>
                </a:solidFill>
              </a:rPr>
              <a:t>function</a:t>
            </a:r>
            <a:r>
              <a:rPr lang="en-US" sz="2800" dirty="0"/>
              <a:t> Person(first, last, age, </a:t>
            </a:r>
            <a:r>
              <a:rPr lang="en-US" sz="2800" dirty="0" err="1"/>
              <a:t>eyecolor</a:t>
            </a:r>
            <a:r>
              <a:rPr lang="en-US" sz="2800" dirty="0"/>
              <a:t>) {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/>
              <a:t>    </a:t>
            </a:r>
            <a:r>
              <a:rPr lang="en-US" sz="2800" dirty="0" err="1">
                <a:solidFill>
                  <a:srgbClr val="0000CD"/>
                </a:solidFill>
              </a:rPr>
              <a:t>this</a:t>
            </a:r>
            <a:r>
              <a:rPr lang="en-US" sz="2800" dirty="0" err="1"/>
              <a:t>.firstName</a:t>
            </a:r>
            <a:r>
              <a:rPr lang="en-US" sz="2800" dirty="0"/>
              <a:t> = first;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/>
              <a:t>    </a:t>
            </a:r>
            <a:r>
              <a:rPr lang="en-US" sz="2800" dirty="0" err="1">
                <a:solidFill>
                  <a:srgbClr val="0000CD"/>
                </a:solidFill>
              </a:rPr>
              <a:t>this</a:t>
            </a:r>
            <a:r>
              <a:rPr lang="en-US" sz="2800" dirty="0" err="1"/>
              <a:t>.lastName</a:t>
            </a:r>
            <a:r>
              <a:rPr lang="en-US" sz="2800" dirty="0"/>
              <a:t> = last;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/>
              <a:t>    </a:t>
            </a:r>
            <a:r>
              <a:rPr lang="en-US" sz="2800" dirty="0" err="1">
                <a:solidFill>
                  <a:srgbClr val="0000CD"/>
                </a:solidFill>
              </a:rPr>
              <a:t>this</a:t>
            </a:r>
            <a:r>
              <a:rPr lang="en-US" sz="2800" dirty="0" err="1"/>
              <a:t>.age</a:t>
            </a:r>
            <a:r>
              <a:rPr lang="en-US" sz="2800" dirty="0"/>
              <a:t> = age;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//object creation from prototype 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000CD"/>
                </a:solidFill>
              </a:rPr>
              <a:t>var</a:t>
            </a:r>
            <a:r>
              <a:rPr lang="en-US" sz="2800" dirty="0"/>
              <a:t> </a:t>
            </a:r>
            <a:r>
              <a:rPr lang="en-US" sz="2800" dirty="0" err="1"/>
              <a:t>myFather</a:t>
            </a:r>
            <a:r>
              <a:rPr lang="en-US" sz="2800" dirty="0"/>
              <a:t>= </a:t>
            </a:r>
            <a:r>
              <a:rPr lang="en-US" sz="2800" dirty="0">
                <a:solidFill>
                  <a:srgbClr val="0000CD"/>
                </a:solidFill>
              </a:rPr>
              <a:t>new</a:t>
            </a:r>
            <a:r>
              <a:rPr lang="en-US" sz="2800" dirty="0"/>
              <a:t> Person(</a:t>
            </a:r>
            <a:r>
              <a:rPr lang="en-US" sz="2800" dirty="0">
                <a:solidFill>
                  <a:srgbClr val="A52A2A"/>
                </a:solidFill>
              </a:rPr>
              <a:t>"John"</a:t>
            </a:r>
            <a:r>
              <a:rPr lang="en-US" sz="2800" dirty="0"/>
              <a:t>, </a:t>
            </a:r>
            <a:r>
              <a:rPr lang="en-US" sz="2800" dirty="0">
                <a:solidFill>
                  <a:srgbClr val="A52A2A"/>
                </a:solidFill>
              </a:rPr>
              <a:t>"Doe"</a:t>
            </a:r>
            <a:r>
              <a:rPr lang="en-US" sz="2800" dirty="0"/>
              <a:t>, </a:t>
            </a:r>
            <a:r>
              <a:rPr lang="en-US" sz="2800" dirty="0">
                <a:solidFill>
                  <a:srgbClr val="FF0000"/>
                </a:solidFill>
              </a:rPr>
              <a:t>50</a:t>
            </a:r>
            <a:r>
              <a:rPr lang="en-US" sz="2800" dirty="0"/>
              <a:t>, );</a:t>
            </a:r>
          </a:p>
        </p:txBody>
      </p:sp>
    </p:spTree>
    <p:extLst>
      <p:ext uri="{BB962C8B-B14F-4D97-AF65-F5344CB8AC3E}">
        <p14:creationId xmlns:p14="http://schemas.microsoft.com/office/powerpoint/2010/main" val="168776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Property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rgbClr val="0000CD"/>
                </a:solidFill>
              </a:rPr>
              <a:t>function</a:t>
            </a:r>
            <a:r>
              <a:rPr lang="en-US" sz="2800" dirty="0"/>
              <a:t> Person(first, last, age, </a:t>
            </a:r>
            <a:r>
              <a:rPr lang="en-US" sz="2800" dirty="0" err="1"/>
              <a:t>eyecolor</a:t>
            </a:r>
            <a:r>
              <a:rPr lang="en-US" sz="2800" dirty="0"/>
              <a:t>) {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/>
              <a:t>    </a:t>
            </a:r>
            <a:r>
              <a:rPr lang="en-US" sz="2800" dirty="0" err="1">
                <a:solidFill>
                  <a:srgbClr val="0000CD"/>
                </a:solidFill>
              </a:rPr>
              <a:t>this</a:t>
            </a:r>
            <a:r>
              <a:rPr lang="en-US" sz="2800" dirty="0" err="1"/>
              <a:t>.firstName</a:t>
            </a:r>
            <a:r>
              <a:rPr lang="en-US" sz="2800" dirty="0"/>
              <a:t> = first;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/>
              <a:t>    </a:t>
            </a:r>
            <a:r>
              <a:rPr lang="en-US" sz="2800" dirty="0" err="1">
                <a:solidFill>
                  <a:srgbClr val="0000CD"/>
                </a:solidFill>
              </a:rPr>
              <a:t>this</a:t>
            </a:r>
            <a:r>
              <a:rPr lang="en-US" sz="2800" dirty="0" err="1"/>
              <a:t>.lastName</a:t>
            </a:r>
            <a:r>
              <a:rPr lang="en-US" sz="2800" dirty="0"/>
              <a:t> = last;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/>
              <a:t>    </a:t>
            </a:r>
            <a:r>
              <a:rPr lang="en-US" sz="2800" dirty="0" err="1">
                <a:solidFill>
                  <a:srgbClr val="0000CD"/>
                </a:solidFill>
              </a:rPr>
              <a:t>this</a:t>
            </a:r>
            <a:r>
              <a:rPr lang="en-US" sz="2800" dirty="0" err="1"/>
              <a:t>.age</a:t>
            </a:r>
            <a:r>
              <a:rPr lang="en-US" sz="2800" dirty="0"/>
              <a:t> = age;</a:t>
            </a:r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r>
              <a:rPr lang="en-US" sz="2800" dirty="0" err="1"/>
              <a:t>Person.prototype.nationality</a:t>
            </a:r>
            <a:r>
              <a:rPr lang="en-US" sz="2800" dirty="0"/>
              <a:t> = </a:t>
            </a:r>
            <a:r>
              <a:rPr lang="en-US" sz="2800" dirty="0">
                <a:solidFill>
                  <a:srgbClr val="A52A2A"/>
                </a:solidFill>
              </a:rPr>
              <a:t>"English"</a:t>
            </a:r>
          </a:p>
          <a:p>
            <a:r>
              <a:rPr lang="en-US" sz="2800" dirty="0"/>
              <a:t>Person.prototype.name = </a:t>
            </a:r>
            <a:r>
              <a:rPr lang="en-US" sz="2800" dirty="0">
                <a:solidFill>
                  <a:srgbClr val="0000CD"/>
                </a:solidFill>
              </a:rPr>
              <a:t>function</a:t>
            </a:r>
            <a:r>
              <a:rPr lang="en-US" sz="2800" dirty="0"/>
              <a:t>() {</a:t>
            </a:r>
            <a:br>
              <a:rPr lang="en-US" sz="2800" dirty="0"/>
            </a:br>
            <a:r>
              <a:rPr lang="en-US" sz="2800" dirty="0"/>
              <a:t>    </a:t>
            </a:r>
            <a:r>
              <a:rPr lang="en-US" sz="2800" dirty="0">
                <a:solidFill>
                  <a:srgbClr val="0000CD"/>
                </a:solidFill>
              </a:rPr>
              <a:t>return</a:t>
            </a:r>
            <a:r>
              <a:rPr lang="en-US" sz="2800" dirty="0"/>
              <a:t> </a:t>
            </a:r>
            <a:r>
              <a:rPr lang="en-US" sz="2800" dirty="0" err="1">
                <a:solidFill>
                  <a:srgbClr val="0000CD"/>
                </a:solidFill>
              </a:rPr>
              <a:t>this</a:t>
            </a:r>
            <a:r>
              <a:rPr lang="en-US" sz="2800" dirty="0" err="1"/>
              <a:t>.firstName</a:t>
            </a:r>
            <a:r>
              <a:rPr lang="en-US" sz="2800" dirty="0"/>
              <a:t> + </a:t>
            </a:r>
            <a:r>
              <a:rPr lang="en-US" sz="2800" dirty="0">
                <a:solidFill>
                  <a:srgbClr val="A52A2A"/>
                </a:solidFill>
              </a:rPr>
              <a:t>" "</a:t>
            </a:r>
            <a:r>
              <a:rPr lang="en-US" sz="2800" dirty="0"/>
              <a:t> + </a:t>
            </a:r>
            <a:r>
              <a:rPr lang="en-US" sz="2800" dirty="0" err="1">
                <a:solidFill>
                  <a:srgbClr val="0000CD"/>
                </a:solidFill>
              </a:rPr>
              <a:t>this</a:t>
            </a:r>
            <a:r>
              <a:rPr lang="en-US" sz="2800" dirty="0" err="1"/>
              <a:t>.lastName</a:t>
            </a:r>
            <a:r>
              <a:rPr lang="en-US" sz="2800" dirty="0"/>
              <a:t>;</a:t>
            </a:r>
            <a:br>
              <a:rPr lang="en-US" sz="2800" dirty="0"/>
            </a:br>
            <a:r>
              <a:rPr lang="en-US" sz="2800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153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82913" y="3190875"/>
            <a:ext cx="2743200" cy="58477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r>
              <a:rPr lang="en-US" sz="3200" dirty="0">
                <a:latin typeface="Helvetica"/>
                <a:cs typeface="Helvetica"/>
              </a:rPr>
              <a:t>jQuery​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34981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Simple </a:t>
            </a:r>
            <a:r>
              <a:rPr lang="en-US" dirty="0" err="1"/>
              <a:t>js</a:t>
            </a:r>
            <a:r>
              <a:rPr lang="en-US" dirty="0"/>
              <a:t> library </a:t>
            </a:r>
            <a:endParaRPr lang="en-US"/>
          </a:p>
          <a:p>
            <a:r>
              <a:rPr lang="en-US" dirty="0"/>
              <a:t>helps you find and change html elements on web pages </a:t>
            </a:r>
          </a:p>
          <a:p>
            <a:r>
              <a:rPr lang="en-US" dirty="0"/>
              <a:t> do things in response to user events. </a:t>
            </a:r>
            <a:endParaRPr lang="en-US" b="1"/>
          </a:p>
          <a:p>
            <a:r>
              <a:rPr lang="en-US" dirty="0"/>
              <a:t>jQuery is a </a:t>
            </a:r>
            <a:r>
              <a:rPr lang="en-US" dirty="0" err="1"/>
              <a:t>js</a:t>
            </a:r>
            <a:r>
              <a:rPr lang="en-US" dirty="0"/>
              <a:t> function. </a:t>
            </a:r>
            <a:r>
              <a:rPr lang="en-US" dirty="0" err="1"/>
              <a:t>js</a:t>
            </a:r>
            <a:r>
              <a:rPr lang="en-US" dirty="0"/>
              <a:t> function is an object.  </a:t>
            </a:r>
          </a:p>
          <a:p>
            <a:r>
              <a:rPr lang="en-US" dirty="0"/>
              <a:t>$(string), $.ajax(),$(function),$(DOM element) </a:t>
            </a:r>
          </a:p>
          <a:p>
            <a:r>
              <a:rPr lang="en-US" dirty="0"/>
              <a:t>$()returns an array like object </a:t>
            </a:r>
          </a:p>
          <a:p>
            <a:endParaRPr lang="en-US"/>
          </a:p>
          <a:p>
            <a:endParaRPr lang="en-US"/>
          </a:p>
          <a:p>
            <a:endParaRPr lang="en-US" b="1"/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875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jQuery 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b="1" dirty="0"/>
              <a:t>Locally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&lt;script </a:t>
            </a:r>
            <a:r>
              <a:rPr lang="en-US" dirty="0" err="1">
                <a:solidFill>
                  <a:srgbClr val="000000"/>
                </a:solidFill>
              </a:rPr>
              <a:t>src</a:t>
            </a:r>
            <a:r>
              <a:rPr lang="en-US" dirty="0">
                <a:solidFill>
                  <a:srgbClr val="000000"/>
                </a:solidFill>
              </a:rPr>
              <a:t>='</a:t>
            </a:r>
            <a:r>
              <a:rPr lang="en-US" dirty="0" err="1">
                <a:solidFill>
                  <a:srgbClr val="000000"/>
                </a:solidFill>
              </a:rPr>
              <a:t>js</a:t>
            </a:r>
            <a:r>
              <a:rPr lang="en-US" dirty="0">
                <a:solidFill>
                  <a:srgbClr val="000000"/>
                </a:solidFill>
              </a:rPr>
              <a:t>/jquery.min.js'&gt; &lt;/script&gt;</a:t>
            </a:r>
          </a:p>
          <a:p>
            <a:r>
              <a:rPr lang="en-US" b="1" dirty="0" err="1">
                <a:solidFill>
                  <a:srgbClr val="000000"/>
                </a:solidFill>
              </a:rPr>
              <a:t>JQuery</a:t>
            </a:r>
            <a:r>
              <a:rPr lang="en-US" b="1" dirty="0">
                <a:solidFill>
                  <a:srgbClr val="000000"/>
                </a:solidFill>
              </a:rPr>
              <a:t> Official – </a:t>
            </a:r>
            <a:r>
              <a:rPr lang="en-US" dirty="0">
                <a:solidFill>
                  <a:srgbClr val="000000"/>
                </a:solidFill>
                <a:hlinkClick r:id="rId3"/>
              </a:rPr>
              <a:t>Download page</a:t>
            </a:r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='</a:t>
            </a:r>
            <a:r>
              <a:rPr lang="en-US" i="1" dirty="0">
                <a:solidFill>
                  <a:srgbClr val="000000"/>
                </a:solidFill>
              </a:rPr>
              <a:t>//code.jquery.com/jquery-3.2.1.min.js</a:t>
            </a:r>
            <a:r>
              <a:rPr lang="en-US" dirty="0"/>
              <a:t>'&gt; &lt;/script&gt;</a:t>
            </a:r>
          </a:p>
          <a:p>
            <a:r>
              <a:rPr lang="en-US" b="1" dirty="0"/>
              <a:t>Content Delivery Network- </a:t>
            </a:r>
            <a:r>
              <a:rPr lang="en-US" dirty="0">
                <a:hlinkClick r:id="rId4"/>
              </a:rPr>
              <a:t>Google CDN</a:t>
            </a:r>
            <a:endParaRPr lang="en-US" b="1" dirty="0">
              <a:hlinkClick r:id="rId4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Roboto"/>
              </a:rPr>
              <a:t>&lt;script </a:t>
            </a:r>
            <a:r>
              <a:rPr lang="en-US" dirty="0" err="1">
                <a:solidFill>
                  <a:srgbClr val="000000"/>
                </a:solidFill>
                <a:latin typeface="Roboto"/>
              </a:rPr>
              <a:t>src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="https://ajax.googleapis.com/ajax/libs/</a:t>
            </a:r>
            <a:r>
              <a:rPr lang="en-US" dirty="0" err="1">
                <a:solidFill>
                  <a:srgbClr val="000000"/>
                </a:solidFill>
                <a:latin typeface="Roboto"/>
              </a:rPr>
              <a:t>jquery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/3.2.1/jquery.min.js"&gt;&lt;/script&gt;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559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/>
              </a:rPr>
              <a:t>jQuery-Selectors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// all div elements  </a:t>
            </a:r>
          </a:p>
          <a:p>
            <a:pPr marL="0" indent="0">
              <a:buNone/>
            </a:pPr>
            <a:r>
              <a:rPr lang="en-US" dirty="0"/>
              <a:t>   $('div')                    </a:t>
            </a:r>
          </a:p>
          <a:p>
            <a:r>
              <a:rPr lang="en-US" dirty="0"/>
              <a:t>// the element with the ID container     </a:t>
            </a:r>
          </a:p>
          <a:p>
            <a:pPr marL="0" indent="0">
              <a:buNone/>
            </a:pPr>
            <a:r>
              <a:rPr lang="en-US" dirty="0"/>
              <a:t>    $('#container')  </a:t>
            </a:r>
          </a:p>
          <a:p>
            <a:r>
              <a:rPr lang="en-US" dirty="0"/>
              <a:t>// selects all elements with the class total</a:t>
            </a:r>
          </a:p>
          <a:p>
            <a:pPr marL="0" indent="0">
              <a:buNone/>
            </a:pPr>
            <a:r>
              <a:rPr lang="en-US" dirty="0"/>
              <a:t>   $('.total') </a:t>
            </a:r>
          </a:p>
          <a:p>
            <a:r>
              <a:rPr lang="en-US" dirty="0"/>
              <a:t>Any valid CSS selector can be passed as a string to  $().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676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Object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/>
              <a:t>$() returns jQuery object.</a:t>
            </a:r>
          </a:p>
          <a:p>
            <a:r>
              <a:rPr lang="en-US" dirty="0"/>
              <a:t>Returned object refers to selected element</a:t>
            </a:r>
          </a:p>
          <a:p>
            <a:pPr marL="0" indent="0">
              <a:buNone/>
            </a:pPr>
            <a:r>
              <a:rPr lang="en-US" dirty="0"/>
              <a:t>   $('#container').text('This is the new text‘)</a:t>
            </a:r>
          </a:p>
          <a:p>
            <a:pPr marL="0" indent="0">
              <a:buNone/>
            </a:pPr>
            <a:r>
              <a:rPr lang="en-US" dirty="0"/>
              <a:t>   $(‘.total’).</a:t>
            </a:r>
            <a:r>
              <a:rPr lang="en-US" dirty="0" err="1"/>
              <a:t>css</a:t>
            </a:r>
            <a:r>
              <a:rPr lang="en-US" dirty="0"/>
              <a:t>(‘color’, ‘red’)</a:t>
            </a:r>
          </a:p>
          <a:p>
            <a:r>
              <a:rPr lang="en-US" dirty="0"/>
              <a:t>Refer the </a:t>
            </a:r>
            <a:r>
              <a:rPr lang="en-US" dirty="0">
                <a:hlinkClick r:id="rId3"/>
              </a:rPr>
              <a:t>documentation</a:t>
            </a:r>
            <a:r>
              <a:rPr lang="en-US" dirty="0"/>
              <a:t> to know about different methods to be used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443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Traversal Methods 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55306"/>
              </p:ext>
            </p:extLst>
          </p:nvPr>
        </p:nvGraphicFramePr>
        <p:xfrm>
          <a:off x="254965" y="1598655"/>
          <a:ext cx="8437926" cy="4197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8963">
                  <a:extLst>
                    <a:ext uri="{9D8B030D-6E8A-4147-A177-3AD203B41FA5}">
                      <a16:colId xmlns:a16="http://schemas.microsoft.com/office/drawing/2014/main" val="317050581"/>
                    </a:ext>
                  </a:extLst>
                </a:gridCol>
                <a:gridCol w="4218963">
                  <a:extLst>
                    <a:ext uri="{9D8B030D-6E8A-4147-A177-3AD203B41FA5}">
                      <a16:colId xmlns:a16="http://schemas.microsoft.com/office/drawing/2014/main" val="1631162095"/>
                    </a:ext>
                  </a:extLst>
                </a:gridCol>
              </a:tblGrid>
              <a:tr h="544558">
                <a:tc>
                  <a:txBody>
                    <a:bodyPr/>
                    <a:lstStyle/>
                    <a:p>
                      <a:r>
                        <a:rPr lang="en-US" dirty="0"/>
                        <a:t>method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Returned element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632835"/>
                  </a:ext>
                </a:extLst>
              </a:tr>
              <a:tr h="544558">
                <a:tc>
                  <a:txBody>
                    <a:bodyPr/>
                    <a:lstStyle/>
                    <a:p>
                      <a:r>
                        <a:rPr lang="en-US" dirty="0"/>
                        <a:t>parent()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parent(one level up)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992545"/>
                  </a:ext>
                </a:extLst>
              </a:tr>
              <a:tr h="517995">
                <a:tc>
                  <a:txBody>
                    <a:bodyPr/>
                    <a:lstStyle/>
                    <a:p>
                      <a:r>
                        <a:rPr lang="en-US" dirty="0"/>
                        <a:t>parents()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Ancestors(many levels up)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812872"/>
                  </a:ext>
                </a:extLst>
              </a:tr>
              <a:tr h="517995">
                <a:tc>
                  <a:txBody>
                    <a:bodyPr/>
                    <a:lstStyle/>
                    <a:p>
                      <a:r>
                        <a:rPr lang="en-US" dirty="0"/>
                        <a:t>children()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One level down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14927"/>
                  </a:ext>
                </a:extLst>
              </a:tr>
              <a:tr h="517995">
                <a:tc>
                  <a:txBody>
                    <a:bodyPr/>
                    <a:lstStyle/>
                    <a:p>
                      <a:r>
                        <a:rPr lang="en-US" dirty="0"/>
                        <a:t>find()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Many levels down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135213"/>
                  </a:ext>
                </a:extLst>
              </a:tr>
              <a:tr h="517995">
                <a:tc>
                  <a:txBody>
                    <a:bodyPr/>
                    <a:lstStyle/>
                    <a:p>
                      <a:r>
                        <a:rPr lang="en-US" dirty="0"/>
                        <a:t>siblings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Same level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401883"/>
                  </a:ext>
                </a:extLst>
              </a:tr>
              <a:tr h="517995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/>
                        </a:rPr>
                        <a:t>first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First among returned elements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650203"/>
                  </a:ext>
                </a:extLst>
              </a:tr>
              <a:tr h="517995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/>
                        </a:rPr>
                        <a:t>next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Immediate following element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614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29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Classes, Attributes 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9124267"/>
              </p:ext>
            </p:extLst>
          </p:nvPr>
        </p:nvGraphicFramePr>
        <p:xfrm>
          <a:off x="336091" y="1598655"/>
          <a:ext cx="8356908" cy="4463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454">
                  <a:extLst>
                    <a:ext uri="{9D8B030D-6E8A-4147-A177-3AD203B41FA5}">
                      <a16:colId xmlns:a16="http://schemas.microsoft.com/office/drawing/2014/main" val="2804823287"/>
                    </a:ext>
                  </a:extLst>
                </a:gridCol>
                <a:gridCol w="4178454">
                  <a:extLst>
                    <a:ext uri="{9D8B030D-6E8A-4147-A177-3AD203B41FA5}">
                      <a16:colId xmlns:a16="http://schemas.microsoft.com/office/drawing/2014/main" val="2033283504"/>
                    </a:ext>
                  </a:extLst>
                </a:gridCol>
              </a:tblGrid>
              <a:tr h="680209">
                <a:tc>
                  <a:txBody>
                    <a:bodyPr/>
                    <a:lstStyle/>
                    <a:p>
                      <a:r>
                        <a:rPr lang="en-US" dirty="0"/>
                        <a:t>Method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000757"/>
                  </a:ext>
                </a:extLst>
              </a:tr>
              <a:tr h="680209">
                <a:tc>
                  <a:txBody>
                    <a:bodyPr/>
                    <a:lstStyle/>
                    <a:p>
                      <a:r>
                        <a:rPr lang="en-US" dirty="0" err="1"/>
                        <a:t>addClass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Adds a class to matched elements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268543"/>
                  </a:ext>
                </a:extLst>
              </a:tr>
              <a:tr h="658953">
                <a:tc>
                  <a:txBody>
                    <a:bodyPr/>
                    <a:lstStyle/>
                    <a:p>
                      <a:r>
                        <a:rPr lang="en-US" dirty="0" err="1"/>
                        <a:t>removeClass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Removes a class from matched elements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70644"/>
                  </a:ext>
                </a:extLst>
              </a:tr>
              <a:tr h="658953">
                <a:tc>
                  <a:txBody>
                    <a:bodyPr/>
                    <a:lstStyle/>
                    <a:p>
                      <a:r>
                        <a:rPr lang="en-US" dirty="0" err="1"/>
                        <a:t>toggelClass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Adds(removes) a Class if absent(present)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542607"/>
                  </a:ext>
                </a:extLst>
              </a:tr>
              <a:tr h="658953">
                <a:tc>
                  <a:txBody>
                    <a:bodyPr/>
                    <a:lstStyle/>
                    <a:p>
                      <a:r>
                        <a:rPr lang="en-US" dirty="0" err="1"/>
                        <a:t>attr</a:t>
                      </a:r>
                      <a:r>
                        <a:rPr lang="en-US" dirty="0"/>
                        <a:t>()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Get/set attribute based on arguments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694505"/>
                  </a:ext>
                </a:extLst>
              </a:tr>
              <a:tr h="1126597">
                <a:tc>
                  <a:txBody>
                    <a:bodyPr/>
                    <a:lstStyle/>
                    <a:p>
                      <a:r>
                        <a:rPr lang="en-US" dirty="0" err="1"/>
                        <a:t>removeAttr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Remove attribute  from matched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892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56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  <p:extLst/>
          </p:nvPr>
        </p:nvSpPr>
        <p:spPr>
          <a:xfrm>
            <a:off x="960438" y="1817688"/>
            <a:ext cx="6811962" cy="32543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 dirty="0">
              <a:latin typeface="Georgia"/>
              <a:ea typeface="Georgia" charset="0"/>
              <a:cs typeface="Georgia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Georgia"/>
                <a:ea typeface="Georgia" charset="0"/>
                <a:cs typeface="Georgia" charset="0"/>
              </a:rPr>
              <a:t>JavaScript</a:t>
            </a:r>
            <a:endParaRPr lang="en-US" dirty="0">
              <a:solidFill>
                <a:schemeClr val="tx1"/>
              </a:solidFill>
              <a:latin typeface="Georgia"/>
              <a:ea typeface="Georgia" charset="0"/>
              <a:cs typeface="Georgia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latin typeface="Georgia"/>
                <a:ea typeface="Georgia" charset="0"/>
                <a:cs typeface="Georgia" charset="0"/>
              </a:rPr>
              <a:t>jQuery</a:t>
            </a:r>
            <a:endParaRPr lang="en-US" dirty="0">
              <a:solidFill>
                <a:srgbClr val="000000"/>
              </a:solidFill>
              <a:latin typeface="Georgia"/>
              <a:ea typeface="Georgia" charset="0"/>
              <a:cs typeface="Georgia" charset="0"/>
            </a:endParaRPr>
          </a:p>
          <a:p>
            <a:pPr algn="l"/>
            <a:endParaRPr lang="en-US" dirty="0">
              <a:latin typeface="Georgia"/>
              <a:ea typeface="Georgia" charset="0"/>
              <a:cs typeface="Georgia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Georgia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02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Get/Set content 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599731"/>
              </p:ext>
            </p:extLst>
          </p:nvPr>
        </p:nvGraphicFramePr>
        <p:xfrm>
          <a:off x="457200" y="1600200"/>
          <a:ext cx="8229600" cy="3709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5011988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74210547"/>
                    </a:ext>
                  </a:extLst>
                </a:gridCol>
              </a:tblGrid>
              <a:tr h="5523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Method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defintion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939486"/>
                  </a:ext>
                </a:extLst>
              </a:tr>
              <a:tr h="939763">
                <a:tc>
                  <a:txBody>
                    <a:bodyPr/>
                    <a:lstStyle/>
                    <a:p>
                      <a:r>
                        <a:rPr lang="en-US" i="1" dirty="0"/>
                        <a:t>html()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i="1" dirty="0">
                          <a:solidFill>
                            <a:srgbClr val="000000"/>
                          </a:solidFill>
                        </a:rPr>
                        <a:t>HTML contents of the first element in the set of matched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553236"/>
                  </a:ext>
                </a:extLst>
              </a:tr>
              <a:tr h="1302477">
                <a:tc>
                  <a:txBody>
                    <a:bodyPr/>
                    <a:lstStyle/>
                    <a:p>
                      <a:r>
                        <a:rPr lang="en-US" dirty="0"/>
                        <a:t>text()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i="1" dirty="0">
                          <a:solidFill>
                            <a:srgbClr val="000000"/>
                          </a:solidFill>
                        </a:rPr>
                        <a:t>combined text contents of each element in the set of matched elements, including their descendants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997795"/>
                  </a:ext>
                </a:extLst>
              </a:tr>
              <a:tr h="915032">
                <a:tc>
                  <a:txBody>
                    <a:bodyPr/>
                    <a:lstStyle/>
                    <a:p>
                      <a:r>
                        <a:rPr lang="en-US" dirty="0" err="1"/>
                        <a:t>val</a:t>
                      </a:r>
                      <a:r>
                        <a:rPr lang="en-US" dirty="0"/>
                        <a:t>()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000000"/>
                          </a:solidFill>
                        </a:rPr>
                        <a:t>current value of the first element in the set of matched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09901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6725" y="5489575"/>
            <a:ext cx="822295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/>
              </a:rPr>
              <a:t>Note: 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InnerHTML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is a browser property. It is the content inside an html element </a:t>
            </a:r>
          </a:p>
        </p:txBody>
      </p:sp>
    </p:spTree>
    <p:extLst>
      <p:ext uri="{BB962C8B-B14F-4D97-AF65-F5344CB8AC3E}">
        <p14:creationId xmlns:p14="http://schemas.microsoft.com/office/powerpoint/2010/main" val="1422171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 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908729"/>
              </p:ext>
            </p:extLst>
          </p:nvPr>
        </p:nvGraphicFramePr>
        <p:xfrm>
          <a:off x="34768" y="1598655"/>
          <a:ext cx="9074574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7287">
                  <a:extLst>
                    <a:ext uri="{9D8B030D-6E8A-4147-A177-3AD203B41FA5}">
                      <a16:colId xmlns:a16="http://schemas.microsoft.com/office/drawing/2014/main" val="907172343"/>
                    </a:ext>
                  </a:extLst>
                </a:gridCol>
                <a:gridCol w="4537287">
                  <a:extLst>
                    <a:ext uri="{9D8B030D-6E8A-4147-A177-3AD203B41FA5}">
                      <a16:colId xmlns:a16="http://schemas.microsoft.com/office/drawing/2014/main" val="4265663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716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Arial"/>
                        </a:rPr>
                        <a:t>Adds an element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18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remove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Arial"/>
                        </a:rPr>
                        <a:t>Removes an element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764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target.append</a:t>
                      </a:r>
                      <a:r>
                        <a:rPr lang="en-US" dirty="0"/>
                        <a:t>( content)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Arial"/>
                        </a:rPr>
                        <a:t>adds content to the end of target(last child)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82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/>
                        </a:rPr>
                        <a:t>target.prepend</a:t>
                      </a:r>
                      <a:r>
                        <a:rPr lang="en-US" dirty="0">
                          <a:latin typeface="Arial"/>
                        </a:rPr>
                        <a:t>(content)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Arial"/>
                        </a:rPr>
                        <a:t>adds content to the beginning of the target(first child)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8021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/>
                        </a:rPr>
                        <a:t>insertAfter</a:t>
                      </a:r>
                      <a:r>
                        <a:rPr lang="en-US" dirty="0">
                          <a:latin typeface="Arial"/>
                        </a:rPr>
                        <a:t>(target)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000000"/>
                          </a:solidFill>
                          <a:latin typeface="Arial"/>
                        </a:rPr>
                        <a:t>Insert every element in the set of matched elements after the target(sibling)</a:t>
                      </a:r>
                      <a:endParaRPr lang="en-US" i="1">
                        <a:solidFill>
                          <a:srgbClr val="666666"/>
                        </a:solidFill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86065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/>
                        </a:rPr>
                        <a:t>insertBefore</a:t>
                      </a:r>
                      <a:r>
                        <a:rPr lang="en-US" dirty="0">
                          <a:latin typeface="Arial"/>
                        </a:rPr>
                        <a:t>(target)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000000"/>
                          </a:solidFill>
                          <a:latin typeface="Arial"/>
                        </a:rPr>
                        <a:t>Insert every element in the set of matched elements before the target(sibling)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883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464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each()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each()-i</a:t>
            </a:r>
            <a:r>
              <a:rPr lang="en-US" dirty="0">
                <a:solidFill>
                  <a:srgbClr val="000000"/>
                </a:solidFill>
              </a:rPr>
              <a:t>terate over a jQuery object, executing a function for each matched element.</a:t>
            </a:r>
            <a:r>
              <a:rPr lang="en-US" dirty="0"/>
              <a:t>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105150"/>
            <a:ext cx="2514600" cy="157536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4797" y="3077843"/>
            <a:ext cx="5580063" cy="156285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9275" y="4927409"/>
            <a:ext cx="2962275" cy="1301941"/>
          </a:xfrm>
          <a:prstGeom prst="rect">
            <a:avLst/>
          </a:prstGeom>
        </p:spPr>
      </p:pic>
      <p:sp>
        <p:nvSpPr>
          <p:cNvPr id="11" name="Arrow: Curved Left 10"/>
          <p:cNvSpPr/>
          <p:nvPr/>
        </p:nvSpPr>
        <p:spPr>
          <a:xfrm>
            <a:off x="5793647" y="4681302"/>
            <a:ext cx="731520" cy="1216152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567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Handling 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Events-</a:t>
            </a:r>
            <a:r>
              <a:rPr lang="en-US" dirty="0">
                <a:latin typeface="Arial"/>
                <a:cs typeface="Arial"/>
              </a:rPr>
              <a:t>specific actions occurring at specific times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:</a:t>
            </a:r>
            <a:r>
              <a:rPr lang="en-US"/>
              <a:t> mouse clicks, key presses etc</a:t>
            </a:r>
            <a:r>
              <a:rPr lang="en-US" dirty="0"/>
              <a:t> </a:t>
            </a:r>
          </a:p>
          <a:p>
            <a:r>
              <a:rPr lang="en-US" dirty="0">
                <a:latin typeface="Arial"/>
                <a:cs typeface="Arial"/>
              </a:rPr>
              <a:t>Three Important things to look for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"/>
                <a:cs typeface="Arial"/>
              </a:rPr>
              <a:t>target element to listen to </a:t>
            </a:r>
            <a:endParaRPr lang="en-US" dirty="0">
              <a:latin typeface="Arial"/>
              <a:cs typeface="Arial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"/>
                <a:cs typeface="Arial"/>
              </a:rPr>
              <a:t>event we want to react to 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"/>
                <a:cs typeface="Arial"/>
              </a:rPr>
              <a:t>the action to take in response-&gt;Callback</a:t>
            </a:r>
            <a:r>
              <a:rPr lang="en-US" dirty="0"/>
              <a:t/>
            </a:r>
            <a:br>
              <a:rPr lang="en-US" dirty="0"/>
            </a:br>
            <a:endParaRPr lang="en-US" sz="2800" dirty="0"/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443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 Handling-Syntax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$(</a:t>
            </a:r>
            <a:r>
              <a:rPr lang="en-US" dirty="0" err="1">
                <a:solidFill>
                  <a:srgbClr val="000000"/>
                </a:solidFill>
              </a:rPr>
              <a:t>target_element</a:t>
            </a:r>
            <a:r>
              <a:rPr lang="en-US" dirty="0">
                <a:solidFill>
                  <a:srgbClr val="000000"/>
                </a:solidFill>
              </a:rPr>
              <a:t>) .on(</a:t>
            </a:r>
            <a:r>
              <a:rPr lang="en-US" dirty="0" err="1">
                <a:solidFill>
                  <a:srgbClr val="000000"/>
                </a:solidFill>
              </a:rPr>
              <a:t>event_type,function</a:t>
            </a:r>
            <a:r>
              <a:rPr lang="en-US" dirty="0">
                <a:solidFill>
                  <a:srgbClr val="000000"/>
                </a:solidFill>
              </a:rPr>
              <a:t>(){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// Do something in response to event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})</a:t>
            </a:r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: $('#my-button').on('</a:t>
            </a:r>
            <a:r>
              <a:rPr lang="en-US" dirty="0" err="1"/>
              <a:t>click',function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   $(this).remove();</a:t>
            </a:r>
          </a:p>
          <a:p>
            <a:pPr marL="0" indent="0">
              <a:buNone/>
            </a:pPr>
            <a:r>
              <a:rPr lang="en-US" dirty="0"/>
              <a:t>   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81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Object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when an event occurs event object with a bunch of information is passed to the callback function.</a:t>
            </a:r>
          </a:p>
          <a:p>
            <a:r>
              <a:rPr lang="en-US" dirty="0">
                <a:latin typeface="Arial"/>
                <a:cs typeface="Arial"/>
              </a:rPr>
              <a:t>It is referenced generally by </a:t>
            </a:r>
            <a:r>
              <a:rPr lang="en-US" dirty="0" err="1">
                <a:latin typeface="Arial"/>
                <a:cs typeface="Arial"/>
              </a:rPr>
              <a:t>e,evt,event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3863975"/>
            <a:ext cx="7832305" cy="186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02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Convenience Methods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$('#my-button').on('</a:t>
            </a:r>
            <a:r>
              <a:rPr lang="en-US" dirty="0" err="1"/>
              <a:t>click',function</a:t>
            </a:r>
            <a:r>
              <a:rPr lang="en-US" dirty="0"/>
              <a:t>(){ </a:t>
            </a:r>
          </a:p>
          <a:p>
            <a:pPr marL="0" indent="0">
              <a:buNone/>
            </a:pPr>
            <a:r>
              <a:rPr lang="en-US" dirty="0"/>
              <a:t>   $(this).remove(); </a:t>
            </a:r>
          </a:p>
          <a:p>
            <a:pPr marL="0" indent="0">
              <a:buNone/>
            </a:pPr>
            <a:r>
              <a:rPr lang="en-US" dirty="0"/>
              <a:t>   });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$('#my-button').click(function(){  </a:t>
            </a:r>
          </a:p>
          <a:p>
            <a:pPr marL="0" indent="0">
              <a:buNone/>
            </a:pPr>
            <a:r>
              <a:rPr lang="en-US" dirty="0"/>
              <a:t>   $(this).remove();  </a:t>
            </a:r>
          </a:p>
          <a:p>
            <a:pPr marL="0" indent="0">
              <a:buNone/>
            </a:pPr>
            <a:r>
              <a:rPr lang="en-US" dirty="0"/>
              <a:t>   }); 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rrow: Down 3"/>
          <p:cNvSpPr/>
          <p:nvPr/>
        </p:nvSpPr>
        <p:spPr>
          <a:xfrm>
            <a:off x="4329684" y="2939796"/>
            <a:ext cx="484632" cy="9784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86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Delegation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0846" y="1371600"/>
            <a:ext cx="8544195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525C65"/>
                </a:solidFill>
                <a:latin typeface="Lucida Console"/>
              </a:rPr>
              <a:t>$( </a:t>
            </a:r>
            <a:r>
              <a:rPr lang="en-US" dirty="0">
                <a:solidFill>
                  <a:srgbClr val="DD1144"/>
                </a:solidFill>
                <a:latin typeface="Lucida Console"/>
              </a:rPr>
              <a:t>'article'</a:t>
            </a:r>
            <a:r>
              <a:rPr lang="en-US" dirty="0">
                <a:solidFill>
                  <a:srgbClr val="525C65"/>
                </a:solidFill>
                <a:latin typeface="Lucida Console"/>
              </a:rPr>
              <a:t> ).on( </a:t>
            </a:r>
            <a:r>
              <a:rPr lang="en-US" dirty="0">
                <a:solidFill>
                  <a:srgbClr val="DD1144"/>
                </a:solidFill>
                <a:latin typeface="Lucida Console"/>
              </a:rPr>
              <a:t>'click'</a:t>
            </a:r>
            <a:r>
              <a:rPr lang="en-US" dirty="0">
                <a:solidFill>
                  <a:srgbClr val="525C65"/>
                </a:solidFill>
                <a:latin typeface="Lucida Console"/>
              </a:rPr>
              <a:t>, </a:t>
            </a:r>
            <a:r>
              <a:rPr lang="en-US" b="1" dirty="0">
                <a:solidFill>
                  <a:srgbClr val="333333"/>
                </a:solidFill>
                <a:latin typeface="Lucida Console"/>
              </a:rPr>
              <a:t>function</a:t>
            </a:r>
            <a:r>
              <a:rPr lang="en-US" dirty="0">
                <a:solidFill>
                  <a:srgbClr val="525C65"/>
                </a:solidFill>
                <a:latin typeface="Lucida Console"/>
              </a:rPr>
              <a:t>() {</a:t>
            </a:r>
            <a:r>
              <a:rPr lang="en-US" dirty="0">
                <a:latin typeface="Lucida Console"/>
              </a:rPr>
              <a:t>
   </a:t>
            </a:r>
            <a:r>
              <a:rPr lang="en-US" dirty="0">
                <a:solidFill>
                  <a:srgbClr val="525C65"/>
                </a:solidFill>
                <a:latin typeface="Lucida Console"/>
              </a:rPr>
              <a:t> $( </a:t>
            </a:r>
            <a:r>
              <a:rPr lang="en-US" dirty="0">
                <a:solidFill>
                  <a:srgbClr val="DD1144"/>
                </a:solidFill>
                <a:latin typeface="Lucida Console"/>
              </a:rPr>
              <a:t>'body'</a:t>
            </a:r>
            <a:r>
              <a:rPr lang="en-US" dirty="0">
                <a:solidFill>
                  <a:srgbClr val="525C65"/>
                </a:solidFill>
                <a:latin typeface="Lucida Console"/>
              </a:rPr>
              <a:t> ).</a:t>
            </a:r>
            <a:r>
              <a:rPr lang="en-US" dirty="0" err="1">
                <a:solidFill>
                  <a:srgbClr val="525C65"/>
                </a:solidFill>
                <a:latin typeface="Lucida Console"/>
              </a:rPr>
              <a:t>addClass</a:t>
            </a:r>
            <a:r>
              <a:rPr lang="en-US" dirty="0">
                <a:solidFill>
                  <a:srgbClr val="525C65"/>
                </a:solidFill>
                <a:latin typeface="Lucida Console"/>
              </a:rPr>
              <a:t>( </a:t>
            </a:r>
            <a:r>
              <a:rPr lang="en-US" dirty="0">
                <a:solidFill>
                  <a:srgbClr val="DD1144"/>
                </a:solidFill>
                <a:latin typeface="Lucida Console"/>
              </a:rPr>
              <a:t>'selected'</a:t>
            </a:r>
            <a:r>
              <a:rPr lang="en-US" dirty="0">
                <a:solidFill>
                  <a:srgbClr val="525C65"/>
                </a:solidFill>
                <a:latin typeface="Lucida Console"/>
              </a:rPr>
              <a:t> );   </a:t>
            </a:r>
            <a:r>
              <a:rPr lang="en-US" dirty="0">
                <a:latin typeface="Lucida Console"/>
              </a:rPr>
              <a:t>
</a:t>
            </a:r>
            <a:r>
              <a:rPr lang="en-US">
                <a:solidFill>
                  <a:srgbClr val="525C65"/>
                </a:solidFill>
                <a:latin typeface="Lucida Console"/>
              </a:rPr>
              <a:t>});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71750"/>
            <a:ext cx="940752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525C65"/>
                </a:solidFill>
                <a:latin typeface="Lucida Console"/>
              </a:rPr>
              <a:t>$( </a:t>
            </a:r>
            <a:r>
              <a:rPr lang="en-US" dirty="0">
                <a:solidFill>
                  <a:srgbClr val="DD1144"/>
                </a:solidFill>
                <a:latin typeface="Lucida Console"/>
              </a:rPr>
              <a:t>'body'</a:t>
            </a:r>
            <a:r>
              <a:rPr lang="en-US" dirty="0">
                <a:solidFill>
                  <a:srgbClr val="525C65"/>
                </a:solidFill>
                <a:latin typeface="Lucida Console"/>
              </a:rPr>
              <a:t> ).append( </a:t>
            </a:r>
            <a:r>
              <a:rPr lang="en-US" dirty="0">
                <a:solidFill>
                  <a:srgbClr val="DD1144"/>
                </a:solidFill>
                <a:latin typeface="Lucida Console"/>
              </a:rPr>
              <a:t>'&lt;article&gt;This is an article &lt;/article&gt;'</a:t>
            </a:r>
            <a:r>
              <a:rPr lang="en-US" dirty="0">
                <a:solidFill>
                  <a:srgbClr val="525C65"/>
                </a:solidFill>
                <a:latin typeface="Lucida Console"/>
              </a:rPr>
              <a:t> );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6063" y="3481388"/>
            <a:ext cx="7089175" cy="206210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F4F4F"/>
                </a:solidFill>
                <a:latin typeface="Helvetica"/>
                <a:cs typeface="Helvetica"/>
              </a:rPr>
              <a:t>Clicking on the "appended" article will not add a class to the body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F4F4F"/>
                </a:solidFill>
                <a:latin typeface="Helvetica"/>
                <a:cs typeface="Helvetica"/>
              </a:rPr>
              <a:t>Appended article was created after event listener was set up </a:t>
            </a:r>
          </a:p>
        </p:txBody>
      </p:sp>
    </p:spTree>
    <p:extLst>
      <p:ext uri="{BB962C8B-B14F-4D97-AF65-F5344CB8AC3E}">
        <p14:creationId xmlns:p14="http://schemas.microsoft.com/office/powerpoint/2010/main" val="2365956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Delegation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1566" y="1619250"/>
            <a:ext cx="9181021" cy="9541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525C65"/>
                </a:solidFill>
                <a:latin typeface="Lucida Console"/>
              </a:rPr>
              <a:t>$( </a:t>
            </a:r>
            <a:r>
              <a:rPr lang="en-US" sz="2800" dirty="0">
                <a:solidFill>
                  <a:srgbClr val="DD1144"/>
                </a:solidFill>
                <a:latin typeface="Lucida Console"/>
              </a:rPr>
              <a:t>'.container'</a:t>
            </a:r>
            <a:r>
              <a:rPr lang="en-US" sz="2800" dirty="0">
                <a:solidFill>
                  <a:srgbClr val="525C65"/>
                </a:solidFill>
                <a:latin typeface="Lucida Console"/>
              </a:rPr>
              <a:t> ).on( </a:t>
            </a:r>
            <a:r>
              <a:rPr lang="en-US" sz="2800" dirty="0">
                <a:solidFill>
                  <a:srgbClr val="DD1144"/>
                </a:solidFill>
                <a:latin typeface="Lucida Console"/>
              </a:rPr>
              <a:t>'click'</a:t>
            </a:r>
            <a:r>
              <a:rPr lang="en-US" sz="2800" dirty="0">
                <a:solidFill>
                  <a:srgbClr val="525C65"/>
                </a:solidFill>
                <a:latin typeface="Lucida Console"/>
              </a:rPr>
              <a:t>, </a:t>
            </a:r>
            <a:r>
              <a:rPr lang="en-US" sz="2800" dirty="0">
                <a:solidFill>
                  <a:srgbClr val="DD1144"/>
                </a:solidFill>
                <a:latin typeface="Lucida Console"/>
              </a:rPr>
              <a:t>'article'</a:t>
            </a:r>
            <a:r>
              <a:rPr lang="en-US" sz="2800" dirty="0">
                <a:solidFill>
                  <a:srgbClr val="525C65"/>
                </a:solidFill>
                <a:latin typeface="Lucida Console"/>
              </a:rPr>
              <a:t>, </a:t>
            </a:r>
            <a:r>
              <a:rPr lang="en-US" sz="2800" b="1" dirty="0">
                <a:solidFill>
                  <a:srgbClr val="333333"/>
                </a:solidFill>
                <a:latin typeface="Lucida Console"/>
              </a:rPr>
              <a:t>function</a:t>
            </a:r>
            <a:r>
              <a:rPr lang="en-US" sz="2800" dirty="0">
                <a:solidFill>
                  <a:srgbClr val="525C65"/>
                </a:solidFill>
                <a:latin typeface="Lucida Console"/>
              </a:rPr>
              <a:t>() { … });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-38100" y="2705100"/>
            <a:ext cx="9148522" cy="206210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Helvetica"/>
                <a:cs typeface="Helvetica"/>
              </a:rPr>
              <a:t>listen to events that hit a parent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Helvetica"/>
                <a:cs typeface="Helvetica"/>
              </a:rPr>
              <a:t>Pay attention to target of those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Helvetica"/>
                <a:cs typeface="Helvetica"/>
              </a:rPr>
              <a:t>Pass an additional argument to the on method to specify the target </a:t>
            </a:r>
          </a:p>
        </p:txBody>
      </p:sp>
    </p:spTree>
    <p:extLst>
      <p:ext uri="{BB962C8B-B14F-4D97-AF65-F5344CB8AC3E}">
        <p14:creationId xmlns:p14="http://schemas.microsoft.com/office/powerpoint/2010/main" val="2507244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Delegation </a:t>
            </a:r>
          </a:p>
        </p:txBody>
      </p:sp>
      <p:pic>
        <p:nvPicPr>
          <p:cNvPr id="8" name="Picture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2450" y="1238250"/>
            <a:ext cx="2657475" cy="29337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743450"/>
            <a:ext cx="6689784" cy="1349704"/>
          </a:xfrm>
          <a:prstGeom prst="rect">
            <a:avLst/>
          </a:prstGeom>
        </p:spPr>
      </p:pic>
      <p:sp>
        <p:nvSpPr>
          <p:cNvPr id="12" name="Arrow: Curved Left 11"/>
          <p:cNvSpPr/>
          <p:nvPr/>
        </p:nvSpPr>
        <p:spPr>
          <a:xfrm>
            <a:off x="3324225" y="3686175"/>
            <a:ext cx="731520" cy="1216152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05450" y="1524000"/>
            <a:ext cx="3584275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4F4F4F"/>
                </a:solidFill>
              </a:rPr>
              <a:t>It can also be used to consolidate the number of event listeners.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3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3825" y="171450"/>
            <a:ext cx="862047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Calibri"/>
              </a:rPr>
              <a:t>Use Case 1: Hangman using JS </a:t>
            </a: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90" y="1085850"/>
            <a:ext cx="7404100" cy="498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26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API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 API is an easy way of fetching information from a remote service</a:t>
            </a:r>
          </a:p>
          <a:p>
            <a:r>
              <a:rPr lang="en-US" dirty="0">
                <a:solidFill>
                  <a:srgbClr val="000000"/>
                </a:solidFill>
              </a:rPr>
              <a:t>A RESTful API uses HTTP requests to GET, PUT, POST and DELETE data.</a:t>
            </a:r>
          </a:p>
          <a:p>
            <a:r>
              <a:rPr lang="en-US" dirty="0">
                <a:solidFill>
                  <a:srgbClr val="000000"/>
                </a:solidFill>
              </a:rPr>
              <a:t>A browser sends request to and receives response from a server through HTTP. </a:t>
            </a:r>
          </a:p>
        </p:txBody>
      </p:sp>
    </p:spTree>
    <p:extLst>
      <p:ext uri="{BB962C8B-B14F-4D97-AF65-F5344CB8AC3E}">
        <p14:creationId xmlns:p14="http://schemas.microsoft.com/office/powerpoint/2010/main" val="36359688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Verbs 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452415"/>
              </p:ext>
            </p:extLst>
          </p:nvPr>
        </p:nvGraphicFramePr>
        <p:xfrm>
          <a:off x="254965" y="1285875"/>
          <a:ext cx="8827546" cy="2225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3773">
                  <a:extLst>
                    <a:ext uri="{9D8B030D-6E8A-4147-A177-3AD203B41FA5}">
                      <a16:colId xmlns:a16="http://schemas.microsoft.com/office/drawing/2014/main" val="3904755062"/>
                    </a:ext>
                  </a:extLst>
                </a:gridCol>
                <a:gridCol w="4413773">
                  <a:extLst>
                    <a:ext uri="{9D8B030D-6E8A-4147-A177-3AD203B41FA5}">
                      <a16:colId xmlns:a16="http://schemas.microsoft.com/office/drawing/2014/main" val="2303027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CRUD Analogy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407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54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538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Update/Replace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42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PATCH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Update/Modify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53297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/>
                        <a:t>DELETE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70602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-41353" y="3695700"/>
            <a:ext cx="9229725" cy="261610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Helvectica"/>
              </a:rPr>
              <a:t>PUT can also be used for Create operation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Helvectica"/>
              </a:rPr>
              <a:t>Refer </a:t>
            </a:r>
            <a:r>
              <a:rPr lang="en-US" sz="3200" dirty="0">
                <a:latin typeface="Helvectica"/>
                <a:hlinkClick r:id="rId3"/>
              </a:rPr>
              <a:t>this post</a:t>
            </a:r>
            <a:r>
              <a:rPr lang="en-US" sz="3200" dirty="0">
                <a:latin typeface="Helvectica"/>
              </a:rPr>
              <a:t> for more clarity on usage and differences between these verbs. </a:t>
            </a:r>
          </a:p>
          <a:p>
            <a:endParaRPr lang="en-US" sz="3200" dirty="0">
              <a:solidFill>
                <a:srgbClr val="000000"/>
              </a:solidFill>
              <a:latin typeface="Helvectica"/>
            </a:endParaRPr>
          </a:p>
        </p:txBody>
      </p:sp>
    </p:spTree>
    <p:extLst>
      <p:ext uri="{BB962C8B-B14F-4D97-AF65-F5344CB8AC3E}">
        <p14:creationId xmlns:p14="http://schemas.microsoft.com/office/powerpoint/2010/main" val="3078419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AJAX  </a:t>
            </a:r>
            <a:endParaRPr lang="en-US"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</a:rPr>
              <a:t>Asynchronous JavaScript and XML .</a:t>
            </a:r>
          </a:p>
          <a:p>
            <a:r>
              <a:rPr lang="en-US" dirty="0">
                <a:latin typeface="Calibri"/>
              </a:rPr>
              <a:t>Update a web page without reloading the page</a:t>
            </a:r>
          </a:p>
          <a:p>
            <a:r>
              <a:rPr lang="en-US" dirty="0">
                <a:latin typeface="Calibri"/>
              </a:rPr>
              <a:t>Request data from a server - after the page has loaded</a:t>
            </a:r>
          </a:p>
          <a:p>
            <a:r>
              <a:rPr lang="en-US" dirty="0">
                <a:latin typeface="Calibri"/>
              </a:rPr>
              <a:t>Receive data from a server - after the page has loaded</a:t>
            </a:r>
          </a:p>
          <a:p>
            <a:r>
              <a:rPr lang="en-US" dirty="0">
                <a:latin typeface="Calibri"/>
              </a:rPr>
              <a:t>Send data to a server - in the background</a:t>
            </a:r>
          </a:p>
          <a:p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33046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AJAX works </a:t>
            </a:r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7352" y="1600200"/>
            <a:ext cx="800929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27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$.ajax()-example </a:t>
            </a:r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204314"/>
            <a:ext cx="8229600" cy="471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052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XMLHttp</a:t>
            </a:r>
            <a:r>
              <a:rPr lang="en-US" dirty="0"/>
              <a:t> Request Object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xhttp</a:t>
            </a:r>
            <a:r>
              <a:rPr lang="en-US" dirty="0"/>
              <a:t> = </a:t>
            </a:r>
            <a:r>
              <a:rPr lang="en-US" dirty="0">
                <a:solidFill>
                  <a:srgbClr val="0000CD"/>
                </a:solidFill>
              </a:rPr>
              <a:t>new</a:t>
            </a:r>
            <a:r>
              <a:rPr lang="en-US" dirty="0"/>
              <a:t> </a:t>
            </a:r>
            <a:r>
              <a:rPr lang="en-US" dirty="0" err="1"/>
              <a:t>XMLHttpRequest</a:t>
            </a:r>
            <a:r>
              <a:rPr lang="en-US" dirty="0"/>
              <a:t>();</a:t>
            </a:r>
          </a:p>
          <a:p>
            <a:r>
              <a:rPr lang="en-US" dirty="0"/>
              <a:t>object  to perform an HTTP or API request</a:t>
            </a:r>
          </a:p>
          <a:p>
            <a:r>
              <a:rPr lang="en-US" dirty="0"/>
              <a:t>can be used for other formats such as JSON</a:t>
            </a:r>
          </a:p>
          <a:p>
            <a:r>
              <a:rPr lang="en-US" dirty="0"/>
              <a:t>used to exchange data with a web server behind the scenes</a:t>
            </a:r>
          </a:p>
          <a:p>
            <a:r>
              <a:rPr lang="en-US" dirty="0"/>
              <a:t>possible to update parts of a web page without reloading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2275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 err="1"/>
              <a:t>XMLHttp</a:t>
            </a:r>
            <a:r>
              <a:rPr lang="en-US" dirty="0"/>
              <a:t> Request -Methods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 err="1">
                <a:latin typeface="Consolas"/>
              </a:rPr>
              <a:t>xhttp.open</a:t>
            </a:r>
            <a:r>
              <a:rPr lang="en-US" dirty="0">
                <a:latin typeface="Consolas"/>
              </a:rPr>
              <a:t>('GET', </a:t>
            </a:r>
            <a:r>
              <a:rPr lang="en-US" dirty="0" err="1">
                <a:latin typeface="Consolas"/>
              </a:rPr>
              <a:t>url</a:t>
            </a:r>
            <a:r>
              <a:rPr lang="en-US" dirty="0">
                <a:latin typeface="Consolas"/>
              </a:rPr>
              <a:t>, true)</a:t>
            </a:r>
            <a:endParaRPr lang="en-US"/>
          </a:p>
          <a:p>
            <a:pPr>
              <a:buNone/>
            </a:pPr>
            <a:r>
              <a:rPr lang="en-US" dirty="0" err="1"/>
              <a:t>xhttp</a:t>
            </a:r>
            <a:r>
              <a:rPr dirty="0" err="1"/>
              <a:t>.send</a:t>
            </a:r>
            <a:r>
              <a:rPr dirty="0"/>
              <a:t>() 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'GET'-HTTP verb</a:t>
            </a:r>
          </a:p>
          <a:p>
            <a:r>
              <a:rPr dirty="0" err="1"/>
              <a:t>url</a:t>
            </a:r>
            <a:r>
              <a:rPr dirty="0"/>
              <a:t>- </a:t>
            </a:r>
            <a:r>
              <a:rPr dirty="0" err="1"/>
              <a:t>url</a:t>
            </a:r>
            <a:r>
              <a:rPr dirty="0"/>
              <a:t> to which request </a:t>
            </a:r>
            <a:r>
              <a:rPr lang="en-US" dirty="0"/>
              <a:t>is being made</a:t>
            </a:r>
          </a:p>
          <a:p>
            <a:r>
              <a:rPr lang="en-US" dirty="0"/>
              <a:t>true- make request asynchronously</a:t>
            </a:r>
          </a:p>
          <a:p>
            <a:r>
              <a:rPr lang="en-US" dirty="0"/>
              <a:t>Send() sends the request</a:t>
            </a:r>
            <a:endParaRPr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4112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Handling response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xhrReq.responseText</a:t>
            </a:r>
            <a:r>
              <a:rPr lang="en-US" dirty="0"/>
              <a:t>;</a:t>
            </a:r>
            <a:r>
              <a:rPr dirty="0"/>
              <a:t>
</a:t>
            </a:r>
            <a:r>
              <a:rPr lang="en-US" dirty="0" err="1">
                <a:solidFill>
                  <a:srgbClr val="000000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myObject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JSON.parse</a:t>
            </a:r>
            <a:r>
              <a:rPr lang="en-US" dirty="0"/>
              <a:t>(</a:t>
            </a:r>
            <a:r>
              <a:rPr lang="en-US" dirty="0" err="1"/>
              <a:t>json</a:t>
            </a:r>
            <a:r>
              <a:rPr lang="en-US" dirty="0"/>
              <a:t>)</a:t>
            </a:r>
            <a:endParaRPr lang="en-US" dirty="0">
              <a:solidFill>
                <a:srgbClr val="3B3C4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responseText</a:t>
            </a:r>
            <a:r>
              <a:rPr lang="en-US" dirty="0">
                <a:solidFill>
                  <a:srgbClr val="000000"/>
                </a:solidFill>
              </a:rPr>
              <a:t> returns response</a:t>
            </a:r>
            <a:r>
              <a:rPr lang="en-US" dirty="0"/>
              <a:t> in </a:t>
            </a:r>
            <a:r>
              <a:rPr lang="en-US" dirty="0">
                <a:solidFill>
                  <a:srgbClr val="000000"/>
                </a:solidFill>
              </a:rPr>
              <a:t>JSON</a:t>
            </a:r>
            <a:r>
              <a:rPr lang="en-US" dirty="0"/>
              <a:t> format as a string</a:t>
            </a:r>
          </a:p>
          <a:p>
            <a:r>
              <a:rPr lang="en-US" dirty="0" err="1"/>
              <a:t>JSON.parse</a:t>
            </a:r>
            <a:r>
              <a:rPr lang="en-US" dirty="0"/>
              <a:t>() turns string into a native JavaScript object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3B3C40"/>
              </a:solidFill>
            </a:endParaRPr>
          </a:p>
          <a:p>
            <a:endParaRPr lang="en-US" dirty="0">
              <a:solidFill>
                <a:srgbClr val="3B3C40"/>
              </a:solidFill>
            </a:endParaRP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22107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JSON syntax is derived from JavaScript object notation syntax:</a:t>
            </a:r>
          </a:p>
          <a:p>
            <a:r>
              <a:rPr lang="en-US" dirty="0"/>
              <a:t>Data is in name/value pairs</a:t>
            </a:r>
          </a:p>
          <a:p>
            <a:r>
              <a:rPr lang="en-US" dirty="0"/>
              <a:t>Data is separated by commas</a:t>
            </a:r>
          </a:p>
          <a:p>
            <a:r>
              <a:rPr lang="en-US" dirty="0"/>
              <a:t>Curly braces hold objects</a:t>
            </a:r>
          </a:p>
          <a:p>
            <a:r>
              <a:rPr lang="en-US" dirty="0"/>
              <a:t>Square brackets hold arrays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277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</a:rPr>
              <a:t>login"</a:t>
            </a:r>
            <a:r>
              <a:rPr lang="en-US" dirty="0"/>
              <a:t>: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BA2121"/>
                </a:solidFill>
              </a:rPr>
              <a:t>"</a:t>
            </a:r>
            <a:r>
              <a:rPr lang="en-US" dirty="0" err="1">
                <a:solidFill>
                  <a:srgbClr val="BA2121"/>
                </a:solidFill>
              </a:rPr>
              <a:t>octocat</a:t>
            </a:r>
            <a:r>
              <a:rPr lang="en-US" dirty="0">
                <a:solidFill>
                  <a:srgbClr val="BA2121"/>
                </a:solidFill>
              </a:rPr>
              <a:t>"</a:t>
            </a:r>
            <a:r>
              <a:rPr lang="en-US" dirty="0"/>
              <a:t>,
 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b="1" dirty="0">
                <a:solidFill>
                  <a:srgbClr val="008000"/>
                </a:solidFill>
              </a:rPr>
              <a:t>"id"</a:t>
            </a:r>
            <a:r>
              <a:rPr lang="en-US" dirty="0"/>
              <a:t>: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666666"/>
                </a:solidFill>
              </a:rPr>
              <a:t>1</a:t>
            </a:r>
            <a:r>
              <a:rPr lang="en-US" dirty="0"/>
              <a:t>,
 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avatar_url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: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BA2121"/>
                </a:solidFill>
              </a:rPr>
              <a:t>"https://avatars.githubusercontent.com/u/9906?v=2"</a:t>
            </a:r>
            <a:r>
              <a:rPr lang="en-US" dirty="0"/>
              <a:t>,
 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gravatar_id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: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BA2121"/>
                </a:solidFill>
              </a:rPr>
              <a:t>""</a:t>
            </a:r>
            <a:r>
              <a:rPr lang="en-US" dirty="0"/>
              <a:t>,
 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html_url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: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BA2121"/>
                </a:solidFill>
              </a:rPr>
              <a:t>"https://github.com/</a:t>
            </a:r>
            <a:r>
              <a:rPr lang="en-US" dirty="0" err="1">
                <a:solidFill>
                  <a:srgbClr val="BA2121"/>
                </a:solidFill>
              </a:rPr>
              <a:t>octocat</a:t>
            </a:r>
            <a:r>
              <a:rPr lang="en-US" dirty="0">
                <a:solidFill>
                  <a:srgbClr val="BA2121"/>
                </a:solidFill>
              </a:rPr>
              <a:t>"</a:t>
            </a:r>
            <a:r>
              <a:rPr lang="en-US" dirty="0"/>
              <a:t>,
 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b="1" dirty="0">
                <a:solidFill>
                  <a:srgbClr val="008000"/>
                </a:solidFill>
              </a:rPr>
              <a:t>"type"</a:t>
            </a:r>
            <a:r>
              <a:rPr lang="en-US" dirty="0"/>
              <a:t>:</a:t>
            </a:r>
            <a:r>
              <a:rPr lang="en-US" dirty="0">
                <a:solidFill>
                  <a:srgbClr val="BBBBBB"/>
                </a:solidFill>
              </a:rPr>
              <a:t> </a:t>
            </a:r>
            <a:r>
              <a:rPr lang="en-US" dirty="0">
                <a:solidFill>
                  <a:srgbClr val="BA2121"/>
                </a:solidFill>
              </a:rPr>
              <a:t>"User"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BA2121"/>
                </a:solidFill>
              </a:rPr>
              <a:t>}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Refer </a:t>
            </a:r>
            <a:r>
              <a:rPr lang="en-US" dirty="0">
                <a:solidFill>
                  <a:srgbClr val="000000"/>
                </a:solidFill>
                <a:hlinkClick r:id="rId3"/>
              </a:rPr>
              <a:t>this</a:t>
            </a:r>
            <a:r>
              <a:rPr lang="en-US" dirty="0">
                <a:solidFill>
                  <a:srgbClr val="000000"/>
                </a:solidFill>
              </a:rPr>
              <a:t> for more practical JSON examples.</a:t>
            </a:r>
          </a:p>
        </p:txBody>
      </p:sp>
    </p:spTree>
    <p:extLst>
      <p:ext uri="{BB962C8B-B14F-4D97-AF65-F5344CB8AC3E}">
        <p14:creationId xmlns:p14="http://schemas.microsoft.com/office/powerpoint/2010/main" val="2556665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Use Case 2: </a:t>
            </a:r>
            <a:r>
              <a:rPr lang="en-US" dirty="0" err="1">
                <a:latin typeface="Calibri"/>
              </a:rPr>
              <a:t>Todo</a:t>
            </a:r>
            <a:r>
              <a:rPr lang="en-US" dirty="0">
                <a:latin typeface="Calibri"/>
              </a:rPr>
              <a:t> List 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650" y="1422400"/>
            <a:ext cx="8890514" cy="438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023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Calibri"/>
                <a:cs typeface="Arial"/>
              </a:rPr>
              <a:t>InClassProg</a:t>
            </a:r>
            <a:r>
              <a:rPr lang="en-US" dirty="0">
                <a:latin typeface="Calibri"/>
                <a:cs typeface="Arial"/>
              </a:rPr>
              <a:t>- </a:t>
            </a:r>
            <a:r>
              <a:rPr lang="en-US" dirty="0" err="1">
                <a:latin typeface="Arial"/>
                <a:cs typeface="Arial"/>
              </a:rPr>
              <a:t>PickMyFavoriteColor</a:t>
            </a:r>
            <a:endParaRPr lang="en-US" dirty="0" err="1"/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96" y="1962150"/>
            <a:ext cx="9010650" cy="41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9575" y="1349375"/>
            <a:ext cx="821090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Follow the instructions given in the starter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2802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>
                <a:latin typeface="Georgia" panose="02040502050405020303" pitchFamily="18" charset="0"/>
              </a:rPr>
              <a:t>InClassProg-GitHubUserFinder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>
          <a:xfrm>
            <a:off x="271849" y="1167836"/>
            <a:ext cx="8414951" cy="496626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1800" dirty="0">
                <a:latin typeface="Arial"/>
                <a:cs typeface="Arial"/>
              </a:rPr>
              <a:t>Create an app which makes call to the GitHub API(</a:t>
            </a:r>
            <a:r>
              <a:rPr lang="en-US" sz="1800" dirty="0">
                <a:latin typeface="Arial"/>
                <a:cs typeface="Arial"/>
                <a:hlinkClick r:id="rId3"/>
              </a:rPr>
              <a:t>https://api.github.com/</a:t>
            </a:r>
            <a:r>
              <a:rPr lang="en-US" sz="1800" dirty="0">
                <a:latin typeface="Arial"/>
                <a:cs typeface="Arial"/>
              </a:rPr>
              <a:t>.) and displays the following when any user is searched by user name. </a:t>
            </a:r>
          </a:p>
          <a:p>
            <a:pPr marL="857250" lvl="1" indent="-457200" algn="just"/>
            <a:r>
              <a:rPr lang="en-US" sz="1800" dirty="0">
                <a:latin typeface="Arial"/>
                <a:cs typeface="Arial"/>
              </a:rPr>
              <a:t>Name of the user</a:t>
            </a:r>
          </a:p>
          <a:p>
            <a:pPr marL="857250" lvl="1" indent="-457200" algn="just"/>
            <a:r>
              <a:rPr lang="en-US" sz="1800" dirty="0">
                <a:latin typeface="Arial"/>
                <a:cs typeface="Arial"/>
              </a:rPr>
              <a:t>ID of the user</a:t>
            </a:r>
            <a:r>
              <a:rPr lang="en-US" sz="1400" dirty="0">
                <a:latin typeface="Arial"/>
                <a:cs typeface="Arial"/>
              </a:rPr>
              <a:t> </a:t>
            </a:r>
          </a:p>
          <a:p>
            <a:pPr marL="857250" lvl="1" indent="-457200" algn="just"/>
            <a:r>
              <a:rPr lang="en-US" sz="1800" dirty="0">
                <a:latin typeface="Arial"/>
                <a:cs typeface="Arial"/>
              </a:rPr>
              <a:t>Profile picture </a:t>
            </a:r>
          </a:p>
          <a:p>
            <a:pPr marL="857250" lvl="1" indent="-457200" algn="just"/>
            <a:r>
              <a:rPr lang="en-US" sz="1800" dirty="0">
                <a:latin typeface="Arial"/>
                <a:cs typeface="Arial"/>
              </a:rPr>
              <a:t>Link to the user’s account</a:t>
            </a:r>
          </a:p>
          <a:p>
            <a:pPr marL="0" indent="0">
              <a:buNone/>
            </a:pPr>
            <a:endParaRPr lang="en-US" sz="1800" dirty="0">
              <a:latin typeface="Arial"/>
              <a:cs typeface="Arial"/>
            </a:endParaRPr>
          </a:p>
          <a:p>
            <a:pPr marL="400050" lvl="1" indent="0" algn="just">
              <a:buNone/>
            </a:pPr>
            <a:endParaRPr lang="en-US" sz="1800" dirty="0">
              <a:latin typeface="Arial"/>
              <a:cs typeface="Arial"/>
            </a:endParaRPr>
          </a:p>
          <a:p>
            <a:pPr algn="just"/>
            <a:endParaRPr lang="en-US" sz="1800" dirty="0">
              <a:latin typeface="Times New Roman"/>
              <a:cs typeface="Times New Roman"/>
            </a:endParaRPr>
          </a:p>
          <a:p>
            <a:pPr algn="just"/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91949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linkClick r:id="rId3"/>
              </a:rPr>
              <a:t>https://www.w3schools.com</a:t>
            </a:r>
          </a:p>
          <a:p>
            <a:r>
              <a:rPr lang="en-US" dirty="0">
                <a:hlinkClick r:id="rId4"/>
              </a:rPr>
              <a:t>https://codebar.io</a:t>
            </a:r>
            <a:r>
              <a:rPr lang="en-US" dirty="0"/>
              <a:t> 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5"/>
              </a:rPr>
              <a:t>https://developer.mozilla.org/en-US/</a:t>
            </a:r>
          </a:p>
          <a:p>
            <a:r>
              <a:rPr lang="en-US" dirty="0">
                <a:hlinkClick r:id="rId6"/>
              </a:rPr>
              <a:t>https://api.jquery.com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444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Use Case 3: Hangman using API  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3450" y="1192213"/>
            <a:ext cx="7345363" cy="488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8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92113" y="3200400"/>
            <a:ext cx="2639068" cy="584775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r>
              <a:rPr lang="en-US" sz="3200" dirty="0">
                <a:latin typeface="Helvetica"/>
                <a:cs typeface="Helvetica"/>
              </a:rPr>
              <a:t>JavaScript​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12267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All JavaScript values, except primitives, are objects.</a:t>
            </a:r>
          </a:p>
          <a:p>
            <a:r>
              <a:rPr lang="en-US" dirty="0"/>
              <a:t>A JavaScript object is a collection of named values</a:t>
            </a:r>
            <a:r>
              <a:rPr lang="en-US" b="1" dirty="0"/>
              <a:t> </a:t>
            </a:r>
            <a:r>
              <a:rPr lang="en-US" dirty="0"/>
              <a:t>called properties.</a:t>
            </a:r>
          </a:p>
          <a:p>
            <a:r>
              <a:rPr lang="en-US" dirty="0"/>
              <a:t>An object method is an object property containing a function definition.</a:t>
            </a:r>
          </a:p>
          <a:p>
            <a:r>
              <a:rPr lang="en-US" dirty="0"/>
              <a:t>Methods are </a:t>
            </a:r>
            <a:r>
              <a:rPr lang="en-US" b="1" dirty="0"/>
              <a:t>actions</a:t>
            </a:r>
            <a:r>
              <a:rPr lang="en-US" dirty="0"/>
              <a:t> that can be performed on objects.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914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0000CD"/>
                </a:solidFill>
              </a:rPr>
              <a:t>var</a:t>
            </a:r>
            <a:r>
              <a:rPr lang="en-US" dirty="0"/>
              <a:t> person = {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firstName</a:t>
            </a:r>
            <a:r>
              <a:rPr lang="en-US" dirty="0"/>
              <a:t>:</a:t>
            </a:r>
            <a:r>
              <a:rPr lang="en-US" dirty="0">
                <a:solidFill>
                  <a:srgbClr val="A52A2A"/>
                </a:solidFill>
              </a:rPr>
              <a:t>"John"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lastName</a:t>
            </a:r>
            <a:r>
              <a:rPr lang="en-US" dirty="0"/>
              <a:t>:</a:t>
            </a:r>
            <a:r>
              <a:rPr lang="en-US" dirty="0">
                <a:solidFill>
                  <a:srgbClr val="A52A2A"/>
                </a:solidFill>
              </a:rPr>
              <a:t>"Doe"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  age:</a:t>
            </a:r>
            <a:r>
              <a:rPr lang="en-US" dirty="0">
                <a:solidFill>
                  <a:srgbClr val="FF0000"/>
                </a:solidFill>
              </a:rPr>
              <a:t>50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eyeColor</a:t>
            </a:r>
            <a:r>
              <a:rPr lang="en-US" dirty="0"/>
              <a:t>:</a:t>
            </a:r>
            <a:r>
              <a:rPr lang="en-US" dirty="0">
                <a:solidFill>
                  <a:srgbClr val="A52A2A"/>
                </a:solidFill>
              </a:rPr>
              <a:t>"blue"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A52A2A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59375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Keyword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object that "owns" the JavaScript code</a:t>
            </a:r>
          </a:p>
          <a:p>
            <a:r>
              <a:rPr lang="en-US" dirty="0"/>
              <a:t>value of this, when used in a function, is the object that "owns" </a:t>
            </a:r>
          </a:p>
          <a:p>
            <a:r>
              <a:rPr lang="en-US" dirty="0"/>
              <a:t>value of this, when used in an object, is the object itself.</a:t>
            </a:r>
          </a:p>
          <a:p>
            <a:r>
              <a:rPr lang="en-US" dirty="0"/>
              <a:t>It's value is new object when the constructor is used to create an object.</a:t>
            </a:r>
          </a:p>
        </p:txBody>
      </p:sp>
    </p:spTree>
    <p:extLst>
      <p:ext uri="{BB962C8B-B14F-4D97-AF65-F5344CB8AC3E}">
        <p14:creationId xmlns:p14="http://schemas.microsoft.com/office/powerpoint/2010/main" val="4073663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683</Words>
  <Application>Microsoft Office PowerPoint</Application>
  <PresentationFormat>On-screen Show (4:3)</PresentationFormat>
  <Paragraphs>288</Paragraphs>
  <Slides>42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Arial</vt:lpstr>
      <vt:lpstr>Calibri</vt:lpstr>
      <vt:lpstr>Consolas</vt:lpstr>
      <vt:lpstr>Georgia</vt:lpstr>
      <vt:lpstr>Helvectica</vt:lpstr>
      <vt:lpstr>Helvetica</vt:lpstr>
      <vt:lpstr>Lucida Console</vt:lpstr>
      <vt:lpstr>Roboto</vt:lpstr>
      <vt:lpstr>Times New Roman</vt:lpstr>
      <vt:lpstr>Office Theme</vt:lpstr>
      <vt:lpstr>Custom Design</vt:lpstr>
      <vt:lpstr>CS5590 Applied Programming Series</vt:lpstr>
      <vt:lpstr>PowerPoint Presentation</vt:lpstr>
      <vt:lpstr>Use Case 1: Hangman using JS </vt:lpstr>
      <vt:lpstr>Use Case 2: Todo List </vt:lpstr>
      <vt:lpstr>Use Case 3: Hangman using API  </vt:lpstr>
      <vt:lpstr>PowerPoint Presentation</vt:lpstr>
      <vt:lpstr>Object </vt:lpstr>
      <vt:lpstr>Object: Example</vt:lpstr>
      <vt:lpstr>this Keyword </vt:lpstr>
      <vt:lpstr>Prototype </vt:lpstr>
      <vt:lpstr>Prototype: Creation </vt:lpstr>
      <vt:lpstr>Prototype Property </vt:lpstr>
      <vt:lpstr>PowerPoint Presentation</vt:lpstr>
      <vt:lpstr>jQuery </vt:lpstr>
      <vt:lpstr>Hosting jQuery </vt:lpstr>
      <vt:lpstr>jQuery-Selectors </vt:lpstr>
      <vt:lpstr>jQuery Object </vt:lpstr>
      <vt:lpstr>DOM Traversal Methods </vt:lpstr>
      <vt:lpstr>Classes, Attributes </vt:lpstr>
      <vt:lpstr>Get/Set content </vt:lpstr>
      <vt:lpstr>Elements </vt:lpstr>
      <vt:lpstr>each() </vt:lpstr>
      <vt:lpstr>Event Handling  </vt:lpstr>
      <vt:lpstr>Event Handling-Syntax </vt:lpstr>
      <vt:lpstr>Event Object </vt:lpstr>
      <vt:lpstr>Convenience Methods </vt:lpstr>
      <vt:lpstr>Event Delegation </vt:lpstr>
      <vt:lpstr>Event Delegation </vt:lpstr>
      <vt:lpstr>Event Delegation </vt:lpstr>
      <vt:lpstr>RESTful API </vt:lpstr>
      <vt:lpstr>HTTP Verbs </vt:lpstr>
      <vt:lpstr>AJAX  </vt:lpstr>
      <vt:lpstr>How AJAX works </vt:lpstr>
      <vt:lpstr>$.ajax()-example </vt:lpstr>
      <vt:lpstr>XMLHttp Request Object </vt:lpstr>
      <vt:lpstr>XMLHttp Request -Methods</vt:lpstr>
      <vt:lpstr>Handling response </vt:lpstr>
      <vt:lpstr>JSON </vt:lpstr>
      <vt:lpstr>JSON </vt:lpstr>
      <vt:lpstr>InClassProg- PickMyFavoriteColor</vt:lpstr>
      <vt:lpstr>InClassProg-GitHubUserFinder</vt:lpstr>
      <vt:lpstr>References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CS5590 Applied Programming Series</dc:title>
  <cp:lastModifiedBy>Ali, Liaquat  . (UMKC-Student)</cp:lastModifiedBy>
  <cp:revision>958</cp:revision>
  <dcterms:modified xsi:type="dcterms:W3CDTF">2018-02-15T16:59:05Z</dcterms:modified>
</cp:coreProperties>
</file>