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gf4@mail.umkc.edu" TargetMode="External"/><Relationship Id="rId2" Type="http://schemas.openxmlformats.org/officeDocument/2006/relationships/hyperlink" Target="mailto:la5w7@mail.umkc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E&amp;C-ENGR 401VL and 5590VL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871"/>
            <a:ext cx="6400800" cy="1752600"/>
          </a:xfrm>
        </p:spPr>
        <p:txBody>
          <a:bodyPr/>
          <a:lstStyle/>
          <a:p>
            <a:r>
              <a:rPr lang="en-US" dirty="0" smtClean="0"/>
              <a:t>Liaquat Ali</a:t>
            </a:r>
          </a:p>
          <a:p>
            <a:r>
              <a:rPr lang="en-US" dirty="0" smtClean="0"/>
              <a:t>Sehtab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rgbClr val="0072BC"/>
              </a:buClr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Information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01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Instructor</a:t>
            </a:r>
          </a:p>
          <a:p>
            <a:pPr lvl="1"/>
            <a:r>
              <a:rPr lang="en-US" dirty="0" smtClean="0"/>
              <a:t>Liaquat Ali (</a:t>
            </a:r>
            <a:r>
              <a:rPr lang="en-US" u="sng" dirty="0">
                <a:hlinkClick r:id="rId2"/>
              </a:rPr>
              <a:t>la5w7@mail.umkc.edu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Sehtab Hossain (</a:t>
            </a:r>
            <a:r>
              <a:rPr lang="en-US" u="sng" dirty="0" smtClean="0">
                <a:hlinkClick r:id="rId3"/>
              </a:rPr>
              <a:t>shgf4@mail.umkc.edu</a:t>
            </a:r>
            <a:r>
              <a:rPr lang="en-US" u="sng" dirty="0" smtClean="0"/>
              <a:t>)</a:t>
            </a:r>
            <a:endParaRPr lang="en-US" dirty="0"/>
          </a:p>
          <a:p>
            <a:r>
              <a:rPr lang="en-US" b="1" i="1" dirty="0" smtClean="0"/>
              <a:t>Text </a:t>
            </a:r>
            <a:r>
              <a:rPr lang="en-US" b="1" i="1" dirty="0"/>
              <a:t>&amp; References</a:t>
            </a:r>
          </a:p>
          <a:p>
            <a:pPr lvl="1"/>
            <a:r>
              <a:rPr lang="en-US" dirty="0"/>
              <a:t>No required text</a:t>
            </a:r>
          </a:p>
          <a:p>
            <a:pPr lvl="1"/>
            <a:r>
              <a:rPr lang="en-US" dirty="0"/>
              <a:t>See syllabus for details on References</a:t>
            </a:r>
          </a:p>
          <a:p>
            <a:pPr lvl="1"/>
            <a:r>
              <a:rPr lang="en-US" dirty="0"/>
              <a:t>Online Cadence </a:t>
            </a:r>
            <a:r>
              <a:rPr lang="en-US" dirty="0" smtClean="0"/>
              <a:t>Documentation, Tutorials and class lectures</a:t>
            </a:r>
            <a:endParaRPr lang="en-US" dirty="0"/>
          </a:p>
          <a:p>
            <a:r>
              <a:rPr lang="en-US" b="1" i="1" dirty="0"/>
              <a:t>Prerequisite</a:t>
            </a:r>
          </a:p>
          <a:p>
            <a:pPr lvl="1"/>
            <a:r>
              <a:rPr lang="en-US" dirty="0" smtClean="0"/>
              <a:t>None</a:t>
            </a:r>
            <a:endParaRPr lang="en-US" dirty="0"/>
          </a:p>
          <a:p>
            <a:r>
              <a:rPr lang="en-US" b="1" i="1" dirty="0"/>
              <a:t>Further </a:t>
            </a:r>
            <a:r>
              <a:rPr lang="en-US" b="1" i="1" dirty="0" smtClean="0"/>
              <a:t>Info</a:t>
            </a:r>
          </a:p>
          <a:p>
            <a:pPr lvl="1"/>
            <a:r>
              <a:rPr lang="en-US" sz="2900" dirty="0"/>
              <a:t>See Blackboard</a:t>
            </a:r>
          </a:p>
          <a:p>
            <a:r>
              <a:rPr lang="en-US" b="1" dirty="0" smtClean="0"/>
              <a:t>Instructor </a:t>
            </a:r>
            <a:r>
              <a:rPr lang="en-US" b="1" dirty="0"/>
              <a:t>Office Hours and Office </a:t>
            </a:r>
            <a:r>
              <a:rPr lang="en-US" b="1" dirty="0" smtClean="0"/>
              <a:t>Location</a:t>
            </a:r>
          </a:p>
          <a:p>
            <a:pPr lvl="1"/>
            <a:r>
              <a:rPr lang="en-US" dirty="0" smtClean="0"/>
              <a:t>Ali, Room </a:t>
            </a:r>
            <a:r>
              <a:rPr lang="en-US" dirty="0"/>
              <a:t>518. Timing Monday 1:00PM – 2:00PM</a:t>
            </a:r>
          </a:p>
          <a:p>
            <a:pPr lvl="1"/>
            <a:r>
              <a:rPr lang="en-US" dirty="0" smtClean="0"/>
              <a:t>Sehtab, Room </a:t>
            </a:r>
            <a:r>
              <a:rPr lang="en-US" dirty="0"/>
              <a:t>519. Timing Monday </a:t>
            </a:r>
            <a:r>
              <a:rPr lang="en-US" dirty="0" smtClean="0"/>
              <a:t>11:00AM </a:t>
            </a:r>
            <a:r>
              <a:rPr lang="en-US" dirty="0"/>
              <a:t>– </a:t>
            </a:r>
            <a:r>
              <a:rPr lang="en-US" dirty="0" smtClean="0"/>
              <a:t>12:00PM</a:t>
            </a:r>
            <a:endParaRPr lang="en-US" b="1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 and Grading </a:t>
            </a:r>
            <a:r>
              <a:rPr lang="en-US" b="1" dirty="0" smtClean="0"/>
              <a:t>Criteria</a:t>
            </a:r>
          </a:p>
          <a:p>
            <a:pPr lvl="1"/>
            <a:r>
              <a:rPr lang="en-US" dirty="0"/>
              <a:t>Homework: 10%</a:t>
            </a:r>
          </a:p>
          <a:p>
            <a:pPr lvl="1"/>
            <a:r>
              <a:rPr lang="en-US" dirty="0"/>
              <a:t>Demonstration of the Individual Labs: 35%</a:t>
            </a:r>
          </a:p>
          <a:p>
            <a:pPr lvl="1"/>
            <a:r>
              <a:rPr lang="en-US" dirty="0"/>
              <a:t>Lab Assignment: 35%</a:t>
            </a:r>
          </a:p>
          <a:p>
            <a:pPr lvl="1"/>
            <a:r>
              <a:rPr lang="en-US" dirty="0"/>
              <a:t>Final Exam: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Assignments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of Assignments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XOR, OR and </a:t>
            </a:r>
            <a:r>
              <a:rPr lang="en-US" dirty="0" err="1"/>
              <a:t>AND</a:t>
            </a:r>
            <a:r>
              <a:rPr lang="en-US" dirty="0"/>
              <a:t> gate with Cadence schematic, symbol and layout</a:t>
            </a:r>
            <a:endParaRPr lang="en-US" dirty="0"/>
          </a:p>
          <a:p>
            <a:pPr lvl="1"/>
            <a:r>
              <a:rPr lang="en-US" dirty="0"/>
              <a:t>Design XOR, OR and </a:t>
            </a:r>
            <a:r>
              <a:rPr lang="en-US" dirty="0" err="1"/>
              <a:t>AND</a:t>
            </a:r>
            <a:r>
              <a:rPr lang="en-US" dirty="0"/>
              <a:t> gates with HSPICE</a:t>
            </a:r>
            <a:endParaRPr lang="en-US" dirty="0"/>
          </a:p>
          <a:p>
            <a:pPr lvl="1"/>
            <a:r>
              <a:rPr lang="en-US" dirty="0"/>
              <a:t>Design 1-bit Full adder with Cadence schematic, symbol and layout</a:t>
            </a:r>
            <a:endParaRPr lang="en-US" dirty="0"/>
          </a:p>
          <a:p>
            <a:pPr lvl="1"/>
            <a:r>
              <a:rPr lang="en-US" dirty="0"/>
              <a:t>Design 1-bit full adder with HSPICE</a:t>
            </a:r>
            <a:endParaRPr lang="en-US" dirty="0"/>
          </a:p>
          <a:p>
            <a:pPr lvl="1"/>
            <a:r>
              <a:rPr lang="en-US" dirty="0"/>
              <a:t>Design  4-bit Full adder  with Cadence schematic, symbol and layout</a:t>
            </a:r>
            <a:endParaRPr lang="en-US" dirty="0"/>
          </a:p>
          <a:p>
            <a:pPr lvl="1"/>
            <a:r>
              <a:rPr lang="en-US" dirty="0"/>
              <a:t>Design 4-bit adder with HSPICE</a:t>
            </a:r>
            <a:endParaRPr lang="en-US" dirty="0"/>
          </a:p>
          <a:p>
            <a:pPr lvl="1"/>
            <a:r>
              <a:rPr lang="en-US" dirty="0"/>
              <a:t>Design  XOR, AND gate with Sentaurus Device editor in 2D structure</a:t>
            </a:r>
            <a:endParaRPr lang="en-US" dirty="0"/>
          </a:p>
          <a:p>
            <a:pPr lvl="1"/>
            <a:r>
              <a:rPr lang="en-US" dirty="0"/>
              <a:t>Design  XOR, AND gate with Sentaurus Device editor in 3D structure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5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Cadence Tutorials 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Tutorial 1: Cadence Configuration</a:t>
            </a:r>
          </a:p>
          <a:p>
            <a:pPr lvl="1"/>
            <a:r>
              <a:rPr lang="en-US" dirty="0"/>
              <a:t>How to open/run cadence</a:t>
            </a:r>
            <a:endParaRPr lang="en-US" dirty="0"/>
          </a:p>
          <a:p>
            <a:pPr lvl="1"/>
            <a:r>
              <a:rPr lang="en-US" dirty="0"/>
              <a:t>Cadence configuration for ami06 library</a:t>
            </a:r>
            <a:endParaRPr lang="en-US" dirty="0"/>
          </a:p>
          <a:p>
            <a:pPr lvl="1"/>
            <a:r>
              <a:rPr lang="en-US" dirty="0"/>
              <a:t>How to unlock the files locked by software </a:t>
            </a:r>
            <a:endParaRPr lang="en-US" dirty="0"/>
          </a:p>
          <a:p>
            <a:pPr lvl="1"/>
            <a:r>
              <a:rPr lang="en-US" dirty="0"/>
              <a:t>How to access cadence on laptop or computer other than lab</a:t>
            </a:r>
            <a:endParaRPr lang="en-US" dirty="0"/>
          </a:p>
          <a:p>
            <a:r>
              <a:rPr lang="en-US" dirty="0" smtClean="0"/>
              <a:t>Tutorial </a:t>
            </a:r>
            <a:r>
              <a:rPr lang="en-US" dirty="0"/>
              <a:t>2: Cadence Schematic</a:t>
            </a:r>
          </a:p>
          <a:p>
            <a:pPr lvl="0"/>
            <a:r>
              <a:rPr lang="en-US" dirty="0"/>
              <a:t>Tutorial 3: Cadence Layout</a:t>
            </a:r>
          </a:p>
          <a:p>
            <a:pPr lvl="0"/>
            <a:r>
              <a:rPr lang="en-US" dirty="0"/>
              <a:t>Tutorial 4: Power and Frequency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Cadence Projects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Project1: AND, OR, XNOR, NAND gate	</a:t>
            </a:r>
          </a:p>
          <a:p>
            <a:pPr lvl="0"/>
            <a:r>
              <a:rPr lang="en-US" dirty="0"/>
              <a:t>Project 2: D flip-flop</a:t>
            </a:r>
          </a:p>
          <a:p>
            <a:pPr lvl="0"/>
            <a:r>
              <a:rPr lang="en-US" dirty="0"/>
              <a:t>Project 3: 1-bit Full Adder</a:t>
            </a:r>
          </a:p>
          <a:p>
            <a:pPr lvl="0"/>
            <a:r>
              <a:rPr lang="en-US" dirty="0"/>
              <a:t>Project 4: 4-bit Full Adder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TCAD Labs and </a:t>
            </a:r>
            <a:r>
              <a:rPr lang="en-US" dirty="0">
                <a:solidFill>
                  <a:srgbClr val="0072BC"/>
                </a:solidFill>
              </a:rPr>
              <a:t>Projects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TCAD access tutorial</a:t>
            </a:r>
            <a:endParaRPr lang="en-US" dirty="0"/>
          </a:p>
          <a:p>
            <a:pPr lvl="0"/>
            <a:r>
              <a:rPr lang="en-US" dirty="0"/>
              <a:t>Sentaurus Device Editor tutorial for 2D structure</a:t>
            </a:r>
            <a:endParaRPr lang="en-US" dirty="0"/>
          </a:p>
          <a:p>
            <a:pPr lvl="0"/>
            <a:r>
              <a:rPr lang="en-US" dirty="0"/>
              <a:t>Sentaurus Device Editor tutorial for 3D structure</a:t>
            </a:r>
            <a:endParaRPr lang="en-US" dirty="0"/>
          </a:p>
          <a:p>
            <a:pPr lvl="0"/>
            <a:r>
              <a:rPr lang="en-US" dirty="0"/>
              <a:t>Sentaurus Device tutorial for device characteristics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HSPICE Labs and </a:t>
            </a:r>
            <a:r>
              <a:rPr lang="en-US" dirty="0">
                <a:solidFill>
                  <a:srgbClr val="0072BC"/>
                </a:solidFill>
              </a:rPr>
              <a:t>Projects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HSPICE  access tutorial</a:t>
            </a:r>
            <a:endParaRPr lang="en-US" dirty="0"/>
          </a:p>
          <a:p>
            <a:pPr lvl="0"/>
            <a:r>
              <a:rPr lang="en-US" dirty="0"/>
              <a:t>HSPICE  mesh analysis tutorial</a:t>
            </a:r>
            <a:endParaRPr lang="en-US" dirty="0"/>
          </a:p>
          <a:p>
            <a:pPr lvl="0"/>
            <a:r>
              <a:rPr lang="en-US" dirty="0"/>
              <a:t>HSPICE I-V, C-V analysis tutorial</a:t>
            </a:r>
            <a:endParaRPr lang="en-US" dirty="0"/>
          </a:p>
          <a:p>
            <a:pPr lvl="0"/>
            <a:r>
              <a:rPr lang="en-US" dirty="0"/>
              <a:t>HSPICE plot analysis tutorial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311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Office Theme</vt:lpstr>
      <vt:lpstr>Custom Design</vt:lpstr>
      <vt:lpstr>E&amp;C-ENGR 401VL and 5590VL</vt:lpstr>
      <vt:lpstr>Information</vt:lpstr>
      <vt:lpstr>Grading Criteria</vt:lpstr>
      <vt:lpstr>Assignments</vt:lpstr>
      <vt:lpstr>Cadence Tutorials </vt:lpstr>
      <vt:lpstr>Cadence Projects</vt:lpstr>
      <vt:lpstr>TCAD Labs and Projects</vt:lpstr>
      <vt:lpstr>HSPICE Labs and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7</cp:revision>
  <dcterms:created xsi:type="dcterms:W3CDTF">2014-01-29T16:52:11Z</dcterms:created>
  <dcterms:modified xsi:type="dcterms:W3CDTF">2018-01-16T22:58:36Z</dcterms:modified>
</cp:coreProperties>
</file>