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8"/>
  </p:notesMasterIdLst>
  <p:sldIdLst>
    <p:sldId id="360" r:id="rId2"/>
    <p:sldId id="380" r:id="rId3"/>
    <p:sldId id="381" r:id="rId4"/>
    <p:sldId id="259" r:id="rId5"/>
    <p:sldId id="382" r:id="rId6"/>
    <p:sldId id="389" r:id="rId7"/>
    <p:sldId id="390" r:id="rId8"/>
    <p:sldId id="408" r:id="rId9"/>
    <p:sldId id="391" r:id="rId10"/>
    <p:sldId id="393" r:id="rId11"/>
    <p:sldId id="399" r:id="rId12"/>
    <p:sldId id="395" r:id="rId13"/>
    <p:sldId id="407" r:id="rId14"/>
    <p:sldId id="403" r:id="rId15"/>
    <p:sldId id="400" r:id="rId16"/>
    <p:sldId id="401" r:id="rId17"/>
    <p:sldId id="402" r:id="rId18"/>
    <p:sldId id="398" r:id="rId19"/>
    <p:sldId id="396" r:id="rId20"/>
    <p:sldId id="397" r:id="rId21"/>
    <p:sldId id="383" r:id="rId22"/>
    <p:sldId id="404" r:id="rId23"/>
    <p:sldId id="405" r:id="rId24"/>
    <p:sldId id="392" r:id="rId25"/>
    <p:sldId id="406" r:id="rId26"/>
    <p:sldId id="387" r:id="rId27"/>
  </p:sldIdLst>
  <p:sldSz cx="12190413"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6" userDrawn="1">
          <p15:clr>
            <a:srgbClr val="A4A3A4"/>
          </p15:clr>
        </p15:guide>
        <p15:guide id="2" pos="8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E53238"/>
    <a:srgbClr val="E32126"/>
    <a:srgbClr val="D01A1E"/>
    <a:srgbClr val="EA5C5F"/>
    <a:srgbClr val="F6B8B9"/>
    <a:srgbClr val="F9CBCC"/>
    <a:srgbClr val="3FB7CF"/>
    <a:srgbClr val="30AAC2"/>
    <a:srgbClr val="081A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0" autoAdjust="0"/>
    <p:restoredTop sz="81594" autoAdjust="0"/>
  </p:normalViewPr>
  <p:slideViewPr>
    <p:cSldViewPr showGuides="1">
      <p:cViewPr varScale="1">
        <p:scale>
          <a:sx n="93" d="100"/>
          <a:sy n="93" d="100"/>
        </p:scale>
        <p:origin x="1230" y="108"/>
      </p:cViewPr>
      <p:guideLst>
        <p:guide orient="horz" pos="1026"/>
        <p:guide pos="846"/>
      </p:guideLst>
    </p:cSldViewPr>
  </p:slideViewPr>
  <p:outlineViewPr>
    <p:cViewPr>
      <p:scale>
        <a:sx n="33" d="100"/>
        <a:sy n="33" d="100"/>
      </p:scale>
      <p:origin x="0" y="-1542"/>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销售额</c:v>
                </c:pt>
              </c:strCache>
            </c:strRef>
          </c:tx>
          <c:explosion val="10"/>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169F-462B-B0DE-AEB8C7A8A991}"/>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169F-462B-B0DE-AEB8C7A8A991}"/>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05-169F-462B-B0DE-AEB8C7A8A991}"/>
              </c:ext>
            </c:extLst>
          </c:dPt>
          <c:dPt>
            <c:idx val="3"/>
            <c:bubble3D val="0"/>
            <c:spPr>
              <a:solidFill>
                <a:schemeClr val="accent4">
                  <a:alpha val="90000"/>
                </a:schemeClr>
              </a:solidFill>
              <a:ln w="19050">
                <a:solidFill>
                  <a:schemeClr val="accent4">
                    <a:lumMod val="75000"/>
                  </a:schemeClr>
                </a:solidFill>
              </a:ln>
              <a:effectLst>
                <a:innerShdw blurRad="114300">
                  <a:schemeClr val="accent4">
                    <a:lumMod val="75000"/>
                  </a:schemeClr>
                </a:innerShdw>
              </a:effectLst>
              <a:scene3d>
                <a:camera prst="orthographicFront"/>
                <a:lightRig rig="threePt" dir="t"/>
              </a:scene3d>
              <a:sp3d contourW="19050" prstMaterial="flat">
                <a:contourClr>
                  <a:schemeClr val="accent4">
                    <a:lumMod val="75000"/>
                  </a:schemeClr>
                </a:contourClr>
              </a:sp3d>
            </c:spPr>
            <c:extLst>
              <c:ext xmlns:c16="http://schemas.microsoft.com/office/drawing/2014/chart" uri="{C3380CC4-5D6E-409C-BE32-E72D297353CC}">
                <c16:uniqueId val="{00000007-169F-462B-B0DE-AEB8C7A8A991}"/>
              </c:ext>
            </c:extLst>
          </c:dPt>
          <c:dPt>
            <c:idx val="4"/>
            <c:bubble3D val="0"/>
            <c:spPr>
              <a:solidFill>
                <a:schemeClr val="accent5">
                  <a:alpha val="90000"/>
                </a:schemeClr>
              </a:solidFill>
              <a:ln w="19050">
                <a:solidFill>
                  <a:schemeClr val="accent5">
                    <a:lumMod val="75000"/>
                  </a:schemeClr>
                </a:solidFill>
              </a:ln>
              <a:effectLst>
                <a:innerShdw blurRad="114300">
                  <a:schemeClr val="accent5">
                    <a:lumMod val="75000"/>
                  </a:schemeClr>
                </a:innerShdw>
              </a:effectLst>
              <a:scene3d>
                <a:camera prst="orthographicFront"/>
                <a:lightRig rig="threePt" dir="t"/>
              </a:scene3d>
              <a:sp3d contourW="19050" prstMaterial="flat">
                <a:contourClr>
                  <a:schemeClr val="accent5">
                    <a:lumMod val="75000"/>
                  </a:schemeClr>
                </a:contourClr>
              </a:sp3d>
            </c:spPr>
            <c:extLst>
              <c:ext xmlns:c16="http://schemas.microsoft.com/office/drawing/2014/chart" uri="{C3380CC4-5D6E-409C-BE32-E72D297353CC}">
                <c16:uniqueId val="{00000009-169F-462B-B0DE-AEB8C7A8A991}"/>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zh-CN"/>
                </a:p>
              </c:txPr>
              <c:dLblPos val="inEnd"/>
              <c:showLegendKey val="0"/>
              <c:showVal val="1"/>
              <c:showCatName val="1"/>
              <c:showSerName val="0"/>
              <c:showPercent val="0"/>
              <c:showBubbleSize val="0"/>
              <c:extLst>
                <c:ext xmlns:c16="http://schemas.microsoft.com/office/drawing/2014/chart" uri="{C3380CC4-5D6E-409C-BE32-E72D297353CC}">
                  <c16:uniqueId val="{00000001-169F-462B-B0DE-AEB8C7A8A991}"/>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solidFill>
                      <a:effectLst/>
                      <a:latin typeface="+mn-lt"/>
                      <a:ea typeface="+mn-ea"/>
                      <a:cs typeface="+mn-cs"/>
                    </a:defRPr>
                  </a:pPr>
                  <a:endParaRPr lang="zh-CN"/>
                </a:p>
              </c:txPr>
              <c:dLblPos val="inEnd"/>
              <c:showLegendKey val="0"/>
              <c:showVal val="1"/>
              <c:showCatName val="1"/>
              <c:showSerName val="0"/>
              <c:showPercent val="0"/>
              <c:showBubbleSize val="0"/>
              <c:extLst>
                <c:ext xmlns:c16="http://schemas.microsoft.com/office/drawing/2014/chart" uri="{C3380CC4-5D6E-409C-BE32-E72D297353CC}">
                  <c16:uniqueId val="{00000003-169F-462B-B0DE-AEB8C7A8A991}"/>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3"/>
                      </a:solidFill>
                      <a:effectLst/>
                      <a:latin typeface="+mn-lt"/>
                      <a:ea typeface="+mn-ea"/>
                      <a:cs typeface="+mn-cs"/>
                    </a:defRPr>
                  </a:pPr>
                  <a:endParaRPr lang="zh-CN"/>
                </a:p>
              </c:txPr>
              <c:dLblPos val="inEnd"/>
              <c:showLegendKey val="0"/>
              <c:showVal val="1"/>
              <c:showCatName val="1"/>
              <c:showSerName val="0"/>
              <c:showPercent val="0"/>
              <c:showBubbleSize val="0"/>
              <c:extLst>
                <c:ext xmlns:c16="http://schemas.microsoft.com/office/drawing/2014/chart" uri="{C3380CC4-5D6E-409C-BE32-E72D297353CC}">
                  <c16:uniqueId val="{00000005-169F-462B-B0DE-AEB8C7A8A991}"/>
                </c:ext>
              </c:extLst>
            </c:dLbl>
            <c:dLbl>
              <c:idx val="3"/>
              <c:spPr>
                <a:solidFill>
                  <a:schemeClr val="lt1">
                    <a:alpha val="90000"/>
                  </a:schemeClr>
                </a:solidFill>
                <a:ln w="12700" cap="flat" cmpd="sng" algn="ctr">
                  <a:solidFill>
                    <a:schemeClr val="accent4"/>
                  </a:solidFill>
                  <a:round/>
                </a:ln>
                <a:effectLst>
                  <a:outerShdw blurRad="50800" dist="38100" dir="2700000" algn="tl" rotWithShape="0">
                    <a:schemeClr val="accent4">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4"/>
                      </a:solidFill>
                      <a:effectLst/>
                      <a:latin typeface="+mn-lt"/>
                      <a:ea typeface="+mn-ea"/>
                      <a:cs typeface="+mn-cs"/>
                    </a:defRPr>
                  </a:pPr>
                  <a:endParaRPr lang="zh-CN"/>
                </a:p>
              </c:txPr>
              <c:dLblPos val="inEnd"/>
              <c:showLegendKey val="0"/>
              <c:showVal val="1"/>
              <c:showCatName val="1"/>
              <c:showSerName val="0"/>
              <c:showPercent val="0"/>
              <c:showBubbleSize val="0"/>
              <c:extLst>
                <c:ext xmlns:c16="http://schemas.microsoft.com/office/drawing/2014/chart" uri="{C3380CC4-5D6E-409C-BE32-E72D297353CC}">
                  <c16:uniqueId val="{00000007-169F-462B-B0DE-AEB8C7A8A991}"/>
                </c:ext>
              </c:extLst>
            </c:dLbl>
            <c:dLbl>
              <c:idx val="4"/>
              <c:spPr>
                <a:solidFill>
                  <a:schemeClr val="lt1">
                    <a:alpha val="90000"/>
                  </a:schemeClr>
                </a:solidFill>
                <a:ln w="12700" cap="flat" cmpd="sng" algn="ctr">
                  <a:solidFill>
                    <a:schemeClr val="accent5"/>
                  </a:solidFill>
                  <a:round/>
                </a:ln>
                <a:effectLst>
                  <a:outerShdw blurRad="50800" dist="38100" dir="2700000" algn="tl" rotWithShape="0">
                    <a:schemeClr val="accent5">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5"/>
                      </a:solidFill>
                      <a:effectLst/>
                      <a:latin typeface="+mn-lt"/>
                      <a:ea typeface="+mn-ea"/>
                      <a:cs typeface="+mn-cs"/>
                    </a:defRPr>
                  </a:pPr>
                  <a:endParaRPr lang="zh-CN"/>
                </a:p>
              </c:txPr>
              <c:dLblPos val="inEnd"/>
              <c:showLegendKey val="0"/>
              <c:showVal val="1"/>
              <c:showCatName val="1"/>
              <c:showSerName val="0"/>
              <c:showPercent val="0"/>
              <c:showBubbleSize val="0"/>
              <c:extLst>
                <c:ext xmlns:c16="http://schemas.microsoft.com/office/drawing/2014/chart" uri="{C3380CC4-5D6E-409C-BE32-E72D297353CC}">
                  <c16:uniqueId val="{00000009-169F-462B-B0DE-AEB8C7A8A991}"/>
                </c:ext>
              </c:extLst>
            </c:dLbl>
            <c:spPr>
              <a:solidFill>
                <a:prstClr val="white">
                  <a:alpha val="90000"/>
                </a:prstClr>
              </a:solidFill>
              <a:ln w="12700" cap="flat" cmpd="sng" algn="ctr">
                <a:solidFill>
                  <a:srgbClr val="4F81BD"/>
                </a:solidFill>
                <a:round/>
              </a:ln>
              <a:effectLst>
                <a:outerShdw blurRad="50800" dist="38100" dir="2700000" algn="tl" rotWithShape="0">
                  <a:srgbClr val="4F81BD">
                    <a:lumMod val="75000"/>
                    <a:alpha val="40000"/>
                  </a:srgbClr>
                </a:outerShdw>
              </a:effectLst>
            </c:spPr>
            <c:dLblPos val="inEnd"/>
            <c:showLegendKey val="0"/>
            <c:showVal val="1"/>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Sheet1!$A$2:$A$6</c:f>
              <c:strCache>
                <c:ptCount val="5"/>
                <c:pt idx="0">
                  <c:v>系统测试</c:v>
                </c:pt>
                <c:pt idx="1">
                  <c:v>文档评审</c:v>
                </c:pt>
                <c:pt idx="2">
                  <c:v>UCD测试</c:v>
                </c:pt>
                <c:pt idx="3">
                  <c:v>单元测试</c:v>
                </c:pt>
                <c:pt idx="4">
                  <c:v>软件集成测试</c:v>
                </c:pt>
              </c:strCache>
            </c:strRef>
          </c:cat>
          <c:val>
            <c:numRef>
              <c:f>Sheet1!$B$2:$B$6</c:f>
              <c:numCache>
                <c:formatCode>General</c:formatCode>
                <c:ptCount val="5"/>
                <c:pt idx="0">
                  <c:v>162</c:v>
                </c:pt>
                <c:pt idx="1">
                  <c:v>97</c:v>
                </c:pt>
                <c:pt idx="2">
                  <c:v>44</c:v>
                </c:pt>
                <c:pt idx="3">
                  <c:v>20</c:v>
                </c:pt>
                <c:pt idx="4">
                  <c:v>19</c:v>
                </c:pt>
              </c:numCache>
            </c:numRef>
          </c:val>
          <c:extLst>
            <c:ext xmlns:c16="http://schemas.microsoft.com/office/drawing/2014/chart" uri="{C3380CC4-5D6E-409C-BE32-E72D297353CC}">
              <c16:uniqueId val="{0000000A-169F-462B-B0DE-AEB8C7A8A991}"/>
            </c:ext>
          </c:extLst>
        </c:ser>
        <c:dLbls>
          <c:dLblPos val="inEnd"/>
          <c:showLegendKey val="0"/>
          <c:showVal val="1"/>
          <c:showCatName val="0"/>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bar"/>
        <c:grouping val="clustered"/>
        <c:varyColors val="0"/>
        <c:ser>
          <c:idx val="0"/>
          <c:order val="0"/>
          <c:tx>
            <c:strRef>
              <c:f>Sheet1!$B$1</c:f>
              <c:strCache>
                <c:ptCount val="1"/>
                <c:pt idx="0">
                  <c:v>销售额</c:v>
                </c:pt>
              </c:strCache>
            </c:strRef>
          </c:tx>
          <c:spPr>
            <a:solidFill>
              <a:schemeClr val="accent2"/>
            </a:solidFill>
            <a:ln>
              <a:noFill/>
            </a:ln>
            <a:effectLst/>
          </c:spPr>
          <c:invertIfNegative val="0"/>
          <c:dLbls>
            <c:dLbl>
              <c:idx val="0"/>
              <c:layout/>
              <c:tx>
                <c:rich>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r>
                      <a:rPr lang="en-US" altLang="zh-CN" baseline="0"/>
                      <a:t> </a:t>
                    </a:r>
                    <a:fld id="{04E408EE-CDDE-4DD6-A61B-481F20C6BCA9}" type="VALUE">
                      <a:rPr lang="en-US" altLang="zh-CN" baseline="0"/>
                      <a:pPr>
                        <a:defRPr>
                          <a:solidFill>
                            <a:schemeClr val="bg1"/>
                          </a:solidFill>
                        </a:defRPr>
                      </a:pPr>
                      <a:t>[值]</a:t>
                    </a:fld>
                    <a:endParaRPr lang="en-US" altLang="zh-CN" baseline="0"/>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CN"/>
                </a:p>
              </c:txPr>
              <c:dLblPos val="inEnd"/>
              <c:showLegendKey val="0"/>
              <c:showVal val="1"/>
              <c:showCatName val="1"/>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1-169F-462B-B0DE-AEB8C7A8A991}"/>
                </c:ext>
              </c:extLst>
            </c:dLbl>
            <c:dLbl>
              <c:idx val="1"/>
              <c:layout/>
              <c:tx>
                <c:rich>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r>
                      <a:rPr lang="en-US" altLang="zh-CN" baseline="0"/>
                      <a:t> </a:t>
                    </a:r>
                    <a:fld id="{EF6FC0A7-33BF-4F3D-B065-40C76DD203E9}" type="VALUE">
                      <a:rPr lang="en-US" altLang="zh-CN" baseline="0"/>
                      <a:pPr>
                        <a:defRPr>
                          <a:solidFill>
                            <a:schemeClr val="bg1"/>
                          </a:solidFill>
                        </a:defRPr>
                      </a:pPr>
                      <a:t>[值]</a:t>
                    </a:fld>
                    <a:endParaRPr lang="en-US" altLang="zh-CN" baseline="0"/>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CN"/>
                </a:p>
              </c:txPr>
              <c:dLblPos val="inEnd"/>
              <c:showLegendKey val="0"/>
              <c:showVal val="1"/>
              <c:showCatName val="1"/>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3-169F-462B-B0DE-AEB8C7A8A991}"/>
                </c:ext>
              </c:extLst>
            </c:dLbl>
            <c:dLbl>
              <c:idx val="2"/>
              <c:layout>
                <c:manualLayout>
                  <c:x val="-0.1177122834368356"/>
                  <c:y val="-3.4139718344556253E-3"/>
                </c:manualLayout>
              </c:layout>
              <c:tx>
                <c:rich>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r>
                      <a:rPr lang="en-US" altLang="zh-CN" baseline="0" dirty="0">
                        <a:solidFill>
                          <a:schemeClr val="bg1"/>
                        </a:solidFill>
                      </a:rPr>
                      <a:t> </a:t>
                    </a:r>
                    <a:fld id="{B51CB1C3-341B-4242-9AE2-8AE9230B446D}" type="VALUE">
                      <a:rPr lang="en-US" altLang="zh-CN" baseline="0">
                        <a:solidFill>
                          <a:schemeClr val="bg1"/>
                        </a:solidFill>
                      </a:rPr>
                      <a:pPr>
                        <a:defRPr/>
                      </a:pPr>
                      <a:t>[值]</a:t>
                    </a:fld>
                    <a:endParaRPr lang="en-US" altLang="zh-CN" baseline="0" dirty="0">
                      <a:solidFill>
                        <a:schemeClr val="bg1"/>
                      </a:solidFill>
                    </a:endParaRPr>
                  </a:p>
                </c:rich>
              </c:tx>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1"/>
              <c:showSerName val="0"/>
              <c:showPercent val="0"/>
              <c:showBubbleSize val="0"/>
              <c:extLst>
                <c:ext xmlns:c15="http://schemas.microsoft.com/office/drawing/2012/chart" uri="{CE6537A1-D6FC-4f65-9D91-7224C49458BB}">
                  <c15:layout>
                    <c:manualLayout>
                      <c:w val="0.12027978857217723"/>
                      <c:h val="8.0030745369929629E-2"/>
                    </c:manualLayout>
                  </c15:layout>
                  <c15:dlblFieldTable/>
                  <c15:showDataLabelsRange val="0"/>
                </c:ext>
                <c:ext xmlns:c16="http://schemas.microsoft.com/office/drawing/2014/chart" uri="{C3380CC4-5D6E-409C-BE32-E72D297353CC}">
                  <c16:uniqueId val="{00000005-169F-462B-B0DE-AEB8C7A8A99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1"/>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系统测试</c:v>
                </c:pt>
                <c:pt idx="1">
                  <c:v>UCD测试</c:v>
                </c:pt>
                <c:pt idx="2">
                  <c:v>单元测试</c:v>
                </c:pt>
              </c:strCache>
            </c:strRef>
          </c:cat>
          <c:val>
            <c:numRef>
              <c:f>Sheet1!$B$2:$B$4</c:f>
              <c:numCache>
                <c:formatCode>General</c:formatCode>
                <c:ptCount val="3"/>
                <c:pt idx="0">
                  <c:v>45</c:v>
                </c:pt>
                <c:pt idx="1">
                  <c:v>21</c:v>
                </c:pt>
                <c:pt idx="2">
                  <c:v>9</c:v>
                </c:pt>
              </c:numCache>
            </c:numRef>
          </c:val>
          <c:extLst>
            <c:ext xmlns:c16="http://schemas.microsoft.com/office/drawing/2014/chart" uri="{C3380CC4-5D6E-409C-BE32-E72D297353CC}">
              <c16:uniqueId val="{0000000A-169F-462B-B0DE-AEB8C7A8A991}"/>
            </c:ext>
          </c:extLst>
        </c:ser>
        <c:dLbls>
          <c:showLegendKey val="0"/>
          <c:showVal val="0"/>
          <c:showCatName val="0"/>
          <c:showSerName val="0"/>
          <c:showPercent val="0"/>
          <c:showBubbleSize val="0"/>
        </c:dLbls>
        <c:gapWidth val="182"/>
        <c:axId val="559091279"/>
        <c:axId val="559084623"/>
      </c:barChart>
      <c:valAx>
        <c:axId val="55908462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559091279"/>
        <c:crosses val="autoZero"/>
        <c:crossBetween val="between"/>
      </c:valAx>
      <c:catAx>
        <c:axId val="55909127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559084623"/>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97F02D-85A5-4B41-8C42-B27D0CA6291A}" type="datetimeFigureOut">
              <a:rPr lang="zh-CN" altLang="en-US" smtClean="0"/>
              <a:t>2021/12/20</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8E3A23-DE27-4733-AAD0-972943309144}" type="slidenum">
              <a:rPr lang="zh-CN" altLang="en-US" smtClean="0"/>
              <a:t>‹#›</a:t>
            </a:fld>
            <a:endParaRPr lang="zh-CN" altLang="en-US"/>
          </a:p>
        </p:txBody>
      </p:sp>
    </p:spTree>
    <p:extLst>
      <p:ext uri="{BB962C8B-B14F-4D97-AF65-F5344CB8AC3E}">
        <p14:creationId xmlns:p14="http://schemas.microsoft.com/office/powerpoint/2010/main" val="280865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28E3A23-DE27-4733-AAD0-972943309144}" type="slidenum">
              <a:rPr lang="zh-CN" altLang="en-US" smtClean="0"/>
              <a:t>1</a:t>
            </a:fld>
            <a:endParaRPr lang="zh-CN" altLang="en-US"/>
          </a:p>
        </p:txBody>
      </p:sp>
    </p:spTree>
    <p:extLst>
      <p:ext uri="{BB962C8B-B14F-4D97-AF65-F5344CB8AC3E}">
        <p14:creationId xmlns:p14="http://schemas.microsoft.com/office/powerpoint/2010/main" val="2407233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8E3A23-DE27-4733-AAD0-97294330914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01927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定位引擎中我主要负责配置部分</a:t>
            </a:r>
            <a:r>
              <a:rPr lang="en-US" altLang="zh-CN" dirty="0"/>
              <a:t>-</a:t>
            </a:r>
            <a:r>
              <a:rPr lang="zh-CN" altLang="en-US" dirty="0"/>
              <a:t>典型配置页和资源上图，其中资源上图的修改又以电子围栏为主要部分。</a:t>
            </a:r>
            <a:endParaRPr lang="en-US" altLang="zh-CN" dirty="0"/>
          </a:p>
          <a:p>
            <a:endParaRPr lang="en-US" altLang="zh-CN" dirty="0"/>
          </a:p>
          <a:p>
            <a:r>
              <a:rPr lang="zh-CN" altLang="en-US" dirty="0"/>
              <a:t>电子围栏又分为围栏绘制和信息编辑，信息编辑自然就是右侧的表单，围栏绘制则是修改了资源上图自带的区域绘制功能</a:t>
            </a:r>
            <a:r>
              <a:rPr lang="en-US" altLang="zh-CN" dirty="0"/>
              <a:t>-</a:t>
            </a:r>
            <a:r>
              <a:rPr lang="zh-CN" altLang="en-US" dirty="0"/>
              <a:t>可以做到围栏的增删改</a:t>
            </a:r>
            <a:endParaRPr lang="en-US" altLang="zh-CN" dirty="0"/>
          </a:p>
          <a:p>
            <a:endParaRPr lang="en-US" altLang="zh-CN" dirty="0"/>
          </a:p>
          <a:p>
            <a:r>
              <a:rPr lang="zh-CN" altLang="en-US" dirty="0"/>
              <a:t>如果说典型的配置页可以很好的锻炼我的基础编码能力和熟悉</a:t>
            </a:r>
            <a:r>
              <a:rPr lang="en-US" altLang="zh-CN" dirty="0"/>
              <a:t>HUI</a:t>
            </a:r>
            <a:r>
              <a:rPr lang="zh-CN" altLang="en-US" dirty="0"/>
              <a:t>、</a:t>
            </a:r>
            <a:r>
              <a:rPr lang="en-US" altLang="zh-CN" dirty="0" err="1"/>
              <a:t>HUIPro</a:t>
            </a:r>
            <a:r>
              <a:rPr lang="zh-CN" altLang="en-US" dirty="0"/>
              <a:t>等公司控件库的话，那么编写电子围栏功能则需要我去学习如何能够快速了解并修改别人源码的方法</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8E3A23-DE27-4733-AAD0-97294330914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49100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lgn="just" fontAlgn="base">
              <a:spcBef>
                <a:spcPct val="0"/>
              </a:spcBef>
              <a:spcAft>
                <a:spcPct val="0"/>
              </a:spcAft>
              <a:defRPr/>
            </a:pPr>
            <a:r>
              <a:rPr lang="zh-CN" altLang="en-US" sz="1200" kern="0" dirty="0">
                <a:solidFill>
                  <a:srgbClr val="595959"/>
                </a:solidFill>
                <a:latin typeface="微软雅黑" panose="020B0503020204020204" pitchFamily="34" charset="-122"/>
                <a:ea typeface="微软雅黑" panose="020B0503020204020204" pitchFamily="34" charset="-122"/>
              </a:rPr>
              <a:t>*****这个部分的叙述思路大体为：在项目开发过程中，我遇到了什么难题，经过了怎样的过程，最后如何解决</a:t>
            </a:r>
            <a:r>
              <a:rPr lang="en-US" altLang="zh-CN" sz="1200" kern="0" dirty="0">
                <a:solidFill>
                  <a:srgbClr val="595959"/>
                </a:solidFill>
                <a:latin typeface="微软雅黑" panose="020B0503020204020204" pitchFamily="34" charset="-122"/>
                <a:ea typeface="微软雅黑" panose="020B0503020204020204" pitchFamily="34" charset="-122"/>
              </a:rPr>
              <a:t>——</a:t>
            </a:r>
            <a:r>
              <a:rPr lang="zh-CN" altLang="en-US" sz="1200" kern="0" dirty="0">
                <a:solidFill>
                  <a:srgbClr val="595959"/>
                </a:solidFill>
                <a:latin typeface="微软雅黑" panose="020B0503020204020204" pitchFamily="34" charset="-122"/>
                <a:ea typeface="微软雅黑" panose="020B0503020204020204" pitchFamily="34" charset="-122"/>
              </a:rPr>
              <a:t>重点还是尽量展示自己</a:t>
            </a:r>
            <a:r>
              <a:rPr lang="en-US" altLang="zh-CN" sz="1200" kern="0" dirty="0">
                <a:solidFill>
                  <a:srgbClr val="595959"/>
                </a:solidFill>
                <a:latin typeface="微软雅黑" panose="020B0503020204020204" pitchFamily="34" charset="-122"/>
                <a:ea typeface="微软雅黑" panose="020B0503020204020204" pitchFamily="34" charset="-122"/>
              </a:rPr>
              <a:t>(</a:t>
            </a:r>
            <a:r>
              <a:rPr lang="zh-CN" altLang="en-US" sz="1200" kern="0" dirty="0">
                <a:solidFill>
                  <a:srgbClr val="595959"/>
                </a:solidFill>
                <a:latin typeface="微软雅黑" panose="020B0503020204020204" pitchFamily="34" charset="-122"/>
                <a:ea typeface="微软雅黑" panose="020B0503020204020204" pitchFamily="34" charset="-122"/>
              </a:rPr>
              <a:t>这个部分待修改</a:t>
            </a:r>
            <a:r>
              <a:rPr lang="en-US" altLang="zh-CN" sz="1200" kern="0" dirty="0">
                <a:solidFill>
                  <a:srgbClr val="595959"/>
                </a:solidFill>
                <a:latin typeface="微软雅黑" panose="020B0503020204020204" pitchFamily="34" charset="-122"/>
                <a:ea typeface="微软雅黑" panose="020B0503020204020204" pitchFamily="34" charset="-122"/>
              </a:rPr>
              <a:t>——</a:t>
            </a:r>
            <a:r>
              <a:rPr lang="zh-CN" altLang="en-US" sz="1200" kern="0" dirty="0">
                <a:solidFill>
                  <a:srgbClr val="595959"/>
                </a:solidFill>
                <a:latin typeface="微软雅黑" panose="020B0503020204020204" pitchFamily="34" charset="-122"/>
                <a:ea typeface="微软雅黑" panose="020B0503020204020204" pitchFamily="34" charset="-122"/>
              </a:rPr>
              <a:t>可以再多回顾</a:t>
            </a:r>
            <a:r>
              <a:rPr lang="en-US" altLang="zh-CN" sz="1200" kern="0" dirty="0">
                <a:solidFill>
                  <a:srgbClr val="595959"/>
                </a:solidFill>
                <a:latin typeface="微软雅黑" panose="020B0503020204020204" pitchFamily="34" charset="-122"/>
                <a:ea typeface="微软雅黑" panose="020B0503020204020204" pitchFamily="34" charset="-122"/>
              </a:rPr>
              <a:t>wad)</a:t>
            </a:r>
          </a:p>
          <a:p>
            <a:pPr lvl="0" algn="just" fontAlgn="base">
              <a:spcBef>
                <a:spcPct val="0"/>
              </a:spcBef>
              <a:spcAft>
                <a:spcPct val="0"/>
              </a:spcAft>
              <a:defRPr/>
            </a:pPr>
            <a:endParaRPr lang="en-US" altLang="zh-CN" sz="1200" kern="0" dirty="0">
              <a:solidFill>
                <a:srgbClr val="595959"/>
              </a:solidFill>
              <a:latin typeface="微软雅黑" panose="020B0503020204020204" pitchFamily="34" charset="-122"/>
              <a:ea typeface="微软雅黑" panose="020B0503020204020204" pitchFamily="34" charset="-122"/>
            </a:endParaRPr>
          </a:p>
          <a:p>
            <a:pPr lvl="0" algn="just" fontAlgn="base">
              <a:spcBef>
                <a:spcPct val="0"/>
              </a:spcBef>
              <a:spcAft>
                <a:spcPct val="0"/>
              </a:spcAft>
              <a:defRPr/>
            </a:pPr>
            <a:r>
              <a:rPr lang="zh-CN" altLang="en-US" sz="1200" kern="0" dirty="0">
                <a:solidFill>
                  <a:srgbClr val="595959"/>
                </a:solidFill>
                <a:latin typeface="微软雅黑" panose="020B0503020204020204" pitchFamily="34" charset="-122"/>
                <a:ea typeface="微软雅黑" panose="020B0503020204020204" pitchFamily="34" charset="-122"/>
              </a:rPr>
              <a:t>在修改资源上图的过程中，我也遇到了一些比较麻烦的问题</a:t>
            </a:r>
            <a:endParaRPr lang="en-US" altLang="zh-CN" sz="1200" kern="0" dirty="0">
              <a:solidFill>
                <a:srgbClr val="595959"/>
              </a:solidFill>
              <a:latin typeface="微软雅黑" panose="020B0503020204020204" pitchFamily="34" charset="-122"/>
              <a:ea typeface="微软雅黑" panose="020B0503020204020204" pitchFamily="34" charset="-122"/>
            </a:endParaRPr>
          </a:p>
          <a:p>
            <a:pPr lvl="0" algn="just" fontAlgn="base">
              <a:spcBef>
                <a:spcPct val="0"/>
              </a:spcBef>
              <a:spcAft>
                <a:spcPct val="0"/>
              </a:spcAft>
              <a:defRPr/>
            </a:pPr>
            <a:endParaRPr lang="en-US" altLang="zh-CN" sz="1200" kern="0" dirty="0">
              <a:solidFill>
                <a:srgbClr val="595959"/>
              </a:solidFill>
              <a:latin typeface="微软雅黑" panose="020B0503020204020204" pitchFamily="34" charset="-122"/>
              <a:ea typeface="微软雅黑" panose="020B0503020204020204" pitchFamily="34" charset="-122"/>
            </a:endParaRPr>
          </a:p>
          <a:p>
            <a:pPr lvl="0" algn="just" fontAlgn="base">
              <a:spcBef>
                <a:spcPct val="0"/>
              </a:spcBef>
              <a:spcAft>
                <a:spcPct val="0"/>
              </a:spcAft>
              <a:defRPr/>
            </a:pPr>
            <a:r>
              <a:rPr lang="zh-CN" altLang="en-US" sz="1200" kern="0" dirty="0">
                <a:solidFill>
                  <a:srgbClr val="595959"/>
                </a:solidFill>
                <a:latin typeface="微软雅黑" panose="020B0503020204020204" pitchFamily="34" charset="-122"/>
                <a:ea typeface="微软雅黑" panose="020B0503020204020204" pitchFamily="34" charset="-122"/>
              </a:rPr>
              <a:t>针对第一个问题，我在最初开始阅读源码时也觉得难以下手，非常复杂，但是当我了解了</a:t>
            </a:r>
            <a:r>
              <a:rPr lang="en-US" altLang="zh-CN" sz="1200" kern="0" dirty="0">
                <a:solidFill>
                  <a:srgbClr val="595959"/>
                </a:solidFill>
                <a:latin typeface="微软雅黑" panose="020B0503020204020204" pitchFamily="34" charset="-122"/>
                <a:ea typeface="微软雅黑" panose="020B0503020204020204" pitchFamily="34" charset="-122"/>
              </a:rPr>
              <a:t>wad</a:t>
            </a:r>
            <a:r>
              <a:rPr lang="zh-CN" altLang="en-US" sz="1200" kern="0" dirty="0">
                <a:solidFill>
                  <a:srgbClr val="595959"/>
                </a:solidFill>
                <a:latin typeface="微软雅黑" panose="020B0503020204020204" pitchFamily="34" charset="-122"/>
                <a:ea typeface="微软雅黑" panose="020B0503020204020204" pitchFamily="34" charset="-122"/>
              </a:rPr>
              <a:t>的事件处理机制</a:t>
            </a:r>
            <a:r>
              <a:rPr lang="en-US" altLang="zh-CN" sz="1200" kern="0" dirty="0">
                <a:solidFill>
                  <a:srgbClr val="595959"/>
                </a:solidFill>
                <a:latin typeface="微软雅黑" panose="020B0503020204020204" pitchFamily="34" charset="-122"/>
                <a:ea typeface="微软雅黑" panose="020B0503020204020204" pitchFamily="34" charset="-122"/>
              </a:rPr>
              <a:t>-</a:t>
            </a:r>
            <a:r>
              <a:rPr lang="zh-CN" altLang="en-US" sz="1200" kern="0" dirty="0">
                <a:solidFill>
                  <a:srgbClr val="595959"/>
                </a:solidFill>
                <a:latin typeface="微软雅黑" panose="020B0503020204020204" pitchFamily="34" charset="-122"/>
                <a:ea typeface="微软雅黑" panose="020B0503020204020204" pitchFamily="34" charset="-122"/>
              </a:rPr>
              <a:t>发布订阅这个模式之后，就根据在绘制围栏时的一步步操作找到对应的事件和回调函数去分析，并且这一种通过分析代码中的数据流来进行修改的思路，也被用在了我之后的一些项目上，因为我所做的很多项目都是在别人已有的代码基础上进行的修改，而这样做能让我的代码不会对已有代码产生过多的影响</a:t>
            </a:r>
            <a:endParaRPr lang="en-US" altLang="zh-CN" sz="1200" kern="0" dirty="0">
              <a:solidFill>
                <a:srgbClr val="595959"/>
              </a:solidFill>
              <a:latin typeface="微软雅黑" panose="020B0503020204020204" pitchFamily="34" charset="-122"/>
              <a:ea typeface="微软雅黑" panose="020B0503020204020204" pitchFamily="34" charset="-122"/>
            </a:endParaRPr>
          </a:p>
          <a:p>
            <a:pPr lvl="0" algn="just" fontAlgn="base">
              <a:spcBef>
                <a:spcPct val="0"/>
              </a:spcBef>
              <a:spcAft>
                <a:spcPct val="0"/>
              </a:spcAft>
              <a:defRPr/>
            </a:pPr>
            <a:endParaRPr lang="en-US" altLang="zh-CN" sz="1200" kern="0" dirty="0">
              <a:solidFill>
                <a:srgbClr val="595959"/>
              </a:solidFill>
              <a:latin typeface="微软雅黑" panose="020B0503020204020204" pitchFamily="34" charset="-122"/>
              <a:ea typeface="微软雅黑" panose="020B0503020204020204" pitchFamily="34" charset="-122"/>
            </a:endParaRPr>
          </a:p>
          <a:p>
            <a:pPr lvl="0" algn="just" fontAlgn="base">
              <a:spcBef>
                <a:spcPct val="0"/>
              </a:spcBef>
              <a:spcAft>
                <a:spcPct val="0"/>
              </a:spcAft>
              <a:defRPr/>
            </a:pPr>
            <a:r>
              <a:rPr lang="zh-CN" altLang="en-US" sz="1200" kern="0" dirty="0">
                <a:solidFill>
                  <a:srgbClr val="595959"/>
                </a:solidFill>
                <a:latin typeface="微软雅黑" panose="020B0503020204020204" pitchFamily="34" charset="-122"/>
                <a:ea typeface="微软雅黑" panose="020B0503020204020204" pitchFamily="34" charset="-122"/>
              </a:rPr>
              <a:t>针对第二个问题，当时觉得麻烦是因为对</a:t>
            </a:r>
            <a:r>
              <a:rPr lang="en-US" altLang="zh-CN" sz="1200" kern="0" dirty="0" err="1">
                <a:solidFill>
                  <a:srgbClr val="595959"/>
                </a:solidFill>
                <a:latin typeface="微软雅黑" panose="020B0503020204020204" pitchFamily="34" charset="-122"/>
                <a:ea typeface="微软雅黑" panose="020B0503020204020204" pitchFamily="34" charset="-122"/>
              </a:rPr>
              <a:t>OpenLayer</a:t>
            </a:r>
            <a:r>
              <a:rPr lang="zh-CN" altLang="en-US" sz="1200" kern="0" dirty="0">
                <a:solidFill>
                  <a:srgbClr val="595959"/>
                </a:solidFill>
                <a:latin typeface="微软雅黑" panose="020B0503020204020204" pitchFamily="34" charset="-122"/>
                <a:ea typeface="微软雅黑" panose="020B0503020204020204" pitchFamily="34" charset="-122"/>
              </a:rPr>
              <a:t>和</a:t>
            </a:r>
            <a:r>
              <a:rPr lang="en-US" altLang="zh-CN" sz="1200" kern="0" dirty="0">
                <a:solidFill>
                  <a:srgbClr val="595959"/>
                </a:solidFill>
                <a:latin typeface="微软雅黑" panose="020B0503020204020204" pitchFamily="34" charset="-122"/>
                <a:ea typeface="微软雅黑" panose="020B0503020204020204" pitchFamily="34" charset="-122"/>
              </a:rPr>
              <a:t>wad</a:t>
            </a:r>
            <a:r>
              <a:rPr lang="zh-CN" altLang="en-US" sz="1200" kern="0" dirty="0">
                <a:solidFill>
                  <a:srgbClr val="595959"/>
                </a:solidFill>
                <a:latin typeface="微软雅黑" panose="020B0503020204020204" pitchFamily="34" charset="-122"/>
                <a:ea typeface="微软雅黑" panose="020B0503020204020204" pitchFamily="34" charset="-122"/>
              </a:rPr>
              <a:t>不了解，在通过在</a:t>
            </a:r>
            <a:r>
              <a:rPr lang="en-US" altLang="zh-CN" sz="1200" kern="0" dirty="0" err="1">
                <a:solidFill>
                  <a:srgbClr val="595959"/>
                </a:solidFill>
                <a:latin typeface="微软雅黑" panose="020B0503020204020204" pitchFamily="34" charset="-122"/>
                <a:ea typeface="微软雅黑" panose="020B0503020204020204" pitchFamily="34" charset="-122"/>
              </a:rPr>
              <a:t>ol</a:t>
            </a:r>
            <a:r>
              <a:rPr lang="zh-CN" altLang="en-US" sz="1200" kern="0" dirty="0">
                <a:solidFill>
                  <a:srgbClr val="595959"/>
                </a:solidFill>
                <a:latin typeface="微软雅黑" panose="020B0503020204020204" pitchFamily="34" charset="-122"/>
                <a:ea typeface="微软雅黑" panose="020B0503020204020204" pitchFamily="34" charset="-122"/>
              </a:rPr>
              <a:t>的</a:t>
            </a:r>
            <a:r>
              <a:rPr lang="en-US" altLang="zh-CN" sz="1200" kern="0" dirty="0" err="1">
                <a:solidFill>
                  <a:srgbClr val="595959"/>
                </a:solidFill>
                <a:latin typeface="微软雅黑" panose="020B0503020204020204" pitchFamily="34" charset="-122"/>
                <a:ea typeface="微软雅黑" panose="020B0503020204020204" pitchFamily="34" charset="-122"/>
              </a:rPr>
              <a:t>api</a:t>
            </a:r>
            <a:r>
              <a:rPr lang="zh-CN" altLang="en-US" sz="1200" kern="0" dirty="0">
                <a:solidFill>
                  <a:srgbClr val="595959"/>
                </a:solidFill>
                <a:latin typeface="微软雅黑" panose="020B0503020204020204" pitchFamily="34" charset="-122"/>
                <a:ea typeface="微软雅黑" panose="020B0503020204020204" pitchFamily="34" charset="-122"/>
              </a:rPr>
              <a:t>文档翻找多边形和圆形的方法之后才发现了</a:t>
            </a:r>
            <a:r>
              <a:rPr lang="en-US" altLang="zh-CN" sz="1200" kern="0" dirty="0" err="1">
                <a:solidFill>
                  <a:srgbClr val="595959"/>
                </a:solidFill>
                <a:latin typeface="微软雅黑" panose="020B0503020204020204" pitchFamily="34" charset="-122"/>
                <a:ea typeface="微软雅黑" panose="020B0503020204020204" pitchFamily="34" charset="-122"/>
              </a:rPr>
              <a:t>fromCircle</a:t>
            </a:r>
            <a:r>
              <a:rPr lang="zh-CN" altLang="en-US" sz="1200" kern="0" dirty="0">
                <a:solidFill>
                  <a:srgbClr val="595959"/>
                </a:solidFill>
                <a:latin typeface="微软雅黑" panose="020B0503020204020204" pitchFamily="34" charset="-122"/>
                <a:ea typeface="微软雅黑" panose="020B0503020204020204" pitchFamily="34" charset="-122"/>
              </a:rPr>
              <a:t>方法</a:t>
            </a:r>
            <a:endParaRPr lang="en-US" altLang="zh-CN" sz="1200" kern="0" dirty="0">
              <a:solidFill>
                <a:srgbClr val="595959"/>
              </a:solidFill>
              <a:latin typeface="微软雅黑" panose="020B0503020204020204" pitchFamily="34" charset="-122"/>
              <a:ea typeface="微软雅黑" panose="020B0503020204020204" pitchFamily="34" charset="-122"/>
            </a:endParaRPr>
          </a:p>
          <a:p>
            <a:pPr lvl="0" algn="just" fontAlgn="base">
              <a:spcBef>
                <a:spcPct val="0"/>
              </a:spcBef>
              <a:spcAft>
                <a:spcPct val="0"/>
              </a:spcAft>
              <a:defRPr/>
            </a:pPr>
            <a:endParaRPr lang="en-US" altLang="zh-CN" sz="1200" kern="0" dirty="0">
              <a:solidFill>
                <a:srgbClr val="595959"/>
              </a:solidFill>
              <a:latin typeface="微软雅黑" panose="020B0503020204020204" pitchFamily="34" charset="-122"/>
              <a:ea typeface="微软雅黑" panose="020B0503020204020204" pitchFamily="34" charset="-122"/>
            </a:endParaRPr>
          </a:p>
          <a:p>
            <a:pPr lvl="0" algn="just" fontAlgn="base">
              <a:spcBef>
                <a:spcPct val="0"/>
              </a:spcBef>
              <a:spcAft>
                <a:spcPct val="0"/>
              </a:spcAft>
              <a:defRPr/>
            </a:pPr>
            <a:r>
              <a:rPr lang="zh-CN" altLang="en-US" sz="1200" kern="0" dirty="0">
                <a:solidFill>
                  <a:srgbClr val="595959"/>
                </a:solidFill>
                <a:latin typeface="微软雅黑" panose="020B0503020204020204" pitchFamily="34" charset="-122"/>
                <a:ea typeface="微软雅黑" panose="020B0503020204020204" pitchFamily="34" charset="-122"/>
              </a:rPr>
              <a:t>针对第三个问题，因为当时临近提测，而且我修改完之后自测一直会有各种各样的问题，并且当时</a:t>
            </a:r>
            <a:r>
              <a:rPr lang="en-US" altLang="zh-CN" sz="1200" kern="0" dirty="0">
                <a:solidFill>
                  <a:srgbClr val="595959"/>
                </a:solidFill>
                <a:latin typeface="微软雅黑" panose="020B0503020204020204" pitchFamily="34" charset="-122"/>
                <a:ea typeface="微软雅黑" panose="020B0503020204020204" pitchFamily="34" charset="-122"/>
              </a:rPr>
              <a:t>wad</a:t>
            </a:r>
            <a:r>
              <a:rPr lang="zh-CN" altLang="en-US" sz="1200" kern="0" dirty="0">
                <a:solidFill>
                  <a:srgbClr val="595959"/>
                </a:solidFill>
                <a:latin typeface="微软雅黑" panose="020B0503020204020204" pitchFamily="34" charset="-122"/>
                <a:ea typeface="微软雅黑" panose="020B0503020204020204" pitchFamily="34" charset="-122"/>
              </a:rPr>
              <a:t>存在两个类型任意一个上图都只会改变类型为监控点的那个的状态，所以最后给后端处理了，这个其实并不算是一个解决方法，只是让我前后端的区别和分工又有了更深的认识，知道在前端做过多的数据处理有时候是不太好的，也很不可靠，如果前端的数据处理是为了展示，倒没什么，如果要穿回后台，则没必要做太多的数据处理</a:t>
            </a:r>
            <a:endParaRPr lang="en-US" altLang="zh-CN" sz="1200" kern="0" dirty="0">
              <a:solidFill>
                <a:srgbClr val="595959"/>
              </a:solidFill>
              <a:latin typeface="微软雅黑" panose="020B0503020204020204" pitchFamily="34" charset="-122"/>
              <a:ea typeface="微软雅黑" panose="020B0503020204020204" pitchFamily="34" charset="-122"/>
            </a:endParaRPr>
          </a:p>
          <a:p>
            <a:pPr lvl="0" algn="just" fontAlgn="base">
              <a:spcBef>
                <a:spcPct val="0"/>
              </a:spcBef>
              <a:spcAft>
                <a:spcPct val="0"/>
              </a:spcAft>
              <a:defRPr/>
            </a:pPr>
            <a:endParaRPr lang="en-US" altLang="zh-CN" sz="1200" kern="0" dirty="0">
              <a:solidFill>
                <a:srgbClr val="595959"/>
              </a:solidFill>
              <a:latin typeface="微软雅黑" panose="020B0503020204020204" pitchFamily="34" charset="-122"/>
              <a:ea typeface="微软雅黑" panose="020B0503020204020204" pitchFamily="34" charset="-122"/>
            </a:endParaRPr>
          </a:p>
          <a:p>
            <a:pPr lvl="0" algn="just" fontAlgn="base">
              <a:spcBef>
                <a:spcPct val="0"/>
              </a:spcBef>
              <a:spcAft>
                <a:spcPct val="0"/>
              </a:spcAft>
              <a:defRPr/>
            </a:pPr>
            <a:r>
              <a:rPr lang="zh-CN" altLang="en-US" sz="1200" kern="0" dirty="0">
                <a:solidFill>
                  <a:srgbClr val="595959"/>
                </a:solidFill>
                <a:latin typeface="微软雅黑" panose="020B0503020204020204" pitchFamily="34" charset="-122"/>
                <a:ea typeface="微软雅黑" panose="020B0503020204020204" pitchFamily="34" charset="-122"/>
              </a:rPr>
              <a:t>备用：第四个问题，实现围栏的地图居中效果</a:t>
            </a:r>
            <a:endParaRPr lang="en-US" altLang="zh-CN" sz="1200" kern="0" dirty="0">
              <a:solidFill>
                <a:srgbClr val="595959"/>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8E3A23-DE27-4733-AAD0-97294330914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74152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lgn="just" fontAlgn="base">
              <a:spcBef>
                <a:spcPct val="0"/>
              </a:spcBef>
              <a:spcAft>
                <a:spcPct val="0"/>
              </a:spcAft>
              <a:defRPr/>
            </a:pPr>
            <a:r>
              <a:rPr lang="zh-CN" altLang="en-US" sz="1200" kern="0" dirty="0">
                <a:solidFill>
                  <a:srgbClr val="595959"/>
                </a:solidFill>
                <a:latin typeface="微软雅黑" panose="020B0503020204020204" pitchFamily="34" charset="-122"/>
                <a:ea typeface="微软雅黑" panose="020B0503020204020204" pitchFamily="34" charset="-122"/>
              </a:rPr>
              <a:t>针对第一个问题，用开发电子围栏功能举例，如果我们根据</a:t>
            </a:r>
            <a:r>
              <a:rPr lang="en-US" altLang="zh-CN" sz="1200" kern="0" dirty="0">
                <a:solidFill>
                  <a:srgbClr val="595959"/>
                </a:solidFill>
                <a:latin typeface="微软雅黑" panose="020B0503020204020204" pitchFamily="34" charset="-122"/>
                <a:ea typeface="微软雅黑" panose="020B0503020204020204" pitchFamily="34" charset="-122"/>
              </a:rPr>
              <a:t>wad</a:t>
            </a:r>
            <a:r>
              <a:rPr lang="zh-CN" altLang="en-US" sz="1200" kern="0" dirty="0">
                <a:solidFill>
                  <a:srgbClr val="595959"/>
                </a:solidFill>
                <a:latin typeface="微软雅黑" panose="020B0503020204020204" pitchFamily="34" charset="-122"/>
                <a:ea typeface="微软雅黑" panose="020B0503020204020204" pitchFamily="34" charset="-122"/>
              </a:rPr>
              <a:t>的事件机制顺着走下去就能了解从选择围栏类型到绘制结束，</a:t>
            </a:r>
            <a:r>
              <a:rPr lang="en-US" altLang="zh-CN" sz="1200" kern="0" dirty="0">
                <a:solidFill>
                  <a:srgbClr val="595959"/>
                </a:solidFill>
                <a:latin typeface="微软雅黑" panose="020B0503020204020204" pitchFamily="34" charset="-122"/>
                <a:ea typeface="微软雅黑" panose="020B0503020204020204" pitchFamily="34" charset="-122"/>
              </a:rPr>
              <a:t>wad</a:t>
            </a:r>
            <a:r>
              <a:rPr lang="zh-CN" altLang="en-US" sz="1200" kern="0" dirty="0">
                <a:solidFill>
                  <a:srgbClr val="595959"/>
                </a:solidFill>
                <a:latin typeface="微软雅黑" panose="020B0503020204020204" pitchFamily="34" charset="-122"/>
                <a:ea typeface="微软雅黑" panose="020B0503020204020204" pitchFamily="34" charset="-122"/>
              </a:rPr>
              <a:t>都做了什么，如果我们想加入围栏的表单，就应该在绘制结束时设置表单弹出让用户填写，填写完之后点击保存将数据传给</a:t>
            </a:r>
            <a:r>
              <a:rPr lang="en-US" altLang="zh-CN" sz="1200" kern="0" dirty="0">
                <a:solidFill>
                  <a:srgbClr val="595959"/>
                </a:solidFill>
                <a:latin typeface="微软雅黑" panose="020B0503020204020204" pitchFamily="34" charset="-122"/>
                <a:ea typeface="微软雅黑" panose="020B0503020204020204" pitchFamily="34" charset="-122"/>
              </a:rPr>
              <a:t>wad</a:t>
            </a:r>
            <a:r>
              <a:rPr lang="zh-CN" altLang="en-US" sz="1200" kern="0" dirty="0">
                <a:solidFill>
                  <a:srgbClr val="595959"/>
                </a:solidFill>
                <a:latin typeface="微软雅黑" panose="020B0503020204020204" pitchFamily="34" charset="-122"/>
                <a:ea typeface="微软雅黑" panose="020B0503020204020204" pitchFamily="34" charset="-122"/>
              </a:rPr>
              <a:t>以便回显。</a:t>
            </a:r>
            <a:endParaRPr lang="en-US" altLang="zh-CN" sz="1200" kern="0" dirty="0">
              <a:solidFill>
                <a:srgbClr val="595959"/>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8E3A23-DE27-4733-AAD0-97294330914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37821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lgn="just" fontAlgn="base">
              <a:spcBef>
                <a:spcPct val="0"/>
              </a:spcBef>
              <a:spcAft>
                <a:spcPct val="0"/>
              </a:spcAft>
              <a:defRPr/>
            </a:pPr>
            <a:r>
              <a:rPr lang="zh-CN" altLang="en-US" sz="1200" kern="0" dirty="0">
                <a:solidFill>
                  <a:srgbClr val="595959"/>
                </a:solidFill>
                <a:latin typeface="微软雅黑" panose="020B0503020204020204" pitchFamily="34" charset="-122"/>
                <a:ea typeface="微软雅黑" panose="020B0503020204020204" pitchFamily="34" charset="-122"/>
              </a:rPr>
              <a:t>在修改资源上图的过程中，我也遇到了一些比较麻烦的问题</a:t>
            </a:r>
            <a:endParaRPr lang="en-US" altLang="zh-CN" sz="1200" kern="0" dirty="0">
              <a:solidFill>
                <a:srgbClr val="595959"/>
              </a:solidFill>
              <a:latin typeface="微软雅黑" panose="020B0503020204020204" pitchFamily="34" charset="-122"/>
              <a:ea typeface="微软雅黑" panose="020B0503020204020204" pitchFamily="34" charset="-122"/>
            </a:endParaRPr>
          </a:p>
          <a:p>
            <a:pPr lvl="0" algn="just" fontAlgn="base">
              <a:spcBef>
                <a:spcPct val="0"/>
              </a:spcBef>
              <a:spcAft>
                <a:spcPct val="0"/>
              </a:spcAft>
              <a:defRPr/>
            </a:pPr>
            <a:endParaRPr lang="en-US" altLang="zh-CN" sz="1200" kern="0" dirty="0">
              <a:solidFill>
                <a:srgbClr val="595959"/>
              </a:solidFill>
              <a:latin typeface="微软雅黑" panose="020B0503020204020204" pitchFamily="34" charset="-122"/>
              <a:ea typeface="微软雅黑" panose="020B0503020204020204" pitchFamily="34" charset="-122"/>
            </a:endParaRPr>
          </a:p>
          <a:p>
            <a:pPr lvl="0" algn="just" fontAlgn="base">
              <a:spcBef>
                <a:spcPct val="0"/>
              </a:spcBef>
              <a:spcAft>
                <a:spcPct val="0"/>
              </a:spcAft>
              <a:defRPr/>
            </a:pPr>
            <a:r>
              <a:rPr lang="zh-CN" altLang="en-US" sz="1200" kern="0" dirty="0">
                <a:solidFill>
                  <a:srgbClr val="595959"/>
                </a:solidFill>
                <a:latin typeface="微软雅黑" panose="020B0503020204020204" pitchFamily="34" charset="-122"/>
                <a:ea typeface="微软雅黑" panose="020B0503020204020204" pitchFamily="34" charset="-122"/>
              </a:rPr>
              <a:t>针对第一个问题，我在最初开始阅读源码时也觉得难以下手，非常复杂，但是当我了解了</a:t>
            </a:r>
            <a:r>
              <a:rPr lang="en-US" altLang="zh-CN" sz="1200" kern="0" dirty="0">
                <a:solidFill>
                  <a:srgbClr val="595959"/>
                </a:solidFill>
                <a:latin typeface="微软雅黑" panose="020B0503020204020204" pitchFamily="34" charset="-122"/>
                <a:ea typeface="微软雅黑" panose="020B0503020204020204" pitchFamily="34" charset="-122"/>
              </a:rPr>
              <a:t>wad</a:t>
            </a:r>
            <a:r>
              <a:rPr lang="zh-CN" altLang="en-US" sz="1200" kern="0" dirty="0">
                <a:solidFill>
                  <a:srgbClr val="595959"/>
                </a:solidFill>
                <a:latin typeface="微软雅黑" panose="020B0503020204020204" pitchFamily="34" charset="-122"/>
                <a:ea typeface="微软雅黑" panose="020B0503020204020204" pitchFamily="34" charset="-122"/>
              </a:rPr>
              <a:t>的事件处理机制</a:t>
            </a:r>
            <a:r>
              <a:rPr lang="en-US" altLang="zh-CN" sz="1200" kern="0" dirty="0">
                <a:solidFill>
                  <a:srgbClr val="595959"/>
                </a:solidFill>
                <a:latin typeface="微软雅黑" panose="020B0503020204020204" pitchFamily="34" charset="-122"/>
                <a:ea typeface="微软雅黑" panose="020B0503020204020204" pitchFamily="34" charset="-122"/>
              </a:rPr>
              <a:t>-</a:t>
            </a:r>
            <a:r>
              <a:rPr lang="zh-CN" altLang="en-US" sz="1200" kern="0" dirty="0">
                <a:solidFill>
                  <a:srgbClr val="595959"/>
                </a:solidFill>
                <a:latin typeface="微软雅黑" panose="020B0503020204020204" pitchFamily="34" charset="-122"/>
                <a:ea typeface="微软雅黑" panose="020B0503020204020204" pitchFamily="34" charset="-122"/>
              </a:rPr>
              <a:t>发布订阅这个模式之后，就根据在绘制围栏时的一步步操作找到对应的事件和回调函数去分析，并且这一种通过分析代码中的数据流来进行修改的思路，也被用在了我之后的一些项目上，因为我所做的很多项目都是在别人已有的代码基础上进行的修改，而这样做能让我的代码不会对已有代码产生太多的影响</a:t>
            </a:r>
            <a:endParaRPr lang="en-US" altLang="zh-CN" sz="1200" kern="0" dirty="0">
              <a:solidFill>
                <a:srgbClr val="595959"/>
              </a:solidFill>
              <a:latin typeface="微软雅黑" panose="020B0503020204020204" pitchFamily="34" charset="-122"/>
              <a:ea typeface="微软雅黑" panose="020B0503020204020204" pitchFamily="34" charset="-122"/>
            </a:endParaRPr>
          </a:p>
          <a:p>
            <a:pPr lvl="0" algn="just" fontAlgn="base">
              <a:spcBef>
                <a:spcPct val="0"/>
              </a:spcBef>
              <a:spcAft>
                <a:spcPct val="0"/>
              </a:spcAft>
              <a:defRPr/>
            </a:pPr>
            <a:endParaRPr lang="en-US" altLang="zh-CN" sz="1200" kern="0" dirty="0">
              <a:solidFill>
                <a:srgbClr val="595959"/>
              </a:solidFill>
              <a:latin typeface="微软雅黑" panose="020B0503020204020204" pitchFamily="34" charset="-122"/>
              <a:ea typeface="微软雅黑" panose="020B0503020204020204" pitchFamily="34" charset="-122"/>
            </a:endParaRPr>
          </a:p>
          <a:p>
            <a:pPr lvl="0" algn="just" fontAlgn="base">
              <a:spcBef>
                <a:spcPct val="0"/>
              </a:spcBef>
              <a:spcAft>
                <a:spcPct val="0"/>
              </a:spcAft>
              <a:defRPr/>
            </a:pPr>
            <a:r>
              <a:rPr lang="zh-CN" altLang="en-US" sz="1200" kern="0" dirty="0">
                <a:solidFill>
                  <a:srgbClr val="595959"/>
                </a:solidFill>
                <a:latin typeface="微软雅黑" panose="020B0503020204020204" pitchFamily="34" charset="-122"/>
                <a:ea typeface="微软雅黑" panose="020B0503020204020204" pitchFamily="34" charset="-122"/>
              </a:rPr>
              <a:t>针对第二个问题，当时觉得麻烦是因为对</a:t>
            </a:r>
            <a:r>
              <a:rPr lang="en-US" altLang="zh-CN" sz="1200" kern="0" dirty="0" err="1">
                <a:solidFill>
                  <a:srgbClr val="595959"/>
                </a:solidFill>
                <a:latin typeface="微软雅黑" panose="020B0503020204020204" pitchFamily="34" charset="-122"/>
                <a:ea typeface="微软雅黑" panose="020B0503020204020204" pitchFamily="34" charset="-122"/>
              </a:rPr>
              <a:t>OpenLayer</a:t>
            </a:r>
            <a:r>
              <a:rPr lang="zh-CN" altLang="en-US" sz="1200" kern="0" dirty="0">
                <a:solidFill>
                  <a:srgbClr val="595959"/>
                </a:solidFill>
                <a:latin typeface="微软雅黑" panose="020B0503020204020204" pitchFamily="34" charset="-122"/>
                <a:ea typeface="微软雅黑" panose="020B0503020204020204" pitchFamily="34" charset="-122"/>
              </a:rPr>
              <a:t>和</a:t>
            </a:r>
            <a:r>
              <a:rPr lang="en-US" altLang="zh-CN" sz="1200" kern="0" dirty="0">
                <a:solidFill>
                  <a:srgbClr val="595959"/>
                </a:solidFill>
                <a:latin typeface="微软雅黑" panose="020B0503020204020204" pitchFamily="34" charset="-122"/>
                <a:ea typeface="微软雅黑" panose="020B0503020204020204" pitchFamily="34" charset="-122"/>
              </a:rPr>
              <a:t>wad</a:t>
            </a:r>
            <a:r>
              <a:rPr lang="zh-CN" altLang="en-US" sz="1200" kern="0" dirty="0">
                <a:solidFill>
                  <a:srgbClr val="595959"/>
                </a:solidFill>
                <a:latin typeface="微软雅黑" panose="020B0503020204020204" pitchFamily="34" charset="-122"/>
                <a:ea typeface="微软雅黑" panose="020B0503020204020204" pitchFamily="34" charset="-122"/>
              </a:rPr>
              <a:t>不了解，在通过在</a:t>
            </a:r>
            <a:r>
              <a:rPr lang="en-US" altLang="zh-CN" sz="1200" kern="0" dirty="0" err="1">
                <a:solidFill>
                  <a:srgbClr val="595959"/>
                </a:solidFill>
                <a:latin typeface="微软雅黑" panose="020B0503020204020204" pitchFamily="34" charset="-122"/>
                <a:ea typeface="微软雅黑" panose="020B0503020204020204" pitchFamily="34" charset="-122"/>
              </a:rPr>
              <a:t>ol</a:t>
            </a:r>
            <a:r>
              <a:rPr lang="zh-CN" altLang="en-US" sz="1200" kern="0" dirty="0">
                <a:solidFill>
                  <a:srgbClr val="595959"/>
                </a:solidFill>
                <a:latin typeface="微软雅黑" panose="020B0503020204020204" pitchFamily="34" charset="-122"/>
                <a:ea typeface="微软雅黑" panose="020B0503020204020204" pitchFamily="34" charset="-122"/>
              </a:rPr>
              <a:t>的</a:t>
            </a:r>
            <a:r>
              <a:rPr lang="en-US" altLang="zh-CN" sz="1200" kern="0" dirty="0" err="1">
                <a:solidFill>
                  <a:srgbClr val="595959"/>
                </a:solidFill>
                <a:latin typeface="微软雅黑" panose="020B0503020204020204" pitchFamily="34" charset="-122"/>
                <a:ea typeface="微软雅黑" panose="020B0503020204020204" pitchFamily="34" charset="-122"/>
              </a:rPr>
              <a:t>api</a:t>
            </a:r>
            <a:r>
              <a:rPr lang="zh-CN" altLang="en-US" sz="1200" kern="0" dirty="0">
                <a:solidFill>
                  <a:srgbClr val="595959"/>
                </a:solidFill>
                <a:latin typeface="微软雅黑" panose="020B0503020204020204" pitchFamily="34" charset="-122"/>
                <a:ea typeface="微软雅黑" panose="020B0503020204020204" pitchFamily="34" charset="-122"/>
              </a:rPr>
              <a:t>文档翻找多边形和圆形的方法之后才发现了</a:t>
            </a:r>
            <a:r>
              <a:rPr lang="en-US" altLang="zh-CN" sz="1200" kern="0" dirty="0" err="1">
                <a:solidFill>
                  <a:srgbClr val="595959"/>
                </a:solidFill>
                <a:latin typeface="微软雅黑" panose="020B0503020204020204" pitchFamily="34" charset="-122"/>
                <a:ea typeface="微软雅黑" panose="020B0503020204020204" pitchFamily="34" charset="-122"/>
              </a:rPr>
              <a:t>fromCircle</a:t>
            </a:r>
            <a:r>
              <a:rPr lang="zh-CN" altLang="en-US" sz="1200" kern="0" dirty="0">
                <a:solidFill>
                  <a:srgbClr val="595959"/>
                </a:solidFill>
                <a:latin typeface="微软雅黑" panose="020B0503020204020204" pitchFamily="34" charset="-122"/>
                <a:ea typeface="微软雅黑" panose="020B0503020204020204" pitchFamily="34" charset="-122"/>
              </a:rPr>
              <a:t>方法</a:t>
            </a:r>
            <a:endParaRPr lang="en-US" altLang="zh-CN" sz="1200" kern="0" dirty="0">
              <a:solidFill>
                <a:srgbClr val="595959"/>
              </a:solidFill>
              <a:latin typeface="微软雅黑" panose="020B0503020204020204" pitchFamily="34" charset="-122"/>
              <a:ea typeface="微软雅黑" panose="020B0503020204020204" pitchFamily="34" charset="-122"/>
            </a:endParaRPr>
          </a:p>
          <a:p>
            <a:pPr lvl="0" algn="just" fontAlgn="base">
              <a:spcBef>
                <a:spcPct val="0"/>
              </a:spcBef>
              <a:spcAft>
                <a:spcPct val="0"/>
              </a:spcAft>
              <a:defRPr/>
            </a:pPr>
            <a:endParaRPr lang="en-US" altLang="zh-CN" sz="1200" kern="0" dirty="0">
              <a:solidFill>
                <a:srgbClr val="595959"/>
              </a:solidFill>
              <a:latin typeface="微软雅黑" panose="020B0503020204020204" pitchFamily="34" charset="-122"/>
              <a:ea typeface="微软雅黑" panose="020B0503020204020204" pitchFamily="34" charset="-122"/>
            </a:endParaRPr>
          </a:p>
          <a:p>
            <a:pPr lvl="0" algn="just" fontAlgn="base">
              <a:spcBef>
                <a:spcPct val="0"/>
              </a:spcBef>
              <a:spcAft>
                <a:spcPct val="0"/>
              </a:spcAft>
              <a:defRPr/>
            </a:pPr>
            <a:r>
              <a:rPr lang="zh-CN" altLang="en-US" sz="1200" kern="0" dirty="0">
                <a:solidFill>
                  <a:srgbClr val="595959"/>
                </a:solidFill>
                <a:latin typeface="微软雅黑" panose="020B0503020204020204" pitchFamily="34" charset="-122"/>
                <a:ea typeface="微软雅黑" panose="020B0503020204020204" pitchFamily="34" charset="-122"/>
              </a:rPr>
              <a:t>针对第三个问题，这个其实并不算是一个解决方法，只是让我前后端的区别和分工又有了更深的认识，知道在前端做过多的数据处理有时候是不太好的，也很不可靠，同时也让知道了</a:t>
            </a:r>
            <a:endParaRPr lang="en-US" altLang="zh-CN" sz="1200" kern="0" dirty="0">
              <a:solidFill>
                <a:srgbClr val="595959"/>
              </a:solidFill>
              <a:latin typeface="微软雅黑" panose="020B0503020204020204" pitchFamily="34" charset="-122"/>
              <a:ea typeface="微软雅黑" panose="020B0503020204020204" pitchFamily="34" charset="-122"/>
            </a:endParaRPr>
          </a:p>
          <a:p>
            <a:pPr lvl="0" algn="just" fontAlgn="base">
              <a:spcBef>
                <a:spcPct val="0"/>
              </a:spcBef>
              <a:spcAft>
                <a:spcPct val="0"/>
              </a:spcAft>
              <a:defRPr/>
            </a:pPr>
            <a:r>
              <a:rPr lang="zh-CN" altLang="en-US" sz="1200" kern="0" dirty="0">
                <a:solidFill>
                  <a:srgbClr val="595959"/>
                </a:solidFill>
                <a:latin typeface="微软雅黑" panose="020B0503020204020204" pitchFamily="34" charset="-122"/>
                <a:ea typeface="微软雅黑" panose="020B0503020204020204" pitchFamily="34" charset="-122"/>
              </a:rPr>
              <a:t>备用：第四个问题，实现围栏的地图居中效果</a:t>
            </a:r>
            <a:endParaRPr lang="en-US" altLang="zh-CN" sz="1200" kern="0" dirty="0">
              <a:solidFill>
                <a:srgbClr val="595959"/>
              </a:solidFill>
              <a:latin typeface="微软雅黑" panose="020B0503020204020204" pitchFamily="34" charset="-122"/>
              <a:ea typeface="微软雅黑" panose="020B0503020204020204" pitchFamily="34" charset="-122"/>
            </a:endParaRPr>
          </a:p>
          <a:p>
            <a:pPr lvl="0" algn="just" fontAlgn="base">
              <a:spcBef>
                <a:spcPct val="0"/>
              </a:spcBef>
              <a:spcAft>
                <a:spcPct val="0"/>
              </a:spcAft>
              <a:defRPr/>
            </a:pPr>
            <a:r>
              <a:rPr lang="en-US" altLang="zh-CN" sz="1200" kern="0" dirty="0">
                <a:solidFill>
                  <a:srgbClr val="595959"/>
                </a:solidFill>
                <a:latin typeface="微软雅黑" panose="020B0503020204020204" pitchFamily="34" charset="-122"/>
                <a:ea typeface="微软雅黑" panose="020B0503020204020204" pitchFamily="34" charset="-122"/>
              </a:rPr>
              <a:t>/************************</a:t>
            </a:r>
            <a:r>
              <a:rPr lang="zh-CN" altLang="en-US" sz="1200" kern="0" dirty="0">
                <a:solidFill>
                  <a:srgbClr val="595959"/>
                </a:solidFill>
                <a:latin typeface="微软雅黑" panose="020B0503020204020204" pitchFamily="34" charset="-122"/>
                <a:ea typeface="微软雅黑" panose="020B0503020204020204" pitchFamily="34" charset="-122"/>
              </a:rPr>
              <a:t> 这里可以绘制流程图配合说明</a:t>
            </a:r>
            <a:r>
              <a:rPr lang="en-US" altLang="zh-CN" sz="1200" kern="0" dirty="0">
                <a:solidFill>
                  <a:srgbClr val="595959"/>
                </a:solidFill>
                <a:latin typeface="微软雅黑" panose="020B0503020204020204" pitchFamily="34" charset="-122"/>
                <a:ea typeface="微软雅黑" panose="020B0503020204020204" pitchFamily="34" charset="-122"/>
              </a:rPr>
              <a:t>************/</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8E3A23-DE27-4733-AAD0-97294330914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22797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小小总结一下，软件集成测试主要是后端日志规范的缺陷，单元测试是我们自测，老员工提出的前端缺陷</a:t>
            </a:r>
            <a:endParaRPr lang="en-US" altLang="zh-CN" dirty="0"/>
          </a:p>
          <a:p>
            <a:r>
              <a:rPr lang="zh-CN" altLang="en-US" dirty="0"/>
              <a:t>前后端缺陷占比大概是</a:t>
            </a:r>
            <a:r>
              <a:rPr lang="en-US" altLang="zh-CN" dirty="0"/>
              <a:t>8:2</a:t>
            </a:r>
            <a:r>
              <a:rPr lang="zh-CN" altLang="en-US" dirty="0" smtClean="0"/>
              <a:t>左右，大部分缺陷都在前端，前端缺陷具体由哪些构成？</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8E3A23-DE27-4733-AAD0-97294330914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4425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总得来看，没有中高级缺陷，也没有出现让主流程都不能走通的缺陷，缺陷主要分为两部分，</a:t>
            </a:r>
            <a:r>
              <a:rPr lang="en-US" altLang="zh-CN" dirty="0"/>
              <a:t>UCD</a:t>
            </a:r>
            <a:r>
              <a:rPr lang="zh-CN" altLang="en-US" dirty="0"/>
              <a:t>和系统测试</a:t>
            </a:r>
            <a:endParaRPr lang="en-US" altLang="zh-CN" dirty="0"/>
          </a:p>
          <a:p>
            <a:r>
              <a:rPr lang="en-US" altLang="zh-CN" dirty="0"/>
              <a:t>UCD</a:t>
            </a:r>
            <a:r>
              <a:rPr lang="zh-CN" altLang="en-US" dirty="0"/>
              <a:t>缺陷：因为我负责的配置页面部分，交互出的没有应用部分那么细，所以主要集中在一些搜索、删除、增加提示语上</a:t>
            </a:r>
            <a:endParaRPr lang="en-US" altLang="zh-CN" dirty="0"/>
          </a:p>
          <a:p>
            <a:endParaRPr lang="en-US" altLang="zh-CN" dirty="0"/>
          </a:p>
          <a:p>
            <a:r>
              <a:rPr lang="zh-CN" altLang="en-US" dirty="0"/>
              <a:t>系统测试：测试提出的一些功能上做的不全面的一些地方，比如配置页带分页时，搜索结果没有做成分页展示、没有选中任何人车物资源点击批量解绑时也会弹出二次提醒</a:t>
            </a:r>
            <a:endParaRPr lang="en-US" altLang="zh-CN" dirty="0"/>
          </a:p>
          <a:p>
            <a:endParaRPr lang="en-US" altLang="zh-CN" dirty="0"/>
          </a:p>
          <a:p>
            <a:r>
              <a:rPr lang="zh-CN" altLang="en-US" dirty="0"/>
              <a:t>细节没有关注：比如人车物的配置页，做完标签的绑定、解绑之后，没有做分页器的跳转，搜索结果也没有做分页展示等等，幸好大部分的这种问题都能在自测的时候及时发现，做出补救，所以如今再做配置页就能知道基本的开发流程和需要关注的细节</a:t>
            </a:r>
            <a:endParaRPr lang="en-US" altLang="zh-CN" dirty="0"/>
          </a:p>
          <a:p>
            <a:endParaRPr lang="en-US" altLang="zh-CN" dirty="0"/>
          </a:p>
          <a:p>
            <a:r>
              <a:rPr lang="zh-CN" altLang="en-US" dirty="0"/>
              <a:t>关于没有找交互明确一些交互稿上没有提出的细节的问题</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8E3A23-DE27-4733-AAD0-97294330914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17082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这里应该加上一张配置页面会比较好说明</a:t>
            </a:r>
            <a:r>
              <a:rPr lang="en-US" altLang="zh-CN" dirty="0"/>
              <a:t>**/</a:t>
            </a:r>
          </a:p>
          <a:p>
            <a:endParaRPr lang="en-US" altLang="zh-CN" dirty="0"/>
          </a:p>
          <a:p>
            <a:r>
              <a:rPr lang="zh-CN" altLang="en-US" dirty="0"/>
              <a:t>这算是一个低级错误，也算是一个新人才会犯的错误，这个错误也提醒了我，做产品不仅要从自身研发角度出发，也要从用户使用的层面思考，当然更要从测试</a:t>
            </a:r>
            <a:r>
              <a:rPr lang="en-US" altLang="zh-CN" dirty="0"/>
              <a:t>-</a:t>
            </a:r>
            <a:r>
              <a:rPr lang="zh-CN" altLang="en-US" dirty="0"/>
              <a:t>稳定的角度设计代码结构</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8E3A23-DE27-4733-AAD0-97294330914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19627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以上在问题和缺陷中总结的，抽出来从项目整体看，我们完成得还是行，能以新人的身份在每一位参与项目的老员工的帮助下也尽自己的努力减小项目风险，各项指标合规，保证项目按期结束，这对我们新人来说意义重大，但是我们在项目过程中后端我不清楚，但是前端确实很依赖老员工的帮助，这种现象背后我们的心态和解决问题的思维方式都要在接下来的工作中尽快去做转换</a:t>
            </a:r>
            <a:endParaRPr lang="en-US" altLang="zh-CN" dirty="0"/>
          </a:p>
          <a:p>
            <a:r>
              <a:rPr lang="zh-CN" altLang="en-US" dirty="0"/>
              <a:t>不足：这一点在我进入安全生产之后也在不断得到锻炼，当我有问题无法解决的时候，我会找我的导师帮忙查看，但是导师最常说的一句话就是我只能给你方法，剩下的你要自己去试、去找</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8E3A23-DE27-4733-AAD0-97294330914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66279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*****如果没有重要的地方可以在前面列举项目的时候一笔带过</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8E3A23-DE27-4733-AAD0-97294330914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63810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762217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*****万华项目可以展开讲讲自己负责的部分的亮点</a:t>
            </a:r>
            <a:endParaRPr lang="en-US" altLang="zh-CN" dirty="0"/>
          </a:p>
          <a:p>
            <a:r>
              <a:rPr lang="zh-CN" altLang="en-US" dirty="0"/>
              <a:t>*****尽量展示亮点</a:t>
            </a:r>
            <a:endParaRPr lang="en-US" altLang="zh-CN" dirty="0"/>
          </a:p>
          <a:p>
            <a:r>
              <a:rPr lang="zh-CN" altLang="en-US" dirty="0"/>
              <a:t>第一次开发看板，</a:t>
            </a:r>
            <a:endParaRPr lang="en-US" altLang="zh-CN" dirty="0"/>
          </a:p>
          <a:p>
            <a:r>
              <a:rPr lang="zh-CN" altLang="en-US" dirty="0"/>
              <a:t>开发进度很快、我们留了一个星期的时间自测、调试，</a:t>
            </a:r>
            <a:endParaRPr lang="en-US" altLang="zh-CN" dirty="0"/>
          </a:p>
          <a:p>
            <a:r>
              <a:rPr lang="zh-CN" altLang="en-US" dirty="0"/>
              <a:t>快速上手</a:t>
            </a:r>
            <a:r>
              <a:rPr lang="en-US" altLang="zh-CN" dirty="0" err="1"/>
              <a:t>mps</a:t>
            </a:r>
            <a:r>
              <a:rPr lang="zh-CN" altLang="en-US" dirty="0"/>
              <a:t>前端对接、极简播放器</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8E3A23-DE27-4733-AAD0-97294330914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10009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工作做得更好、学到更多、成长的更快</a:t>
            </a:r>
            <a:endParaRPr lang="en-US" altLang="zh-CN" dirty="0"/>
          </a:p>
          <a:p>
            <a:r>
              <a:rPr lang="zh-CN" altLang="en-US" dirty="0"/>
              <a:t>保持心态、积极沟通、多学多问</a:t>
            </a:r>
            <a:r>
              <a:rPr lang="en-US" altLang="zh-CN" dirty="0"/>
              <a:t>(</a:t>
            </a:r>
            <a:r>
              <a:rPr lang="zh-CN" altLang="en-US" dirty="0"/>
              <a:t>善于总结</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149680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这四点其实囊括为一点 成长收获可以写的更具体 项目经验、业务能力、快速学习上手的方法技巧然后才是什么保持心态、积极沟通、多学多问、总结啥的</a:t>
            </a:r>
            <a:endParaRPr lang="en-US" altLang="zh-CN" dirty="0"/>
          </a:p>
          <a:p>
            <a:endParaRPr lang="en-US" altLang="zh-CN" dirty="0"/>
          </a:p>
          <a:p>
            <a:r>
              <a:rPr lang="zh-CN" altLang="en-US" dirty="0"/>
              <a:t>组内总是派我去解决不同的组件发现的一些缺陷问题，我就很好奇为什么要派我来做这件事，在和导师交流之后才恍然大悟这是在扩展我的业务能力，等到以后做开发时会能更快了解需求、功能</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8E3A23-DE27-4733-AAD0-97294330914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453009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关于前期参与的问题：我之前总是想着加大前期参与力度，但是从未深入去思考该从哪些方面加强参与力度，在和导师交流之后，我认为可以从一下几个方面加强：</a:t>
            </a:r>
            <a:endParaRPr lang="en-US" altLang="zh-CN" dirty="0"/>
          </a:p>
          <a:p>
            <a:endParaRPr lang="en-US" altLang="zh-CN" dirty="0"/>
          </a:p>
          <a:p>
            <a:r>
              <a:rPr lang="en-US" altLang="zh-CN" dirty="0"/>
              <a:t>1.</a:t>
            </a:r>
            <a:r>
              <a:rPr lang="zh-CN" altLang="en-US" dirty="0"/>
              <a:t>参与需求、交互、视觉相关文档的评审多从研发角度思考为什么这样做？能不能做？能不能利用现有组件库快速实现？有没有风险？</a:t>
            </a:r>
            <a:endParaRPr lang="en-US" altLang="zh-CN" dirty="0"/>
          </a:p>
          <a:p>
            <a:endParaRPr lang="en-US" altLang="zh-CN" dirty="0"/>
          </a:p>
          <a:p>
            <a:r>
              <a:rPr lang="en-US" altLang="zh-CN" dirty="0"/>
              <a:t>2.</a:t>
            </a:r>
            <a:r>
              <a:rPr lang="zh-CN" altLang="en-US" dirty="0"/>
              <a:t>根据交互稿和后端确定接口的结构、具体需要什么字段等，如果前端进度快，可以把</a:t>
            </a:r>
            <a:r>
              <a:rPr lang="en-US" altLang="zh-CN" dirty="0" err="1"/>
              <a:t>hapi</a:t>
            </a:r>
            <a:r>
              <a:rPr lang="zh-CN" altLang="en-US" dirty="0"/>
              <a:t>平台用起来，前端设计好接口字段，后端到时候仅仅需要改个接口路径就行</a:t>
            </a:r>
            <a:endParaRPr lang="en-US" altLang="zh-CN" dirty="0"/>
          </a:p>
          <a:p>
            <a:endParaRPr lang="en-US" altLang="zh-CN" dirty="0"/>
          </a:p>
          <a:p>
            <a:endParaRPr lang="en-US" altLang="zh-CN" dirty="0"/>
          </a:p>
          <a:p>
            <a:r>
              <a:rPr lang="zh-CN" altLang="en-US" dirty="0"/>
              <a:t>*****优势亮点写一些能通过具体事件反应出来的，我上手</a:t>
            </a:r>
            <a:r>
              <a:rPr lang="en-US" altLang="zh-CN" dirty="0"/>
              <a:t>wad</a:t>
            </a:r>
            <a:r>
              <a:rPr lang="zh-CN" altLang="en-US" dirty="0"/>
              <a:t>比别人快，开发进度快之类的，还是得在生活中多思考多总结</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8E3A23-DE27-4733-AAD0-97294330914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21936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建议：</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91775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建议</a:t>
            </a:r>
            <a:endParaRPr lang="en-US" altLang="zh-CN" dirty="0"/>
          </a:p>
          <a:p>
            <a:r>
              <a:rPr lang="zh-CN" altLang="en-US" dirty="0"/>
              <a:t>头脑风暴是我个人觉得很有意思的一件事，但是经验不多，能头脑风暴的角度少。。。如果公司或者部门多开展此类活动或许能让我们思维锻炼得更</a:t>
            </a:r>
            <a:r>
              <a:rPr lang="zh-CN" altLang="en-US" dirty="0" smtClean="0"/>
              <a:t>活跃</a:t>
            </a:r>
            <a:endParaRPr lang="en-US" altLang="zh-CN" dirty="0"/>
          </a:p>
          <a:p>
            <a:r>
              <a:rPr lang="zh-CN" altLang="en-US" dirty="0"/>
              <a:t>*****展望提出的点变成能做的：例如学习</a:t>
            </a:r>
            <a:r>
              <a:rPr lang="en-US" altLang="zh-CN" dirty="0"/>
              <a:t>VUE</a:t>
            </a:r>
            <a:r>
              <a:rPr lang="zh-CN" altLang="en-US" dirty="0"/>
              <a:t>的高阶用法，深入</a:t>
            </a:r>
            <a:r>
              <a:rPr lang="en-US" altLang="zh-CN" dirty="0" err="1"/>
              <a:t>vue</a:t>
            </a:r>
            <a:r>
              <a:rPr lang="zh-CN" altLang="en-US" dirty="0"/>
              <a:t>源码，对</a:t>
            </a:r>
            <a:r>
              <a:rPr lang="en-US" altLang="zh-CN" dirty="0"/>
              <a:t>HUI</a:t>
            </a:r>
            <a:r>
              <a:rPr lang="zh-CN" altLang="en-US" dirty="0"/>
              <a:t>封装组件的形式比较感兴趣，会深入学习，学习慧拼应用等等</a:t>
            </a:r>
            <a:endParaRPr lang="en-US" altLang="zh-CN" dirty="0"/>
          </a:p>
          <a:p>
            <a:endParaRPr lang="en-US" altLang="zh-CN" dirty="0" smtClean="0"/>
          </a:p>
          <a:p>
            <a:r>
              <a:rPr lang="zh-CN" altLang="en-US" dirty="0" smtClean="0"/>
              <a:t>最近在开发时会遇到前后端对接的问题，在后端代码未打包放上平台时调试是后端开本地服务给前端调试，同一个页面在开发时如果需要与两个后端对接，常常出现后端代码没有及时上传同步导致接口报错的现象，有很多不必要的时间被花掉了，不知道该如何解决。</a:t>
            </a:r>
            <a:endParaRPr lang="en-US" altLang="zh-CN" dirty="0" smtClean="0"/>
          </a:p>
          <a:p>
            <a:endParaRPr lang="en-US" altLang="zh-CN" dirty="0"/>
          </a:p>
          <a:p>
            <a:r>
              <a:rPr lang="zh-CN" altLang="en-US" dirty="0"/>
              <a:t>学习后端知识</a:t>
            </a:r>
            <a:r>
              <a:rPr lang="en-US" altLang="zh-CN" dirty="0"/>
              <a:t>-</a:t>
            </a:r>
            <a:r>
              <a:rPr lang="zh-CN" altLang="en-US" dirty="0"/>
              <a:t>在</a:t>
            </a:r>
            <a:r>
              <a:rPr lang="en-US" altLang="zh-CN" dirty="0"/>
              <a:t>D2</a:t>
            </a:r>
            <a:r>
              <a:rPr lang="zh-CN" altLang="en-US" dirty="0"/>
              <a:t>前端大会上看到了</a:t>
            </a:r>
            <a:r>
              <a:rPr lang="en-US" altLang="zh-CN" dirty="0"/>
              <a:t>《Node.js Web </a:t>
            </a:r>
            <a:r>
              <a:rPr lang="zh-CN" altLang="en-US" dirty="0"/>
              <a:t>框架再进化 </a:t>
            </a:r>
            <a:r>
              <a:rPr lang="en-US" altLang="zh-CN" dirty="0"/>
              <a:t>- </a:t>
            </a:r>
            <a:r>
              <a:rPr lang="zh-CN" altLang="en-US" dirty="0"/>
              <a:t>面向前端与未来标准</a:t>
            </a:r>
            <a:r>
              <a:rPr lang="en-US" altLang="zh-CN" dirty="0"/>
              <a:t>》</a:t>
            </a:r>
            <a:r>
              <a:rPr lang="zh-CN" altLang="en-US" dirty="0"/>
              <a:t>这个分享，我觉得未来或者是现在一些轻量应用完全可以由前端包揽从应用端到服务端的全部工作，或者说这是一个趋势，并且我看到大会上许多前端专家在分享技术的时候展现的知识领域，远不只有前端，他们对后端、数据库、</a:t>
            </a:r>
            <a:r>
              <a:rPr lang="en-US" altLang="zh-CN" dirty="0"/>
              <a:t>V8</a:t>
            </a:r>
            <a:r>
              <a:rPr lang="zh-CN" altLang="en-US" dirty="0"/>
              <a:t>引擎甚至大数据等等都很熟悉，心生敬佩</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8E3A23-DE27-4733-AAD0-97294330914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304627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26</a:t>
            </a:fld>
            <a:endParaRPr lang="zh-CN" altLang="en-US"/>
          </a:p>
        </p:txBody>
      </p:sp>
    </p:spTree>
    <p:extLst>
      <p:ext uri="{BB962C8B-B14F-4D97-AF65-F5344CB8AC3E}">
        <p14:creationId xmlns:p14="http://schemas.microsoft.com/office/powerpoint/2010/main" val="1090317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2336443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上面是导师布置的阶段任务或者说目标，下面是我通过什么方式完成这些任务</a:t>
            </a:r>
            <a:endParaRPr lang="en-US" altLang="zh-CN" dirty="0"/>
          </a:p>
          <a:p>
            <a:r>
              <a:rPr lang="zh-CN" altLang="en-US" dirty="0"/>
              <a:t> 总而言之，学习的任务由浅入深，慢慢由基础向项目实战靠近，力求完成从新人到专业的转变（不宜花很多篇幅在此）</a:t>
            </a:r>
            <a:endParaRPr lang="en-US" altLang="zh-CN" dirty="0"/>
          </a:p>
          <a:p>
            <a:r>
              <a:rPr lang="zh-CN" altLang="en-US" dirty="0"/>
              <a:t>值得一提的是，阶段三的第三点我并未能彻底完成，经过上一次的答辩，我认识到自己对工作的总结严重不足，缺乏深入思考，那么这也将是我未来会着重关注的点</a:t>
            </a:r>
          </a:p>
        </p:txBody>
      </p:sp>
      <p:sp>
        <p:nvSpPr>
          <p:cNvPr id="4" name="灯片编号占位符 3"/>
          <p:cNvSpPr>
            <a:spLocks noGrp="1"/>
          </p:cNvSpPr>
          <p:nvPr>
            <p:ph type="sldNum" sz="quarter" idx="10"/>
          </p:nvPr>
        </p:nvSpPr>
        <p:spPr/>
        <p:txBody>
          <a:bodyPr/>
          <a:lstStyle/>
          <a:p>
            <a:fld id="{428E3A23-DE27-4733-AAD0-972943309144}" type="slidenum">
              <a:rPr lang="zh-CN" altLang="en-US" smtClean="0"/>
              <a:t>4</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64461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培训学习和项目开发的锻炼以及自己主动学习，在这个四个方面有了一些收获，主要的目的是为了开发更加高效、快捷、简单，所以有很多处于都是会用就行的程度，但是在这四个方面中有一个方面的学习的原因不太一样，</a:t>
            </a:r>
            <a:r>
              <a:rPr lang="en-US" altLang="zh-CN" dirty="0" err="1"/>
              <a:t>vue</a:t>
            </a:r>
            <a:r>
              <a:rPr lang="en-US" altLang="zh-CN" dirty="0"/>
              <a:t>/JS</a:t>
            </a:r>
            <a:r>
              <a:rPr lang="zh-CN" altLang="en-US" dirty="0"/>
              <a:t>的学习是因为在完成一个接着一个的开发任务的时候，我愈发的觉得吃力，我会看不懂别人写的代码，不了解他想做什么，我想要看懂就必须先去补充这方面的知识</a:t>
            </a:r>
            <a:r>
              <a:rPr lang="en-US" altLang="zh-CN" dirty="0"/>
              <a:t>(</a:t>
            </a:r>
            <a:r>
              <a:rPr lang="zh-CN" altLang="en-US" dirty="0"/>
              <a:t>举例</a:t>
            </a:r>
            <a:r>
              <a:rPr lang="en-US" altLang="zh-CN" dirty="0"/>
              <a:t>)</a:t>
            </a:r>
            <a:r>
              <a:rPr lang="zh-CN" altLang="en-US" dirty="0"/>
              <a:t>这无形中就增加了我的开发时间</a:t>
            </a:r>
            <a:endParaRPr lang="en-US" altLang="zh-CN" dirty="0"/>
          </a:p>
          <a:p>
            <a:endParaRPr lang="en-US" altLang="zh-CN" dirty="0"/>
          </a:p>
          <a:p>
            <a:r>
              <a:rPr lang="zh-CN" altLang="en-US" dirty="0"/>
              <a:t>并且随着你在工具的使用上愈发的熟练，就会忍不住想去进行更深的了解，我知道他能这样做，以及这样做的原因，那么我为什么不去了解他是如何实现的呢？</a:t>
            </a:r>
            <a:endParaRPr lang="en-US" altLang="zh-CN" dirty="0"/>
          </a:p>
          <a:p>
            <a:r>
              <a:rPr lang="zh-CN" altLang="en-US" dirty="0"/>
              <a:t>那么我的今后的学习方向我想就是加强</a:t>
            </a:r>
            <a:r>
              <a:rPr lang="en-US" altLang="zh-CN" dirty="0" err="1"/>
              <a:t>vue</a:t>
            </a:r>
            <a:r>
              <a:rPr lang="zh-CN" altLang="en-US" dirty="0"/>
              <a:t>的更深入的学习，学习</a:t>
            </a:r>
            <a:r>
              <a:rPr lang="en-US" altLang="zh-CN" dirty="0" err="1"/>
              <a:t>vue</a:t>
            </a:r>
            <a:r>
              <a:rPr lang="zh-CN" altLang="en-US" dirty="0"/>
              <a:t>的高级用法、以及实现原理</a:t>
            </a:r>
            <a:endParaRPr lang="en-US" altLang="zh-CN" dirty="0"/>
          </a:p>
          <a:p>
            <a:endParaRPr lang="en-US" altLang="zh-CN" dirty="0"/>
          </a:p>
          <a:p>
            <a:r>
              <a:rPr lang="zh-CN" altLang="en-US" dirty="0"/>
              <a:t>*****这个部分应该回顾一下，避免出现回答不了问题的情况</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8E3A23-DE27-4733-AAD0-97294330914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78942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*****项目部分比较薄弱，看看怎么再改改</a:t>
            </a:r>
            <a:endParaRPr lang="en-US" altLang="zh-CN" dirty="0"/>
          </a:p>
          <a:p>
            <a:endParaRPr lang="en-US" altLang="zh-CN" dirty="0"/>
          </a:p>
          <a:p>
            <a:r>
              <a:rPr lang="zh-CN" altLang="en-US" dirty="0"/>
              <a:t>从项目上学习到的东西有很多，我会在后面展开对每一个做的项目的总结，但是我自己从做过的项目中逐渐认识到了一点：开发页面，实现功能时不仅要做到足够的细致，还应该在项目前期花更多的时间思考、分析和选择开发的大体思路，合理的代码设计能让开发更加顺畅、高效，开发决不能走一步看一步地去做</a:t>
            </a:r>
            <a:r>
              <a:rPr lang="en-US" altLang="zh-CN" dirty="0"/>
              <a:t>(</a:t>
            </a:r>
            <a:r>
              <a:rPr lang="zh-CN" altLang="en-US" dirty="0"/>
              <a:t>举例</a:t>
            </a:r>
            <a:r>
              <a:rPr lang="en-US" altLang="zh-CN" dirty="0"/>
              <a:t>)</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8E3A23-DE27-4733-AAD0-97294330914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7026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a:t>
            </a:r>
            <a:r>
              <a:rPr lang="zh-CN" altLang="en-US" dirty="0"/>
              <a:t>叙述简化</a:t>
            </a:r>
            <a:r>
              <a:rPr lang="en-US" altLang="zh-CN" dirty="0"/>
              <a:t>-</a:t>
            </a:r>
            <a:r>
              <a:rPr lang="zh-CN" altLang="en-US" dirty="0"/>
              <a:t>说清页面功能</a:t>
            </a:r>
            <a:r>
              <a:rPr lang="en-US" altLang="zh-CN" dirty="0"/>
              <a:t>-</a:t>
            </a:r>
            <a:r>
              <a:rPr lang="zh-CN" altLang="en-US" dirty="0"/>
              <a:t>说出方案</a:t>
            </a:r>
            <a:r>
              <a:rPr lang="en-US" altLang="zh-CN" dirty="0"/>
              <a:t>-</a:t>
            </a:r>
            <a:r>
              <a:rPr lang="zh-CN" altLang="en-US" dirty="0"/>
              <a:t>进行比较</a:t>
            </a:r>
            <a:r>
              <a:rPr lang="en-US" altLang="zh-CN" dirty="0"/>
              <a:t>-</a:t>
            </a:r>
            <a:r>
              <a:rPr lang="zh-CN" altLang="en-US" dirty="0"/>
              <a:t>总结</a:t>
            </a:r>
            <a:r>
              <a:rPr lang="en-US" altLang="zh-CN" dirty="0"/>
              <a:t>*****/</a:t>
            </a:r>
          </a:p>
          <a:p>
            <a:r>
              <a:rPr lang="zh-CN" altLang="en-US" dirty="0"/>
              <a:t>这是一个带有流程的表单，他的每个模块像申请事由、车辆信息、人员信息等等要填写的表单项都是不一样的，如果我把这些表单项都做成一个组件然后动态的渲染行不行呢？看上去行，但其实因为有一些像身份证号这种信息的校验是通过请求返回的信息进行校验，有一些下拉框的数据也要向后端请求，所以做成一个组件颗粒度太细了，我觉得现阶段我还把握不住。。并且项目时间紧，所以选择更有把握的方案</a:t>
            </a:r>
            <a:endParaRPr lang="en-US" altLang="zh-CN" dirty="0"/>
          </a:p>
          <a:p>
            <a:endParaRPr lang="en-US" altLang="zh-CN" dirty="0"/>
          </a:p>
          <a:p>
            <a:r>
              <a:rPr lang="zh-CN" altLang="en-US" dirty="0"/>
              <a:t>但是如果每个都老老实实做一套独立的逻辑，代码量大且重复的地方多，所以我会抽离出共性部分放到一个</a:t>
            </a:r>
            <a:r>
              <a:rPr lang="en-US" altLang="zh-CN" dirty="0" err="1"/>
              <a:t>js</a:t>
            </a:r>
            <a:r>
              <a:rPr lang="zh-CN" altLang="en-US" dirty="0"/>
              <a:t>文件中，利用</a:t>
            </a:r>
            <a:r>
              <a:rPr lang="en-US" altLang="zh-CN" dirty="0" err="1"/>
              <a:t>vue</a:t>
            </a:r>
            <a:r>
              <a:rPr lang="zh-CN" altLang="en-US" dirty="0"/>
              <a:t>的</a:t>
            </a:r>
            <a:r>
              <a:rPr lang="en-US" altLang="zh-CN" dirty="0" err="1"/>
              <a:t>mixin</a:t>
            </a:r>
            <a:r>
              <a:rPr lang="zh-CN" altLang="en-US" dirty="0"/>
              <a:t>混入各个组件，减少重复开发。</a:t>
            </a:r>
            <a:endParaRPr lang="en-US" altLang="zh-CN" dirty="0"/>
          </a:p>
          <a:p>
            <a:r>
              <a:rPr lang="zh-CN" altLang="en-US" dirty="0"/>
              <a:t>以效率和稳定为导向去分析和选择大致的开发方案，比做大练习的时候老员工告诉该做哪，怎么做我就怎么做的方式显然更合理</a:t>
            </a:r>
            <a:endParaRPr lang="en-US" altLang="zh-CN" dirty="0"/>
          </a:p>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8E3A23-DE27-4733-AAD0-97294330914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1494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59644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1BFF934-1F9F-4611-8913-EB8F3A5388DD}" type="datetimeFigureOut">
              <a:rPr lang="zh-CN" altLang="en-US" smtClean="0"/>
              <a:t>2021/12/20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F93671-A93D-4D0D-BCC8-B0818F75E833}" type="slidenum">
              <a:rPr lang="zh-CN" altLang="en-US" smtClean="0"/>
              <a:t>‹#›</a:t>
            </a:fld>
            <a:endParaRPr lang="zh-CN" altLang="en-US"/>
          </a:p>
        </p:txBody>
      </p:sp>
    </p:spTree>
    <p:extLst>
      <p:ext uri="{BB962C8B-B14F-4D97-AF65-F5344CB8AC3E}">
        <p14:creationId xmlns:p14="http://schemas.microsoft.com/office/powerpoint/2010/main" val="3167971431"/>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BFF934-1F9F-4611-8913-EB8F3A5388DD}" type="datetimeFigureOut">
              <a:rPr lang="zh-CN" altLang="en-US" smtClean="0"/>
              <a:t>2021/12/20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F93671-A93D-4D0D-BCC8-B0818F75E833}" type="slidenum">
              <a:rPr lang="zh-CN" altLang="en-US" smtClean="0"/>
              <a:t>‹#›</a:t>
            </a:fld>
            <a:endParaRPr lang="zh-CN" altLang="en-US"/>
          </a:p>
        </p:txBody>
      </p:sp>
    </p:spTree>
    <p:extLst>
      <p:ext uri="{BB962C8B-B14F-4D97-AF65-F5344CB8AC3E}">
        <p14:creationId xmlns:p14="http://schemas.microsoft.com/office/powerpoint/2010/main" val="1700068338"/>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BFF934-1F9F-4611-8913-EB8F3A5388DD}" type="datetimeFigureOut">
              <a:rPr lang="zh-CN" altLang="en-US" smtClean="0"/>
              <a:t>2021/12/20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F93671-A93D-4D0D-BCC8-B0818F75E833}" type="slidenum">
              <a:rPr lang="zh-CN" altLang="en-US" smtClean="0"/>
              <a:t>‹#›</a:t>
            </a:fld>
            <a:endParaRPr lang="zh-CN" altLang="en-US"/>
          </a:p>
        </p:txBody>
      </p:sp>
    </p:spTree>
    <p:extLst>
      <p:ext uri="{BB962C8B-B14F-4D97-AF65-F5344CB8AC3E}">
        <p14:creationId xmlns:p14="http://schemas.microsoft.com/office/powerpoint/2010/main" val="2848824405"/>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707218"/>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Shape 15"/>
        <p:cNvGrpSpPr/>
        <p:nvPr/>
      </p:nvGrpSpPr>
      <p:grpSpPr>
        <a:xfrm>
          <a:off x="0" y="0"/>
          <a:ext cx="0" cy="0"/>
          <a:chOff x="0" y="0"/>
          <a:chExt cx="0" cy="0"/>
        </a:xfrm>
      </p:grpSpPr>
    </p:spTree>
    <p:extLst>
      <p:ext uri="{BB962C8B-B14F-4D97-AF65-F5344CB8AC3E}">
        <p14:creationId xmlns:p14="http://schemas.microsoft.com/office/powerpoint/2010/main" val="3849083008"/>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7229013"/>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8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4741080"/>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设计页面">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704880"/>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Mr.Z">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3869815"/>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1624801"/>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Big Landscape Bot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1118852"/>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BFF934-1F9F-4611-8913-EB8F3A5388DD}" type="datetimeFigureOut">
              <a:rPr lang="zh-CN" altLang="en-US" smtClean="0"/>
              <a:t>2021/12/20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F93671-A93D-4D0D-BCC8-B0818F75E833}" type="slidenum">
              <a:rPr lang="zh-CN" altLang="en-US" smtClean="0"/>
              <a:t>‹#›</a:t>
            </a:fld>
            <a:endParaRPr lang="zh-CN" altLang="en-US"/>
          </a:p>
        </p:txBody>
      </p:sp>
    </p:spTree>
    <p:extLst>
      <p:ext uri="{BB962C8B-B14F-4D97-AF65-F5344CB8AC3E}">
        <p14:creationId xmlns:p14="http://schemas.microsoft.com/office/powerpoint/2010/main" val="1766551902"/>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5577726"/>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297061"/>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1BFF934-1F9F-4611-8913-EB8F3A5388DD}" type="datetimeFigureOut">
              <a:rPr lang="zh-CN" altLang="en-US" smtClean="0"/>
              <a:t>2021/12/20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F93671-A93D-4D0D-BCC8-B0818F75E833}" type="slidenum">
              <a:rPr lang="zh-CN" altLang="en-US" smtClean="0"/>
              <a:t>‹#›</a:t>
            </a:fld>
            <a:endParaRPr lang="zh-CN" altLang="en-US"/>
          </a:p>
        </p:txBody>
      </p:sp>
    </p:spTree>
    <p:extLst>
      <p:ext uri="{BB962C8B-B14F-4D97-AF65-F5344CB8AC3E}">
        <p14:creationId xmlns:p14="http://schemas.microsoft.com/office/powerpoint/2010/main" val="3461359785"/>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1BFF934-1F9F-4611-8913-EB8F3A5388DD}" type="datetimeFigureOut">
              <a:rPr lang="zh-CN" altLang="en-US" smtClean="0"/>
              <a:t>2021/12/20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F93671-A93D-4D0D-BCC8-B0818F75E833}" type="slidenum">
              <a:rPr lang="zh-CN" altLang="en-US" smtClean="0"/>
              <a:t>‹#›</a:t>
            </a:fld>
            <a:endParaRPr lang="zh-CN" altLang="en-US"/>
          </a:p>
        </p:txBody>
      </p:sp>
    </p:spTree>
    <p:extLst>
      <p:ext uri="{BB962C8B-B14F-4D97-AF65-F5344CB8AC3E}">
        <p14:creationId xmlns:p14="http://schemas.microsoft.com/office/powerpoint/2010/main" val="27922913"/>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1BFF934-1F9F-4611-8913-EB8F3A5388DD}" type="datetimeFigureOut">
              <a:rPr lang="zh-CN" altLang="en-US" smtClean="0"/>
              <a:t>2021/12/20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F93671-A93D-4D0D-BCC8-B0818F75E833}" type="slidenum">
              <a:rPr lang="zh-CN" altLang="en-US" smtClean="0"/>
              <a:t>‹#›</a:t>
            </a:fld>
            <a:endParaRPr lang="zh-CN" altLang="en-US"/>
          </a:p>
        </p:txBody>
      </p:sp>
    </p:spTree>
    <p:extLst>
      <p:ext uri="{BB962C8B-B14F-4D97-AF65-F5344CB8AC3E}">
        <p14:creationId xmlns:p14="http://schemas.microsoft.com/office/powerpoint/2010/main" val="4008174561"/>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BFF934-1F9F-4611-8913-EB8F3A5388DD}" type="datetimeFigureOut">
              <a:rPr lang="zh-CN" altLang="en-US" smtClean="0"/>
              <a:t>2021/12/20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F93671-A93D-4D0D-BCC8-B0818F75E833}" type="slidenum">
              <a:rPr lang="zh-CN" altLang="en-US" smtClean="0"/>
              <a:t>‹#›</a:t>
            </a:fld>
            <a:endParaRPr lang="zh-CN" altLang="en-US"/>
          </a:p>
        </p:txBody>
      </p:sp>
    </p:spTree>
    <p:extLst>
      <p:ext uri="{BB962C8B-B14F-4D97-AF65-F5344CB8AC3E}">
        <p14:creationId xmlns:p14="http://schemas.microsoft.com/office/powerpoint/2010/main" val="4109560936"/>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1"/>
          <p:cNvSpPr/>
          <p:nvPr userDrawn="1"/>
        </p:nvSpPr>
        <p:spPr>
          <a:xfrm>
            <a:off x="0" y="1349"/>
            <a:ext cx="2325316" cy="1123395"/>
          </a:xfrm>
          <a:custGeom>
            <a:avLst/>
            <a:gdLst>
              <a:gd name="connsiteX0" fmla="*/ 0 w 2278782"/>
              <a:gd name="connsiteY0" fmla="*/ 0 h 1185739"/>
              <a:gd name="connsiteX1" fmla="*/ 2278782 w 2278782"/>
              <a:gd name="connsiteY1" fmla="*/ 0 h 1185739"/>
              <a:gd name="connsiteX2" fmla="*/ 2278782 w 2278782"/>
              <a:gd name="connsiteY2" fmla="*/ 1185739 h 1185739"/>
              <a:gd name="connsiteX3" fmla="*/ 0 w 2278782"/>
              <a:gd name="connsiteY3" fmla="*/ 1185739 h 1185739"/>
              <a:gd name="connsiteX4" fmla="*/ 0 w 2278782"/>
              <a:gd name="connsiteY4"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Lst>
            <a:ahLst/>
            <a:cxnLst>
              <a:cxn ang="0">
                <a:pos x="connsiteX0" y="connsiteY0"/>
              </a:cxn>
              <a:cxn ang="0">
                <a:pos x="connsiteX1" y="connsiteY1"/>
              </a:cxn>
              <a:cxn ang="0">
                <a:pos x="connsiteX2" y="connsiteY2"/>
              </a:cxn>
              <a:cxn ang="0">
                <a:pos x="connsiteX3" y="connsiteY3"/>
              </a:cxn>
            </a:cxnLst>
            <a:rect l="l" t="t" r="r" b="b"/>
            <a:pathLst>
              <a:path w="2278782" h="1185739">
                <a:moveTo>
                  <a:pt x="0" y="0"/>
                </a:moveTo>
                <a:lnTo>
                  <a:pt x="2278782" y="0"/>
                </a:lnTo>
                <a:cubicBezTo>
                  <a:pt x="1561836" y="209976"/>
                  <a:pt x="436656" y="837059"/>
                  <a:pt x="0" y="1185739"/>
                </a:cubicBezTo>
                <a:lnTo>
                  <a:pt x="0" y="0"/>
                </a:lnTo>
                <a:close/>
              </a:path>
            </a:pathLst>
          </a:custGeom>
          <a:gradFill>
            <a:gsLst>
              <a:gs pos="0">
                <a:srgbClr val="E53238"/>
              </a:gs>
              <a:gs pos="100000">
                <a:srgbClr val="AC2125"/>
              </a:gs>
            </a:gsLst>
            <a:lin ang="4200000" scaled="0"/>
          </a:gra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1"/>
          <p:cNvSpPr/>
          <p:nvPr userDrawn="1"/>
        </p:nvSpPr>
        <p:spPr>
          <a:xfrm flipH="1" flipV="1">
            <a:off x="9865097" y="5743147"/>
            <a:ext cx="2325316" cy="1123395"/>
          </a:xfrm>
          <a:custGeom>
            <a:avLst/>
            <a:gdLst>
              <a:gd name="connsiteX0" fmla="*/ 0 w 2278782"/>
              <a:gd name="connsiteY0" fmla="*/ 0 h 1185739"/>
              <a:gd name="connsiteX1" fmla="*/ 2278782 w 2278782"/>
              <a:gd name="connsiteY1" fmla="*/ 0 h 1185739"/>
              <a:gd name="connsiteX2" fmla="*/ 2278782 w 2278782"/>
              <a:gd name="connsiteY2" fmla="*/ 1185739 h 1185739"/>
              <a:gd name="connsiteX3" fmla="*/ 0 w 2278782"/>
              <a:gd name="connsiteY3" fmla="*/ 1185739 h 1185739"/>
              <a:gd name="connsiteX4" fmla="*/ 0 w 2278782"/>
              <a:gd name="connsiteY4"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Lst>
            <a:ahLst/>
            <a:cxnLst>
              <a:cxn ang="0">
                <a:pos x="connsiteX0" y="connsiteY0"/>
              </a:cxn>
              <a:cxn ang="0">
                <a:pos x="connsiteX1" y="connsiteY1"/>
              </a:cxn>
              <a:cxn ang="0">
                <a:pos x="connsiteX2" y="connsiteY2"/>
              </a:cxn>
              <a:cxn ang="0">
                <a:pos x="connsiteX3" y="connsiteY3"/>
              </a:cxn>
            </a:cxnLst>
            <a:rect l="l" t="t" r="r" b="b"/>
            <a:pathLst>
              <a:path w="2278782" h="1185739">
                <a:moveTo>
                  <a:pt x="0" y="0"/>
                </a:moveTo>
                <a:lnTo>
                  <a:pt x="2278782" y="0"/>
                </a:lnTo>
                <a:cubicBezTo>
                  <a:pt x="1561836" y="209976"/>
                  <a:pt x="436656" y="837059"/>
                  <a:pt x="0" y="1185739"/>
                </a:cubicBezTo>
                <a:lnTo>
                  <a:pt x="0" y="0"/>
                </a:lnTo>
                <a:close/>
              </a:path>
            </a:pathLst>
          </a:custGeom>
          <a:gradFill>
            <a:gsLst>
              <a:gs pos="0">
                <a:srgbClr val="E53238"/>
              </a:gs>
              <a:gs pos="100000">
                <a:srgbClr val="C00000"/>
              </a:gs>
            </a:gsLst>
            <a:lin ang="4200000" scaled="0"/>
          </a:gradFill>
          <a:ln>
            <a:noFill/>
          </a:ln>
          <a:effectLst>
            <a:outerShdw blurRad="254000" dist="63500" dir="108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1428465"/>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BFF934-1F9F-4611-8913-EB8F3A5388DD}" type="datetimeFigureOut">
              <a:rPr lang="zh-CN" altLang="en-US" smtClean="0"/>
              <a:t>2021/12/20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F93671-A93D-4D0D-BCC8-B0818F75E833}" type="slidenum">
              <a:rPr lang="zh-CN" altLang="en-US" smtClean="0"/>
              <a:t>‹#›</a:t>
            </a:fld>
            <a:endParaRPr lang="zh-CN" altLang="en-US"/>
          </a:p>
        </p:txBody>
      </p:sp>
    </p:spTree>
    <p:extLst>
      <p:ext uri="{BB962C8B-B14F-4D97-AF65-F5344CB8AC3E}">
        <p14:creationId xmlns:p14="http://schemas.microsoft.com/office/powerpoint/2010/main" val="3506096248"/>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BFF934-1F9F-4611-8913-EB8F3A5388DD}" type="datetimeFigureOut">
              <a:rPr lang="zh-CN" altLang="en-US" smtClean="0"/>
              <a:t>2021/12/20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F93671-A93D-4D0D-BCC8-B0818F75E833}" type="slidenum">
              <a:rPr lang="zh-CN" altLang="en-US" smtClean="0"/>
              <a:t>‹#›</a:t>
            </a:fld>
            <a:endParaRPr lang="zh-CN" altLang="en-US"/>
          </a:p>
        </p:txBody>
      </p:sp>
    </p:spTree>
    <p:extLst>
      <p:ext uri="{BB962C8B-B14F-4D97-AF65-F5344CB8AC3E}">
        <p14:creationId xmlns:p14="http://schemas.microsoft.com/office/powerpoint/2010/main" val="76341152"/>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521" y="6356351"/>
            <a:ext cx="2844430" cy="365125"/>
          </a:xfrm>
          <a:prstGeom prst="rect">
            <a:avLst/>
          </a:prstGeom>
        </p:spPr>
        <p:txBody>
          <a:bodyPr vert="horz" lIns="91440" tIns="45720" rIns="91440" bIns="45720" rtlCol="0" anchor="ctr"/>
          <a:lstStyle>
            <a:lvl1pPr algn="l">
              <a:defRPr sz="1200">
                <a:solidFill>
                  <a:schemeClr val="tx1">
                    <a:tint val="75000"/>
                  </a:schemeClr>
                </a:solidFill>
                <a:latin typeface="思源黑体" panose="020B0500000000000000" pitchFamily="34" charset="-122"/>
                <a:ea typeface="思源黑体" panose="020B0500000000000000" pitchFamily="34" charset="-122"/>
              </a:defRPr>
            </a:lvl1pPr>
          </a:lstStyle>
          <a:p>
            <a:fld id="{91BFF934-1F9F-4611-8913-EB8F3A5388DD}" type="datetimeFigureOut">
              <a:rPr lang="zh-CN" altLang="en-US" smtClean="0"/>
              <a:pPr/>
              <a:t>2021/12/20</a:t>
            </a:fld>
            <a:endParaRPr lang="zh-CN" altLang="en-US" dirty="0"/>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latin typeface="思源黑体" panose="020B0500000000000000" pitchFamily="34" charset="-122"/>
                <a:ea typeface="思源黑体" panose="020B0500000000000000" pitchFamily="34" charset="-122"/>
              </a:defRPr>
            </a:lvl1pPr>
          </a:lstStyle>
          <a:p>
            <a:endParaRPr lang="zh-CN" altLang="en-US" dirty="0"/>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latin typeface="思源黑体" panose="020B0500000000000000" pitchFamily="34" charset="-122"/>
                <a:ea typeface="思源黑体" panose="020B0500000000000000" pitchFamily="34" charset="-122"/>
              </a:defRPr>
            </a:lvl1pPr>
          </a:lstStyle>
          <a:p>
            <a:fld id="{7BF93671-A93D-4D0D-BCC8-B0818F75E833}" type="slidenum">
              <a:rPr lang="zh-CN" altLang="en-US" smtClean="0"/>
              <a:pPr/>
              <a:t>‹#›</a:t>
            </a:fld>
            <a:endParaRPr lang="zh-CN" altLang="en-US" dirty="0"/>
          </a:p>
        </p:txBody>
      </p:sp>
    </p:spTree>
    <p:extLst>
      <p:ext uri="{BB962C8B-B14F-4D97-AF65-F5344CB8AC3E}">
        <p14:creationId xmlns:p14="http://schemas.microsoft.com/office/powerpoint/2010/main" val="1220283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Lst>
  <mc:AlternateContent xmlns:mc="http://schemas.openxmlformats.org/markup-compatibility/2006" xmlns:p14="http://schemas.microsoft.com/office/powerpoint/2010/main">
    <mc:Choice Requires="p14">
      <p:transition>
        <p14:ripple/>
      </p:transition>
    </mc:Choice>
    <mc:Fallback xmlns="">
      <p:transition>
        <p:fade/>
      </p:transition>
    </mc:Fallback>
  </mc:AlternateContent>
  <p:txStyles>
    <p:titleStyle>
      <a:lvl1pPr algn="ctr" defTabSz="914400" rtl="0" eaLnBrk="1" latinLnBrk="0" hangingPunct="1">
        <a:spcBef>
          <a:spcPct val="0"/>
        </a:spcBef>
        <a:buNone/>
        <a:defRPr sz="4400" kern="1200">
          <a:solidFill>
            <a:schemeClr val="tx1"/>
          </a:solidFill>
          <a:latin typeface="思源黑体" panose="020B0500000000000000" pitchFamily="34" charset="-122"/>
          <a:ea typeface="思源黑体" panose="020B0500000000000000"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思源黑体" panose="020B0500000000000000" pitchFamily="34" charset="-122"/>
          <a:ea typeface="思源黑体" panose="020B05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思源黑体" panose="020B0500000000000000" pitchFamily="34" charset="-122"/>
          <a:ea typeface="思源黑体"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思源黑体" panose="020B0500000000000000" pitchFamily="34" charset="-122"/>
          <a:ea typeface="思源黑体" panose="020B05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思源黑体" panose="020B0500000000000000" pitchFamily="34" charset="-122"/>
          <a:ea typeface="思源黑体" panose="020B0500000000000000"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思源黑体" panose="020B0500000000000000" pitchFamily="34" charset="-122"/>
          <a:ea typeface="思源黑体" panose="020B0500000000000000"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2.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 name="矩形 52"/>
          <p:cNvSpPr/>
          <p:nvPr/>
        </p:nvSpPr>
        <p:spPr>
          <a:xfrm>
            <a:off x="-30480" y="0"/>
            <a:ext cx="12220894" cy="685800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39" name="矩形 38"/>
          <p:cNvSpPr/>
          <p:nvPr/>
        </p:nvSpPr>
        <p:spPr>
          <a:xfrm>
            <a:off x="-30480" y="0"/>
            <a:ext cx="12220893" cy="6858000"/>
          </a:xfrm>
          <a:prstGeom prst="rect">
            <a:avLst/>
          </a:prstGeom>
          <a:solidFill>
            <a:srgbClr val="E53238">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40" name="任意多边形 39"/>
          <p:cNvSpPr/>
          <p:nvPr/>
        </p:nvSpPr>
        <p:spPr>
          <a:xfrm>
            <a:off x="1236408" y="-237955"/>
            <a:ext cx="9687116" cy="7333910"/>
          </a:xfrm>
          <a:custGeom>
            <a:avLst/>
            <a:gdLst>
              <a:gd name="connsiteX0" fmla="*/ 1572046 w 9058502"/>
              <a:gd name="connsiteY0" fmla="*/ 0 h 6858000"/>
              <a:gd name="connsiteX1" fmla="*/ 7486457 w 9058502"/>
              <a:gd name="connsiteY1" fmla="*/ 0 h 6858000"/>
              <a:gd name="connsiteX2" fmla="*/ 7574617 w 9058502"/>
              <a:gd name="connsiteY2" fmla="*/ 76367 h 6858000"/>
              <a:gd name="connsiteX3" fmla="*/ 9058502 w 9058502"/>
              <a:gd name="connsiteY3" fmla="*/ 3429000 h 6858000"/>
              <a:gd name="connsiteX4" fmla="*/ 7574617 w 9058502"/>
              <a:gd name="connsiteY4" fmla="*/ 6781634 h 6858000"/>
              <a:gd name="connsiteX5" fmla="*/ 7486457 w 9058502"/>
              <a:gd name="connsiteY5" fmla="*/ 6858000 h 6858000"/>
              <a:gd name="connsiteX6" fmla="*/ 1572046 w 9058502"/>
              <a:gd name="connsiteY6" fmla="*/ 6858000 h 6858000"/>
              <a:gd name="connsiteX7" fmla="*/ 1483885 w 9058502"/>
              <a:gd name="connsiteY7" fmla="*/ 6781634 h 6858000"/>
              <a:gd name="connsiteX8" fmla="*/ 0 w 9058502"/>
              <a:gd name="connsiteY8" fmla="*/ 3429000 h 6858000"/>
              <a:gd name="connsiteX9" fmla="*/ 1483885 w 9058502"/>
              <a:gd name="connsiteY9" fmla="*/ 763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58502" h="6858000">
                <a:moveTo>
                  <a:pt x="1572046" y="0"/>
                </a:moveTo>
                <a:lnTo>
                  <a:pt x="7486457" y="0"/>
                </a:lnTo>
                <a:lnTo>
                  <a:pt x="7574617" y="76367"/>
                </a:lnTo>
                <a:cubicBezTo>
                  <a:pt x="8486199" y="904893"/>
                  <a:pt x="9058502" y="2100112"/>
                  <a:pt x="9058502" y="3429000"/>
                </a:cubicBezTo>
                <a:cubicBezTo>
                  <a:pt x="9058502" y="4757888"/>
                  <a:pt x="8486199" y="5953108"/>
                  <a:pt x="7574617" y="6781634"/>
                </a:cubicBezTo>
                <a:lnTo>
                  <a:pt x="7486457" y="6858000"/>
                </a:lnTo>
                <a:lnTo>
                  <a:pt x="1572046" y="6858000"/>
                </a:lnTo>
                <a:lnTo>
                  <a:pt x="1483885" y="6781634"/>
                </a:lnTo>
                <a:cubicBezTo>
                  <a:pt x="572304" y="5953108"/>
                  <a:pt x="0" y="4757888"/>
                  <a:pt x="0" y="3429000"/>
                </a:cubicBezTo>
                <a:cubicBezTo>
                  <a:pt x="0" y="2100112"/>
                  <a:pt x="572304" y="904893"/>
                  <a:pt x="1483885" y="76367"/>
                </a:cubicBezTo>
                <a:close/>
              </a:path>
            </a:pathLst>
          </a:custGeom>
          <a:gradFill>
            <a:gsLst>
              <a:gs pos="0">
                <a:srgbClr val="E53238">
                  <a:alpha val="95000"/>
                </a:srgbClr>
              </a:gs>
              <a:gs pos="100000">
                <a:srgbClr val="E53238">
                  <a:alpha val="4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38" name="任意多边形 37"/>
          <p:cNvSpPr/>
          <p:nvPr/>
        </p:nvSpPr>
        <p:spPr>
          <a:xfrm>
            <a:off x="1550715" y="0"/>
            <a:ext cx="9058502" cy="6858000"/>
          </a:xfrm>
          <a:custGeom>
            <a:avLst/>
            <a:gdLst>
              <a:gd name="connsiteX0" fmla="*/ 1572046 w 9058502"/>
              <a:gd name="connsiteY0" fmla="*/ 0 h 6858000"/>
              <a:gd name="connsiteX1" fmla="*/ 7486457 w 9058502"/>
              <a:gd name="connsiteY1" fmla="*/ 0 h 6858000"/>
              <a:gd name="connsiteX2" fmla="*/ 7574617 w 9058502"/>
              <a:gd name="connsiteY2" fmla="*/ 76367 h 6858000"/>
              <a:gd name="connsiteX3" fmla="*/ 9058502 w 9058502"/>
              <a:gd name="connsiteY3" fmla="*/ 3429000 h 6858000"/>
              <a:gd name="connsiteX4" fmla="*/ 7574617 w 9058502"/>
              <a:gd name="connsiteY4" fmla="*/ 6781634 h 6858000"/>
              <a:gd name="connsiteX5" fmla="*/ 7486457 w 9058502"/>
              <a:gd name="connsiteY5" fmla="*/ 6858000 h 6858000"/>
              <a:gd name="connsiteX6" fmla="*/ 1572046 w 9058502"/>
              <a:gd name="connsiteY6" fmla="*/ 6858000 h 6858000"/>
              <a:gd name="connsiteX7" fmla="*/ 1483885 w 9058502"/>
              <a:gd name="connsiteY7" fmla="*/ 6781634 h 6858000"/>
              <a:gd name="connsiteX8" fmla="*/ 0 w 9058502"/>
              <a:gd name="connsiteY8" fmla="*/ 3429000 h 6858000"/>
              <a:gd name="connsiteX9" fmla="*/ 1483885 w 9058502"/>
              <a:gd name="connsiteY9" fmla="*/ 763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58502" h="6858000">
                <a:moveTo>
                  <a:pt x="1572046" y="0"/>
                </a:moveTo>
                <a:lnTo>
                  <a:pt x="7486457" y="0"/>
                </a:lnTo>
                <a:lnTo>
                  <a:pt x="7574617" y="76367"/>
                </a:lnTo>
                <a:cubicBezTo>
                  <a:pt x="8486199" y="904893"/>
                  <a:pt x="9058502" y="2100112"/>
                  <a:pt x="9058502" y="3429000"/>
                </a:cubicBezTo>
                <a:cubicBezTo>
                  <a:pt x="9058502" y="4757888"/>
                  <a:pt x="8486199" y="5953108"/>
                  <a:pt x="7574617" y="6781634"/>
                </a:cubicBezTo>
                <a:lnTo>
                  <a:pt x="7486457" y="6858000"/>
                </a:lnTo>
                <a:lnTo>
                  <a:pt x="1572046" y="6858000"/>
                </a:lnTo>
                <a:lnTo>
                  <a:pt x="1483885" y="6781634"/>
                </a:lnTo>
                <a:cubicBezTo>
                  <a:pt x="572304" y="5953108"/>
                  <a:pt x="0" y="4757888"/>
                  <a:pt x="0" y="3429000"/>
                </a:cubicBezTo>
                <a:cubicBezTo>
                  <a:pt x="0" y="2100112"/>
                  <a:pt x="572304" y="904893"/>
                  <a:pt x="1483885" y="76367"/>
                </a:cubicBezTo>
                <a:close/>
              </a:path>
            </a:pathLst>
          </a:custGeom>
          <a:solidFill>
            <a:schemeClr val="bg1"/>
          </a:solid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41" name="文本框 40"/>
          <p:cNvSpPr txBox="1"/>
          <p:nvPr/>
        </p:nvSpPr>
        <p:spPr>
          <a:xfrm>
            <a:off x="4522363" y="2789497"/>
            <a:ext cx="3115205" cy="938719"/>
          </a:xfrm>
          <a:prstGeom prst="rect">
            <a:avLst/>
          </a:prstGeom>
          <a:noFill/>
        </p:spPr>
        <p:txBody>
          <a:bodyPr wrap="square" rtlCol="0">
            <a:spAutoFit/>
            <a:scene3d>
              <a:camera prst="orthographicFront"/>
              <a:lightRig rig="threePt" dir="t"/>
            </a:scene3d>
            <a:sp3d contourW="12700"/>
          </a:bodyPr>
          <a:lstStyle/>
          <a:p>
            <a:pPr algn="dist"/>
            <a:r>
              <a:rPr lang="zh-CN" altLang="en-US" sz="5500" b="1" dirty="0">
                <a:solidFill>
                  <a:schemeClr val="tx1">
                    <a:lumMod val="75000"/>
                    <a:lumOff val="25000"/>
                  </a:schemeClr>
                </a:solidFill>
                <a:ea typeface="思源黑体" panose="020B0500000000000000" pitchFamily="34" charset="-122"/>
              </a:rPr>
              <a:t>结营答辩</a:t>
            </a:r>
          </a:p>
        </p:txBody>
      </p:sp>
      <p:sp>
        <p:nvSpPr>
          <p:cNvPr id="42" name="文本框 41"/>
          <p:cNvSpPr txBox="1"/>
          <p:nvPr/>
        </p:nvSpPr>
        <p:spPr>
          <a:xfrm>
            <a:off x="4641834" y="1139388"/>
            <a:ext cx="2916183" cy="1569532"/>
          </a:xfrm>
          <a:prstGeom prst="rect">
            <a:avLst/>
          </a:prstGeom>
          <a:noFill/>
          <a:effectLst>
            <a:outerShdw blurRad="254000" dist="63500" dir="2700000" algn="tl" rotWithShape="0">
              <a:prstClr val="black">
                <a:alpha val="30000"/>
              </a:prstClr>
            </a:outerShdw>
          </a:effectLst>
        </p:spPr>
        <p:txBody>
          <a:bodyPr wrap="none" rtlCol="0">
            <a:spAutoFit/>
            <a:scene3d>
              <a:camera prst="orthographicFront"/>
              <a:lightRig rig="threePt" dir="t"/>
            </a:scene3d>
            <a:sp3d contourW="12700"/>
          </a:bodyPr>
          <a:lstStyle/>
          <a:p>
            <a:pPr algn="ctr"/>
            <a:r>
              <a:rPr lang="en-US" altLang="zh-CN" sz="9599" dirty="0">
                <a:solidFill>
                  <a:srgbClr val="D8270A"/>
                </a:solidFill>
                <a:latin typeface="Century Gothic" panose="020B0502020202020204" pitchFamily="34" charset="0"/>
                <a:ea typeface="思源黑体" panose="020B0500000000000000" pitchFamily="34" charset="-122"/>
              </a:rPr>
              <a:t>2021</a:t>
            </a:r>
            <a:endParaRPr lang="zh-CN" altLang="en-US" sz="9599" dirty="0">
              <a:solidFill>
                <a:srgbClr val="D8270A"/>
              </a:solidFill>
              <a:latin typeface="Century Gothic" panose="020B0502020202020204" pitchFamily="34" charset="0"/>
              <a:ea typeface="思源黑体" panose="020B0500000000000000" pitchFamily="34" charset="-122"/>
            </a:endParaRPr>
          </a:p>
        </p:txBody>
      </p:sp>
      <p:sp>
        <p:nvSpPr>
          <p:cNvPr id="45" name="原创设计         _4"/>
          <p:cNvSpPr/>
          <p:nvPr/>
        </p:nvSpPr>
        <p:spPr>
          <a:xfrm>
            <a:off x="2653954" y="3900242"/>
            <a:ext cx="6882504" cy="359953"/>
          </a:xfrm>
          <a:prstGeom prst="rect">
            <a:avLst/>
          </a:prstGeom>
          <a:gradFill>
            <a:gsLst>
              <a:gs pos="0">
                <a:srgbClr val="E53238"/>
              </a:gs>
              <a:gs pos="100000">
                <a:srgbClr val="E32126"/>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grpSp>
        <p:nvGrpSpPr>
          <p:cNvPr id="55" name="组合 54"/>
          <p:cNvGrpSpPr/>
          <p:nvPr/>
        </p:nvGrpSpPr>
        <p:grpSpPr>
          <a:xfrm>
            <a:off x="4293620" y="5370940"/>
            <a:ext cx="1662583" cy="337783"/>
            <a:chOff x="4293620" y="5370940"/>
            <a:chExt cx="1662583" cy="337783"/>
          </a:xfrm>
        </p:grpSpPr>
        <p:sp>
          <p:nvSpPr>
            <p:cNvPr id="47" name="Rectangle: Rounded Corners 100"/>
            <p:cNvSpPr/>
            <p:nvPr/>
          </p:nvSpPr>
          <p:spPr>
            <a:xfrm>
              <a:off x="4293620" y="5370940"/>
              <a:ext cx="1662583" cy="337783"/>
            </a:xfrm>
            <a:prstGeom prst="roundRect">
              <a:avLst>
                <a:gd name="adj" fmla="val 50000"/>
              </a:avLst>
            </a:prstGeom>
            <a:gradFill>
              <a:gsLst>
                <a:gs pos="0">
                  <a:srgbClr val="595959"/>
                </a:gs>
                <a:gs pos="100000">
                  <a:schemeClr val="tx1">
                    <a:lumMod val="85000"/>
                    <a:lumOff val="15000"/>
                  </a:schemeClr>
                </a:gs>
              </a:gsLst>
              <a:lin ang="5400000" scaled="0"/>
            </a:gradFill>
            <a:ln w="19050">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Century Gothic" panose="020B0502020202020204" pitchFamily="34" charset="0"/>
                <a:ea typeface="思源黑体" panose="020B0500000000000000" pitchFamily="34" charset="-122"/>
              </a:endParaRPr>
            </a:p>
          </p:txBody>
        </p:sp>
        <p:sp>
          <p:nvSpPr>
            <p:cNvPr id="49" name="原创设计师          _5"/>
            <p:cNvSpPr/>
            <p:nvPr/>
          </p:nvSpPr>
          <p:spPr>
            <a:xfrm>
              <a:off x="4293620" y="5394477"/>
              <a:ext cx="1662583" cy="276963"/>
            </a:xfrm>
            <a:prstGeom prst="rect">
              <a:avLst/>
            </a:prstGeom>
            <a:effectLst/>
          </p:spPr>
          <p:txBody>
            <a:bodyPr wrap="square">
              <a:spAutoFit/>
              <a:scene3d>
                <a:camera prst="orthographicFront"/>
                <a:lightRig rig="threePt" dir="t"/>
              </a:scene3d>
              <a:sp3d contourW="12700"/>
            </a:bodyPr>
            <a:lstStyle/>
            <a:p>
              <a:pPr algn="ctr"/>
              <a:r>
                <a:rPr lang="zh-CN" altLang="en-US" sz="1200" dirty="0">
                  <a:solidFill>
                    <a:schemeClr val="bg1"/>
                  </a:solidFill>
                  <a:latin typeface="思源黑体" panose="020B0500000000000000" pitchFamily="34" charset="-122"/>
                  <a:ea typeface="思源黑体" panose="020B0500000000000000" pitchFamily="34" charset="-122"/>
                </a:rPr>
                <a:t>汇报人：林世涛</a:t>
              </a:r>
            </a:p>
          </p:txBody>
        </p:sp>
      </p:grpSp>
      <p:grpSp>
        <p:nvGrpSpPr>
          <p:cNvPr id="56" name="组合 55"/>
          <p:cNvGrpSpPr/>
          <p:nvPr/>
        </p:nvGrpSpPr>
        <p:grpSpPr>
          <a:xfrm>
            <a:off x="6234195" y="5370940"/>
            <a:ext cx="1662583" cy="337783"/>
            <a:chOff x="6234195" y="5370940"/>
            <a:chExt cx="1662583" cy="337783"/>
          </a:xfrm>
        </p:grpSpPr>
        <p:sp>
          <p:nvSpPr>
            <p:cNvPr id="48" name="Rectangle:"/>
            <p:cNvSpPr/>
            <p:nvPr/>
          </p:nvSpPr>
          <p:spPr>
            <a:xfrm>
              <a:off x="6234195" y="5370940"/>
              <a:ext cx="1662583" cy="337783"/>
            </a:xfrm>
            <a:prstGeom prst="roundRect">
              <a:avLst>
                <a:gd name="adj" fmla="val 50000"/>
              </a:avLst>
            </a:prstGeom>
            <a:gradFill>
              <a:gsLst>
                <a:gs pos="0">
                  <a:srgbClr val="595959"/>
                </a:gs>
                <a:gs pos="100000">
                  <a:schemeClr val="tx1">
                    <a:lumMod val="85000"/>
                    <a:lumOff val="15000"/>
                  </a:schemeClr>
                </a:gs>
              </a:gsLst>
              <a:lin ang="5400000" scaled="0"/>
            </a:gradFill>
            <a:ln w="19050">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Century Gothic" panose="020B0502020202020204" pitchFamily="34" charset="0"/>
                <a:ea typeface="思源黑体" panose="020B0500000000000000" pitchFamily="34" charset="-122"/>
              </a:endParaRPr>
            </a:p>
          </p:txBody>
        </p:sp>
        <p:sp>
          <p:nvSpPr>
            <p:cNvPr id="50" name="原创       _5"/>
            <p:cNvSpPr/>
            <p:nvPr/>
          </p:nvSpPr>
          <p:spPr>
            <a:xfrm>
              <a:off x="6234195" y="5394477"/>
              <a:ext cx="1662583" cy="276963"/>
            </a:xfrm>
            <a:prstGeom prst="rect">
              <a:avLst/>
            </a:prstGeom>
            <a:effectLst/>
          </p:spPr>
          <p:txBody>
            <a:bodyPr wrap="square">
              <a:spAutoFit/>
              <a:scene3d>
                <a:camera prst="orthographicFront"/>
                <a:lightRig rig="threePt" dir="t"/>
              </a:scene3d>
              <a:sp3d contourW="12700"/>
            </a:bodyPr>
            <a:lstStyle/>
            <a:p>
              <a:pPr algn="ctr"/>
              <a:r>
                <a:rPr lang="zh-CN" altLang="en-US" sz="1200" dirty="0">
                  <a:solidFill>
                    <a:schemeClr val="bg1"/>
                  </a:solidFill>
                  <a:latin typeface="思源黑体" panose="020B0500000000000000" pitchFamily="34" charset="-122"/>
                  <a:ea typeface="思源黑体" panose="020B0500000000000000" pitchFamily="34" charset="-122"/>
                </a:rPr>
                <a:t>时间：</a:t>
              </a:r>
              <a:r>
                <a:rPr lang="en-US" altLang="zh-CN" sz="1200" dirty="0">
                  <a:solidFill>
                    <a:schemeClr val="bg1"/>
                  </a:solidFill>
                  <a:latin typeface="思源黑体" panose="020B0500000000000000" pitchFamily="34" charset="-122"/>
                  <a:ea typeface="思源黑体" panose="020B0500000000000000" pitchFamily="34" charset="-122"/>
                </a:rPr>
                <a:t>2021.11.30</a:t>
              </a:r>
              <a:endParaRPr lang="zh-CN" altLang="en-US" sz="1200" dirty="0">
                <a:solidFill>
                  <a:schemeClr val="bg1"/>
                </a:solidFill>
                <a:latin typeface="思源黑体" panose="020B0500000000000000" pitchFamily="34" charset="-122"/>
                <a:ea typeface="思源黑体" panose="020B0500000000000000" pitchFamily="34" charset="-122"/>
              </a:endParaRPr>
            </a:p>
          </p:txBody>
        </p:sp>
      </p:grpSp>
    </p:spTree>
    <p:extLst>
      <p:ext uri="{BB962C8B-B14F-4D97-AF65-F5344CB8AC3E}">
        <p14:creationId xmlns:p14="http://schemas.microsoft.com/office/powerpoint/2010/main" val="3042295602"/>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randombar(horizontal)">
                                          <p:cBhvr>
                                            <p:cTn id="7" dur="500"/>
                                            <p:tgtEl>
                                              <p:spTgt spid="3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randombar(horizontal)">
                                          <p:cBhvr>
                                            <p:cTn id="10" dur="500"/>
                                            <p:tgtEl>
                                              <p:spTgt spid="53"/>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p:cTn id="13" dur="500" fill="hold"/>
                                            <p:tgtEl>
                                              <p:spTgt spid="38"/>
                                            </p:tgtEl>
                                            <p:attrNameLst>
                                              <p:attrName>ppt_w</p:attrName>
                                            </p:attrNameLst>
                                          </p:cBhvr>
                                          <p:tavLst>
                                            <p:tav tm="0">
                                              <p:val>
                                                <p:fltVal val="0"/>
                                              </p:val>
                                            </p:tav>
                                            <p:tav tm="100000">
                                              <p:val>
                                                <p:strVal val="#ppt_w"/>
                                              </p:val>
                                            </p:tav>
                                          </p:tavLst>
                                        </p:anim>
                                        <p:anim calcmode="lin" valueType="num">
                                          <p:cBhvr>
                                            <p:cTn id="14" dur="500" fill="hold"/>
                                            <p:tgtEl>
                                              <p:spTgt spid="38"/>
                                            </p:tgtEl>
                                            <p:attrNameLst>
                                              <p:attrName>ppt_h</p:attrName>
                                            </p:attrNameLst>
                                          </p:cBhvr>
                                          <p:tavLst>
                                            <p:tav tm="0">
                                              <p:val>
                                                <p:fltVal val="0"/>
                                              </p:val>
                                            </p:tav>
                                            <p:tav tm="100000">
                                              <p:val>
                                                <p:strVal val="#ppt_h"/>
                                              </p:val>
                                            </p:tav>
                                          </p:tavLst>
                                        </p:anim>
                                        <p:animEffect transition="in" filter="fade">
                                          <p:cBhvr>
                                            <p:cTn id="15" dur="500"/>
                                            <p:tgtEl>
                                              <p:spTgt spid="38"/>
                                            </p:tgtEl>
                                          </p:cBhvr>
                                        </p:animEffect>
                                      </p:childTnLst>
                                    </p:cTn>
                                  </p:par>
                                  <p:par>
                                    <p:cTn id="16" presetID="22" presetClass="entr" presetSubtype="1" fill="hold" grpId="0" nodeType="withEffect">
                                      <p:stCondLst>
                                        <p:cond delay="500"/>
                                      </p:stCondLst>
                                      <p:childTnLst>
                                        <p:set>
                                          <p:cBhvr>
                                            <p:cTn id="17" dur="1" fill="hold">
                                              <p:stCondLst>
                                                <p:cond delay="0"/>
                                              </p:stCondLst>
                                            </p:cTn>
                                            <p:tgtEl>
                                              <p:spTgt spid="40"/>
                                            </p:tgtEl>
                                            <p:attrNameLst>
                                              <p:attrName>style.visibility</p:attrName>
                                            </p:attrNameLst>
                                          </p:cBhvr>
                                          <p:to>
                                            <p:strVal val="visible"/>
                                          </p:to>
                                        </p:set>
                                        <p:animEffect transition="in" filter="wipe(up)">
                                          <p:cBhvr>
                                            <p:cTn id="18" dur="500"/>
                                            <p:tgtEl>
                                              <p:spTgt spid="40"/>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p:cTn id="22" dur="500" fill="hold"/>
                                            <p:tgtEl>
                                              <p:spTgt spid="42"/>
                                            </p:tgtEl>
                                            <p:attrNameLst>
                                              <p:attrName>ppt_w</p:attrName>
                                            </p:attrNameLst>
                                          </p:cBhvr>
                                          <p:tavLst>
                                            <p:tav tm="0">
                                              <p:val>
                                                <p:fltVal val="0"/>
                                              </p:val>
                                            </p:tav>
                                            <p:tav tm="100000">
                                              <p:val>
                                                <p:strVal val="#ppt_w"/>
                                              </p:val>
                                            </p:tav>
                                          </p:tavLst>
                                        </p:anim>
                                        <p:anim calcmode="lin" valueType="num">
                                          <p:cBhvr>
                                            <p:cTn id="23" dur="500" fill="hold"/>
                                            <p:tgtEl>
                                              <p:spTgt spid="42"/>
                                            </p:tgtEl>
                                            <p:attrNameLst>
                                              <p:attrName>ppt_h</p:attrName>
                                            </p:attrNameLst>
                                          </p:cBhvr>
                                          <p:tavLst>
                                            <p:tav tm="0">
                                              <p:val>
                                                <p:fltVal val="0"/>
                                              </p:val>
                                            </p:tav>
                                            <p:tav tm="100000">
                                              <p:val>
                                                <p:strVal val="#ppt_h"/>
                                              </p:val>
                                            </p:tav>
                                          </p:tavLst>
                                        </p:anim>
                                        <p:animEffect transition="in" filter="fade">
                                          <p:cBhvr>
                                            <p:cTn id="24" dur="500"/>
                                            <p:tgtEl>
                                              <p:spTgt spid="42"/>
                                            </p:tgtEl>
                                          </p:cBhvr>
                                        </p:animEffect>
                                      </p:childTnLst>
                                    </p:cTn>
                                  </p:par>
                                </p:childTnLst>
                              </p:cTn>
                            </p:par>
                            <p:par>
                              <p:cTn id="25" fill="hold">
                                <p:stCondLst>
                                  <p:cond delay="1500"/>
                                </p:stCondLst>
                                <p:childTnLst>
                                  <p:par>
                                    <p:cTn id="26" presetID="50" presetClass="entr" presetSubtype="0" decel="100000" fill="hold" grpId="0" nodeType="afterEffect">
                                      <p:stCondLst>
                                        <p:cond delay="0"/>
                                      </p:stCondLst>
                                      <p:childTnLst>
                                        <p:set>
                                          <p:cBhvr>
                                            <p:cTn id="27" dur="1" fill="hold">
                                              <p:stCondLst>
                                                <p:cond delay="0"/>
                                              </p:stCondLst>
                                            </p:cTn>
                                            <p:tgtEl>
                                              <p:spTgt spid="41"/>
                                            </p:tgtEl>
                                            <p:attrNameLst>
                                              <p:attrName>style.visibility</p:attrName>
                                            </p:attrNameLst>
                                          </p:cBhvr>
                                          <p:to>
                                            <p:strVal val="visible"/>
                                          </p:to>
                                        </p:set>
                                        <p:anim calcmode="lin" valueType="num">
                                          <p:cBhvr>
                                            <p:cTn id="28" dur="1000" fill="hold"/>
                                            <p:tgtEl>
                                              <p:spTgt spid="41"/>
                                            </p:tgtEl>
                                            <p:attrNameLst>
                                              <p:attrName>ppt_w</p:attrName>
                                            </p:attrNameLst>
                                          </p:cBhvr>
                                          <p:tavLst>
                                            <p:tav tm="0">
                                              <p:val>
                                                <p:strVal val="#ppt_w+.3"/>
                                              </p:val>
                                            </p:tav>
                                            <p:tav tm="100000">
                                              <p:val>
                                                <p:strVal val="#ppt_w"/>
                                              </p:val>
                                            </p:tav>
                                          </p:tavLst>
                                        </p:anim>
                                        <p:anim calcmode="lin" valueType="num">
                                          <p:cBhvr>
                                            <p:cTn id="29" dur="1000" fill="hold"/>
                                            <p:tgtEl>
                                              <p:spTgt spid="41"/>
                                            </p:tgtEl>
                                            <p:attrNameLst>
                                              <p:attrName>ppt_h</p:attrName>
                                            </p:attrNameLst>
                                          </p:cBhvr>
                                          <p:tavLst>
                                            <p:tav tm="0">
                                              <p:val>
                                                <p:strVal val="#ppt_h"/>
                                              </p:val>
                                            </p:tav>
                                            <p:tav tm="100000">
                                              <p:val>
                                                <p:strVal val="#ppt_h"/>
                                              </p:val>
                                            </p:tav>
                                          </p:tavLst>
                                        </p:anim>
                                        <p:animEffect transition="in" filter="fade">
                                          <p:cBhvr>
                                            <p:cTn id="30" dur="1000"/>
                                            <p:tgtEl>
                                              <p:spTgt spid="41"/>
                                            </p:tgtEl>
                                          </p:cBhvr>
                                        </p:animEffect>
                                      </p:childTnLst>
                                    </p:cTn>
                                  </p:par>
                                </p:childTnLst>
                              </p:cTn>
                            </p:par>
                            <p:par>
                              <p:cTn id="31" fill="hold">
                                <p:stCondLst>
                                  <p:cond delay="2500"/>
                                </p:stCondLst>
                                <p:childTnLst>
                                  <p:par>
                                    <p:cTn id="32" presetID="2" presetClass="entr" presetSubtype="4" fill="hold" nodeType="afterEffect" p14:presetBounceEnd="40000">
                                      <p:stCondLst>
                                        <p:cond delay="0"/>
                                      </p:stCondLst>
                                      <p:childTnLst>
                                        <p:set>
                                          <p:cBhvr>
                                            <p:cTn id="33" dur="1" fill="hold">
                                              <p:stCondLst>
                                                <p:cond delay="0"/>
                                              </p:stCondLst>
                                            </p:cTn>
                                            <p:tgtEl>
                                              <p:spTgt spid="55"/>
                                            </p:tgtEl>
                                            <p:attrNameLst>
                                              <p:attrName>style.visibility</p:attrName>
                                            </p:attrNameLst>
                                          </p:cBhvr>
                                          <p:to>
                                            <p:strVal val="visible"/>
                                          </p:to>
                                        </p:set>
                                        <p:anim calcmode="lin" valueType="num" p14:bounceEnd="40000">
                                          <p:cBhvr additive="base">
                                            <p:cTn id="34" dur="750" fill="hold"/>
                                            <p:tgtEl>
                                              <p:spTgt spid="55"/>
                                            </p:tgtEl>
                                            <p:attrNameLst>
                                              <p:attrName>ppt_x</p:attrName>
                                            </p:attrNameLst>
                                          </p:cBhvr>
                                          <p:tavLst>
                                            <p:tav tm="0">
                                              <p:val>
                                                <p:strVal val="#ppt_x"/>
                                              </p:val>
                                            </p:tav>
                                            <p:tav tm="100000">
                                              <p:val>
                                                <p:strVal val="#ppt_x"/>
                                              </p:val>
                                            </p:tav>
                                          </p:tavLst>
                                        </p:anim>
                                        <p:anim calcmode="lin" valueType="num" p14:bounceEnd="40000">
                                          <p:cBhvr additive="base">
                                            <p:cTn id="35" dur="750" fill="hold"/>
                                            <p:tgtEl>
                                              <p:spTgt spid="55"/>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14:presetBounceEnd="40000">
                                      <p:stCondLst>
                                        <p:cond delay="500"/>
                                      </p:stCondLst>
                                      <p:childTnLst>
                                        <p:set>
                                          <p:cBhvr>
                                            <p:cTn id="37" dur="1" fill="hold">
                                              <p:stCondLst>
                                                <p:cond delay="0"/>
                                              </p:stCondLst>
                                            </p:cTn>
                                            <p:tgtEl>
                                              <p:spTgt spid="56"/>
                                            </p:tgtEl>
                                            <p:attrNameLst>
                                              <p:attrName>style.visibility</p:attrName>
                                            </p:attrNameLst>
                                          </p:cBhvr>
                                          <p:to>
                                            <p:strVal val="visible"/>
                                          </p:to>
                                        </p:set>
                                        <p:anim calcmode="lin" valueType="num" p14:bounceEnd="40000">
                                          <p:cBhvr additive="base">
                                            <p:cTn id="38" dur="750" fill="hold"/>
                                            <p:tgtEl>
                                              <p:spTgt spid="56"/>
                                            </p:tgtEl>
                                            <p:attrNameLst>
                                              <p:attrName>ppt_x</p:attrName>
                                            </p:attrNameLst>
                                          </p:cBhvr>
                                          <p:tavLst>
                                            <p:tav tm="0">
                                              <p:val>
                                                <p:strVal val="#ppt_x"/>
                                              </p:val>
                                            </p:tav>
                                            <p:tav tm="100000">
                                              <p:val>
                                                <p:strVal val="#ppt_x"/>
                                              </p:val>
                                            </p:tav>
                                          </p:tavLst>
                                        </p:anim>
                                        <p:anim calcmode="lin" valueType="num" p14:bounceEnd="40000">
                                          <p:cBhvr additive="base">
                                            <p:cTn id="39" dur="75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39" grpId="0" animBg="1"/>
          <p:bldP spid="40" grpId="0" animBg="1"/>
          <p:bldP spid="38" grpId="0" animBg="1"/>
          <p:bldP spid="41" grpId="0"/>
          <p:bldP spid="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randombar(horizontal)">
                                          <p:cBhvr>
                                            <p:cTn id="7" dur="500"/>
                                            <p:tgtEl>
                                              <p:spTgt spid="3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randombar(horizontal)">
                                          <p:cBhvr>
                                            <p:cTn id="10" dur="500"/>
                                            <p:tgtEl>
                                              <p:spTgt spid="53"/>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p:cTn id="13" dur="500" fill="hold"/>
                                            <p:tgtEl>
                                              <p:spTgt spid="38"/>
                                            </p:tgtEl>
                                            <p:attrNameLst>
                                              <p:attrName>ppt_w</p:attrName>
                                            </p:attrNameLst>
                                          </p:cBhvr>
                                          <p:tavLst>
                                            <p:tav tm="0">
                                              <p:val>
                                                <p:fltVal val="0"/>
                                              </p:val>
                                            </p:tav>
                                            <p:tav tm="100000">
                                              <p:val>
                                                <p:strVal val="#ppt_w"/>
                                              </p:val>
                                            </p:tav>
                                          </p:tavLst>
                                        </p:anim>
                                        <p:anim calcmode="lin" valueType="num">
                                          <p:cBhvr>
                                            <p:cTn id="14" dur="500" fill="hold"/>
                                            <p:tgtEl>
                                              <p:spTgt spid="38"/>
                                            </p:tgtEl>
                                            <p:attrNameLst>
                                              <p:attrName>ppt_h</p:attrName>
                                            </p:attrNameLst>
                                          </p:cBhvr>
                                          <p:tavLst>
                                            <p:tav tm="0">
                                              <p:val>
                                                <p:fltVal val="0"/>
                                              </p:val>
                                            </p:tav>
                                            <p:tav tm="100000">
                                              <p:val>
                                                <p:strVal val="#ppt_h"/>
                                              </p:val>
                                            </p:tav>
                                          </p:tavLst>
                                        </p:anim>
                                        <p:animEffect transition="in" filter="fade">
                                          <p:cBhvr>
                                            <p:cTn id="15" dur="500"/>
                                            <p:tgtEl>
                                              <p:spTgt spid="38"/>
                                            </p:tgtEl>
                                          </p:cBhvr>
                                        </p:animEffect>
                                      </p:childTnLst>
                                    </p:cTn>
                                  </p:par>
                                  <p:par>
                                    <p:cTn id="16" presetID="22" presetClass="entr" presetSubtype="1" fill="hold" grpId="0" nodeType="withEffect">
                                      <p:stCondLst>
                                        <p:cond delay="500"/>
                                      </p:stCondLst>
                                      <p:childTnLst>
                                        <p:set>
                                          <p:cBhvr>
                                            <p:cTn id="17" dur="1" fill="hold">
                                              <p:stCondLst>
                                                <p:cond delay="0"/>
                                              </p:stCondLst>
                                            </p:cTn>
                                            <p:tgtEl>
                                              <p:spTgt spid="40"/>
                                            </p:tgtEl>
                                            <p:attrNameLst>
                                              <p:attrName>style.visibility</p:attrName>
                                            </p:attrNameLst>
                                          </p:cBhvr>
                                          <p:to>
                                            <p:strVal val="visible"/>
                                          </p:to>
                                        </p:set>
                                        <p:animEffect transition="in" filter="wipe(up)">
                                          <p:cBhvr>
                                            <p:cTn id="18" dur="500"/>
                                            <p:tgtEl>
                                              <p:spTgt spid="40"/>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p:cTn id="22" dur="500" fill="hold"/>
                                            <p:tgtEl>
                                              <p:spTgt spid="42"/>
                                            </p:tgtEl>
                                            <p:attrNameLst>
                                              <p:attrName>ppt_w</p:attrName>
                                            </p:attrNameLst>
                                          </p:cBhvr>
                                          <p:tavLst>
                                            <p:tav tm="0">
                                              <p:val>
                                                <p:fltVal val="0"/>
                                              </p:val>
                                            </p:tav>
                                            <p:tav tm="100000">
                                              <p:val>
                                                <p:strVal val="#ppt_w"/>
                                              </p:val>
                                            </p:tav>
                                          </p:tavLst>
                                        </p:anim>
                                        <p:anim calcmode="lin" valueType="num">
                                          <p:cBhvr>
                                            <p:cTn id="23" dur="500" fill="hold"/>
                                            <p:tgtEl>
                                              <p:spTgt spid="42"/>
                                            </p:tgtEl>
                                            <p:attrNameLst>
                                              <p:attrName>ppt_h</p:attrName>
                                            </p:attrNameLst>
                                          </p:cBhvr>
                                          <p:tavLst>
                                            <p:tav tm="0">
                                              <p:val>
                                                <p:fltVal val="0"/>
                                              </p:val>
                                            </p:tav>
                                            <p:tav tm="100000">
                                              <p:val>
                                                <p:strVal val="#ppt_h"/>
                                              </p:val>
                                            </p:tav>
                                          </p:tavLst>
                                        </p:anim>
                                        <p:animEffect transition="in" filter="fade">
                                          <p:cBhvr>
                                            <p:cTn id="24" dur="500"/>
                                            <p:tgtEl>
                                              <p:spTgt spid="4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anim calcmode="lin" valueType="num">
                                          <p:cBhvr>
                                            <p:cTn id="27" dur="500" fill="hold"/>
                                            <p:tgtEl>
                                              <p:spTgt spid="52"/>
                                            </p:tgtEl>
                                            <p:attrNameLst>
                                              <p:attrName>ppt_w</p:attrName>
                                            </p:attrNameLst>
                                          </p:cBhvr>
                                          <p:tavLst>
                                            <p:tav tm="0">
                                              <p:val>
                                                <p:fltVal val="0"/>
                                              </p:val>
                                            </p:tav>
                                            <p:tav tm="100000">
                                              <p:val>
                                                <p:strVal val="#ppt_w"/>
                                              </p:val>
                                            </p:tav>
                                          </p:tavLst>
                                        </p:anim>
                                        <p:anim calcmode="lin" valueType="num">
                                          <p:cBhvr>
                                            <p:cTn id="28" dur="500" fill="hold"/>
                                            <p:tgtEl>
                                              <p:spTgt spid="52"/>
                                            </p:tgtEl>
                                            <p:attrNameLst>
                                              <p:attrName>ppt_h</p:attrName>
                                            </p:attrNameLst>
                                          </p:cBhvr>
                                          <p:tavLst>
                                            <p:tav tm="0">
                                              <p:val>
                                                <p:fltVal val="0"/>
                                              </p:val>
                                            </p:tav>
                                            <p:tav tm="100000">
                                              <p:val>
                                                <p:strVal val="#ppt_h"/>
                                              </p:val>
                                            </p:tav>
                                          </p:tavLst>
                                        </p:anim>
                                        <p:animEffect transition="in" filter="fade">
                                          <p:cBhvr>
                                            <p:cTn id="29" dur="500"/>
                                            <p:tgtEl>
                                              <p:spTgt spid="52"/>
                                            </p:tgtEl>
                                          </p:cBhvr>
                                        </p:animEffect>
                                      </p:childTnLst>
                                    </p:cTn>
                                  </p:par>
                                </p:childTnLst>
                              </p:cTn>
                            </p:par>
                            <p:par>
                              <p:cTn id="30" fill="hold">
                                <p:stCondLst>
                                  <p:cond delay="1500"/>
                                </p:stCondLst>
                                <p:childTnLst>
                                  <p:par>
                                    <p:cTn id="31" presetID="50" presetClass="entr" presetSubtype="0" decel="10000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 calcmode="lin" valueType="num">
                                          <p:cBhvr>
                                            <p:cTn id="33" dur="1000" fill="hold"/>
                                            <p:tgtEl>
                                              <p:spTgt spid="41"/>
                                            </p:tgtEl>
                                            <p:attrNameLst>
                                              <p:attrName>ppt_w</p:attrName>
                                            </p:attrNameLst>
                                          </p:cBhvr>
                                          <p:tavLst>
                                            <p:tav tm="0">
                                              <p:val>
                                                <p:strVal val="#ppt_w+.3"/>
                                              </p:val>
                                            </p:tav>
                                            <p:tav tm="100000">
                                              <p:val>
                                                <p:strVal val="#ppt_w"/>
                                              </p:val>
                                            </p:tav>
                                          </p:tavLst>
                                        </p:anim>
                                        <p:anim calcmode="lin" valueType="num">
                                          <p:cBhvr>
                                            <p:cTn id="34" dur="1000" fill="hold"/>
                                            <p:tgtEl>
                                              <p:spTgt spid="41"/>
                                            </p:tgtEl>
                                            <p:attrNameLst>
                                              <p:attrName>ppt_h</p:attrName>
                                            </p:attrNameLst>
                                          </p:cBhvr>
                                          <p:tavLst>
                                            <p:tav tm="0">
                                              <p:val>
                                                <p:strVal val="#ppt_h"/>
                                              </p:val>
                                            </p:tav>
                                            <p:tav tm="100000">
                                              <p:val>
                                                <p:strVal val="#ppt_h"/>
                                              </p:val>
                                            </p:tav>
                                          </p:tavLst>
                                        </p:anim>
                                        <p:animEffect transition="in" filter="fade">
                                          <p:cBhvr>
                                            <p:cTn id="35" dur="1000"/>
                                            <p:tgtEl>
                                              <p:spTgt spid="41"/>
                                            </p:tgtEl>
                                          </p:cBhvr>
                                        </p:animEffect>
                                      </p:childTnLst>
                                    </p:cTn>
                                  </p:par>
                                  <p:par>
                                    <p:cTn id="36" presetID="50" presetClass="entr" presetSubtype="0" decel="100000" fill="hold" grpId="0" nodeType="withEffect">
                                      <p:stCondLst>
                                        <p:cond delay="0"/>
                                      </p:stCondLst>
                                      <p:childTnLst>
                                        <p:set>
                                          <p:cBhvr>
                                            <p:cTn id="37" dur="1" fill="hold">
                                              <p:stCondLst>
                                                <p:cond delay="0"/>
                                              </p:stCondLst>
                                            </p:cTn>
                                            <p:tgtEl>
                                              <p:spTgt spid="51"/>
                                            </p:tgtEl>
                                            <p:attrNameLst>
                                              <p:attrName>style.visibility</p:attrName>
                                            </p:attrNameLst>
                                          </p:cBhvr>
                                          <p:to>
                                            <p:strVal val="visible"/>
                                          </p:to>
                                        </p:set>
                                        <p:anim calcmode="lin" valueType="num">
                                          <p:cBhvr>
                                            <p:cTn id="38" dur="1000" fill="hold"/>
                                            <p:tgtEl>
                                              <p:spTgt spid="51"/>
                                            </p:tgtEl>
                                            <p:attrNameLst>
                                              <p:attrName>ppt_w</p:attrName>
                                            </p:attrNameLst>
                                          </p:cBhvr>
                                          <p:tavLst>
                                            <p:tav tm="0">
                                              <p:val>
                                                <p:strVal val="#ppt_w+.3"/>
                                              </p:val>
                                            </p:tav>
                                            <p:tav tm="100000">
                                              <p:val>
                                                <p:strVal val="#ppt_w"/>
                                              </p:val>
                                            </p:tav>
                                          </p:tavLst>
                                        </p:anim>
                                        <p:anim calcmode="lin" valueType="num">
                                          <p:cBhvr>
                                            <p:cTn id="39" dur="1000" fill="hold"/>
                                            <p:tgtEl>
                                              <p:spTgt spid="51"/>
                                            </p:tgtEl>
                                            <p:attrNameLst>
                                              <p:attrName>ppt_h</p:attrName>
                                            </p:attrNameLst>
                                          </p:cBhvr>
                                          <p:tavLst>
                                            <p:tav tm="0">
                                              <p:val>
                                                <p:strVal val="#ppt_h"/>
                                              </p:val>
                                            </p:tav>
                                            <p:tav tm="100000">
                                              <p:val>
                                                <p:strVal val="#ppt_h"/>
                                              </p:val>
                                            </p:tav>
                                          </p:tavLst>
                                        </p:anim>
                                        <p:animEffect transition="in" filter="fade">
                                          <p:cBhvr>
                                            <p:cTn id="40" dur="1000"/>
                                            <p:tgtEl>
                                              <p:spTgt spid="51"/>
                                            </p:tgtEl>
                                          </p:cBhvr>
                                        </p:animEffect>
                                      </p:childTnLst>
                                    </p:cTn>
                                  </p:par>
                                  <p:par>
                                    <p:cTn id="41" presetID="16" presetClass="entr" presetSubtype="37" fill="hold" nodeType="withEffect">
                                      <p:stCondLst>
                                        <p:cond delay="250"/>
                                      </p:stCondLst>
                                      <p:childTnLst>
                                        <p:set>
                                          <p:cBhvr>
                                            <p:cTn id="42" dur="1" fill="hold">
                                              <p:stCondLst>
                                                <p:cond delay="0"/>
                                              </p:stCondLst>
                                            </p:cTn>
                                            <p:tgtEl>
                                              <p:spTgt spid="44"/>
                                            </p:tgtEl>
                                            <p:attrNameLst>
                                              <p:attrName>style.visibility</p:attrName>
                                            </p:attrNameLst>
                                          </p:cBhvr>
                                          <p:to>
                                            <p:strVal val="visible"/>
                                          </p:to>
                                        </p:set>
                                        <p:animEffect transition="in" filter="barn(outVertical)">
                                          <p:cBhvr>
                                            <p:cTn id="43" dur="500"/>
                                            <p:tgtEl>
                                              <p:spTgt spid="44"/>
                                            </p:tgtEl>
                                          </p:cBhvr>
                                        </p:animEffect>
                                      </p:childTnLst>
                                    </p:cTn>
                                  </p:par>
                                  <p:par>
                                    <p:cTn id="44" presetID="22" presetClass="entr" presetSubtype="1" fill="hold" grpId="0" nodeType="withEffect">
                                      <p:stCondLst>
                                        <p:cond delay="500"/>
                                      </p:stCondLst>
                                      <p:childTnLst>
                                        <p:set>
                                          <p:cBhvr>
                                            <p:cTn id="45" dur="1" fill="hold">
                                              <p:stCondLst>
                                                <p:cond delay="0"/>
                                              </p:stCondLst>
                                            </p:cTn>
                                            <p:tgtEl>
                                              <p:spTgt spid="43"/>
                                            </p:tgtEl>
                                            <p:attrNameLst>
                                              <p:attrName>style.visibility</p:attrName>
                                            </p:attrNameLst>
                                          </p:cBhvr>
                                          <p:to>
                                            <p:strVal val="visible"/>
                                          </p:to>
                                        </p:set>
                                        <p:animEffect transition="in" filter="wipe(up)">
                                          <p:cBhvr>
                                            <p:cTn id="46" dur="500"/>
                                            <p:tgtEl>
                                              <p:spTgt spid="43"/>
                                            </p:tgtEl>
                                          </p:cBhvr>
                                        </p:animEffect>
                                      </p:childTnLst>
                                    </p:cTn>
                                  </p:par>
                                </p:childTnLst>
                              </p:cTn>
                            </p:par>
                            <p:par>
                              <p:cTn id="47" fill="hold">
                                <p:stCondLst>
                                  <p:cond delay="2500"/>
                                </p:stCondLst>
                                <p:childTnLst>
                                  <p:par>
                                    <p:cTn id="48" presetID="2" presetClass="entr" presetSubtype="4" fill="hold" nodeType="afterEffect">
                                      <p:stCondLst>
                                        <p:cond delay="0"/>
                                      </p:stCondLst>
                                      <p:childTnLst>
                                        <p:set>
                                          <p:cBhvr>
                                            <p:cTn id="49" dur="1" fill="hold">
                                              <p:stCondLst>
                                                <p:cond delay="0"/>
                                              </p:stCondLst>
                                            </p:cTn>
                                            <p:tgtEl>
                                              <p:spTgt spid="55"/>
                                            </p:tgtEl>
                                            <p:attrNameLst>
                                              <p:attrName>style.visibility</p:attrName>
                                            </p:attrNameLst>
                                          </p:cBhvr>
                                          <p:to>
                                            <p:strVal val="visible"/>
                                          </p:to>
                                        </p:set>
                                        <p:anim calcmode="lin" valueType="num">
                                          <p:cBhvr additive="base">
                                            <p:cTn id="50" dur="750" fill="hold"/>
                                            <p:tgtEl>
                                              <p:spTgt spid="55"/>
                                            </p:tgtEl>
                                            <p:attrNameLst>
                                              <p:attrName>ppt_x</p:attrName>
                                            </p:attrNameLst>
                                          </p:cBhvr>
                                          <p:tavLst>
                                            <p:tav tm="0">
                                              <p:val>
                                                <p:strVal val="#ppt_x"/>
                                              </p:val>
                                            </p:tav>
                                            <p:tav tm="100000">
                                              <p:val>
                                                <p:strVal val="#ppt_x"/>
                                              </p:val>
                                            </p:tav>
                                          </p:tavLst>
                                        </p:anim>
                                        <p:anim calcmode="lin" valueType="num">
                                          <p:cBhvr additive="base">
                                            <p:cTn id="51" dur="750" fill="hold"/>
                                            <p:tgtEl>
                                              <p:spTgt spid="55"/>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500"/>
                                      </p:stCondLst>
                                      <p:childTnLst>
                                        <p:set>
                                          <p:cBhvr>
                                            <p:cTn id="53" dur="1" fill="hold">
                                              <p:stCondLst>
                                                <p:cond delay="0"/>
                                              </p:stCondLst>
                                            </p:cTn>
                                            <p:tgtEl>
                                              <p:spTgt spid="56"/>
                                            </p:tgtEl>
                                            <p:attrNameLst>
                                              <p:attrName>style.visibility</p:attrName>
                                            </p:attrNameLst>
                                          </p:cBhvr>
                                          <p:to>
                                            <p:strVal val="visible"/>
                                          </p:to>
                                        </p:set>
                                        <p:anim calcmode="lin" valueType="num">
                                          <p:cBhvr additive="base">
                                            <p:cTn id="54" dur="750" fill="hold"/>
                                            <p:tgtEl>
                                              <p:spTgt spid="56"/>
                                            </p:tgtEl>
                                            <p:attrNameLst>
                                              <p:attrName>ppt_x</p:attrName>
                                            </p:attrNameLst>
                                          </p:cBhvr>
                                          <p:tavLst>
                                            <p:tav tm="0">
                                              <p:val>
                                                <p:strVal val="#ppt_x"/>
                                              </p:val>
                                            </p:tav>
                                            <p:tav tm="100000">
                                              <p:val>
                                                <p:strVal val="#ppt_x"/>
                                              </p:val>
                                            </p:tav>
                                          </p:tavLst>
                                        </p:anim>
                                        <p:anim calcmode="lin" valueType="num">
                                          <p:cBhvr additive="base">
                                            <p:cTn id="55" dur="75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39" grpId="0" animBg="1"/>
          <p:bldP spid="40" grpId="0" animBg="1"/>
          <p:bldP spid="38" grpId="0" animBg="1"/>
          <p:bldP spid="41" grpId="0"/>
          <p:bldP spid="42" grpId="0"/>
          <p:bldP spid="43" grpId="0"/>
          <p:bldP spid="51" grpId="0"/>
          <p:bldP spid="52"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E38C594A-D83D-4693-80E9-1D7B764E00C7}"/>
              </a:ext>
            </a:extLst>
          </p:cNvPr>
          <p:cNvSpPr txBox="1"/>
          <p:nvPr/>
        </p:nvSpPr>
        <p:spPr>
          <a:xfrm>
            <a:off x="1125344" y="236367"/>
            <a:ext cx="5108949" cy="584775"/>
          </a:xfrm>
          <a:prstGeom prst="rect">
            <a:avLst/>
          </a:prstGeom>
          <a:noFill/>
        </p:spPr>
        <p:txBody>
          <a:bodyPr wrap="square" rtlCol="0">
            <a:spAutoFit/>
          </a:bodyPr>
          <a:lstStyle>
            <a:defPPr>
              <a:defRPr lang="zh-CN"/>
            </a:defPPr>
            <a:lvl1pPr algn="ctr">
              <a:defRPr sz="2800" b="1">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工作项目</a:t>
            </a:r>
          </a:p>
        </p:txBody>
      </p:sp>
      <p:sp>
        <p:nvSpPr>
          <p:cNvPr id="33" name="矩形 32">
            <a:extLst>
              <a:ext uri="{FF2B5EF4-FFF2-40B4-BE49-F238E27FC236}">
                <a16:creationId xmlns:a16="http://schemas.microsoft.com/office/drawing/2014/main" id="{33550685-596D-46EA-A4C9-489FD4CEA190}"/>
              </a:ext>
            </a:extLst>
          </p:cNvPr>
          <p:cNvSpPr/>
          <p:nvPr/>
        </p:nvSpPr>
        <p:spPr bwMode="auto">
          <a:xfrm>
            <a:off x="410276" y="2232"/>
            <a:ext cx="680835" cy="895098"/>
          </a:xfrm>
          <a:prstGeom prst="rect">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lvl="0" indent="0" algn="ctr" defTabSz="913760" rtl="0" eaLnBrk="1" fontAlgn="base" latinLnBrk="0" hangingPunct="1">
              <a:lnSpc>
                <a:spcPct val="100000"/>
              </a:lnSpc>
              <a:spcBef>
                <a:spcPct val="0"/>
              </a:spcBef>
              <a:spcAft>
                <a:spcPct val="0"/>
              </a:spcAft>
              <a:buClrTx/>
              <a:buSzTx/>
              <a:buFontTx/>
              <a:buNone/>
              <a:tabLst/>
              <a:defRPr/>
            </a:pPr>
            <a:endParaRPr kumimoji="0" lang="zh-CN" altLang="en-US" sz="1999" b="0" i="0" u="none" strike="noStrike" kern="0" cap="none" spc="0" normalizeH="0" baseline="0" noProof="0">
              <a:ln>
                <a:noFill/>
              </a:ln>
              <a:solidFill>
                <a:srgbClr val="FFFFFF"/>
              </a:solidFill>
              <a:effectLst/>
              <a:uLnTx/>
              <a:uFillTx/>
              <a:latin typeface="微软雅黑"/>
              <a:ea typeface="微软雅黑"/>
              <a:cs typeface="+mn-cs"/>
            </a:endParaRPr>
          </a:p>
        </p:txBody>
      </p:sp>
      <p:grpSp>
        <p:nvGrpSpPr>
          <p:cNvPr id="34" name="组合 33">
            <a:extLst>
              <a:ext uri="{FF2B5EF4-FFF2-40B4-BE49-F238E27FC236}">
                <a16:creationId xmlns:a16="http://schemas.microsoft.com/office/drawing/2014/main" id="{D70E7067-5F11-4FDA-81C1-604E9F77ECDE}"/>
              </a:ext>
            </a:extLst>
          </p:cNvPr>
          <p:cNvGrpSpPr/>
          <p:nvPr/>
        </p:nvGrpSpPr>
        <p:grpSpPr>
          <a:xfrm>
            <a:off x="547505" y="386911"/>
            <a:ext cx="406377" cy="406375"/>
            <a:chOff x="2715905" y="-1569492"/>
            <a:chExt cx="504967" cy="504965"/>
          </a:xfrm>
        </p:grpSpPr>
        <p:sp>
          <p:nvSpPr>
            <p:cNvPr id="35" name="椭圆 34">
              <a:extLst>
                <a:ext uri="{FF2B5EF4-FFF2-40B4-BE49-F238E27FC236}">
                  <a16:creationId xmlns:a16="http://schemas.microsoft.com/office/drawing/2014/main" id="{AE8163C7-9BE3-491F-9D81-E51977328B29}"/>
                </a:ext>
              </a:extLst>
            </p:cNvPr>
            <p:cNvSpPr/>
            <p:nvPr/>
          </p:nvSpPr>
          <p:spPr bwMode="auto">
            <a:xfrm>
              <a:off x="2715905" y="-1569492"/>
              <a:ext cx="504967" cy="504965"/>
            </a:xfrm>
            <a:prstGeom prst="ellipse">
              <a:avLst/>
            </a:prstGeom>
            <a:solidFill>
              <a:srgbClr val="FFFFFF"/>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任意多边形: 形状 35">
              <a:extLst>
                <a:ext uri="{FF2B5EF4-FFF2-40B4-BE49-F238E27FC236}">
                  <a16:creationId xmlns:a16="http://schemas.microsoft.com/office/drawing/2014/main" id="{9EE95D1F-45EC-49BB-917C-7F6E5F0C6DD7}"/>
                </a:ext>
              </a:extLst>
            </p:cNvPr>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rgbClr val="BA1E34"/>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41" name="组合 40"/>
          <p:cNvGrpSpPr/>
          <p:nvPr/>
        </p:nvGrpSpPr>
        <p:grpSpPr>
          <a:xfrm>
            <a:off x="838622" y="2253148"/>
            <a:ext cx="4718290" cy="1055068"/>
            <a:chOff x="1064741" y="1736376"/>
            <a:chExt cx="4718290" cy="1055068"/>
          </a:xfrm>
        </p:grpSpPr>
        <p:sp>
          <p:nvSpPr>
            <p:cNvPr id="42" name="Oval 68"/>
            <p:cNvSpPr>
              <a:spLocks noChangeArrowheads="1"/>
            </p:cNvSpPr>
            <p:nvPr/>
          </p:nvSpPr>
          <p:spPr bwMode="auto">
            <a:xfrm flipH="1">
              <a:off x="1064741" y="1843186"/>
              <a:ext cx="752008" cy="750378"/>
            </a:xfrm>
            <a:prstGeom prst="ellipse">
              <a:avLst/>
            </a:prstGeom>
            <a:solidFill>
              <a:srgbClr val="E53238"/>
            </a:solidFill>
            <a:ln w="57150">
              <a:noFill/>
              <a:round/>
              <a:headEnd/>
              <a:tailEnd/>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en-US" sz="1000" dirty="0">
                <a:solidFill>
                  <a:prstClr val="black"/>
                </a:solidFill>
                <a:latin typeface="思源黑体" panose="020B0500000000000000" pitchFamily="34" charset="-122"/>
                <a:ea typeface="思源黑体" panose="020B0500000000000000" pitchFamily="34" charset="-122"/>
                <a:cs typeface="+mn-ea"/>
                <a:sym typeface="+mn-lt"/>
              </a:endParaRPr>
            </a:p>
          </p:txBody>
        </p:sp>
        <p:sp>
          <p:nvSpPr>
            <p:cNvPr id="43" name="Rectangle 2"/>
            <p:cNvSpPr>
              <a:spLocks/>
            </p:cNvSpPr>
            <p:nvPr/>
          </p:nvSpPr>
          <p:spPr bwMode="auto">
            <a:xfrm>
              <a:off x="1200777" y="1887114"/>
              <a:ext cx="47993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lnSpc>
                  <a:spcPct val="130000"/>
                </a:lnSpc>
              </a:pPr>
              <a:r>
                <a:rPr lang="id-ID" sz="4400" dirty="0">
                  <a:solidFill>
                    <a:prstClr val="white"/>
                  </a:solidFill>
                  <a:latin typeface="思源黑体" panose="020B0500000000000000" pitchFamily="34" charset="-122"/>
                  <a:ea typeface="思源黑体" panose="020B0500000000000000" pitchFamily="34" charset="-122"/>
                  <a:cs typeface="+mn-ea"/>
                  <a:sym typeface="+mn-lt"/>
                </a:rPr>
                <a:t>1</a:t>
              </a:r>
              <a:endParaRPr lang="en-US" sz="4400" dirty="0">
                <a:solidFill>
                  <a:prstClr val="white"/>
                </a:solidFill>
                <a:latin typeface="思源黑体" panose="020B0500000000000000" pitchFamily="34" charset="-122"/>
                <a:ea typeface="思源黑体" panose="020B0500000000000000" pitchFamily="34" charset="-122"/>
                <a:cs typeface="+mn-ea"/>
                <a:sym typeface="+mn-lt"/>
              </a:endParaRPr>
            </a:p>
          </p:txBody>
        </p:sp>
        <p:grpSp>
          <p:nvGrpSpPr>
            <p:cNvPr id="44" name="组合 43"/>
            <p:cNvGrpSpPr/>
            <p:nvPr/>
          </p:nvGrpSpPr>
          <p:grpSpPr>
            <a:xfrm>
              <a:off x="1816749" y="1736376"/>
              <a:ext cx="3966282" cy="1055068"/>
              <a:chOff x="2697421" y="988328"/>
              <a:chExt cx="3966282" cy="1055068"/>
            </a:xfrm>
          </p:grpSpPr>
          <p:sp>
            <p:nvSpPr>
              <p:cNvPr id="45" name="TextBox 46"/>
              <p:cNvSpPr txBox="1"/>
              <p:nvPr/>
            </p:nvSpPr>
            <p:spPr>
              <a:xfrm>
                <a:off x="2779299" y="1494656"/>
                <a:ext cx="3884404" cy="548740"/>
              </a:xfrm>
              <a:prstGeom prst="rect">
                <a:avLst/>
              </a:prstGeom>
              <a:noFill/>
            </p:spPr>
            <p:txBody>
              <a:bodyPr wrap="square" rtlCol="0">
                <a:spAutoFit/>
              </a:bodyPr>
              <a:lstStyle/>
              <a:p>
                <a:pPr>
                  <a:lnSpc>
                    <a:spcPct val="130000"/>
                  </a:lnSpc>
                </a:pPr>
                <a:r>
                  <a:rPr lang="zh-CN" altLang="en-US" sz="12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主要负责：</a:t>
                </a:r>
                <a:endParaRPr lang="en-US" altLang="zh-CN" sz="12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a:p>
                <a:pPr>
                  <a:lnSpc>
                    <a:spcPct val="130000"/>
                  </a:lnSpc>
                </a:pPr>
                <a:r>
                  <a:rPr lang="zh-CN" altLang="en-US" sz="12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项目中的配置部分</a:t>
                </a:r>
                <a:r>
                  <a:rPr lang="en-US" altLang="zh-CN" sz="12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a:t>
                </a:r>
                <a:r>
                  <a:rPr lang="zh-CN" altLang="en-US" sz="12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典型配置页</a:t>
                </a:r>
                <a:r>
                  <a:rPr lang="en-US" altLang="zh-CN" sz="12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a:t>
                </a:r>
                <a:r>
                  <a:rPr lang="zh-CN" altLang="en-US" sz="12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资源上图复用修改</a:t>
                </a:r>
                <a:endParaRPr lang="en-US" altLang="zh-CN" sz="12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46" name="TextBox 47"/>
              <p:cNvSpPr txBox="1"/>
              <p:nvPr/>
            </p:nvSpPr>
            <p:spPr>
              <a:xfrm>
                <a:off x="2697421" y="988328"/>
                <a:ext cx="3785575" cy="584739"/>
              </a:xfrm>
              <a:prstGeom prst="rect">
                <a:avLst/>
              </a:prstGeom>
              <a:noFill/>
            </p:spPr>
            <p:txBody>
              <a:bodyPr wrap="square" lIns="182843" tIns="91422" rIns="182843" bIns="91422" rtlCol="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定位引擎项目     </a:t>
                </a:r>
                <a:r>
                  <a:rPr lang="en-US" altLang="zh-CN"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7.26-10.11</a:t>
                </a:r>
                <a:endPar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grpSp>
      </p:grpSp>
      <p:grpSp>
        <p:nvGrpSpPr>
          <p:cNvPr id="47" name="组合 46"/>
          <p:cNvGrpSpPr/>
          <p:nvPr/>
        </p:nvGrpSpPr>
        <p:grpSpPr>
          <a:xfrm>
            <a:off x="6130523" y="2253148"/>
            <a:ext cx="4574274" cy="857188"/>
            <a:chOff x="1064741" y="1736376"/>
            <a:chExt cx="4574274" cy="857188"/>
          </a:xfrm>
        </p:grpSpPr>
        <p:sp>
          <p:nvSpPr>
            <p:cNvPr id="48" name="Oval 68"/>
            <p:cNvSpPr>
              <a:spLocks noChangeArrowheads="1"/>
            </p:cNvSpPr>
            <p:nvPr/>
          </p:nvSpPr>
          <p:spPr bwMode="auto">
            <a:xfrm flipH="1">
              <a:off x="1064741" y="1843186"/>
              <a:ext cx="752008" cy="750378"/>
            </a:xfrm>
            <a:prstGeom prst="ellipse">
              <a:avLst/>
            </a:prstGeom>
            <a:solidFill>
              <a:srgbClr val="595959"/>
            </a:solidFill>
            <a:ln w="57150">
              <a:noFill/>
              <a:round/>
              <a:headEnd/>
              <a:tailEnd/>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en-US" sz="1000" dirty="0">
                <a:solidFill>
                  <a:prstClr val="black"/>
                </a:solidFill>
                <a:latin typeface="思源黑体" panose="020B0500000000000000" pitchFamily="34" charset="-122"/>
                <a:ea typeface="思源黑体" panose="020B0500000000000000" pitchFamily="34" charset="-122"/>
                <a:cs typeface="+mn-ea"/>
                <a:sym typeface="+mn-lt"/>
              </a:endParaRPr>
            </a:p>
          </p:txBody>
        </p:sp>
        <p:sp>
          <p:nvSpPr>
            <p:cNvPr id="49" name="Rectangle 2"/>
            <p:cNvSpPr>
              <a:spLocks/>
            </p:cNvSpPr>
            <p:nvPr/>
          </p:nvSpPr>
          <p:spPr bwMode="auto">
            <a:xfrm>
              <a:off x="1200777" y="1887114"/>
              <a:ext cx="47993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lnSpc>
                  <a:spcPct val="130000"/>
                </a:lnSpc>
              </a:pPr>
              <a:r>
                <a:rPr lang="en-US" sz="4400" dirty="0">
                  <a:solidFill>
                    <a:prstClr val="white"/>
                  </a:solidFill>
                  <a:latin typeface="思源黑体" panose="020B0500000000000000" pitchFamily="34" charset="-122"/>
                  <a:ea typeface="思源黑体" panose="020B0500000000000000" pitchFamily="34" charset="-122"/>
                  <a:cs typeface="+mn-ea"/>
                  <a:sym typeface="+mn-lt"/>
                </a:rPr>
                <a:t>2</a:t>
              </a:r>
            </a:p>
          </p:txBody>
        </p:sp>
        <p:sp>
          <p:nvSpPr>
            <p:cNvPr id="52" name="TextBox 53"/>
            <p:cNvSpPr txBox="1"/>
            <p:nvPr/>
          </p:nvSpPr>
          <p:spPr>
            <a:xfrm>
              <a:off x="1816749" y="1736376"/>
              <a:ext cx="3822266" cy="584739"/>
            </a:xfrm>
            <a:prstGeom prst="rect">
              <a:avLst/>
            </a:prstGeom>
            <a:noFill/>
          </p:spPr>
          <p:txBody>
            <a:bodyPr wrap="square" lIns="182843" tIns="91422" rIns="182843" bIns="91422" rtlCol="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电子封条项目     </a:t>
              </a:r>
              <a:r>
                <a:rPr lang="en-US" altLang="zh-CN"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11.13-11.18</a:t>
              </a:r>
              <a:endPar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grpSp>
      <p:grpSp>
        <p:nvGrpSpPr>
          <p:cNvPr id="53" name="组合 52"/>
          <p:cNvGrpSpPr/>
          <p:nvPr/>
        </p:nvGrpSpPr>
        <p:grpSpPr>
          <a:xfrm>
            <a:off x="839701" y="3488454"/>
            <a:ext cx="4824536" cy="857188"/>
            <a:chOff x="1064741" y="1736376"/>
            <a:chExt cx="4824536" cy="857188"/>
          </a:xfrm>
        </p:grpSpPr>
        <p:sp>
          <p:nvSpPr>
            <p:cNvPr id="54" name="Oval 68"/>
            <p:cNvSpPr>
              <a:spLocks noChangeArrowheads="1"/>
            </p:cNvSpPr>
            <p:nvPr/>
          </p:nvSpPr>
          <p:spPr bwMode="auto">
            <a:xfrm flipH="1">
              <a:off x="1064741" y="1843186"/>
              <a:ext cx="752008" cy="750378"/>
            </a:xfrm>
            <a:prstGeom prst="ellipse">
              <a:avLst/>
            </a:prstGeom>
            <a:solidFill>
              <a:srgbClr val="595959"/>
            </a:solidFill>
            <a:ln w="57150">
              <a:noFill/>
              <a:round/>
              <a:headEnd/>
              <a:tailEnd/>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en-US" sz="1000" dirty="0">
                <a:solidFill>
                  <a:prstClr val="black"/>
                </a:solidFill>
                <a:latin typeface="思源黑体" panose="020B0500000000000000" pitchFamily="34" charset="-122"/>
                <a:ea typeface="思源黑体" panose="020B0500000000000000" pitchFamily="34" charset="-122"/>
                <a:cs typeface="+mn-ea"/>
                <a:sym typeface="+mn-lt"/>
              </a:endParaRPr>
            </a:p>
          </p:txBody>
        </p:sp>
        <p:sp>
          <p:nvSpPr>
            <p:cNvPr id="55" name="Rectangle 2"/>
            <p:cNvSpPr>
              <a:spLocks/>
            </p:cNvSpPr>
            <p:nvPr/>
          </p:nvSpPr>
          <p:spPr bwMode="auto">
            <a:xfrm>
              <a:off x="1200777" y="1887114"/>
              <a:ext cx="47993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lnSpc>
                  <a:spcPct val="130000"/>
                </a:lnSpc>
              </a:pPr>
              <a:r>
                <a:rPr lang="en-US" sz="4400" dirty="0">
                  <a:solidFill>
                    <a:prstClr val="white"/>
                  </a:solidFill>
                  <a:latin typeface="思源黑体" panose="020B0500000000000000" pitchFamily="34" charset="-122"/>
                  <a:ea typeface="思源黑体" panose="020B0500000000000000" pitchFamily="34" charset="-122"/>
                  <a:cs typeface="+mn-ea"/>
                  <a:sym typeface="+mn-lt"/>
                </a:rPr>
                <a:t>3</a:t>
              </a:r>
            </a:p>
          </p:txBody>
        </p:sp>
        <p:sp>
          <p:nvSpPr>
            <p:cNvPr id="58" name="TextBox 59"/>
            <p:cNvSpPr txBox="1"/>
            <p:nvPr/>
          </p:nvSpPr>
          <p:spPr>
            <a:xfrm>
              <a:off x="1816749" y="1736376"/>
              <a:ext cx="4072528" cy="545178"/>
            </a:xfrm>
            <a:prstGeom prst="rect">
              <a:avLst/>
            </a:prstGeom>
            <a:noFill/>
          </p:spPr>
          <p:txBody>
            <a:bodyPr wrap="square" lIns="182843" tIns="91422" rIns="182843" bIns="91422" rtlCol="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万华槽车装卸项目  </a:t>
              </a:r>
              <a:r>
                <a:rPr lang="en-US" altLang="zh-CN"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10.25-11.19</a:t>
              </a:r>
              <a:endPar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grpSp>
      <p:grpSp>
        <p:nvGrpSpPr>
          <p:cNvPr id="59" name="组合 58"/>
          <p:cNvGrpSpPr/>
          <p:nvPr/>
        </p:nvGrpSpPr>
        <p:grpSpPr>
          <a:xfrm>
            <a:off x="6131602" y="3488454"/>
            <a:ext cx="6156292" cy="857188"/>
            <a:chOff x="1064741" y="1736376"/>
            <a:chExt cx="6156292" cy="857188"/>
          </a:xfrm>
        </p:grpSpPr>
        <p:sp>
          <p:nvSpPr>
            <p:cNvPr id="60" name="Oval 68"/>
            <p:cNvSpPr>
              <a:spLocks noChangeArrowheads="1"/>
            </p:cNvSpPr>
            <p:nvPr/>
          </p:nvSpPr>
          <p:spPr bwMode="auto">
            <a:xfrm flipH="1">
              <a:off x="1064741" y="1843186"/>
              <a:ext cx="752008" cy="750378"/>
            </a:xfrm>
            <a:prstGeom prst="ellipse">
              <a:avLst/>
            </a:prstGeom>
            <a:solidFill>
              <a:srgbClr val="E53238"/>
            </a:solidFill>
            <a:ln w="57150">
              <a:noFill/>
              <a:round/>
              <a:headEnd/>
              <a:tailEnd/>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en-US" sz="1000" dirty="0">
                <a:solidFill>
                  <a:prstClr val="black"/>
                </a:solidFill>
                <a:latin typeface="思源黑体" panose="020B0500000000000000" pitchFamily="34" charset="-122"/>
                <a:ea typeface="思源黑体" panose="020B0500000000000000" pitchFamily="34" charset="-122"/>
                <a:cs typeface="+mn-ea"/>
                <a:sym typeface="+mn-lt"/>
              </a:endParaRPr>
            </a:p>
          </p:txBody>
        </p:sp>
        <p:sp>
          <p:nvSpPr>
            <p:cNvPr id="61" name="Rectangle 2"/>
            <p:cNvSpPr>
              <a:spLocks/>
            </p:cNvSpPr>
            <p:nvPr/>
          </p:nvSpPr>
          <p:spPr bwMode="auto">
            <a:xfrm>
              <a:off x="1200777" y="1887114"/>
              <a:ext cx="47993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lnSpc>
                  <a:spcPct val="130000"/>
                </a:lnSpc>
              </a:pPr>
              <a:r>
                <a:rPr lang="en-US" sz="4400" dirty="0">
                  <a:solidFill>
                    <a:prstClr val="white"/>
                  </a:solidFill>
                  <a:latin typeface="思源黑体" panose="020B0500000000000000" pitchFamily="34" charset="-122"/>
                  <a:ea typeface="思源黑体" panose="020B0500000000000000" pitchFamily="34" charset="-122"/>
                  <a:cs typeface="+mn-ea"/>
                  <a:sym typeface="+mn-lt"/>
                </a:rPr>
                <a:t>4</a:t>
              </a:r>
            </a:p>
          </p:txBody>
        </p:sp>
        <p:sp>
          <p:nvSpPr>
            <p:cNvPr id="76" name="TextBox 65"/>
            <p:cNvSpPr txBox="1"/>
            <p:nvPr/>
          </p:nvSpPr>
          <p:spPr>
            <a:xfrm>
              <a:off x="1816749" y="1736376"/>
              <a:ext cx="5404284" cy="545754"/>
            </a:xfrm>
            <a:prstGeom prst="rect">
              <a:avLst/>
            </a:prstGeom>
            <a:noFill/>
          </p:spPr>
          <p:txBody>
            <a:bodyPr wrap="square" lIns="182843" tIns="91422" rIns="182843" bIns="91422" rtlCol="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危化品停车场项目  </a:t>
              </a:r>
              <a:r>
                <a:rPr lang="en-US" altLang="zh-CN"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2021.11.22-2022.1.18</a:t>
              </a:r>
              <a:endPar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grpSp>
      <p:pic>
        <p:nvPicPr>
          <p:cNvPr id="86" name="图片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6301" y="444855"/>
            <a:ext cx="2055889" cy="268862"/>
          </a:xfrm>
          <a:prstGeom prst="rect">
            <a:avLst/>
          </a:prstGeom>
        </p:spPr>
      </p:pic>
      <p:sp>
        <p:nvSpPr>
          <p:cNvPr id="87" name="TextBox 46"/>
          <p:cNvSpPr txBox="1"/>
          <p:nvPr/>
        </p:nvSpPr>
        <p:spPr>
          <a:xfrm>
            <a:off x="1672507" y="4008664"/>
            <a:ext cx="4323055" cy="572464"/>
          </a:xfrm>
          <a:prstGeom prst="rect">
            <a:avLst/>
          </a:prstGeom>
          <a:noFill/>
        </p:spPr>
        <p:txBody>
          <a:bodyPr wrap="square" rtlCol="0">
            <a:spAutoFit/>
          </a:bodyPr>
          <a:lstStyle/>
          <a:p>
            <a:pPr>
              <a:lnSpc>
                <a:spcPct val="130000"/>
              </a:lnSpc>
            </a:pPr>
            <a:r>
              <a:rPr lang="zh-CN" altLang="en-US" sz="12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主要负责：</a:t>
            </a:r>
            <a:endParaRPr lang="en-US" altLang="zh-CN" sz="12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a:p>
            <a:pPr>
              <a:lnSpc>
                <a:spcPct val="130000"/>
              </a:lnSpc>
            </a:pPr>
            <a:r>
              <a:rPr lang="zh-CN" altLang="en-US" sz="12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首页数据看板</a:t>
            </a:r>
            <a:r>
              <a:rPr lang="en-US" altLang="zh-CN" sz="12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a:t>
            </a:r>
            <a:r>
              <a:rPr lang="zh-CN" altLang="en-US" sz="12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告警列表数据看板</a:t>
            </a:r>
            <a:r>
              <a:rPr lang="en-US" altLang="zh-CN" sz="12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——MPS</a:t>
            </a:r>
            <a:r>
              <a:rPr lang="zh-CN" altLang="en-US" sz="12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对接、极简播放器</a:t>
            </a:r>
            <a:endParaRPr lang="en-US" altLang="zh-CN" sz="12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88" name="TextBox 46"/>
          <p:cNvSpPr txBox="1"/>
          <p:nvPr/>
        </p:nvSpPr>
        <p:spPr>
          <a:xfrm>
            <a:off x="7104397" y="2757204"/>
            <a:ext cx="4248472" cy="572464"/>
          </a:xfrm>
          <a:prstGeom prst="rect">
            <a:avLst/>
          </a:prstGeom>
          <a:noFill/>
        </p:spPr>
        <p:txBody>
          <a:bodyPr wrap="square" rtlCol="0">
            <a:spAutoFit/>
          </a:bodyPr>
          <a:lstStyle/>
          <a:p>
            <a:pPr>
              <a:lnSpc>
                <a:spcPct val="130000"/>
              </a:lnSpc>
            </a:pPr>
            <a:r>
              <a:rPr lang="zh-CN" altLang="en-US" sz="12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主要负责：</a:t>
            </a:r>
            <a:endParaRPr lang="en-US" altLang="zh-CN" sz="12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a:p>
            <a:pPr>
              <a:lnSpc>
                <a:spcPct val="130000"/>
              </a:lnSpc>
            </a:pPr>
            <a:r>
              <a:rPr lang="zh-CN" altLang="en-US" sz="12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项目前端只有配置页，但需要从基础框架开始搭建</a:t>
            </a:r>
            <a:endParaRPr lang="en-US" altLang="zh-CN" sz="12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89" name="TextBox 46"/>
          <p:cNvSpPr txBox="1"/>
          <p:nvPr/>
        </p:nvSpPr>
        <p:spPr>
          <a:xfrm>
            <a:off x="7027657" y="4008664"/>
            <a:ext cx="4894533" cy="812530"/>
          </a:xfrm>
          <a:prstGeom prst="rect">
            <a:avLst/>
          </a:prstGeom>
          <a:noFill/>
        </p:spPr>
        <p:txBody>
          <a:bodyPr wrap="square" rtlCol="0">
            <a:spAutoFit/>
          </a:bodyPr>
          <a:lstStyle/>
          <a:p>
            <a:pPr>
              <a:lnSpc>
                <a:spcPct val="130000"/>
              </a:lnSpc>
            </a:pPr>
            <a:r>
              <a:rPr lang="zh-CN" altLang="en-US" sz="12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主要负责：</a:t>
            </a:r>
            <a:endParaRPr lang="en-US" altLang="zh-CN" sz="12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a:p>
            <a:pPr>
              <a:lnSpc>
                <a:spcPct val="130000"/>
              </a:lnSpc>
            </a:pPr>
            <a:r>
              <a:rPr lang="zh-CN" altLang="en-US" sz="12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负责</a:t>
            </a:r>
            <a:r>
              <a:rPr lang="en-US" altLang="zh-CN" sz="12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BS</a:t>
            </a:r>
            <a:r>
              <a:rPr lang="zh-CN" altLang="en-US" sz="12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端的</a:t>
            </a:r>
            <a:r>
              <a:rPr lang="zh-CN" altLang="en-US" sz="12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停车申请流程（申请</a:t>
            </a:r>
            <a:r>
              <a:rPr lang="en-US" altLang="zh-CN" sz="12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a:t>
            </a:r>
            <a:r>
              <a:rPr lang="zh-CN" altLang="en-US" sz="12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申请历史 审核</a:t>
            </a:r>
            <a:r>
              <a:rPr lang="en-US" altLang="zh-CN" sz="12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a:t>
            </a:r>
            <a:r>
              <a:rPr lang="zh-CN" altLang="en-US" sz="12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审核历史 ），</a:t>
            </a:r>
            <a:endParaRPr lang="en-US" altLang="zh-CN" sz="12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a:p>
            <a:pPr>
              <a:lnSpc>
                <a:spcPct val="130000"/>
              </a:lnSpc>
            </a:pPr>
            <a:r>
              <a:rPr lang="zh-CN" altLang="en-US" sz="12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小程序端和</a:t>
            </a:r>
            <a:r>
              <a:rPr lang="en-US" altLang="zh-CN" sz="12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BS</a:t>
            </a:r>
            <a:r>
              <a:rPr lang="zh-CN" altLang="en-US" sz="12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端</a:t>
            </a:r>
            <a:endParaRPr lang="en-US" altLang="zh-CN" sz="12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Tree>
    <p:extLst>
      <p:ext uri="{BB962C8B-B14F-4D97-AF65-F5344CB8AC3E}">
        <p14:creationId xmlns:p14="http://schemas.microsoft.com/office/powerpoint/2010/main" val="4058457822"/>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1000"/>
                                        <p:tgtEl>
                                          <p:spTgt spid="47"/>
                                        </p:tgtEl>
                                      </p:cBhvr>
                                    </p:animEffect>
                                    <p:anim calcmode="lin" valueType="num">
                                      <p:cBhvr>
                                        <p:cTn id="14" dur="1000" fill="hold"/>
                                        <p:tgtEl>
                                          <p:spTgt spid="47"/>
                                        </p:tgtEl>
                                        <p:attrNameLst>
                                          <p:attrName>ppt_x</p:attrName>
                                        </p:attrNameLst>
                                      </p:cBhvr>
                                      <p:tavLst>
                                        <p:tav tm="0">
                                          <p:val>
                                            <p:strVal val="#ppt_x"/>
                                          </p:val>
                                        </p:tav>
                                        <p:tav tm="100000">
                                          <p:val>
                                            <p:strVal val="#ppt_x"/>
                                          </p:val>
                                        </p:tav>
                                      </p:tavLst>
                                    </p:anim>
                                    <p:anim calcmode="lin" valueType="num">
                                      <p:cBhvr>
                                        <p:cTn id="15" dur="1000" fill="hold"/>
                                        <p:tgtEl>
                                          <p:spTgt spid="4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1000"/>
                                        <p:tgtEl>
                                          <p:spTgt spid="53"/>
                                        </p:tgtEl>
                                      </p:cBhvr>
                                    </p:animEffect>
                                    <p:anim calcmode="lin" valueType="num">
                                      <p:cBhvr>
                                        <p:cTn id="20" dur="1000" fill="hold"/>
                                        <p:tgtEl>
                                          <p:spTgt spid="53"/>
                                        </p:tgtEl>
                                        <p:attrNameLst>
                                          <p:attrName>ppt_x</p:attrName>
                                        </p:attrNameLst>
                                      </p:cBhvr>
                                      <p:tavLst>
                                        <p:tav tm="0">
                                          <p:val>
                                            <p:strVal val="#ppt_x"/>
                                          </p:val>
                                        </p:tav>
                                        <p:tav tm="100000">
                                          <p:val>
                                            <p:strVal val="#ppt_x"/>
                                          </p:val>
                                        </p:tav>
                                      </p:tavLst>
                                    </p:anim>
                                    <p:anim calcmode="lin" valueType="num">
                                      <p:cBhvr>
                                        <p:cTn id="21" dur="1000" fill="hold"/>
                                        <p:tgtEl>
                                          <p:spTgt spid="53"/>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fade">
                                      <p:cBhvr>
                                        <p:cTn id="25" dur="1000"/>
                                        <p:tgtEl>
                                          <p:spTgt spid="59"/>
                                        </p:tgtEl>
                                      </p:cBhvr>
                                    </p:animEffect>
                                    <p:anim calcmode="lin" valueType="num">
                                      <p:cBhvr>
                                        <p:cTn id="26" dur="1000" fill="hold"/>
                                        <p:tgtEl>
                                          <p:spTgt spid="59"/>
                                        </p:tgtEl>
                                        <p:attrNameLst>
                                          <p:attrName>ppt_x</p:attrName>
                                        </p:attrNameLst>
                                      </p:cBhvr>
                                      <p:tavLst>
                                        <p:tav tm="0">
                                          <p:val>
                                            <p:strVal val="#ppt_x"/>
                                          </p:val>
                                        </p:tav>
                                        <p:tav tm="100000">
                                          <p:val>
                                            <p:strVal val="#ppt_x"/>
                                          </p:val>
                                        </p:tav>
                                      </p:tavLst>
                                    </p:anim>
                                    <p:anim calcmode="lin" valueType="num">
                                      <p:cBhvr>
                                        <p:cTn id="27"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E38C594A-D83D-4693-80E9-1D7B764E00C7}"/>
              </a:ext>
            </a:extLst>
          </p:cNvPr>
          <p:cNvSpPr txBox="1"/>
          <p:nvPr/>
        </p:nvSpPr>
        <p:spPr>
          <a:xfrm>
            <a:off x="1125344" y="236367"/>
            <a:ext cx="5108949" cy="584775"/>
          </a:xfrm>
          <a:prstGeom prst="rect">
            <a:avLst/>
          </a:prstGeom>
          <a:noFill/>
        </p:spPr>
        <p:txBody>
          <a:bodyPr wrap="square" rtlCol="0">
            <a:spAutoFit/>
          </a:bodyPr>
          <a:lstStyle>
            <a:defPPr>
              <a:defRPr lang="zh-CN"/>
            </a:defPPr>
            <a:lvl1pPr algn="ctr">
              <a:defRPr sz="2800" b="1">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工作成果展示</a:t>
            </a:r>
          </a:p>
        </p:txBody>
      </p:sp>
      <p:sp>
        <p:nvSpPr>
          <p:cNvPr id="33" name="矩形 32">
            <a:extLst>
              <a:ext uri="{FF2B5EF4-FFF2-40B4-BE49-F238E27FC236}">
                <a16:creationId xmlns:a16="http://schemas.microsoft.com/office/drawing/2014/main" id="{33550685-596D-46EA-A4C9-489FD4CEA190}"/>
              </a:ext>
            </a:extLst>
          </p:cNvPr>
          <p:cNvSpPr/>
          <p:nvPr/>
        </p:nvSpPr>
        <p:spPr bwMode="auto">
          <a:xfrm>
            <a:off x="410276" y="2232"/>
            <a:ext cx="680835" cy="895098"/>
          </a:xfrm>
          <a:prstGeom prst="rect">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lvl="0" indent="0" algn="ctr" defTabSz="913760" rtl="0" eaLnBrk="1" fontAlgn="base" latinLnBrk="0" hangingPunct="1">
              <a:lnSpc>
                <a:spcPct val="100000"/>
              </a:lnSpc>
              <a:spcBef>
                <a:spcPct val="0"/>
              </a:spcBef>
              <a:spcAft>
                <a:spcPct val="0"/>
              </a:spcAft>
              <a:buClrTx/>
              <a:buSzTx/>
              <a:buFontTx/>
              <a:buNone/>
              <a:tabLst/>
              <a:defRPr/>
            </a:pPr>
            <a:endParaRPr kumimoji="0" lang="zh-CN" altLang="en-US" sz="1999" b="0" i="0" u="none" strike="noStrike" kern="0" cap="none" spc="0" normalizeH="0" baseline="0" noProof="0">
              <a:ln>
                <a:noFill/>
              </a:ln>
              <a:solidFill>
                <a:srgbClr val="FFFFFF"/>
              </a:solidFill>
              <a:effectLst/>
              <a:uLnTx/>
              <a:uFillTx/>
              <a:latin typeface="微软雅黑"/>
              <a:ea typeface="微软雅黑"/>
              <a:cs typeface="+mn-cs"/>
            </a:endParaRPr>
          </a:p>
        </p:txBody>
      </p:sp>
      <p:grpSp>
        <p:nvGrpSpPr>
          <p:cNvPr id="34" name="组合 33">
            <a:extLst>
              <a:ext uri="{FF2B5EF4-FFF2-40B4-BE49-F238E27FC236}">
                <a16:creationId xmlns:a16="http://schemas.microsoft.com/office/drawing/2014/main" id="{D70E7067-5F11-4FDA-81C1-604E9F77ECDE}"/>
              </a:ext>
            </a:extLst>
          </p:cNvPr>
          <p:cNvGrpSpPr/>
          <p:nvPr/>
        </p:nvGrpSpPr>
        <p:grpSpPr>
          <a:xfrm>
            <a:off x="547505" y="386911"/>
            <a:ext cx="406377" cy="406375"/>
            <a:chOff x="2715905" y="-1569492"/>
            <a:chExt cx="504967" cy="504965"/>
          </a:xfrm>
        </p:grpSpPr>
        <p:sp>
          <p:nvSpPr>
            <p:cNvPr id="35" name="椭圆 34">
              <a:extLst>
                <a:ext uri="{FF2B5EF4-FFF2-40B4-BE49-F238E27FC236}">
                  <a16:creationId xmlns:a16="http://schemas.microsoft.com/office/drawing/2014/main" id="{AE8163C7-9BE3-491F-9D81-E51977328B29}"/>
                </a:ext>
              </a:extLst>
            </p:cNvPr>
            <p:cNvSpPr/>
            <p:nvPr/>
          </p:nvSpPr>
          <p:spPr bwMode="auto">
            <a:xfrm>
              <a:off x="2715905" y="-1569492"/>
              <a:ext cx="504967" cy="504965"/>
            </a:xfrm>
            <a:prstGeom prst="ellipse">
              <a:avLst/>
            </a:prstGeom>
            <a:solidFill>
              <a:srgbClr val="FFFFFF"/>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任意多边形: 形状 35">
              <a:extLst>
                <a:ext uri="{FF2B5EF4-FFF2-40B4-BE49-F238E27FC236}">
                  <a16:creationId xmlns:a16="http://schemas.microsoft.com/office/drawing/2014/main" id="{9EE95D1F-45EC-49BB-917C-7F6E5F0C6DD7}"/>
                </a:ext>
              </a:extLst>
            </p:cNvPr>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rgbClr val="BA1E34"/>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86" name="图片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6301" y="444855"/>
            <a:ext cx="2055889" cy="268862"/>
          </a:xfrm>
          <a:prstGeom prst="rect">
            <a:avLst/>
          </a:prstGeom>
        </p:spPr>
      </p:pic>
      <p:pic>
        <p:nvPicPr>
          <p:cNvPr id="29" name="图片 28"/>
          <p:cNvPicPr>
            <a:picLocks noChangeAspect="1"/>
          </p:cNvPicPr>
          <p:nvPr/>
        </p:nvPicPr>
        <p:blipFill>
          <a:blip r:embed="rId4"/>
          <a:stretch>
            <a:fillRect/>
          </a:stretch>
        </p:blipFill>
        <p:spPr>
          <a:xfrm>
            <a:off x="335360" y="1052736"/>
            <a:ext cx="11521280" cy="5606963"/>
          </a:xfrm>
          <a:prstGeom prst="rect">
            <a:avLst/>
          </a:prstGeom>
        </p:spPr>
      </p:pic>
    </p:spTree>
    <p:extLst>
      <p:ext uri="{BB962C8B-B14F-4D97-AF65-F5344CB8AC3E}">
        <p14:creationId xmlns:p14="http://schemas.microsoft.com/office/powerpoint/2010/main" val="3798813081"/>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E38C594A-D83D-4693-80E9-1D7B764E00C7}"/>
              </a:ext>
            </a:extLst>
          </p:cNvPr>
          <p:cNvSpPr txBox="1"/>
          <p:nvPr/>
        </p:nvSpPr>
        <p:spPr>
          <a:xfrm>
            <a:off x="1125344" y="236367"/>
            <a:ext cx="5108949" cy="584775"/>
          </a:xfrm>
          <a:prstGeom prst="rect">
            <a:avLst/>
          </a:prstGeom>
          <a:noFill/>
        </p:spPr>
        <p:txBody>
          <a:bodyPr wrap="square" rtlCol="0">
            <a:spAutoFit/>
          </a:bodyPr>
          <a:lstStyle>
            <a:defPPr>
              <a:defRPr lang="zh-CN"/>
            </a:defPPr>
            <a:lvl1pPr algn="ctr">
              <a:defRPr sz="2800" b="1">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遇到的问题</a:t>
            </a:r>
            <a:r>
              <a:rPr kumimoji="0" lang="en-US" altLang="zh-CN"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a:t>
            </a:r>
            <a:r>
              <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资源上图</a:t>
            </a:r>
          </a:p>
        </p:txBody>
      </p:sp>
      <p:sp>
        <p:nvSpPr>
          <p:cNvPr id="33" name="矩形 32">
            <a:extLst>
              <a:ext uri="{FF2B5EF4-FFF2-40B4-BE49-F238E27FC236}">
                <a16:creationId xmlns:a16="http://schemas.microsoft.com/office/drawing/2014/main" id="{33550685-596D-46EA-A4C9-489FD4CEA190}"/>
              </a:ext>
            </a:extLst>
          </p:cNvPr>
          <p:cNvSpPr/>
          <p:nvPr/>
        </p:nvSpPr>
        <p:spPr bwMode="auto">
          <a:xfrm>
            <a:off x="410276" y="2232"/>
            <a:ext cx="680835" cy="895098"/>
          </a:xfrm>
          <a:prstGeom prst="rect">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lvl="0" indent="0" algn="ctr" defTabSz="913760" rtl="0" eaLnBrk="1" fontAlgn="base" latinLnBrk="0" hangingPunct="1">
              <a:lnSpc>
                <a:spcPct val="100000"/>
              </a:lnSpc>
              <a:spcBef>
                <a:spcPct val="0"/>
              </a:spcBef>
              <a:spcAft>
                <a:spcPct val="0"/>
              </a:spcAft>
              <a:buClrTx/>
              <a:buSzTx/>
              <a:buFontTx/>
              <a:buNone/>
              <a:tabLst/>
              <a:defRPr/>
            </a:pPr>
            <a:endParaRPr kumimoji="0" lang="zh-CN" altLang="en-US" sz="1999" b="0" i="0" u="none" strike="noStrike" kern="0" cap="none" spc="0" normalizeH="0" baseline="0" noProof="0">
              <a:ln>
                <a:noFill/>
              </a:ln>
              <a:solidFill>
                <a:srgbClr val="FFFFFF"/>
              </a:solidFill>
              <a:effectLst/>
              <a:uLnTx/>
              <a:uFillTx/>
              <a:latin typeface="微软雅黑"/>
              <a:ea typeface="微软雅黑"/>
              <a:cs typeface="+mn-cs"/>
            </a:endParaRPr>
          </a:p>
        </p:txBody>
      </p:sp>
      <p:grpSp>
        <p:nvGrpSpPr>
          <p:cNvPr id="34" name="组合 33">
            <a:extLst>
              <a:ext uri="{FF2B5EF4-FFF2-40B4-BE49-F238E27FC236}">
                <a16:creationId xmlns:a16="http://schemas.microsoft.com/office/drawing/2014/main" id="{D70E7067-5F11-4FDA-81C1-604E9F77ECDE}"/>
              </a:ext>
            </a:extLst>
          </p:cNvPr>
          <p:cNvGrpSpPr/>
          <p:nvPr/>
        </p:nvGrpSpPr>
        <p:grpSpPr>
          <a:xfrm>
            <a:off x="547505" y="386911"/>
            <a:ext cx="406377" cy="406375"/>
            <a:chOff x="2715905" y="-1569492"/>
            <a:chExt cx="504967" cy="504965"/>
          </a:xfrm>
        </p:grpSpPr>
        <p:sp>
          <p:nvSpPr>
            <p:cNvPr id="35" name="椭圆 34">
              <a:extLst>
                <a:ext uri="{FF2B5EF4-FFF2-40B4-BE49-F238E27FC236}">
                  <a16:creationId xmlns:a16="http://schemas.microsoft.com/office/drawing/2014/main" id="{AE8163C7-9BE3-491F-9D81-E51977328B29}"/>
                </a:ext>
              </a:extLst>
            </p:cNvPr>
            <p:cNvSpPr/>
            <p:nvPr/>
          </p:nvSpPr>
          <p:spPr bwMode="auto">
            <a:xfrm>
              <a:off x="2715905" y="-1569492"/>
              <a:ext cx="504967" cy="504965"/>
            </a:xfrm>
            <a:prstGeom prst="ellipse">
              <a:avLst/>
            </a:prstGeom>
            <a:solidFill>
              <a:srgbClr val="FFFFFF"/>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任意多边形: 形状 35">
              <a:extLst>
                <a:ext uri="{FF2B5EF4-FFF2-40B4-BE49-F238E27FC236}">
                  <a16:creationId xmlns:a16="http://schemas.microsoft.com/office/drawing/2014/main" id="{9EE95D1F-45EC-49BB-917C-7F6E5F0C6DD7}"/>
                </a:ext>
              </a:extLst>
            </p:cNvPr>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rgbClr val="BA1E34"/>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86" name="图片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6301" y="444855"/>
            <a:ext cx="2055889" cy="268862"/>
          </a:xfrm>
          <a:prstGeom prst="rect">
            <a:avLst/>
          </a:prstGeom>
        </p:spPr>
      </p:pic>
      <p:grpSp>
        <p:nvGrpSpPr>
          <p:cNvPr id="37" name="组合 36"/>
          <p:cNvGrpSpPr/>
          <p:nvPr/>
        </p:nvGrpSpPr>
        <p:grpSpPr>
          <a:xfrm>
            <a:off x="478582" y="1367096"/>
            <a:ext cx="6736229" cy="4438168"/>
            <a:chOff x="1138238" y="407544"/>
            <a:chExt cx="8480131" cy="5587139"/>
          </a:xfrm>
        </p:grpSpPr>
        <p:sp>
          <p:nvSpPr>
            <p:cNvPr id="38" name="Freeform 6"/>
            <p:cNvSpPr/>
            <p:nvPr/>
          </p:nvSpPr>
          <p:spPr bwMode="auto">
            <a:xfrm>
              <a:off x="1138238" y="2667283"/>
              <a:ext cx="2065338"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C00000"/>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54A0D8"/>
                </a:solidFill>
                <a:effectLst/>
                <a:uLnTx/>
                <a:uFillTx/>
                <a:latin typeface="Arial" panose="020B0604020202020204" pitchFamily="34" charset="0"/>
                <a:ea typeface="宋体" panose="02010600030101010101" pitchFamily="2" charset="-122"/>
              </a:endParaRPr>
            </a:p>
          </p:txBody>
        </p:sp>
        <p:sp>
          <p:nvSpPr>
            <p:cNvPr id="39" name="Line 7"/>
            <p:cNvSpPr>
              <a:spLocks noChangeShapeType="1"/>
            </p:cNvSpPr>
            <p:nvPr/>
          </p:nvSpPr>
          <p:spPr bwMode="auto">
            <a:xfrm flipV="1">
              <a:off x="2690813" y="183384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4D4D4D"/>
                </a:solidFill>
                <a:effectLst/>
                <a:uLnTx/>
                <a:uFillTx/>
                <a:latin typeface="Arial" panose="020B0604020202020204" pitchFamily="34" charset="0"/>
                <a:ea typeface="宋体" panose="02010600030101010101" pitchFamily="2" charset="-122"/>
              </a:endParaRPr>
            </a:p>
          </p:txBody>
        </p:sp>
        <p:sp>
          <p:nvSpPr>
            <p:cNvPr id="40" name="Line 8"/>
            <p:cNvSpPr>
              <a:spLocks noChangeShapeType="1"/>
            </p:cNvSpPr>
            <p:nvPr/>
          </p:nvSpPr>
          <p:spPr bwMode="auto">
            <a:xfrm flipV="1">
              <a:off x="3201987" y="3564220"/>
              <a:ext cx="549275" cy="0"/>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4D4D4D"/>
                </a:solidFill>
                <a:effectLst/>
                <a:uLnTx/>
                <a:uFillTx/>
                <a:latin typeface="Arial" panose="020B0604020202020204" pitchFamily="34" charset="0"/>
                <a:ea typeface="宋体" panose="02010600030101010101" pitchFamily="2" charset="-122"/>
              </a:endParaRPr>
            </a:p>
          </p:txBody>
        </p:sp>
        <p:sp>
          <p:nvSpPr>
            <p:cNvPr id="41" name="Line 13"/>
            <p:cNvSpPr>
              <a:spLocks noChangeShapeType="1"/>
            </p:cNvSpPr>
            <p:nvPr/>
          </p:nvSpPr>
          <p:spPr bwMode="auto">
            <a:xfrm>
              <a:off x="2690813" y="445639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4D4D4D"/>
                </a:solidFill>
                <a:effectLst/>
                <a:uLnTx/>
                <a:uFillTx/>
                <a:latin typeface="Arial" panose="020B0604020202020204" pitchFamily="34" charset="0"/>
                <a:ea typeface="宋体" panose="02010600030101010101" pitchFamily="2" charset="-122"/>
              </a:endParaRPr>
            </a:p>
          </p:txBody>
        </p:sp>
        <p:grpSp>
          <p:nvGrpSpPr>
            <p:cNvPr id="42" name="组合 41"/>
            <p:cNvGrpSpPr/>
            <p:nvPr/>
          </p:nvGrpSpPr>
          <p:grpSpPr>
            <a:xfrm>
              <a:off x="3751264" y="407544"/>
              <a:ext cx="5775548" cy="2088289"/>
              <a:chOff x="3751264" y="407544"/>
              <a:chExt cx="5775548" cy="2088289"/>
            </a:xfrm>
          </p:grpSpPr>
          <p:sp>
            <p:nvSpPr>
              <p:cNvPr id="54" name="Rectangle 9"/>
              <p:cNvSpPr>
                <a:spLocks noChangeArrowheads="1"/>
              </p:cNvSpPr>
              <p:nvPr/>
            </p:nvSpPr>
            <p:spPr bwMode="auto">
              <a:xfrm>
                <a:off x="3751264" y="1202020"/>
                <a:ext cx="5726748" cy="1293813"/>
              </a:xfrm>
              <a:prstGeom prst="rect">
                <a:avLst/>
              </a:prstGeom>
              <a:solidFill>
                <a:srgbClr val="FFFFFF"/>
              </a:solidFill>
              <a:ln w="9" cap="flat">
                <a:solidFill>
                  <a:srgbClr val="FFFFFF">
                    <a:lumMod val="75000"/>
                  </a:srgbClr>
                </a:solidFill>
                <a:prstDash val="solid"/>
                <a:miter lim="800000"/>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a:ln>
                    <a:noFill/>
                  </a:ln>
                  <a:solidFill>
                    <a:srgbClr val="4D4D4D"/>
                  </a:solidFill>
                  <a:effectLst/>
                  <a:uLnTx/>
                  <a:uFillTx/>
                  <a:latin typeface="Arial" panose="020B0604020202020204" pitchFamily="34" charset="0"/>
                  <a:ea typeface="宋体" panose="02010600030101010101" pitchFamily="2" charset="-122"/>
                </a:endParaRPr>
              </a:p>
            </p:txBody>
          </p:sp>
          <p:sp>
            <p:nvSpPr>
              <p:cNvPr id="55" name="Rectangle 10"/>
              <p:cNvSpPr>
                <a:spLocks noChangeArrowheads="1"/>
              </p:cNvSpPr>
              <p:nvPr/>
            </p:nvSpPr>
            <p:spPr bwMode="auto">
              <a:xfrm>
                <a:off x="4855791" y="409507"/>
                <a:ext cx="3581400" cy="422275"/>
              </a:xfrm>
              <a:prstGeom prst="rect">
                <a:avLst/>
              </a:prstGeom>
              <a:solidFill>
                <a:srgbClr val="433D3C"/>
              </a:solidFill>
              <a:ln w="1905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a:ln>
                    <a:noFill/>
                  </a:ln>
                  <a:solidFill>
                    <a:srgbClr val="54A0D8"/>
                  </a:solidFill>
                  <a:effectLst/>
                  <a:uLnTx/>
                  <a:uFillTx/>
                  <a:latin typeface="Arial" panose="020B0604020202020204" pitchFamily="34" charset="0"/>
                  <a:ea typeface="宋体" panose="02010600030101010101" pitchFamily="2" charset="-122"/>
                </a:endParaRPr>
              </a:p>
            </p:txBody>
          </p:sp>
          <p:sp>
            <p:nvSpPr>
              <p:cNvPr id="56" name="TextBox 16"/>
              <p:cNvSpPr txBox="1"/>
              <p:nvPr/>
            </p:nvSpPr>
            <p:spPr>
              <a:xfrm>
                <a:off x="5092468" y="407544"/>
                <a:ext cx="3108046" cy="426200"/>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600" b="1" i="0" u="none" strike="noStrike" kern="0" cap="none" spc="0" normalizeH="0" baseline="0" noProof="0" dirty="0">
                    <a:ln>
                      <a:noFill/>
                    </a:ln>
                    <a:solidFill>
                      <a:srgbClr val="FFFFFF"/>
                    </a:solidFill>
                    <a:effectLst/>
                    <a:uLnTx/>
                    <a:uFillTx/>
                    <a:latin typeface="微软雅黑"/>
                    <a:ea typeface="微软雅黑"/>
                  </a:rPr>
                  <a:t>问题</a:t>
                </a:r>
                <a:endParaRPr kumimoji="0" lang="en-US" altLang="zh-CN" sz="1600" b="1" i="0" u="none" strike="noStrike" kern="0" cap="none" spc="0" normalizeH="0" baseline="0" noProof="0" dirty="0">
                  <a:ln>
                    <a:noFill/>
                  </a:ln>
                  <a:solidFill>
                    <a:srgbClr val="FFFFFF"/>
                  </a:solidFill>
                  <a:effectLst/>
                  <a:uLnTx/>
                  <a:uFillTx/>
                  <a:latin typeface="微软雅黑"/>
                  <a:ea typeface="微软雅黑"/>
                </a:endParaRPr>
              </a:p>
            </p:txBody>
          </p:sp>
          <p:sp>
            <p:nvSpPr>
              <p:cNvPr id="57" name="TextBox 17"/>
              <p:cNvSpPr txBox="1"/>
              <p:nvPr/>
            </p:nvSpPr>
            <p:spPr>
              <a:xfrm>
                <a:off x="3766173" y="1587866"/>
                <a:ext cx="5760639" cy="581183"/>
              </a:xfrm>
              <a:prstGeom prst="rect">
                <a:avLst/>
              </a:prstGeom>
              <a:noFill/>
            </p:spPr>
            <p:txBody>
              <a:bodyPr wrap="square" rtlCol="0">
                <a:spAutoFit/>
              </a:bodyPr>
              <a:lstStyle/>
              <a:p>
                <a:pPr lvl="0" algn="just" fontAlgn="base">
                  <a:spcBef>
                    <a:spcPct val="0"/>
                  </a:spcBef>
                  <a:spcAft>
                    <a:spcPct val="0"/>
                  </a:spcAft>
                  <a:defRPr/>
                </a:pPr>
                <a:r>
                  <a:rPr lang="zh-CN" altLang="en-US" sz="1200" kern="0" dirty="0">
                    <a:solidFill>
                      <a:srgbClr val="595959"/>
                    </a:solidFill>
                    <a:latin typeface="微软雅黑" panose="020B0503020204020204" pitchFamily="34" charset="-122"/>
                    <a:ea typeface="微软雅黑" panose="020B0503020204020204" pitchFamily="34" charset="-122"/>
                  </a:rPr>
                  <a:t>在已经迭代了几个版本、功能比较完善的情况下，如何修改加入自己项目的需求？</a:t>
                </a:r>
                <a:endParaRPr lang="en-US" altLang="zh-CN" sz="1200" kern="0" dirty="0">
                  <a:solidFill>
                    <a:srgbClr val="595959"/>
                  </a:solidFill>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3751263" y="2949858"/>
              <a:ext cx="5767767" cy="1292224"/>
              <a:chOff x="3751263" y="2949858"/>
              <a:chExt cx="5767767" cy="1292224"/>
            </a:xfrm>
          </p:grpSpPr>
          <p:sp>
            <p:nvSpPr>
              <p:cNvPr id="50" name="Rectangle 11"/>
              <p:cNvSpPr>
                <a:spLocks noChangeArrowheads="1"/>
              </p:cNvSpPr>
              <p:nvPr/>
            </p:nvSpPr>
            <p:spPr bwMode="auto">
              <a:xfrm>
                <a:off x="3751263" y="2949858"/>
                <a:ext cx="5726750" cy="1292224"/>
              </a:xfrm>
              <a:prstGeom prst="rect">
                <a:avLst/>
              </a:prstGeom>
              <a:solidFill>
                <a:srgbClr val="FFFFFF"/>
              </a:solidFill>
              <a:ln w="9" cap="flat">
                <a:solidFill>
                  <a:srgbClr val="FFFFFF">
                    <a:lumMod val="75000"/>
                  </a:srgbClr>
                </a:solidFill>
                <a:prstDash val="solid"/>
                <a:miter lim="800000"/>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a:ln>
                    <a:noFill/>
                  </a:ln>
                  <a:solidFill>
                    <a:srgbClr val="4D4D4D"/>
                  </a:solidFill>
                  <a:effectLst/>
                  <a:uLnTx/>
                  <a:uFillTx/>
                  <a:latin typeface="Arial" panose="020B0604020202020204" pitchFamily="34" charset="0"/>
                  <a:ea typeface="宋体" panose="02010600030101010101" pitchFamily="2" charset="-122"/>
                </a:endParaRPr>
              </a:p>
            </p:txBody>
          </p:sp>
          <p:sp>
            <p:nvSpPr>
              <p:cNvPr id="53" name="TextBox 19"/>
              <p:cNvSpPr txBox="1"/>
              <p:nvPr/>
            </p:nvSpPr>
            <p:spPr>
              <a:xfrm>
                <a:off x="3758390" y="3433548"/>
                <a:ext cx="5760640" cy="581183"/>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200" b="0" i="0" u="none" strike="noStrike" kern="0" cap="none" spc="0" normalizeH="0" baseline="0" noProof="0" dirty="0">
                    <a:ln>
                      <a:noFill/>
                    </a:ln>
                    <a:solidFill>
                      <a:srgbClr val="4D4D4D"/>
                    </a:solidFill>
                    <a:effectLst/>
                    <a:uLnTx/>
                    <a:uFillTx/>
                    <a:latin typeface="微软雅黑"/>
                    <a:ea typeface="微软雅黑"/>
                  </a:rPr>
                  <a:t>开发围栏绘制中的圆形围栏，发现</a:t>
                </a:r>
                <a:r>
                  <a:rPr kumimoji="0" lang="en-US" altLang="zh-CN" sz="1200" b="0" i="0" u="none" strike="noStrike" kern="0" cap="none" spc="0" normalizeH="0" baseline="0" noProof="0" dirty="0">
                    <a:ln>
                      <a:noFill/>
                    </a:ln>
                    <a:solidFill>
                      <a:srgbClr val="4D4D4D"/>
                    </a:solidFill>
                    <a:effectLst/>
                    <a:uLnTx/>
                    <a:uFillTx/>
                    <a:latin typeface="微软雅黑"/>
                    <a:ea typeface="微软雅黑"/>
                  </a:rPr>
                  <a:t>wad</a:t>
                </a:r>
                <a:r>
                  <a:rPr kumimoji="0" lang="zh-CN" altLang="en-US" sz="1200" b="0" i="0" u="none" strike="noStrike" kern="0" cap="none" spc="0" normalizeH="0" baseline="0" noProof="0" dirty="0">
                    <a:ln>
                      <a:noFill/>
                    </a:ln>
                    <a:solidFill>
                      <a:srgbClr val="4D4D4D"/>
                    </a:solidFill>
                    <a:effectLst/>
                    <a:uLnTx/>
                    <a:uFillTx/>
                    <a:latin typeface="微软雅黑"/>
                    <a:ea typeface="微软雅黑"/>
                  </a:rPr>
                  <a:t>不存储圆形坐标</a:t>
                </a:r>
                <a:r>
                  <a:rPr kumimoji="0" lang="en-US" altLang="zh-CN" sz="1200" b="0" i="0" u="none" strike="noStrike" kern="0" cap="none" spc="0" normalizeH="0" baseline="0" noProof="0" dirty="0">
                    <a:ln>
                      <a:noFill/>
                    </a:ln>
                    <a:solidFill>
                      <a:srgbClr val="4D4D4D"/>
                    </a:solidFill>
                    <a:effectLst/>
                    <a:uLnTx/>
                    <a:uFillTx/>
                    <a:latin typeface="微软雅黑"/>
                    <a:ea typeface="微软雅黑"/>
                  </a:rPr>
                  <a:t>-</a:t>
                </a:r>
                <a:r>
                  <a:rPr kumimoji="0" lang="zh-CN" altLang="en-US" sz="1200" b="0" i="0" u="none" strike="noStrike" kern="0" cap="none" spc="0" normalizeH="0" baseline="0" noProof="0" dirty="0">
                    <a:ln>
                      <a:noFill/>
                    </a:ln>
                    <a:solidFill>
                      <a:srgbClr val="4D4D4D"/>
                    </a:solidFill>
                    <a:effectLst/>
                    <a:uLnTx/>
                    <a:uFillTx/>
                    <a:latin typeface="微软雅黑"/>
                    <a:ea typeface="微软雅黑"/>
                  </a:rPr>
                  <a:t>不支持直接回显渲染圆形？</a:t>
                </a:r>
              </a:p>
            </p:txBody>
          </p:sp>
        </p:grpSp>
        <p:grpSp>
          <p:nvGrpSpPr>
            <p:cNvPr id="44" name="组合 43"/>
            <p:cNvGrpSpPr/>
            <p:nvPr/>
          </p:nvGrpSpPr>
          <p:grpSpPr>
            <a:xfrm>
              <a:off x="3751263" y="4700870"/>
              <a:ext cx="5867106" cy="1293813"/>
              <a:chOff x="3751263" y="4700870"/>
              <a:chExt cx="5867106" cy="1293813"/>
            </a:xfrm>
          </p:grpSpPr>
          <p:sp>
            <p:nvSpPr>
              <p:cNvPr id="46" name="Rectangle 14"/>
              <p:cNvSpPr>
                <a:spLocks noChangeArrowheads="1"/>
              </p:cNvSpPr>
              <p:nvPr/>
            </p:nvSpPr>
            <p:spPr bwMode="auto">
              <a:xfrm>
                <a:off x="3751263" y="4700870"/>
                <a:ext cx="5726750" cy="1293813"/>
              </a:xfrm>
              <a:prstGeom prst="rect">
                <a:avLst/>
              </a:prstGeom>
              <a:solidFill>
                <a:srgbClr val="FFFFFF"/>
              </a:solidFill>
              <a:ln w="9" cap="flat">
                <a:solidFill>
                  <a:srgbClr val="FFFFFF">
                    <a:lumMod val="75000"/>
                  </a:srgbClr>
                </a:solidFill>
                <a:prstDash val="solid"/>
                <a:miter lim="800000"/>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a:ln>
                    <a:noFill/>
                  </a:ln>
                  <a:solidFill>
                    <a:srgbClr val="4D4D4D"/>
                  </a:solidFill>
                  <a:effectLst/>
                  <a:uLnTx/>
                  <a:uFillTx/>
                  <a:latin typeface="Arial" panose="020B0604020202020204" pitchFamily="34" charset="0"/>
                  <a:ea typeface="宋体" panose="02010600030101010101" pitchFamily="2" charset="-122"/>
                </a:endParaRPr>
              </a:p>
            </p:txBody>
          </p:sp>
          <p:sp>
            <p:nvSpPr>
              <p:cNvPr id="49" name="TextBox 21"/>
              <p:cNvSpPr txBox="1"/>
              <p:nvPr/>
            </p:nvSpPr>
            <p:spPr>
              <a:xfrm>
                <a:off x="3857729" y="5189510"/>
                <a:ext cx="5760640" cy="581183"/>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200" b="0" i="0" u="none" strike="noStrike" kern="0" cap="none" spc="0" normalizeH="0" baseline="0" noProof="0" dirty="0">
                    <a:ln>
                      <a:noFill/>
                    </a:ln>
                    <a:solidFill>
                      <a:srgbClr val="4D4D4D"/>
                    </a:solidFill>
                    <a:effectLst/>
                    <a:uLnTx/>
                    <a:uFillTx/>
                    <a:latin typeface="微软雅黑"/>
                    <a:ea typeface="微软雅黑"/>
                  </a:rPr>
                  <a:t>资源点中存在即是卡口点又是监控点的情况，前端如何限制该资源点只上图一次？</a:t>
                </a:r>
              </a:p>
            </p:txBody>
          </p:sp>
        </p:grpSp>
        <p:sp>
          <p:nvSpPr>
            <p:cNvPr id="45" name="TextBox 22"/>
            <p:cNvSpPr txBox="1"/>
            <p:nvPr/>
          </p:nvSpPr>
          <p:spPr>
            <a:xfrm>
              <a:off x="1438197" y="2995804"/>
              <a:ext cx="1499007" cy="1201110"/>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0" cap="none" spc="0" normalizeH="0" baseline="0" noProof="0" dirty="0">
                  <a:ln>
                    <a:noFill/>
                  </a:ln>
                  <a:solidFill>
                    <a:srgbClr val="FFFFFF"/>
                  </a:solidFill>
                  <a:effectLst/>
                  <a:uLnTx/>
                  <a:uFillTx/>
                  <a:latin typeface="微软雅黑"/>
                  <a:ea typeface="微软雅黑"/>
                </a:rPr>
                <a:t>问题概述</a:t>
              </a:r>
              <a:endParaRPr kumimoji="0" lang="en-US" altLang="zh-CN" sz="2800" b="1" i="0" u="none" strike="noStrike" kern="0" cap="none" spc="0" normalizeH="0" baseline="0" noProof="0" dirty="0">
                <a:ln>
                  <a:noFill/>
                </a:ln>
                <a:solidFill>
                  <a:srgbClr val="FFFFFF"/>
                </a:solidFill>
                <a:effectLst/>
                <a:uLnTx/>
                <a:uFillTx/>
                <a:latin typeface="微软雅黑"/>
                <a:ea typeface="微软雅黑"/>
              </a:endParaRPr>
            </a:p>
          </p:txBody>
        </p:sp>
      </p:grpSp>
      <p:sp>
        <p:nvSpPr>
          <p:cNvPr id="58" name="Rectangle 9"/>
          <p:cNvSpPr>
            <a:spLocks noChangeArrowheads="1"/>
          </p:cNvSpPr>
          <p:nvPr/>
        </p:nvSpPr>
        <p:spPr bwMode="auto">
          <a:xfrm>
            <a:off x="7623266" y="1998552"/>
            <a:ext cx="4298924" cy="1027746"/>
          </a:xfrm>
          <a:prstGeom prst="rect">
            <a:avLst/>
          </a:prstGeom>
          <a:solidFill>
            <a:srgbClr val="FFFFFF"/>
          </a:solidFill>
          <a:ln w="9" cap="flat">
            <a:solidFill>
              <a:srgbClr val="FFFFFF">
                <a:lumMod val="75000"/>
              </a:srgbClr>
            </a:solidFill>
            <a:prstDash val="solid"/>
            <a:miter lim="800000"/>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dirty="0">
              <a:ln>
                <a:noFill/>
              </a:ln>
              <a:solidFill>
                <a:srgbClr val="4D4D4D"/>
              </a:solidFill>
              <a:effectLst/>
              <a:uLnTx/>
              <a:uFillTx/>
              <a:latin typeface="Arial" panose="020B0604020202020204" pitchFamily="34" charset="0"/>
              <a:ea typeface="宋体" panose="02010600030101010101" pitchFamily="2" charset="-122"/>
            </a:endParaRPr>
          </a:p>
        </p:txBody>
      </p:sp>
      <p:sp>
        <p:nvSpPr>
          <p:cNvPr id="59" name="Line 7"/>
          <p:cNvSpPr>
            <a:spLocks noChangeShapeType="1"/>
          </p:cNvSpPr>
          <p:nvPr/>
        </p:nvSpPr>
        <p:spPr bwMode="auto">
          <a:xfrm flipV="1">
            <a:off x="7103318" y="2500083"/>
            <a:ext cx="519948" cy="1"/>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4D4D4D"/>
              </a:solidFill>
              <a:effectLst/>
              <a:uLnTx/>
              <a:uFillTx/>
              <a:latin typeface="Arial" panose="020B0604020202020204" pitchFamily="34" charset="0"/>
              <a:ea typeface="宋体" panose="02010600030101010101" pitchFamily="2" charset="-122"/>
            </a:endParaRPr>
          </a:p>
        </p:txBody>
      </p:sp>
      <p:sp>
        <p:nvSpPr>
          <p:cNvPr id="60" name="Rectangle 9"/>
          <p:cNvSpPr>
            <a:spLocks noChangeArrowheads="1"/>
          </p:cNvSpPr>
          <p:nvPr/>
        </p:nvSpPr>
        <p:spPr bwMode="auto">
          <a:xfrm>
            <a:off x="7628930" y="3409366"/>
            <a:ext cx="4298924" cy="1027746"/>
          </a:xfrm>
          <a:prstGeom prst="rect">
            <a:avLst/>
          </a:prstGeom>
          <a:solidFill>
            <a:srgbClr val="FFFFFF"/>
          </a:solidFill>
          <a:ln w="9" cap="flat">
            <a:solidFill>
              <a:srgbClr val="FFFFFF">
                <a:lumMod val="75000"/>
              </a:srgbClr>
            </a:solidFill>
            <a:prstDash val="solid"/>
            <a:miter lim="800000"/>
          </a:ln>
        </p:spPr>
        <p:txBody>
          <a:bodyPr vert="horz" wrap="square" lIns="91440" tIns="45720" rIns="91440" bIns="45720" numCol="1" anchor="t" anchorCtr="0" compatLnSpc="1"/>
          <a:lstStyle/>
          <a:p>
            <a:pPr lvl="0" fontAlgn="base">
              <a:spcBef>
                <a:spcPct val="0"/>
              </a:spcBef>
              <a:spcAft>
                <a:spcPct val="0"/>
              </a:spcAft>
              <a:defRPr/>
            </a:pPr>
            <a:endParaRPr kumimoji="0" lang="zh-CN" altLang="en-US" sz="1200" b="0" i="0" u="none" strike="noStrike" kern="0" cap="none" spc="0" normalizeH="0" baseline="0" noProof="0" dirty="0">
              <a:ln>
                <a:noFill/>
              </a:ln>
              <a:solidFill>
                <a:srgbClr val="4D4D4D"/>
              </a:solidFill>
              <a:effectLst/>
              <a:uLnTx/>
              <a:uFillTx/>
              <a:latin typeface="Arial" panose="020B0604020202020204" pitchFamily="34" charset="0"/>
              <a:ea typeface="宋体" panose="02010600030101010101" pitchFamily="2" charset="-122"/>
            </a:endParaRPr>
          </a:p>
        </p:txBody>
      </p:sp>
      <p:sp>
        <p:nvSpPr>
          <p:cNvPr id="61" name="Line 7"/>
          <p:cNvSpPr>
            <a:spLocks noChangeShapeType="1"/>
          </p:cNvSpPr>
          <p:nvPr/>
        </p:nvSpPr>
        <p:spPr bwMode="auto">
          <a:xfrm flipV="1">
            <a:off x="7108981" y="3909315"/>
            <a:ext cx="519948" cy="1"/>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4D4D4D"/>
              </a:solidFill>
              <a:effectLst/>
              <a:uLnTx/>
              <a:uFillTx/>
              <a:latin typeface="Arial" panose="020B0604020202020204" pitchFamily="34" charset="0"/>
              <a:ea typeface="宋体" panose="02010600030101010101" pitchFamily="2" charset="-122"/>
            </a:endParaRPr>
          </a:p>
        </p:txBody>
      </p:sp>
      <p:sp>
        <p:nvSpPr>
          <p:cNvPr id="62" name="Rectangle 9"/>
          <p:cNvSpPr>
            <a:spLocks noChangeArrowheads="1"/>
          </p:cNvSpPr>
          <p:nvPr/>
        </p:nvSpPr>
        <p:spPr bwMode="auto">
          <a:xfrm>
            <a:off x="7623267" y="4777518"/>
            <a:ext cx="4298924" cy="1027746"/>
          </a:xfrm>
          <a:prstGeom prst="rect">
            <a:avLst/>
          </a:prstGeom>
          <a:solidFill>
            <a:srgbClr val="FFFFFF"/>
          </a:solidFill>
          <a:ln w="9" cap="flat">
            <a:solidFill>
              <a:srgbClr val="FFFFFF">
                <a:lumMod val="75000"/>
              </a:srgbClr>
            </a:solidFill>
            <a:prstDash val="solid"/>
            <a:miter lim="800000"/>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dirty="0">
              <a:ln>
                <a:noFill/>
              </a:ln>
              <a:solidFill>
                <a:srgbClr val="4D4D4D"/>
              </a:solidFill>
              <a:effectLst/>
              <a:uLnTx/>
              <a:uFillTx/>
              <a:latin typeface="Arial" panose="020B0604020202020204" pitchFamily="34" charset="0"/>
              <a:ea typeface="宋体" panose="02010600030101010101" pitchFamily="2" charset="-122"/>
            </a:endParaRPr>
          </a:p>
        </p:txBody>
      </p:sp>
      <p:sp>
        <p:nvSpPr>
          <p:cNvPr id="63" name="Line 7"/>
          <p:cNvSpPr>
            <a:spLocks noChangeShapeType="1"/>
          </p:cNvSpPr>
          <p:nvPr/>
        </p:nvSpPr>
        <p:spPr bwMode="auto">
          <a:xfrm flipV="1">
            <a:off x="7103318" y="5277467"/>
            <a:ext cx="519948" cy="1"/>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4D4D4D"/>
              </a:solidFill>
              <a:effectLst/>
              <a:uLnTx/>
              <a:uFillTx/>
              <a:latin typeface="Arial" panose="020B0604020202020204" pitchFamily="34" charset="0"/>
              <a:ea typeface="宋体" panose="02010600030101010101" pitchFamily="2" charset="-122"/>
            </a:endParaRPr>
          </a:p>
        </p:txBody>
      </p:sp>
      <p:sp>
        <p:nvSpPr>
          <p:cNvPr id="64" name="Rectangle 10"/>
          <p:cNvSpPr>
            <a:spLocks noChangeArrowheads="1"/>
          </p:cNvSpPr>
          <p:nvPr/>
        </p:nvSpPr>
        <p:spPr bwMode="auto">
          <a:xfrm>
            <a:off x="8183438" y="1368655"/>
            <a:ext cx="2844901" cy="335436"/>
          </a:xfrm>
          <a:prstGeom prst="rect">
            <a:avLst/>
          </a:prstGeom>
          <a:solidFill>
            <a:srgbClr val="433D3C"/>
          </a:solidFill>
          <a:ln w="1905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a:ln>
                <a:noFill/>
              </a:ln>
              <a:solidFill>
                <a:srgbClr val="54A0D8"/>
              </a:solidFill>
              <a:effectLst/>
              <a:uLnTx/>
              <a:uFillTx/>
              <a:latin typeface="Arial" panose="020B0604020202020204" pitchFamily="34" charset="0"/>
              <a:ea typeface="宋体" panose="02010600030101010101" pitchFamily="2" charset="-122"/>
            </a:endParaRPr>
          </a:p>
        </p:txBody>
      </p:sp>
      <p:sp>
        <p:nvSpPr>
          <p:cNvPr id="65" name="TextBox 16"/>
          <p:cNvSpPr txBox="1"/>
          <p:nvPr/>
        </p:nvSpPr>
        <p:spPr>
          <a:xfrm>
            <a:off x="8425355" y="1387003"/>
            <a:ext cx="2468890" cy="338554"/>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600" b="1" i="0" u="none" strike="noStrike" kern="0" cap="none" spc="0" normalizeH="0" baseline="0" noProof="0" dirty="0">
                <a:ln>
                  <a:noFill/>
                </a:ln>
                <a:solidFill>
                  <a:srgbClr val="FFFFFF"/>
                </a:solidFill>
                <a:effectLst/>
                <a:uLnTx/>
                <a:uFillTx/>
                <a:latin typeface="微软雅黑"/>
                <a:ea typeface="微软雅黑"/>
              </a:rPr>
              <a:t>解决方法</a:t>
            </a:r>
            <a:endParaRPr kumimoji="0" lang="en-US" altLang="zh-CN" sz="1600" b="1" i="0" u="none" strike="noStrike" kern="0" cap="none" spc="0" normalizeH="0" baseline="0" noProof="0" dirty="0">
              <a:ln>
                <a:noFill/>
              </a:ln>
              <a:solidFill>
                <a:srgbClr val="FFFFFF"/>
              </a:solidFill>
              <a:effectLst/>
              <a:uLnTx/>
              <a:uFillTx/>
              <a:latin typeface="微软雅黑"/>
              <a:ea typeface="微软雅黑"/>
            </a:endParaRPr>
          </a:p>
        </p:txBody>
      </p:sp>
      <p:sp>
        <p:nvSpPr>
          <p:cNvPr id="48" name="TextBox 17">
            <a:extLst>
              <a:ext uri="{FF2B5EF4-FFF2-40B4-BE49-F238E27FC236}">
                <a16:creationId xmlns:a16="http://schemas.microsoft.com/office/drawing/2014/main" id="{19642A2F-87DB-4C0A-A787-D15DF042D86B}"/>
              </a:ext>
            </a:extLst>
          </p:cNvPr>
          <p:cNvSpPr txBox="1"/>
          <p:nvPr/>
        </p:nvSpPr>
        <p:spPr>
          <a:xfrm>
            <a:off x="7623266" y="2257641"/>
            <a:ext cx="4160572" cy="461665"/>
          </a:xfrm>
          <a:prstGeom prst="rect">
            <a:avLst/>
          </a:prstGeom>
          <a:noFill/>
        </p:spPr>
        <p:txBody>
          <a:bodyPr wrap="square" rtlCol="0">
            <a:spAutoFit/>
          </a:bodyPr>
          <a:lstStyle/>
          <a:p>
            <a:pPr lvl="0" algn="just" fontAlgn="base">
              <a:spcBef>
                <a:spcPct val="0"/>
              </a:spcBef>
              <a:spcAft>
                <a:spcPct val="0"/>
              </a:spcAft>
              <a:defRPr/>
            </a:pPr>
            <a:r>
              <a:rPr lang="en-US" altLang="zh-CN" sz="1200" kern="0" dirty="0">
                <a:solidFill>
                  <a:srgbClr val="595959"/>
                </a:solidFill>
                <a:latin typeface="微软雅黑" panose="020B0503020204020204" pitchFamily="34" charset="-122"/>
                <a:ea typeface="微软雅黑" panose="020B0503020204020204" pitchFamily="34" charset="-122"/>
              </a:rPr>
              <a:t>     </a:t>
            </a:r>
            <a:r>
              <a:rPr lang="zh-CN" altLang="en-US" sz="1200" kern="0" dirty="0">
                <a:solidFill>
                  <a:srgbClr val="595959"/>
                </a:solidFill>
                <a:latin typeface="微软雅黑" panose="020B0503020204020204" pitchFamily="34" charset="-122"/>
                <a:ea typeface="微软雅黑" panose="020B0503020204020204" pitchFamily="34" charset="-122"/>
              </a:rPr>
              <a:t>找到关键的数据，分析数据从产生到结束</a:t>
            </a:r>
            <a:r>
              <a:rPr lang="en-US" altLang="zh-CN" sz="1200" kern="0" dirty="0">
                <a:solidFill>
                  <a:srgbClr val="595959"/>
                </a:solidFill>
                <a:latin typeface="微软雅黑" panose="020B0503020204020204" pitchFamily="34" charset="-122"/>
                <a:ea typeface="微软雅黑" panose="020B0503020204020204" pitchFamily="34" charset="-122"/>
              </a:rPr>
              <a:t>(</a:t>
            </a:r>
            <a:r>
              <a:rPr lang="zh-CN" altLang="en-US" sz="1200" kern="0" dirty="0">
                <a:solidFill>
                  <a:srgbClr val="595959"/>
                </a:solidFill>
                <a:latin typeface="微软雅黑" panose="020B0503020204020204" pitchFamily="34" charset="-122"/>
                <a:ea typeface="微软雅黑" panose="020B0503020204020204" pitchFamily="34" charset="-122"/>
              </a:rPr>
              <a:t>发出请求</a:t>
            </a:r>
            <a:r>
              <a:rPr lang="en-US" altLang="zh-CN" sz="1200" kern="0" dirty="0">
                <a:solidFill>
                  <a:srgbClr val="595959"/>
                </a:solidFill>
                <a:latin typeface="微软雅黑" panose="020B0503020204020204" pitchFamily="34" charset="-122"/>
                <a:ea typeface="微软雅黑" panose="020B0503020204020204" pitchFamily="34" charset="-122"/>
              </a:rPr>
              <a:t>)</a:t>
            </a:r>
            <a:r>
              <a:rPr lang="zh-CN" altLang="en-US" sz="1200" kern="0" dirty="0">
                <a:solidFill>
                  <a:srgbClr val="595959"/>
                </a:solidFill>
                <a:latin typeface="微软雅黑" panose="020B0503020204020204" pitchFamily="34" charset="-122"/>
                <a:ea typeface="微软雅黑" panose="020B0503020204020204" pitchFamily="34" charset="-122"/>
              </a:rPr>
              <a:t>的一整个完整的数据流向，从相应的地方切入修改。</a:t>
            </a:r>
            <a:endParaRPr lang="en-US" altLang="zh-CN" sz="1200" kern="0" dirty="0">
              <a:solidFill>
                <a:srgbClr val="595959"/>
              </a:solidFill>
              <a:latin typeface="微软雅黑" panose="020B0503020204020204" pitchFamily="34" charset="-122"/>
              <a:ea typeface="微软雅黑" panose="020B0503020204020204" pitchFamily="34" charset="-122"/>
            </a:endParaRPr>
          </a:p>
        </p:txBody>
      </p:sp>
      <p:sp>
        <p:nvSpPr>
          <p:cNvPr id="51" name="TextBox 18">
            <a:extLst>
              <a:ext uri="{FF2B5EF4-FFF2-40B4-BE49-F238E27FC236}">
                <a16:creationId xmlns:a16="http://schemas.microsoft.com/office/drawing/2014/main" id="{3EF7EBAC-5587-44C7-A461-BA377899E028}"/>
              </a:ext>
            </a:extLst>
          </p:cNvPr>
          <p:cNvSpPr txBox="1"/>
          <p:nvPr/>
        </p:nvSpPr>
        <p:spPr>
          <a:xfrm>
            <a:off x="7623266" y="4856882"/>
            <a:ext cx="4160572" cy="461665"/>
          </a:xfrm>
          <a:prstGeom prst="rect">
            <a:avLst/>
          </a:prstGeom>
          <a:noFill/>
        </p:spPr>
        <p:txBody>
          <a:bodyPr wrap="square" rtlCol="0">
            <a:spAutoFit/>
          </a:bodyPr>
          <a:lstStyle/>
          <a:p>
            <a:pPr lvl="0" algn="just" fontAlgn="base">
              <a:spcBef>
                <a:spcPct val="0"/>
              </a:spcBef>
              <a:spcAft>
                <a:spcPct val="0"/>
              </a:spcAft>
              <a:defRPr/>
            </a:pPr>
            <a:r>
              <a:rPr lang="en-US" altLang="zh-CN" sz="1200" kern="0" dirty="0">
                <a:solidFill>
                  <a:srgbClr val="595959"/>
                </a:solidFill>
                <a:latin typeface="微软雅黑" panose="020B0503020204020204" pitchFamily="34" charset="-122"/>
                <a:ea typeface="微软雅黑" panose="020B0503020204020204" pitchFamily="34" charset="-122"/>
              </a:rPr>
              <a:t>     </a:t>
            </a:r>
            <a:r>
              <a:rPr lang="zh-CN" altLang="en-US" sz="1200" kern="0" dirty="0">
                <a:solidFill>
                  <a:srgbClr val="595959"/>
                </a:solidFill>
                <a:latin typeface="微软雅黑" panose="020B0503020204020204" pitchFamily="34" charset="-122"/>
                <a:ea typeface="微软雅黑" panose="020B0503020204020204" pitchFamily="34" charset="-122"/>
              </a:rPr>
              <a:t>尝试在获取区域树数据时候，找到并记录当前状态，并在每一次上图都判断是否能上图并更新状态</a:t>
            </a:r>
            <a:endParaRPr lang="en-US" altLang="zh-CN" sz="1200" kern="0" dirty="0">
              <a:solidFill>
                <a:srgbClr val="595959"/>
              </a:solidFill>
              <a:latin typeface="微软雅黑" panose="020B0503020204020204" pitchFamily="34" charset="-122"/>
              <a:ea typeface="微软雅黑" panose="020B0503020204020204" pitchFamily="34" charset="-122"/>
            </a:endParaRPr>
          </a:p>
        </p:txBody>
      </p:sp>
      <p:sp>
        <p:nvSpPr>
          <p:cNvPr id="52" name="TextBox 19">
            <a:extLst>
              <a:ext uri="{FF2B5EF4-FFF2-40B4-BE49-F238E27FC236}">
                <a16:creationId xmlns:a16="http://schemas.microsoft.com/office/drawing/2014/main" id="{60573B62-D46A-4672-B9F3-90C95E6D01CE}"/>
              </a:ext>
            </a:extLst>
          </p:cNvPr>
          <p:cNvSpPr txBox="1"/>
          <p:nvPr/>
        </p:nvSpPr>
        <p:spPr>
          <a:xfrm>
            <a:off x="7555877" y="5318547"/>
            <a:ext cx="4160572" cy="461665"/>
          </a:xfrm>
          <a:prstGeom prst="rect">
            <a:avLst/>
          </a:prstGeom>
          <a:noFill/>
        </p:spPr>
        <p:txBody>
          <a:bodyPr wrap="square" rtlCol="0">
            <a:spAutoFit/>
          </a:bodyPr>
          <a:lstStyle/>
          <a:p>
            <a:pPr lvl="0" algn="just" fontAlgn="base">
              <a:spcBef>
                <a:spcPct val="0"/>
              </a:spcBef>
              <a:spcAft>
                <a:spcPct val="0"/>
              </a:spcAft>
              <a:defRPr/>
            </a:pPr>
            <a:r>
              <a:rPr lang="en-US" altLang="zh-CN" sz="1200" kern="0" dirty="0">
                <a:solidFill>
                  <a:srgbClr val="595959"/>
                </a:solidFill>
                <a:latin typeface="微软雅黑" panose="020B0503020204020204" pitchFamily="34" charset="-122"/>
                <a:ea typeface="微软雅黑" panose="020B0503020204020204" pitchFamily="34" charset="-122"/>
              </a:rPr>
              <a:t>     </a:t>
            </a:r>
            <a:r>
              <a:rPr lang="zh-CN" altLang="en-US" sz="1200" kern="0" dirty="0">
                <a:solidFill>
                  <a:srgbClr val="595959"/>
                </a:solidFill>
                <a:latin typeface="微软雅黑" panose="020B0503020204020204" pitchFamily="34" charset="-122"/>
                <a:ea typeface="微软雅黑" panose="020B0503020204020204" pitchFamily="34" charset="-122"/>
              </a:rPr>
              <a:t>其实前端想要解决这个问题本身就是不合理的，因为数据不从前端产生，无法完全掌控管理，不可靠。</a:t>
            </a:r>
            <a:endParaRPr lang="en-US" altLang="zh-CN" sz="1200" kern="0" dirty="0">
              <a:solidFill>
                <a:srgbClr val="595959"/>
              </a:solidFill>
              <a:latin typeface="微软雅黑" panose="020B0503020204020204" pitchFamily="34" charset="-122"/>
              <a:ea typeface="微软雅黑" panose="020B0503020204020204" pitchFamily="34" charset="-122"/>
            </a:endParaRPr>
          </a:p>
        </p:txBody>
      </p:sp>
      <p:sp>
        <p:nvSpPr>
          <p:cNvPr id="66" name="TextBox 20">
            <a:extLst>
              <a:ext uri="{FF2B5EF4-FFF2-40B4-BE49-F238E27FC236}">
                <a16:creationId xmlns:a16="http://schemas.microsoft.com/office/drawing/2014/main" id="{150E1620-9762-4E62-96BE-87E0357E70E4}"/>
              </a:ext>
            </a:extLst>
          </p:cNvPr>
          <p:cNvSpPr txBox="1"/>
          <p:nvPr/>
        </p:nvSpPr>
        <p:spPr>
          <a:xfrm>
            <a:off x="7661512" y="3810939"/>
            <a:ext cx="4575990" cy="276999"/>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lvl="0" fontAlgn="base">
              <a:spcBef>
                <a:spcPct val="0"/>
              </a:spcBef>
              <a:spcAft>
                <a:spcPct val="0"/>
              </a:spcAft>
              <a:defRPr/>
            </a:pPr>
            <a:r>
              <a:rPr lang="en-US" altLang="zh-CN" sz="1200" kern="0" dirty="0" err="1">
                <a:solidFill>
                  <a:srgbClr val="4D4D4D"/>
                </a:solidFill>
                <a:latin typeface="微软雅黑"/>
                <a:ea typeface="微软雅黑"/>
              </a:rPr>
              <a:t>ol</a:t>
            </a:r>
            <a:r>
              <a:rPr lang="zh-CN" altLang="en-US" sz="1200" kern="0" dirty="0">
                <a:solidFill>
                  <a:srgbClr val="4D4D4D"/>
                </a:solidFill>
                <a:latin typeface="微软雅黑"/>
                <a:ea typeface="微软雅黑"/>
              </a:rPr>
              <a:t>原生方法</a:t>
            </a:r>
            <a:r>
              <a:rPr lang="en-US" altLang="zh-CN" sz="1200" kern="0" dirty="0">
                <a:solidFill>
                  <a:srgbClr val="4D4D4D"/>
                </a:solidFill>
                <a:latin typeface="微软雅黑"/>
                <a:ea typeface="微软雅黑"/>
              </a:rPr>
              <a:t>——</a:t>
            </a:r>
            <a:r>
              <a:rPr lang="en-US" altLang="zh-CN" sz="1200" kern="0" dirty="0" err="1">
                <a:solidFill>
                  <a:srgbClr val="4D4D4D"/>
                </a:solidFill>
                <a:latin typeface="微软雅黑"/>
                <a:ea typeface="微软雅黑"/>
              </a:rPr>
              <a:t>Polygon.fromCircle</a:t>
            </a:r>
            <a:r>
              <a:rPr lang="en-US" altLang="zh-CN" sz="1200" kern="0" dirty="0">
                <a:solidFill>
                  <a:srgbClr val="4D4D4D"/>
                </a:solidFill>
                <a:latin typeface="微软雅黑"/>
                <a:ea typeface="微软雅黑"/>
              </a:rPr>
              <a:t>() </a:t>
            </a:r>
            <a:r>
              <a:rPr lang="zh-CN" altLang="en-US" sz="1200" kern="0" dirty="0">
                <a:solidFill>
                  <a:srgbClr val="4D4D4D"/>
                </a:solidFill>
                <a:latin typeface="微软雅黑"/>
                <a:ea typeface="微软雅黑"/>
              </a:rPr>
              <a:t>将圆形转化为多边形</a:t>
            </a:r>
          </a:p>
        </p:txBody>
      </p:sp>
    </p:spTree>
    <p:extLst>
      <p:ext uri="{BB962C8B-B14F-4D97-AF65-F5344CB8AC3E}">
        <p14:creationId xmlns:p14="http://schemas.microsoft.com/office/powerpoint/2010/main" val="1443181276"/>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2"/>
                    </p:tgtEl>
                  </p:cond>
                </p:stCondLst>
                <p:endSync evt="end" delay="0">
                  <p:rtn val="all"/>
                </p:endSync>
                <p:childTnLst>
                  <p:par>
                    <p:cTn id="3" fill="hold">
                      <p:stCondLst>
                        <p:cond delay="0"/>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ppt_x"/>
                                          </p:val>
                                        </p:tav>
                                        <p:tav tm="100000">
                                          <p:val>
                                            <p:strVal val="#ppt_x"/>
                                          </p:val>
                                        </p:tav>
                                      </p:tavLst>
                                    </p:anim>
                                    <p:anim calcmode="lin" valueType="num">
                                      <p:cBhvr additive="base">
                                        <p:cTn id="12" dur="500" fill="hold"/>
                                        <p:tgtEl>
                                          <p:spTgt spid="5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500" fill="hold"/>
                                        <p:tgtEl>
                                          <p:spTgt spid="59"/>
                                        </p:tgtEl>
                                        <p:attrNameLst>
                                          <p:attrName>ppt_x</p:attrName>
                                        </p:attrNameLst>
                                      </p:cBhvr>
                                      <p:tavLst>
                                        <p:tav tm="0">
                                          <p:val>
                                            <p:strVal val="#ppt_x"/>
                                          </p:val>
                                        </p:tav>
                                        <p:tav tm="100000">
                                          <p:val>
                                            <p:strVal val="#ppt_x"/>
                                          </p:val>
                                        </p:tav>
                                      </p:tavLst>
                                    </p:anim>
                                    <p:anim calcmode="lin" valueType="num">
                                      <p:cBhvr additive="base">
                                        <p:cTn id="16" dur="500" fill="hold"/>
                                        <p:tgtEl>
                                          <p:spTgt spid="5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additive="base">
                                        <p:cTn id="19" dur="500" fill="hold"/>
                                        <p:tgtEl>
                                          <p:spTgt spid="60"/>
                                        </p:tgtEl>
                                        <p:attrNameLst>
                                          <p:attrName>ppt_x</p:attrName>
                                        </p:attrNameLst>
                                      </p:cBhvr>
                                      <p:tavLst>
                                        <p:tav tm="0">
                                          <p:val>
                                            <p:strVal val="#ppt_x"/>
                                          </p:val>
                                        </p:tav>
                                        <p:tav tm="100000">
                                          <p:val>
                                            <p:strVal val="#ppt_x"/>
                                          </p:val>
                                        </p:tav>
                                      </p:tavLst>
                                    </p:anim>
                                    <p:anim calcmode="lin" valueType="num">
                                      <p:cBhvr additive="base">
                                        <p:cTn id="20" dur="500" fill="hold"/>
                                        <p:tgtEl>
                                          <p:spTgt spid="6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anim calcmode="lin" valueType="num">
                                      <p:cBhvr additive="base">
                                        <p:cTn id="23" dur="500" fill="hold"/>
                                        <p:tgtEl>
                                          <p:spTgt spid="61"/>
                                        </p:tgtEl>
                                        <p:attrNameLst>
                                          <p:attrName>ppt_x</p:attrName>
                                        </p:attrNameLst>
                                      </p:cBhvr>
                                      <p:tavLst>
                                        <p:tav tm="0">
                                          <p:val>
                                            <p:strVal val="#ppt_x"/>
                                          </p:val>
                                        </p:tav>
                                        <p:tav tm="100000">
                                          <p:val>
                                            <p:strVal val="#ppt_x"/>
                                          </p:val>
                                        </p:tav>
                                      </p:tavLst>
                                    </p:anim>
                                    <p:anim calcmode="lin" valueType="num">
                                      <p:cBhvr additive="base">
                                        <p:cTn id="24" dur="500" fill="hold"/>
                                        <p:tgtEl>
                                          <p:spTgt spid="6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anim calcmode="lin" valueType="num">
                                      <p:cBhvr additive="base">
                                        <p:cTn id="27" dur="500" fill="hold"/>
                                        <p:tgtEl>
                                          <p:spTgt spid="62"/>
                                        </p:tgtEl>
                                        <p:attrNameLst>
                                          <p:attrName>ppt_x</p:attrName>
                                        </p:attrNameLst>
                                      </p:cBhvr>
                                      <p:tavLst>
                                        <p:tav tm="0">
                                          <p:val>
                                            <p:strVal val="#ppt_x"/>
                                          </p:val>
                                        </p:tav>
                                        <p:tav tm="100000">
                                          <p:val>
                                            <p:strVal val="#ppt_x"/>
                                          </p:val>
                                        </p:tav>
                                      </p:tavLst>
                                    </p:anim>
                                    <p:anim calcmode="lin" valueType="num">
                                      <p:cBhvr additive="base">
                                        <p:cTn id="28" dur="500" fill="hold"/>
                                        <p:tgtEl>
                                          <p:spTgt spid="6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anim calcmode="lin" valueType="num">
                                      <p:cBhvr additive="base">
                                        <p:cTn id="31" dur="500" fill="hold"/>
                                        <p:tgtEl>
                                          <p:spTgt spid="63"/>
                                        </p:tgtEl>
                                        <p:attrNameLst>
                                          <p:attrName>ppt_x</p:attrName>
                                        </p:attrNameLst>
                                      </p:cBhvr>
                                      <p:tavLst>
                                        <p:tav tm="0">
                                          <p:val>
                                            <p:strVal val="#ppt_x"/>
                                          </p:val>
                                        </p:tav>
                                        <p:tav tm="100000">
                                          <p:val>
                                            <p:strVal val="#ppt_x"/>
                                          </p:val>
                                        </p:tav>
                                      </p:tavLst>
                                    </p:anim>
                                    <p:anim calcmode="lin" valueType="num">
                                      <p:cBhvr additive="base">
                                        <p:cTn id="32" dur="500" fill="hold"/>
                                        <p:tgtEl>
                                          <p:spTgt spid="6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anim calcmode="lin" valueType="num">
                                      <p:cBhvr additive="base">
                                        <p:cTn id="35" dur="500" fill="hold"/>
                                        <p:tgtEl>
                                          <p:spTgt spid="64"/>
                                        </p:tgtEl>
                                        <p:attrNameLst>
                                          <p:attrName>ppt_x</p:attrName>
                                        </p:attrNameLst>
                                      </p:cBhvr>
                                      <p:tavLst>
                                        <p:tav tm="0">
                                          <p:val>
                                            <p:strVal val="#ppt_x"/>
                                          </p:val>
                                        </p:tav>
                                        <p:tav tm="100000">
                                          <p:val>
                                            <p:strVal val="#ppt_x"/>
                                          </p:val>
                                        </p:tav>
                                      </p:tavLst>
                                    </p:anim>
                                    <p:anim calcmode="lin" valueType="num">
                                      <p:cBhvr additive="base">
                                        <p:cTn id="36" dur="500" fill="hold"/>
                                        <p:tgtEl>
                                          <p:spTgt spid="6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5"/>
                                        </p:tgtEl>
                                        <p:attrNameLst>
                                          <p:attrName>style.visibility</p:attrName>
                                        </p:attrNameLst>
                                      </p:cBhvr>
                                      <p:to>
                                        <p:strVal val="visible"/>
                                      </p:to>
                                    </p:set>
                                    <p:anim calcmode="lin" valueType="num">
                                      <p:cBhvr additive="base">
                                        <p:cTn id="39" dur="500" fill="hold"/>
                                        <p:tgtEl>
                                          <p:spTgt spid="65"/>
                                        </p:tgtEl>
                                        <p:attrNameLst>
                                          <p:attrName>ppt_x</p:attrName>
                                        </p:attrNameLst>
                                      </p:cBhvr>
                                      <p:tavLst>
                                        <p:tav tm="0">
                                          <p:val>
                                            <p:strVal val="#ppt_x"/>
                                          </p:val>
                                        </p:tav>
                                        <p:tav tm="100000">
                                          <p:val>
                                            <p:strVal val="#ppt_x"/>
                                          </p:val>
                                        </p:tav>
                                      </p:tavLst>
                                    </p:anim>
                                    <p:anim calcmode="lin" valueType="num">
                                      <p:cBhvr additive="base">
                                        <p:cTn id="4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xit" presetSubtype="0" fill="hold" nodeType="clickEffect">
                                  <p:stCondLst>
                                    <p:cond delay="0"/>
                                  </p:stCondLst>
                                  <p:childTnLst>
                                    <p:animEffect transition="out" filter="fade">
                                      <p:cBhvr>
                                        <p:cTn id="44" dur="1000"/>
                                        <p:tgtEl>
                                          <p:spTgt spid="37"/>
                                        </p:tgtEl>
                                      </p:cBhvr>
                                    </p:animEffect>
                                    <p:anim calcmode="lin" valueType="num">
                                      <p:cBhvr>
                                        <p:cTn id="45" dur="1000"/>
                                        <p:tgtEl>
                                          <p:spTgt spid="37"/>
                                        </p:tgtEl>
                                        <p:attrNameLst>
                                          <p:attrName>ppt_x</p:attrName>
                                        </p:attrNameLst>
                                      </p:cBhvr>
                                      <p:tavLst>
                                        <p:tav tm="0">
                                          <p:val>
                                            <p:strVal val="ppt_x"/>
                                          </p:val>
                                        </p:tav>
                                        <p:tav tm="100000">
                                          <p:val>
                                            <p:strVal val="ppt_x"/>
                                          </p:val>
                                        </p:tav>
                                      </p:tavLst>
                                    </p:anim>
                                    <p:anim calcmode="lin" valueType="num">
                                      <p:cBhvr>
                                        <p:cTn id="46" dur="1000"/>
                                        <p:tgtEl>
                                          <p:spTgt spid="37"/>
                                        </p:tgtEl>
                                        <p:attrNameLst>
                                          <p:attrName>ppt_y</p:attrName>
                                        </p:attrNameLst>
                                      </p:cBhvr>
                                      <p:tavLst>
                                        <p:tav tm="0">
                                          <p:val>
                                            <p:strVal val="ppt_y"/>
                                          </p:val>
                                        </p:tav>
                                        <p:tav tm="100000">
                                          <p:val>
                                            <p:strVal val="ppt_y+.1"/>
                                          </p:val>
                                        </p:tav>
                                      </p:tavLst>
                                    </p:anim>
                                    <p:set>
                                      <p:cBhvr>
                                        <p:cTn id="47" dur="1" fill="hold">
                                          <p:stCondLst>
                                            <p:cond delay="999"/>
                                          </p:stCondLst>
                                        </p:cTn>
                                        <p:tgtEl>
                                          <p:spTgt spid="37"/>
                                        </p:tgtEl>
                                        <p:attrNameLst>
                                          <p:attrName>style.visibility</p:attrName>
                                        </p:attrNameLst>
                                      </p:cBhvr>
                                      <p:to>
                                        <p:strVal val="hidden"/>
                                      </p:to>
                                    </p:set>
                                  </p:childTnLst>
                                </p:cTn>
                              </p:par>
                              <p:par>
                                <p:cTn id="48" presetID="42" presetClass="exit" presetSubtype="0" fill="hold" grpId="1" nodeType="withEffect">
                                  <p:stCondLst>
                                    <p:cond delay="0"/>
                                  </p:stCondLst>
                                  <p:childTnLst>
                                    <p:animEffect transition="out" filter="fade">
                                      <p:cBhvr>
                                        <p:cTn id="49" dur="1000"/>
                                        <p:tgtEl>
                                          <p:spTgt spid="58"/>
                                        </p:tgtEl>
                                      </p:cBhvr>
                                    </p:animEffect>
                                    <p:anim calcmode="lin" valueType="num">
                                      <p:cBhvr>
                                        <p:cTn id="50" dur="1000"/>
                                        <p:tgtEl>
                                          <p:spTgt spid="58"/>
                                        </p:tgtEl>
                                        <p:attrNameLst>
                                          <p:attrName>ppt_x</p:attrName>
                                        </p:attrNameLst>
                                      </p:cBhvr>
                                      <p:tavLst>
                                        <p:tav tm="0">
                                          <p:val>
                                            <p:strVal val="ppt_x"/>
                                          </p:val>
                                        </p:tav>
                                        <p:tav tm="100000">
                                          <p:val>
                                            <p:strVal val="ppt_x"/>
                                          </p:val>
                                        </p:tav>
                                      </p:tavLst>
                                    </p:anim>
                                    <p:anim calcmode="lin" valueType="num">
                                      <p:cBhvr>
                                        <p:cTn id="51" dur="1000"/>
                                        <p:tgtEl>
                                          <p:spTgt spid="58"/>
                                        </p:tgtEl>
                                        <p:attrNameLst>
                                          <p:attrName>ppt_y</p:attrName>
                                        </p:attrNameLst>
                                      </p:cBhvr>
                                      <p:tavLst>
                                        <p:tav tm="0">
                                          <p:val>
                                            <p:strVal val="ppt_y"/>
                                          </p:val>
                                        </p:tav>
                                        <p:tav tm="100000">
                                          <p:val>
                                            <p:strVal val="ppt_y+.1"/>
                                          </p:val>
                                        </p:tav>
                                      </p:tavLst>
                                    </p:anim>
                                    <p:set>
                                      <p:cBhvr>
                                        <p:cTn id="52" dur="1" fill="hold">
                                          <p:stCondLst>
                                            <p:cond delay="999"/>
                                          </p:stCondLst>
                                        </p:cTn>
                                        <p:tgtEl>
                                          <p:spTgt spid="58"/>
                                        </p:tgtEl>
                                        <p:attrNameLst>
                                          <p:attrName>style.visibility</p:attrName>
                                        </p:attrNameLst>
                                      </p:cBhvr>
                                      <p:to>
                                        <p:strVal val="hidden"/>
                                      </p:to>
                                    </p:set>
                                  </p:childTnLst>
                                </p:cTn>
                              </p:par>
                              <p:par>
                                <p:cTn id="53" presetID="42" presetClass="exit" presetSubtype="0" fill="hold" grpId="1" nodeType="withEffect">
                                  <p:stCondLst>
                                    <p:cond delay="0"/>
                                  </p:stCondLst>
                                  <p:childTnLst>
                                    <p:animEffect transition="out" filter="fade">
                                      <p:cBhvr>
                                        <p:cTn id="54" dur="1000"/>
                                        <p:tgtEl>
                                          <p:spTgt spid="59"/>
                                        </p:tgtEl>
                                      </p:cBhvr>
                                    </p:animEffect>
                                    <p:anim calcmode="lin" valueType="num">
                                      <p:cBhvr>
                                        <p:cTn id="55" dur="1000"/>
                                        <p:tgtEl>
                                          <p:spTgt spid="59"/>
                                        </p:tgtEl>
                                        <p:attrNameLst>
                                          <p:attrName>ppt_x</p:attrName>
                                        </p:attrNameLst>
                                      </p:cBhvr>
                                      <p:tavLst>
                                        <p:tav tm="0">
                                          <p:val>
                                            <p:strVal val="ppt_x"/>
                                          </p:val>
                                        </p:tav>
                                        <p:tav tm="100000">
                                          <p:val>
                                            <p:strVal val="ppt_x"/>
                                          </p:val>
                                        </p:tav>
                                      </p:tavLst>
                                    </p:anim>
                                    <p:anim calcmode="lin" valueType="num">
                                      <p:cBhvr>
                                        <p:cTn id="56" dur="1000"/>
                                        <p:tgtEl>
                                          <p:spTgt spid="59"/>
                                        </p:tgtEl>
                                        <p:attrNameLst>
                                          <p:attrName>ppt_y</p:attrName>
                                        </p:attrNameLst>
                                      </p:cBhvr>
                                      <p:tavLst>
                                        <p:tav tm="0">
                                          <p:val>
                                            <p:strVal val="ppt_y"/>
                                          </p:val>
                                        </p:tav>
                                        <p:tav tm="100000">
                                          <p:val>
                                            <p:strVal val="ppt_y+.1"/>
                                          </p:val>
                                        </p:tav>
                                      </p:tavLst>
                                    </p:anim>
                                    <p:set>
                                      <p:cBhvr>
                                        <p:cTn id="57" dur="1" fill="hold">
                                          <p:stCondLst>
                                            <p:cond delay="999"/>
                                          </p:stCondLst>
                                        </p:cTn>
                                        <p:tgtEl>
                                          <p:spTgt spid="59"/>
                                        </p:tgtEl>
                                        <p:attrNameLst>
                                          <p:attrName>style.visibility</p:attrName>
                                        </p:attrNameLst>
                                      </p:cBhvr>
                                      <p:to>
                                        <p:strVal val="hidden"/>
                                      </p:to>
                                    </p:set>
                                  </p:childTnLst>
                                </p:cTn>
                              </p:par>
                              <p:par>
                                <p:cTn id="58" presetID="42" presetClass="exit" presetSubtype="0" fill="hold" grpId="1" nodeType="withEffect">
                                  <p:stCondLst>
                                    <p:cond delay="0"/>
                                  </p:stCondLst>
                                  <p:childTnLst>
                                    <p:animEffect transition="out" filter="fade">
                                      <p:cBhvr>
                                        <p:cTn id="59" dur="1000"/>
                                        <p:tgtEl>
                                          <p:spTgt spid="60"/>
                                        </p:tgtEl>
                                      </p:cBhvr>
                                    </p:animEffect>
                                    <p:anim calcmode="lin" valueType="num">
                                      <p:cBhvr>
                                        <p:cTn id="60" dur="1000"/>
                                        <p:tgtEl>
                                          <p:spTgt spid="60"/>
                                        </p:tgtEl>
                                        <p:attrNameLst>
                                          <p:attrName>ppt_x</p:attrName>
                                        </p:attrNameLst>
                                      </p:cBhvr>
                                      <p:tavLst>
                                        <p:tav tm="0">
                                          <p:val>
                                            <p:strVal val="ppt_x"/>
                                          </p:val>
                                        </p:tav>
                                        <p:tav tm="100000">
                                          <p:val>
                                            <p:strVal val="ppt_x"/>
                                          </p:val>
                                        </p:tav>
                                      </p:tavLst>
                                    </p:anim>
                                    <p:anim calcmode="lin" valueType="num">
                                      <p:cBhvr>
                                        <p:cTn id="61" dur="1000"/>
                                        <p:tgtEl>
                                          <p:spTgt spid="60"/>
                                        </p:tgtEl>
                                        <p:attrNameLst>
                                          <p:attrName>ppt_y</p:attrName>
                                        </p:attrNameLst>
                                      </p:cBhvr>
                                      <p:tavLst>
                                        <p:tav tm="0">
                                          <p:val>
                                            <p:strVal val="ppt_y"/>
                                          </p:val>
                                        </p:tav>
                                        <p:tav tm="100000">
                                          <p:val>
                                            <p:strVal val="ppt_y+.1"/>
                                          </p:val>
                                        </p:tav>
                                      </p:tavLst>
                                    </p:anim>
                                    <p:set>
                                      <p:cBhvr>
                                        <p:cTn id="62" dur="1" fill="hold">
                                          <p:stCondLst>
                                            <p:cond delay="999"/>
                                          </p:stCondLst>
                                        </p:cTn>
                                        <p:tgtEl>
                                          <p:spTgt spid="60"/>
                                        </p:tgtEl>
                                        <p:attrNameLst>
                                          <p:attrName>style.visibility</p:attrName>
                                        </p:attrNameLst>
                                      </p:cBhvr>
                                      <p:to>
                                        <p:strVal val="hidden"/>
                                      </p:to>
                                    </p:set>
                                  </p:childTnLst>
                                </p:cTn>
                              </p:par>
                              <p:par>
                                <p:cTn id="63" presetID="42" presetClass="exit" presetSubtype="0" fill="hold" grpId="1" nodeType="withEffect">
                                  <p:stCondLst>
                                    <p:cond delay="0"/>
                                  </p:stCondLst>
                                  <p:childTnLst>
                                    <p:animEffect transition="out" filter="fade">
                                      <p:cBhvr>
                                        <p:cTn id="64" dur="1000"/>
                                        <p:tgtEl>
                                          <p:spTgt spid="61"/>
                                        </p:tgtEl>
                                      </p:cBhvr>
                                    </p:animEffect>
                                    <p:anim calcmode="lin" valueType="num">
                                      <p:cBhvr>
                                        <p:cTn id="65" dur="1000"/>
                                        <p:tgtEl>
                                          <p:spTgt spid="61"/>
                                        </p:tgtEl>
                                        <p:attrNameLst>
                                          <p:attrName>ppt_x</p:attrName>
                                        </p:attrNameLst>
                                      </p:cBhvr>
                                      <p:tavLst>
                                        <p:tav tm="0">
                                          <p:val>
                                            <p:strVal val="ppt_x"/>
                                          </p:val>
                                        </p:tav>
                                        <p:tav tm="100000">
                                          <p:val>
                                            <p:strVal val="ppt_x"/>
                                          </p:val>
                                        </p:tav>
                                      </p:tavLst>
                                    </p:anim>
                                    <p:anim calcmode="lin" valueType="num">
                                      <p:cBhvr>
                                        <p:cTn id="66" dur="1000"/>
                                        <p:tgtEl>
                                          <p:spTgt spid="61"/>
                                        </p:tgtEl>
                                        <p:attrNameLst>
                                          <p:attrName>ppt_y</p:attrName>
                                        </p:attrNameLst>
                                      </p:cBhvr>
                                      <p:tavLst>
                                        <p:tav tm="0">
                                          <p:val>
                                            <p:strVal val="ppt_y"/>
                                          </p:val>
                                        </p:tav>
                                        <p:tav tm="100000">
                                          <p:val>
                                            <p:strVal val="ppt_y+.1"/>
                                          </p:val>
                                        </p:tav>
                                      </p:tavLst>
                                    </p:anim>
                                    <p:set>
                                      <p:cBhvr>
                                        <p:cTn id="67" dur="1" fill="hold">
                                          <p:stCondLst>
                                            <p:cond delay="999"/>
                                          </p:stCondLst>
                                        </p:cTn>
                                        <p:tgtEl>
                                          <p:spTgt spid="61"/>
                                        </p:tgtEl>
                                        <p:attrNameLst>
                                          <p:attrName>style.visibility</p:attrName>
                                        </p:attrNameLst>
                                      </p:cBhvr>
                                      <p:to>
                                        <p:strVal val="hidden"/>
                                      </p:to>
                                    </p:set>
                                  </p:childTnLst>
                                </p:cTn>
                              </p:par>
                              <p:par>
                                <p:cTn id="68" presetID="42" presetClass="exit" presetSubtype="0" fill="hold" grpId="1" nodeType="withEffect">
                                  <p:stCondLst>
                                    <p:cond delay="0"/>
                                  </p:stCondLst>
                                  <p:childTnLst>
                                    <p:animEffect transition="out" filter="fade">
                                      <p:cBhvr>
                                        <p:cTn id="69" dur="1000"/>
                                        <p:tgtEl>
                                          <p:spTgt spid="62"/>
                                        </p:tgtEl>
                                      </p:cBhvr>
                                    </p:animEffect>
                                    <p:anim calcmode="lin" valueType="num">
                                      <p:cBhvr>
                                        <p:cTn id="70" dur="1000"/>
                                        <p:tgtEl>
                                          <p:spTgt spid="62"/>
                                        </p:tgtEl>
                                        <p:attrNameLst>
                                          <p:attrName>ppt_x</p:attrName>
                                        </p:attrNameLst>
                                      </p:cBhvr>
                                      <p:tavLst>
                                        <p:tav tm="0">
                                          <p:val>
                                            <p:strVal val="ppt_x"/>
                                          </p:val>
                                        </p:tav>
                                        <p:tav tm="100000">
                                          <p:val>
                                            <p:strVal val="ppt_x"/>
                                          </p:val>
                                        </p:tav>
                                      </p:tavLst>
                                    </p:anim>
                                    <p:anim calcmode="lin" valueType="num">
                                      <p:cBhvr>
                                        <p:cTn id="71" dur="1000"/>
                                        <p:tgtEl>
                                          <p:spTgt spid="62"/>
                                        </p:tgtEl>
                                        <p:attrNameLst>
                                          <p:attrName>ppt_y</p:attrName>
                                        </p:attrNameLst>
                                      </p:cBhvr>
                                      <p:tavLst>
                                        <p:tav tm="0">
                                          <p:val>
                                            <p:strVal val="ppt_y"/>
                                          </p:val>
                                        </p:tav>
                                        <p:tav tm="100000">
                                          <p:val>
                                            <p:strVal val="ppt_y+.1"/>
                                          </p:val>
                                        </p:tav>
                                      </p:tavLst>
                                    </p:anim>
                                    <p:set>
                                      <p:cBhvr>
                                        <p:cTn id="72" dur="1" fill="hold">
                                          <p:stCondLst>
                                            <p:cond delay="999"/>
                                          </p:stCondLst>
                                        </p:cTn>
                                        <p:tgtEl>
                                          <p:spTgt spid="62"/>
                                        </p:tgtEl>
                                        <p:attrNameLst>
                                          <p:attrName>style.visibility</p:attrName>
                                        </p:attrNameLst>
                                      </p:cBhvr>
                                      <p:to>
                                        <p:strVal val="hidden"/>
                                      </p:to>
                                    </p:set>
                                  </p:childTnLst>
                                </p:cTn>
                              </p:par>
                              <p:par>
                                <p:cTn id="73" presetID="42" presetClass="exit" presetSubtype="0" fill="hold" grpId="1" nodeType="withEffect">
                                  <p:stCondLst>
                                    <p:cond delay="0"/>
                                  </p:stCondLst>
                                  <p:childTnLst>
                                    <p:animEffect transition="out" filter="fade">
                                      <p:cBhvr>
                                        <p:cTn id="74" dur="1000"/>
                                        <p:tgtEl>
                                          <p:spTgt spid="63"/>
                                        </p:tgtEl>
                                      </p:cBhvr>
                                    </p:animEffect>
                                    <p:anim calcmode="lin" valueType="num">
                                      <p:cBhvr>
                                        <p:cTn id="75" dur="1000"/>
                                        <p:tgtEl>
                                          <p:spTgt spid="63"/>
                                        </p:tgtEl>
                                        <p:attrNameLst>
                                          <p:attrName>ppt_x</p:attrName>
                                        </p:attrNameLst>
                                      </p:cBhvr>
                                      <p:tavLst>
                                        <p:tav tm="0">
                                          <p:val>
                                            <p:strVal val="ppt_x"/>
                                          </p:val>
                                        </p:tav>
                                        <p:tav tm="100000">
                                          <p:val>
                                            <p:strVal val="ppt_x"/>
                                          </p:val>
                                        </p:tav>
                                      </p:tavLst>
                                    </p:anim>
                                    <p:anim calcmode="lin" valueType="num">
                                      <p:cBhvr>
                                        <p:cTn id="76" dur="1000"/>
                                        <p:tgtEl>
                                          <p:spTgt spid="63"/>
                                        </p:tgtEl>
                                        <p:attrNameLst>
                                          <p:attrName>ppt_y</p:attrName>
                                        </p:attrNameLst>
                                      </p:cBhvr>
                                      <p:tavLst>
                                        <p:tav tm="0">
                                          <p:val>
                                            <p:strVal val="ppt_y"/>
                                          </p:val>
                                        </p:tav>
                                        <p:tav tm="100000">
                                          <p:val>
                                            <p:strVal val="ppt_y+.1"/>
                                          </p:val>
                                        </p:tav>
                                      </p:tavLst>
                                    </p:anim>
                                    <p:set>
                                      <p:cBhvr>
                                        <p:cTn id="77" dur="1" fill="hold">
                                          <p:stCondLst>
                                            <p:cond delay="999"/>
                                          </p:stCondLst>
                                        </p:cTn>
                                        <p:tgtEl>
                                          <p:spTgt spid="63"/>
                                        </p:tgtEl>
                                        <p:attrNameLst>
                                          <p:attrName>style.visibility</p:attrName>
                                        </p:attrNameLst>
                                      </p:cBhvr>
                                      <p:to>
                                        <p:strVal val="hidden"/>
                                      </p:to>
                                    </p:set>
                                  </p:childTnLst>
                                </p:cTn>
                              </p:par>
                              <p:par>
                                <p:cTn id="78" presetID="42" presetClass="exit" presetSubtype="0" fill="hold" grpId="1" nodeType="withEffect">
                                  <p:stCondLst>
                                    <p:cond delay="0"/>
                                  </p:stCondLst>
                                  <p:childTnLst>
                                    <p:animEffect transition="out" filter="fade">
                                      <p:cBhvr>
                                        <p:cTn id="79" dur="1000"/>
                                        <p:tgtEl>
                                          <p:spTgt spid="64"/>
                                        </p:tgtEl>
                                      </p:cBhvr>
                                    </p:animEffect>
                                    <p:anim calcmode="lin" valueType="num">
                                      <p:cBhvr>
                                        <p:cTn id="80" dur="1000"/>
                                        <p:tgtEl>
                                          <p:spTgt spid="64"/>
                                        </p:tgtEl>
                                        <p:attrNameLst>
                                          <p:attrName>ppt_x</p:attrName>
                                        </p:attrNameLst>
                                      </p:cBhvr>
                                      <p:tavLst>
                                        <p:tav tm="0">
                                          <p:val>
                                            <p:strVal val="ppt_x"/>
                                          </p:val>
                                        </p:tav>
                                        <p:tav tm="100000">
                                          <p:val>
                                            <p:strVal val="ppt_x"/>
                                          </p:val>
                                        </p:tav>
                                      </p:tavLst>
                                    </p:anim>
                                    <p:anim calcmode="lin" valueType="num">
                                      <p:cBhvr>
                                        <p:cTn id="81" dur="1000"/>
                                        <p:tgtEl>
                                          <p:spTgt spid="64"/>
                                        </p:tgtEl>
                                        <p:attrNameLst>
                                          <p:attrName>ppt_y</p:attrName>
                                        </p:attrNameLst>
                                      </p:cBhvr>
                                      <p:tavLst>
                                        <p:tav tm="0">
                                          <p:val>
                                            <p:strVal val="ppt_y"/>
                                          </p:val>
                                        </p:tav>
                                        <p:tav tm="100000">
                                          <p:val>
                                            <p:strVal val="ppt_y+.1"/>
                                          </p:val>
                                        </p:tav>
                                      </p:tavLst>
                                    </p:anim>
                                    <p:set>
                                      <p:cBhvr>
                                        <p:cTn id="82" dur="1" fill="hold">
                                          <p:stCondLst>
                                            <p:cond delay="999"/>
                                          </p:stCondLst>
                                        </p:cTn>
                                        <p:tgtEl>
                                          <p:spTgt spid="64"/>
                                        </p:tgtEl>
                                        <p:attrNameLst>
                                          <p:attrName>style.visibility</p:attrName>
                                        </p:attrNameLst>
                                      </p:cBhvr>
                                      <p:to>
                                        <p:strVal val="hidden"/>
                                      </p:to>
                                    </p:set>
                                  </p:childTnLst>
                                </p:cTn>
                              </p:par>
                              <p:par>
                                <p:cTn id="83" presetID="42" presetClass="exit" presetSubtype="0" fill="hold" grpId="1" nodeType="withEffect">
                                  <p:stCondLst>
                                    <p:cond delay="0"/>
                                  </p:stCondLst>
                                  <p:childTnLst>
                                    <p:animEffect transition="out" filter="fade">
                                      <p:cBhvr>
                                        <p:cTn id="84" dur="1000"/>
                                        <p:tgtEl>
                                          <p:spTgt spid="65"/>
                                        </p:tgtEl>
                                      </p:cBhvr>
                                    </p:animEffect>
                                    <p:anim calcmode="lin" valueType="num">
                                      <p:cBhvr>
                                        <p:cTn id="85" dur="1000"/>
                                        <p:tgtEl>
                                          <p:spTgt spid="65"/>
                                        </p:tgtEl>
                                        <p:attrNameLst>
                                          <p:attrName>ppt_x</p:attrName>
                                        </p:attrNameLst>
                                      </p:cBhvr>
                                      <p:tavLst>
                                        <p:tav tm="0">
                                          <p:val>
                                            <p:strVal val="ppt_x"/>
                                          </p:val>
                                        </p:tav>
                                        <p:tav tm="100000">
                                          <p:val>
                                            <p:strVal val="ppt_x"/>
                                          </p:val>
                                        </p:tav>
                                      </p:tavLst>
                                    </p:anim>
                                    <p:anim calcmode="lin" valueType="num">
                                      <p:cBhvr>
                                        <p:cTn id="86" dur="1000"/>
                                        <p:tgtEl>
                                          <p:spTgt spid="65"/>
                                        </p:tgtEl>
                                        <p:attrNameLst>
                                          <p:attrName>ppt_y</p:attrName>
                                        </p:attrNameLst>
                                      </p:cBhvr>
                                      <p:tavLst>
                                        <p:tav tm="0">
                                          <p:val>
                                            <p:strVal val="ppt_y"/>
                                          </p:val>
                                        </p:tav>
                                        <p:tav tm="100000">
                                          <p:val>
                                            <p:strVal val="ppt_y+.1"/>
                                          </p:val>
                                        </p:tav>
                                      </p:tavLst>
                                    </p:anim>
                                    <p:set>
                                      <p:cBhvr>
                                        <p:cTn id="87" dur="1" fill="hold">
                                          <p:stCondLst>
                                            <p:cond delay="999"/>
                                          </p:stCondLst>
                                        </p:cTn>
                                        <p:tgtEl>
                                          <p:spTgt spid="65"/>
                                        </p:tgtEl>
                                        <p:attrNameLst>
                                          <p:attrName>style.visibility</p:attrName>
                                        </p:attrNameLst>
                                      </p:cBhvr>
                                      <p:to>
                                        <p:strVal val="hidden"/>
                                      </p:to>
                                    </p:set>
                                  </p:childTnLst>
                                </p:cTn>
                              </p:par>
                            </p:childTnLst>
                          </p:cTn>
                        </p:par>
                      </p:childTnLst>
                    </p:cTn>
                  </p:par>
                </p:childTnLst>
              </p:cTn>
              <p:nextCondLst>
                <p:cond evt="onClick" delay="0">
                  <p:tgtEl>
                    <p:spTgt spid="32"/>
                  </p:tgtEl>
                </p:cond>
              </p:nextCondLst>
            </p:seq>
            <p:seq concurrent="1" nextAc="seek">
              <p:cTn id="88" restart="whenNotActive" fill="hold" evtFilter="cancelBubble" nodeType="interactiveSeq">
                <p:stCondLst>
                  <p:cond evt="onClick" delay="0">
                    <p:tgtEl>
                      <p:spTgt spid="51"/>
                    </p:tgtEl>
                  </p:cond>
                </p:stCondLst>
                <p:endSync evt="end" delay="0">
                  <p:rtn val="all"/>
                </p:endSync>
                <p:childTnLst>
                  <p:par>
                    <p:cTn id="89" fill="hold">
                      <p:stCondLst>
                        <p:cond delay="0"/>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52"/>
                                        </p:tgtEl>
                                        <p:attrNameLst>
                                          <p:attrName>style.visibility</p:attrName>
                                        </p:attrNameLst>
                                      </p:cBhvr>
                                      <p:to>
                                        <p:strVal val="visible"/>
                                      </p:to>
                                    </p:set>
                                    <p:anim calcmode="lin" valueType="num">
                                      <p:cBhvr additive="base">
                                        <p:cTn id="93" dur="500" fill="hold"/>
                                        <p:tgtEl>
                                          <p:spTgt spid="52"/>
                                        </p:tgtEl>
                                        <p:attrNameLst>
                                          <p:attrName>ppt_x</p:attrName>
                                        </p:attrNameLst>
                                      </p:cBhvr>
                                      <p:tavLst>
                                        <p:tav tm="0">
                                          <p:val>
                                            <p:strVal val="#ppt_x"/>
                                          </p:val>
                                        </p:tav>
                                        <p:tav tm="100000">
                                          <p:val>
                                            <p:strVal val="#ppt_x"/>
                                          </p:val>
                                        </p:tav>
                                      </p:tavLst>
                                    </p:anim>
                                    <p:anim calcmode="lin" valueType="num">
                                      <p:cBhvr additive="base">
                                        <p:cTn id="94"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xit" presetSubtype="4" fill="hold" grpId="1" nodeType="clickEffect">
                                  <p:stCondLst>
                                    <p:cond delay="0"/>
                                  </p:stCondLst>
                                  <p:childTnLst>
                                    <p:anim calcmode="lin" valueType="num">
                                      <p:cBhvr additive="base">
                                        <p:cTn id="98" dur="500"/>
                                        <p:tgtEl>
                                          <p:spTgt spid="52"/>
                                        </p:tgtEl>
                                        <p:attrNameLst>
                                          <p:attrName>ppt_x</p:attrName>
                                        </p:attrNameLst>
                                      </p:cBhvr>
                                      <p:tavLst>
                                        <p:tav tm="0">
                                          <p:val>
                                            <p:strVal val="ppt_x"/>
                                          </p:val>
                                        </p:tav>
                                        <p:tav tm="100000">
                                          <p:val>
                                            <p:strVal val="ppt_x"/>
                                          </p:val>
                                        </p:tav>
                                      </p:tavLst>
                                    </p:anim>
                                    <p:anim calcmode="lin" valueType="num">
                                      <p:cBhvr additive="base">
                                        <p:cTn id="99" dur="500"/>
                                        <p:tgtEl>
                                          <p:spTgt spid="52"/>
                                        </p:tgtEl>
                                        <p:attrNameLst>
                                          <p:attrName>ppt_y</p:attrName>
                                        </p:attrNameLst>
                                      </p:cBhvr>
                                      <p:tavLst>
                                        <p:tav tm="0">
                                          <p:val>
                                            <p:strVal val="ppt_y"/>
                                          </p:val>
                                        </p:tav>
                                        <p:tav tm="100000">
                                          <p:val>
                                            <p:strVal val="1+ppt_h/2"/>
                                          </p:val>
                                        </p:tav>
                                      </p:tavLst>
                                    </p:anim>
                                    <p:set>
                                      <p:cBhvr>
                                        <p:cTn id="100" dur="1" fill="hold">
                                          <p:stCondLst>
                                            <p:cond delay="499"/>
                                          </p:stCondLst>
                                        </p:cTn>
                                        <p:tgtEl>
                                          <p:spTgt spid="52"/>
                                        </p:tgtEl>
                                        <p:attrNameLst>
                                          <p:attrName>style.visibility</p:attrName>
                                        </p:attrNameLst>
                                      </p:cBhvr>
                                      <p:to>
                                        <p:strVal val="hidden"/>
                                      </p:to>
                                    </p:set>
                                  </p:childTnLst>
                                </p:cTn>
                              </p:par>
                            </p:childTnLst>
                          </p:cTn>
                        </p:par>
                      </p:childTnLst>
                    </p:cTn>
                  </p:par>
                </p:childTnLst>
              </p:cTn>
              <p:nextCondLst>
                <p:cond evt="onClick" delay="0">
                  <p:tgtEl>
                    <p:spTgt spid="51"/>
                  </p:tgtEl>
                </p:cond>
              </p:nextCondLst>
            </p:seq>
            <p:seq concurrent="1" nextAc="seek">
              <p:cTn id="101" restart="whenNotActive" fill="hold" evtFilter="cancelBubble" nodeType="interactiveSeq">
                <p:stCondLst>
                  <p:cond evt="onClick" delay="0">
                    <p:tgtEl>
                      <p:spTgt spid="60"/>
                    </p:tgtEl>
                  </p:cond>
                </p:stCondLst>
                <p:endSync evt="end" delay="0">
                  <p:rtn val="all"/>
                </p:endSync>
                <p:childTnLst>
                  <p:par>
                    <p:cTn id="102" fill="hold">
                      <p:stCondLst>
                        <p:cond delay="0"/>
                      </p:stCondLst>
                      <p:childTnLst>
                        <p:par>
                          <p:cTn id="103" fill="hold">
                            <p:stCondLst>
                              <p:cond delay="0"/>
                            </p:stCondLst>
                            <p:childTnLst>
                              <p:par>
                                <p:cTn id="104" presetID="2" presetClass="entr" presetSubtype="4" fill="hold" grpId="0" nodeType="clickEffect">
                                  <p:stCondLst>
                                    <p:cond delay="0"/>
                                  </p:stCondLst>
                                  <p:childTnLst>
                                    <p:set>
                                      <p:cBhvr>
                                        <p:cTn id="105" dur="1" fill="hold">
                                          <p:stCondLst>
                                            <p:cond delay="0"/>
                                          </p:stCondLst>
                                        </p:cTn>
                                        <p:tgtEl>
                                          <p:spTgt spid="66"/>
                                        </p:tgtEl>
                                        <p:attrNameLst>
                                          <p:attrName>style.visibility</p:attrName>
                                        </p:attrNameLst>
                                      </p:cBhvr>
                                      <p:to>
                                        <p:strVal val="visible"/>
                                      </p:to>
                                    </p:set>
                                    <p:anim calcmode="lin" valueType="num">
                                      <p:cBhvr additive="base">
                                        <p:cTn id="106" dur="500" fill="hold"/>
                                        <p:tgtEl>
                                          <p:spTgt spid="66"/>
                                        </p:tgtEl>
                                        <p:attrNameLst>
                                          <p:attrName>ppt_x</p:attrName>
                                        </p:attrNameLst>
                                      </p:cBhvr>
                                      <p:tavLst>
                                        <p:tav tm="0">
                                          <p:val>
                                            <p:strVal val="#ppt_x"/>
                                          </p:val>
                                        </p:tav>
                                        <p:tav tm="100000">
                                          <p:val>
                                            <p:strVal val="#ppt_x"/>
                                          </p:val>
                                        </p:tav>
                                      </p:tavLst>
                                    </p:anim>
                                    <p:anim calcmode="lin" valueType="num">
                                      <p:cBhvr additive="base">
                                        <p:cTn id="107"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xit" presetSubtype="4" fill="hold" grpId="1" nodeType="clickEffect">
                                  <p:stCondLst>
                                    <p:cond delay="0"/>
                                  </p:stCondLst>
                                  <p:childTnLst>
                                    <p:anim calcmode="lin" valueType="num">
                                      <p:cBhvr additive="base">
                                        <p:cTn id="111" dur="500"/>
                                        <p:tgtEl>
                                          <p:spTgt spid="66"/>
                                        </p:tgtEl>
                                        <p:attrNameLst>
                                          <p:attrName>ppt_x</p:attrName>
                                        </p:attrNameLst>
                                      </p:cBhvr>
                                      <p:tavLst>
                                        <p:tav tm="0">
                                          <p:val>
                                            <p:strVal val="ppt_x"/>
                                          </p:val>
                                        </p:tav>
                                        <p:tav tm="100000">
                                          <p:val>
                                            <p:strVal val="ppt_x"/>
                                          </p:val>
                                        </p:tav>
                                      </p:tavLst>
                                    </p:anim>
                                    <p:anim calcmode="lin" valueType="num">
                                      <p:cBhvr additive="base">
                                        <p:cTn id="112" dur="500"/>
                                        <p:tgtEl>
                                          <p:spTgt spid="66"/>
                                        </p:tgtEl>
                                        <p:attrNameLst>
                                          <p:attrName>ppt_y</p:attrName>
                                        </p:attrNameLst>
                                      </p:cBhvr>
                                      <p:tavLst>
                                        <p:tav tm="0">
                                          <p:val>
                                            <p:strVal val="ppt_y"/>
                                          </p:val>
                                        </p:tav>
                                        <p:tav tm="100000">
                                          <p:val>
                                            <p:strVal val="1+ppt_h/2"/>
                                          </p:val>
                                        </p:tav>
                                      </p:tavLst>
                                    </p:anim>
                                    <p:set>
                                      <p:cBhvr>
                                        <p:cTn id="113" dur="1" fill="hold">
                                          <p:stCondLst>
                                            <p:cond delay="499"/>
                                          </p:stCondLst>
                                        </p:cTn>
                                        <p:tgtEl>
                                          <p:spTgt spid="66"/>
                                        </p:tgtEl>
                                        <p:attrNameLst>
                                          <p:attrName>style.visibility</p:attrName>
                                        </p:attrNameLst>
                                      </p:cBhvr>
                                      <p:to>
                                        <p:strVal val="hidden"/>
                                      </p:to>
                                    </p:set>
                                  </p:childTnLst>
                                </p:cTn>
                              </p:par>
                            </p:childTnLst>
                          </p:cTn>
                        </p:par>
                      </p:childTnLst>
                    </p:cTn>
                  </p:par>
                </p:childTnLst>
              </p:cTn>
              <p:nextCondLst>
                <p:cond evt="onClick" delay="0">
                  <p:tgtEl>
                    <p:spTgt spid="60"/>
                  </p:tgtEl>
                </p:cond>
              </p:nextCondLst>
            </p:seq>
            <p:seq concurrent="1" nextAc="seek">
              <p:cTn id="114" restart="whenNotActive" fill="hold" evtFilter="cancelBubble" nodeType="interactiveSeq">
                <p:stCondLst>
                  <p:cond evt="onClick" delay="0">
                    <p:tgtEl>
                      <p:spTgt spid="58"/>
                    </p:tgtEl>
                  </p:cond>
                </p:stCondLst>
                <p:endSync evt="end" delay="0">
                  <p:rtn val="all"/>
                </p:endSync>
                <p:childTnLst>
                  <p:par>
                    <p:cTn id="115" fill="hold">
                      <p:stCondLst>
                        <p:cond delay="0"/>
                      </p:stCondLst>
                      <p:childTnLst>
                        <p:par>
                          <p:cTn id="116" fill="hold">
                            <p:stCondLst>
                              <p:cond delay="0"/>
                            </p:stCondLst>
                            <p:childTnLst>
                              <p:par>
                                <p:cTn id="117" presetID="2" presetClass="entr" presetSubtype="4" fill="hold" grpId="2" nodeType="clickEffect">
                                  <p:stCondLst>
                                    <p:cond delay="0"/>
                                  </p:stCondLst>
                                  <p:childTnLst>
                                    <p:set>
                                      <p:cBhvr>
                                        <p:cTn id="118" dur="1" fill="hold">
                                          <p:stCondLst>
                                            <p:cond delay="0"/>
                                          </p:stCondLst>
                                        </p:cTn>
                                        <p:tgtEl>
                                          <p:spTgt spid="48"/>
                                        </p:tgtEl>
                                        <p:attrNameLst>
                                          <p:attrName>style.visibility</p:attrName>
                                        </p:attrNameLst>
                                      </p:cBhvr>
                                      <p:to>
                                        <p:strVal val="visible"/>
                                      </p:to>
                                    </p:set>
                                    <p:anim calcmode="lin" valueType="num">
                                      <p:cBhvr additive="base">
                                        <p:cTn id="119" dur="500" fill="hold"/>
                                        <p:tgtEl>
                                          <p:spTgt spid="48"/>
                                        </p:tgtEl>
                                        <p:attrNameLst>
                                          <p:attrName>ppt_x</p:attrName>
                                        </p:attrNameLst>
                                      </p:cBhvr>
                                      <p:tavLst>
                                        <p:tav tm="0">
                                          <p:val>
                                            <p:strVal val="#ppt_x"/>
                                          </p:val>
                                        </p:tav>
                                        <p:tav tm="100000">
                                          <p:val>
                                            <p:strVal val="#ppt_x"/>
                                          </p:val>
                                        </p:tav>
                                      </p:tavLst>
                                    </p:anim>
                                    <p:anim calcmode="lin" valueType="num">
                                      <p:cBhvr additive="base">
                                        <p:cTn id="12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xit" presetSubtype="4" fill="hold" grpId="3" nodeType="clickEffect">
                                  <p:stCondLst>
                                    <p:cond delay="0"/>
                                  </p:stCondLst>
                                  <p:childTnLst>
                                    <p:anim calcmode="lin" valueType="num">
                                      <p:cBhvr additive="base">
                                        <p:cTn id="124" dur="500"/>
                                        <p:tgtEl>
                                          <p:spTgt spid="48"/>
                                        </p:tgtEl>
                                        <p:attrNameLst>
                                          <p:attrName>ppt_x</p:attrName>
                                        </p:attrNameLst>
                                      </p:cBhvr>
                                      <p:tavLst>
                                        <p:tav tm="0">
                                          <p:val>
                                            <p:strVal val="ppt_x"/>
                                          </p:val>
                                        </p:tav>
                                        <p:tav tm="100000">
                                          <p:val>
                                            <p:strVal val="ppt_x"/>
                                          </p:val>
                                        </p:tav>
                                      </p:tavLst>
                                    </p:anim>
                                    <p:anim calcmode="lin" valueType="num">
                                      <p:cBhvr additive="base">
                                        <p:cTn id="125" dur="500"/>
                                        <p:tgtEl>
                                          <p:spTgt spid="48"/>
                                        </p:tgtEl>
                                        <p:attrNameLst>
                                          <p:attrName>ppt_y</p:attrName>
                                        </p:attrNameLst>
                                      </p:cBhvr>
                                      <p:tavLst>
                                        <p:tav tm="0">
                                          <p:val>
                                            <p:strVal val="ppt_y"/>
                                          </p:val>
                                        </p:tav>
                                        <p:tav tm="100000">
                                          <p:val>
                                            <p:strVal val="1+ppt_h/2"/>
                                          </p:val>
                                        </p:tav>
                                      </p:tavLst>
                                    </p:anim>
                                    <p:set>
                                      <p:cBhvr>
                                        <p:cTn id="126" dur="1" fill="hold">
                                          <p:stCondLst>
                                            <p:cond delay="499"/>
                                          </p:stCondLst>
                                        </p:cTn>
                                        <p:tgtEl>
                                          <p:spTgt spid="48"/>
                                        </p:tgtEl>
                                        <p:attrNameLst>
                                          <p:attrName>style.visibility</p:attrName>
                                        </p:attrNameLst>
                                      </p:cBhvr>
                                      <p:to>
                                        <p:strVal val="hidden"/>
                                      </p:to>
                                    </p:set>
                                  </p:childTnLst>
                                </p:cTn>
                              </p:par>
                            </p:childTnLst>
                          </p:cTn>
                        </p:par>
                      </p:childTnLst>
                    </p:cTn>
                  </p:par>
                </p:childTnLst>
              </p:cTn>
              <p:nextCondLst>
                <p:cond evt="onClick" delay="0">
                  <p:tgtEl>
                    <p:spTgt spid="58"/>
                  </p:tgtEl>
                </p:cond>
              </p:nextCondLst>
            </p:seq>
            <p:seq concurrent="1" nextAc="seek">
              <p:cTn id="127" restart="whenNotActive" fill="hold" evtFilter="cancelBubble" nodeType="interactiveSeq">
                <p:stCondLst>
                  <p:cond evt="onClick" delay="0">
                    <p:tgtEl>
                      <p:spTgt spid="62"/>
                    </p:tgtEl>
                  </p:cond>
                </p:stCondLst>
                <p:endSync evt="end" delay="0">
                  <p:rtn val="all"/>
                </p:endSync>
                <p:childTnLst>
                  <p:par>
                    <p:cTn id="128" fill="hold">
                      <p:stCondLst>
                        <p:cond delay="0"/>
                      </p:stCondLst>
                      <p:childTnLst>
                        <p:par>
                          <p:cTn id="129" fill="hold">
                            <p:stCondLst>
                              <p:cond delay="0"/>
                            </p:stCondLst>
                            <p:childTnLst>
                              <p:par>
                                <p:cTn id="130" presetID="2" presetClass="entr" presetSubtype="4" fill="hold" grpId="0" nodeType="clickEffect">
                                  <p:stCondLst>
                                    <p:cond delay="0"/>
                                  </p:stCondLst>
                                  <p:childTnLst>
                                    <p:set>
                                      <p:cBhvr>
                                        <p:cTn id="131" dur="1" fill="hold">
                                          <p:stCondLst>
                                            <p:cond delay="0"/>
                                          </p:stCondLst>
                                        </p:cTn>
                                        <p:tgtEl>
                                          <p:spTgt spid="51"/>
                                        </p:tgtEl>
                                        <p:attrNameLst>
                                          <p:attrName>style.visibility</p:attrName>
                                        </p:attrNameLst>
                                      </p:cBhvr>
                                      <p:to>
                                        <p:strVal val="visible"/>
                                      </p:to>
                                    </p:set>
                                    <p:anim calcmode="lin" valueType="num">
                                      <p:cBhvr additive="base">
                                        <p:cTn id="132" dur="500" fill="hold"/>
                                        <p:tgtEl>
                                          <p:spTgt spid="51"/>
                                        </p:tgtEl>
                                        <p:attrNameLst>
                                          <p:attrName>ppt_x</p:attrName>
                                        </p:attrNameLst>
                                      </p:cBhvr>
                                      <p:tavLst>
                                        <p:tav tm="0">
                                          <p:val>
                                            <p:strVal val="#ppt_x"/>
                                          </p:val>
                                        </p:tav>
                                        <p:tav tm="100000">
                                          <p:val>
                                            <p:strVal val="#ppt_x"/>
                                          </p:val>
                                        </p:tav>
                                      </p:tavLst>
                                    </p:anim>
                                    <p:anim calcmode="lin" valueType="num">
                                      <p:cBhvr additive="base">
                                        <p:cTn id="133"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2" presetClass="exit" presetSubtype="4" fill="hold" grpId="1" nodeType="clickEffect">
                                  <p:stCondLst>
                                    <p:cond delay="0"/>
                                  </p:stCondLst>
                                  <p:childTnLst>
                                    <p:anim calcmode="lin" valueType="num">
                                      <p:cBhvr additive="base">
                                        <p:cTn id="137" dur="500"/>
                                        <p:tgtEl>
                                          <p:spTgt spid="51"/>
                                        </p:tgtEl>
                                        <p:attrNameLst>
                                          <p:attrName>ppt_x</p:attrName>
                                        </p:attrNameLst>
                                      </p:cBhvr>
                                      <p:tavLst>
                                        <p:tav tm="0">
                                          <p:val>
                                            <p:strVal val="ppt_x"/>
                                          </p:val>
                                        </p:tav>
                                        <p:tav tm="100000">
                                          <p:val>
                                            <p:strVal val="ppt_x"/>
                                          </p:val>
                                        </p:tav>
                                      </p:tavLst>
                                    </p:anim>
                                    <p:anim calcmode="lin" valueType="num">
                                      <p:cBhvr additive="base">
                                        <p:cTn id="138" dur="500"/>
                                        <p:tgtEl>
                                          <p:spTgt spid="51"/>
                                        </p:tgtEl>
                                        <p:attrNameLst>
                                          <p:attrName>ppt_y</p:attrName>
                                        </p:attrNameLst>
                                      </p:cBhvr>
                                      <p:tavLst>
                                        <p:tav tm="0">
                                          <p:val>
                                            <p:strVal val="ppt_y"/>
                                          </p:val>
                                        </p:tav>
                                        <p:tav tm="100000">
                                          <p:val>
                                            <p:strVal val="1+ppt_h/2"/>
                                          </p:val>
                                        </p:tav>
                                      </p:tavLst>
                                    </p:anim>
                                    <p:set>
                                      <p:cBhvr>
                                        <p:cTn id="139" dur="1" fill="hold">
                                          <p:stCondLst>
                                            <p:cond delay="499"/>
                                          </p:stCondLst>
                                        </p:cTn>
                                        <p:tgtEl>
                                          <p:spTgt spid="51"/>
                                        </p:tgtEl>
                                        <p:attrNameLst>
                                          <p:attrName>style.visibility</p:attrName>
                                        </p:attrNameLst>
                                      </p:cBhvr>
                                      <p:to>
                                        <p:strVal val="hidden"/>
                                      </p:to>
                                    </p:set>
                                  </p:childTnLst>
                                </p:cTn>
                              </p:par>
                            </p:childTnLst>
                          </p:cTn>
                        </p:par>
                      </p:childTnLst>
                    </p:cTn>
                  </p:par>
                </p:childTnLst>
              </p:cTn>
              <p:nextCondLst>
                <p:cond evt="onClick" delay="0">
                  <p:tgtEl>
                    <p:spTgt spid="62"/>
                  </p:tgtEl>
                </p:cond>
              </p:nextCondLst>
            </p:seq>
          </p:childTnLst>
        </p:cTn>
      </p:par>
    </p:tnLst>
    <p:bldLst>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p:bldP spid="65" grpId="1"/>
      <p:bldP spid="48" grpId="2"/>
      <p:bldP spid="48" grpId="3"/>
      <p:bldP spid="51" grpId="0"/>
      <p:bldP spid="51" grpId="1"/>
      <p:bldP spid="52" grpId="0"/>
      <p:bldP spid="52" grpId="1"/>
      <p:bldP spid="66" grpId="0"/>
      <p:bldP spid="66" grpId="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E38C594A-D83D-4693-80E9-1D7B764E00C7}"/>
              </a:ext>
            </a:extLst>
          </p:cNvPr>
          <p:cNvSpPr txBox="1"/>
          <p:nvPr/>
        </p:nvSpPr>
        <p:spPr>
          <a:xfrm>
            <a:off x="1125344" y="236367"/>
            <a:ext cx="5108949" cy="584775"/>
          </a:xfrm>
          <a:prstGeom prst="rect">
            <a:avLst/>
          </a:prstGeom>
          <a:noFill/>
        </p:spPr>
        <p:txBody>
          <a:bodyPr wrap="square" rtlCol="0">
            <a:spAutoFit/>
          </a:bodyPr>
          <a:lstStyle>
            <a:defPPr>
              <a:defRPr lang="zh-CN"/>
            </a:defPPr>
            <a:lvl1pPr algn="ctr">
              <a:defRPr sz="2800" b="1">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遇到的问题</a:t>
            </a:r>
            <a:r>
              <a:rPr kumimoji="0" lang="en-US" altLang="zh-CN"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a:t>
            </a:r>
            <a:r>
              <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资源上图</a:t>
            </a:r>
          </a:p>
        </p:txBody>
      </p:sp>
      <p:sp>
        <p:nvSpPr>
          <p:cNvPr id="33" name="矩形 32">
            <a:extLst>
              <a:ext uri="{FF2B5EF4-FFF2-40B4-BE49-F238E27FC236}">
                <a16:creationId xmlns:a16="http://schemas.microsoft.com/office/drawing/2014/main" id="{33550685-596D-46EA-A4C9-489FD4CEA190}"/>
              </a:ext>
            </a:extLst>
          </p:cNvPr>
          <p:cNvSpPr/>
          <p:nvPr/>
        </p:nvSpPr>
        <p:spPr bwMode="auto">
          <a:xfrm>
            <a:off x="410276" y="2232"/>
            <a:ext cx="680835" cy="895098"/>
          </a:xfrm>
          <a:prstGeom prst="rect">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lvl="0" indent="0" algn="ctr" defTabSz="913760" rtl="0" eaLnBrk="1" fontAlgn="base" latinLnBrk="0" hangingPunct="1">
              <a:lnSpc>
                <a:spcPct val="100000"/>
              </a:lnSpc>
              <a:spcBef>
                <a:spcPct val="0"/>
              </a:spcBef>
              <a:spcAft>
                <a:spcPct val="0"/>
              </a:spcAft>
              <a:buClrTx/>
              <a:buSzTx/>
              <a:buFontTx/>
              <a:buNone/>
              <a:tabLst/>
              <a:defRPr/>
            </a:pPr>
            <a:endParaRPr kumimoji="0" lang="zh-CN" altLang="en-US" sz="1999" b="0" i="0" u="none" strike="noStrike" kern="0" cap="none" spc="0" normalizeH="0" baseline="0" noProof="0">
              <a:ln>
                <a:noFill/>
              </a:ln>
              <a:solidFill>
                <a:srgbClr val="FFFFFF"/>
              </a:solidFill>
              <a:effectLst/>
              <a:uLnTx/>
              <a:uFillTx/>
              <a:latin typeface="微软雅黑"/>
              <a:ea typeface="微软雅黑"/>
              <a:cs typeface="+mn-cs"/>
            </a:endParaRPr>
          </a:p>
        </p:txBody>
      </p:sp>
      <p:grpSp>
        <p:nvGrpSpPr>
          <p:cNvPr id="34" name="组合 33">
            <a:extLst>
              <a:ext uri="{FF2B5EF4-FFF2-40B4-BE49-F238E27FC236}">
                <a16:creationId xmlns:a16="http://schemas.microsoft.com/office/drawing/2014/main" id="{D70E7067-5F11-4FDA-81C1-604E9F77ECDE}"/>
              </a:ext>
            </a:extLst>
          </p:cNvPr>
          <p:cNvGrpSpPr/>
          <p:nvPr/>
        </p:nvGrpSpPr>
        <p:grpSpPr>
          <a:xfrm>
            <a:off x="547505" y="386911"/>
            <a:ext cx="406377" cy="406375"/>
            <a:chOff x="2715905" y="-1569492"/>
            <a:chExt cx="504967" cy="504965"/>
          </a:xfrm>
        </p:grpSpPr>
        <p:sp>
          <p:nvSpPr>
            <p:cNvPr id="35" name="椭圆 34">
              <a:extLst>
                <a:ext uri="{FF2B5EF4-FFF2-40B4-BE49-F238E27FC236}">
                  <a16:creationId xmlns:a16="http://schemas.microsoft.com/office/drawing/2014/main" id="{AE8163C7-9BE3-491F-9D81-E51977328B29}"/>
                </a:ext>
              </a:extLst>
            </p:cNvPr>
            <p:cNvSpPr/>
            <p:nvPr/>
          </p:nvSpPr>
          <p:spPr bwMode="auto">
            <a:xfrm>
              <a:off x="2715905" y="-1569492"/>
              <a:ext cx="504967" cy="504965"/>
            </a:xfrm>
            <a:prstGeom prst="ellipse">
              <a:avLst/>
            </a:prstGeom>
            <a:solidFill>
              <a:srgbClr val="FFFFFF"/>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任意多边形: 形状 35">
              <a:extLst>
                <a:ext uri="{FF2B5EF4-FFF2-40B4-BE49-F238E27FC236}">
                  <a16:creationId xmlns:a16="http://schemas.microsoft.com/office/drawing/2014/main" id="{9EE95D1F-45EC-49BB-917C-7F6E5F0C6DD7}"/>
                </a:ext>
              </a:extLst>
            </p:cNvPr>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rgbClr val="BA1E34"/>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86" name="图片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6301" y="444855"/>
            <a:ext cx="2055889" cy="268862"/>
          </a:xfrm>
          <a:prstGeom prst="rect">
            <a:avLst/>
          </a:prstGeom>
        </p:spPr>
      </p:pic>
      <p:pic>
        <p:nvPicPr>
          <p:cNvPr id="3" name="图片 2">
            <a:extLst>
              <a:ext uri="{FF2B5EF4-FFF2-40B4-BE49-F238E27FC236}">
                <a16:creationId xmlns:a16="http://schemas.microsoft.com/office/drawing/2014/main" id="{28F0DFA3-C6DA-417A-BCED-2C67ED0B20F1}"/>
              </a:ext>
            </a:extLst>
          </p:cNvPr>
          <p:cNvPicPr>
            <a:picLocks noChangeAspect="1"/>
          </p:cNvPicPr>
          <p:nvPr/>
        </p:nvPicPr>
        <p:blipFill>
          <a:blip r:embed="rId4"/>
          <a:stretch>
            <a:fillRect/>
          </a:stretch>
        </p:blipFill>
        <p:spPr>
          <a:xfrm>
            <a:off x="1486694" y="1412775"/>
            <a:ext cx="2116098" cy="5208857"/>
          </a:xfrm>
          <a:prstGeom prst="rect">
            <a:avLst/>
          </a:prstGeom>
        </p:spPr>
      </p:pic>
      <p:pic>
        <p:nvPicPr>
          <p:cNvPr id="5" name="图片 4">
            <a:extLst>
              <a:ext uri="{FF2B5EF4-FFF2-40B4-BE49-F238E27FC236}">
                <a16:creationId xmlns:a16="http://schemas.microsoft.com/office/drawing/2014/main" id="{288D6027-90B9-4516-8CC2-0B2BA26F891D}"/>
              </a:ext>
            </a:extLst>
          </p:cNvPr>
          <p:cNvPicPr>
            <a:picLocks noChangeAspect="1"/>
          </p:cNvPicPr>
          <p:nvPr/>
        </p:nvPicPr>
        <p:blipFill>
          <a:blip r:embed="rId5"/>
          <a:stretch>
            <a:fillRect/>
          </a:stretch>
        </p:blipFill>
        <p:spPr>
          <a:xfrm>
            <a:off x="5519142" y="1653081"/>
            <a:ext cx="5628296" cy="4968551"/>
          </a:xfrm>
          <a:prstGeom prst="rect">
            <a:avLst/>
          </a:prstGeom>
        </p:spPr>
      </p:pic>
      <p:pic>
        <p:nvPicPr>
          <p:cNvPr id="47" name="图片 46">
            <a:extLst>
              <a:ext uri="{FF2B5EF4-FFF2-40B4-BE49-F238E27FC236}">
                <a16:creationId xmlns:a16="http://schemas.microsoft.com/office/drawing/2014/main" id="{4FE80617-7973-4193-93BA-FAB1E82DB6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97012" y="3717032"/>
            <a:ext cx="1625397" cy="1625397"/>
          </a:xfrm>
          <a:prstGeom prst="rect">
            <a:avLst/>
          </a:prstGeom>
        </p:spPr>
      </p:pic>
    </p:spTree>
    <p:extLst>
      <p:ext uri="{BB962C8B-B14F-4D97-AF65-F5344CB8AC3E}">
        <p14:creationId xmlns:p14="http://schemas.microsoft.com/office/powerpoint/2010/main" val="1252506341"/>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E38C594A-D83D-4693-80E9-1D7B764E00C7}"/>
              </a:ext>
            </a:extLst>
          </p:cNvPr>
          <p:cNvSpPr txBox="1"/>
          <p:nvPr/>
        </p:nvSpPr>
        <p:spPr>
          <a:xfrm>
            <a:off x="1125344" y="236367"/>
            <a:ext cx="5108949" cy="584775"/>
          </a:xfrm>
          <a:prstGeom prst="rect">
            <a:avLst/>
          </a:prstGeom>
          <a:noFill/>
        </p:spPr>
        <p:txBody>
          <a:bodyPr wrap="square" rtlCol="0">
            <a:spAutoFit/>
          </a:bodyPr>
          <a:lstStyle>
            <a:defPPr>
              <a:defRPr lang="zh-CN"/>
            </a:defPPr>
            <a:lvl1pPr algn="ctr">
              <a:defRPr sz="2800" b="1">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小结</a:t>
            </a:r>
          </a:p>
        </p:txBody>
      </p:sp>
      <p:sp>
        <p:nvSpPr>
          <p:cNvPr id="33" name="矩形 32">
            <a:extLst>
              <a:ext uri="{FF2B5EF4-FFF2-40B4-BE49-F238E27FC236}">
                <a16:creationId xmlns:a16="http://schemas.microsoft.com/office/drawing/2014/main" id="{33550685-596D-46EA-A4C9-489FD4CEA190}"/>
              </a:ext>
            </a:extLst>
          </p:cNvPr>
          <p:cNvSpPr/>
          <p:nvPr/>
        </p:nvSpPr>
        <p:spPr bwMode="auto">
          <a:xfrm>
            <a:off x="410276" y="2232"/>
            <a:ext cx="680835" cy="895098"/>
          </a:xfrm>
          <a:prstGeom prst="rect">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lvl="0" indent="0" algn="ctr" defTabSz="913760" rtl="0" eaLnBrk="1" fontAlgn="base" latinLnBrk="0" hangingPunct="1">
              <a:lnSpc>
                <a:spcPct val="100000"/>
              </a:lnSpc>
              <a:spcBef>
                <a:spcPct val="0"/>
              </a:spcBef>
              <a:spcAft>
                <a:spcPct val="0"/>
              </a:spcAft>
              <a:buClrTx/>
              <a:buSzTx/>
              <a:buFontTx/>
              <a:buNone/>
              <a:tabLst/>
              <a:defRPr/>
            </a:pPr>
            <a:endParaRPr kumimoji="0" lang="zh-CN" altLang="en-US" sz="1999" b="0" i="0" u="none" strike="noStrike" kern="0" cap="none" spc="0" normalizeH="0" baseline="0" noProof="0">
              <a:ln>
                <a:noFill/>
              </a:ln>
              <a:solidFill>
                <a:srgbClr val="FFFFFF"/>
              </a:solidFill>
              <a:effectLst/>
              <a:uLnTx/>
              <a:uFillTx/>
              <a:latin typeface="微软雅黑"/>
              <a:ea typeface="微软雅黑"/>
              <a:cs typeface="+mn-cs"/>
            </a:endParaRPr>
          </a:p>
        </p:txBody>
      </p:sp>
      <p:grpSp>
        <p:nvGrpSpPr>
          <p:cNvPr id="34" name="组合 33">
            <a:extLst>
              <a:ext uri="{FF2B5EF4-FFF2-40B4-BE49-F238E27FC236}">
                <a16:creationId xmlns:a16="http://schemas.microsoft.com/office/drawing/2014/main" id="{D70E7067-5F11-4FDA-81C1-604E9F77ECDE}"/>
              </a:ext>
            </a:extLst>
          </p:cNvPr>
          <p:cNvGrpSpPr/>
          <p:nvPr/>
        </p:nvGrpSpPr>
        <p:grpSpPr>
          <a:xfrm>
            <a:off x="547505" y="386911"/>
            <a:ext cx="406377" cy="406375"/>
            <a:chOff x="2715905" y="-1569492"/>
            <a:chExt cx="504967" cy="504965"/>
          </a:xfrm>
        </p:grpSpPr>
        <p:sp>
          <p:nvSpPr>
            <p:cNvPr id="35" name="椭圆 34">
              <a:extLst>
                <a:ext uri="{FF2B5EF4-FFF2-40B4-BE49-F238E27FC236}">
                  <a16:creationId xmlns:a16="http://schemas.microsoft.com/office/drawing/2014/main" id="{AE8163C7-9BE3-491F-9D81-E51977328B29}"/>
                </a:ext>
              </a:extLst>
            </p:cNvPr>
            <p:cNvSpPr/>
            <p:nvPr/>
          </p:nvSpPr>
          <p:spPr bwMode="auto">
            <a:xfrm>
              <a:off x="2715905" y="-1569492"/>
              <a:ext cx="504967" cy="504965"/>
            </a:xfrm>
            <a:prstGeom prst="ellipse">
              <a:avLst/>
            </a:prstGeom>
            <a:solidFill>
              <a:srgbClr val="FFFFFF"/>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任意多边形: 形状 35">
              <a:extLst>
                <a:ext uri="{FF2B5EF4-FFF2-40B4-BE49-F238E27FC236}">
                  <a16:creationId xmlns:a16="http://schemas.microsoft.com/office/drawing/2014/main" id="{9EE95D1F-45EC-49BB-917C-7F6E5F0C6DD7}"/>
                </a:ext>
              </a:extLst>
            </p:cNvPr>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rgbClr val="BA1E34"/>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86" name="图片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6301" y="444855"/>
            <a:ext cx="2055889" cy="268862"/>
          </a:xfrm>
          <a:prstGeom prst="rect">
            <a:avLst/>
          </a:prstGeom>
        </p:spPr>
      </p:pic>
      <p:sp>
        <p:nvSpPr>
          <p:cNvPr id="47" name="矩形 46">
            <a:extLst>
              <a:ext uri="{FF2B5EF4-FFF2-40B4-BE49-F238E27FC236}">
                <a16:creationId xmlns:a16="http://schemas.microsoft.com/office/drawing/2014/main" id="{A4CD5CD1-58E0-4E01-90DA-7284E86BA688}"/>
              </a:ext>
            </a:extLst>
          </p:cNvPr>
          <p:cNvSpPr/>
          <p:nvPr/>
        </p:nvSpPr>
        <p:spPr>
          <a:xfrm>
            <a:off x="7000011" y="2060491"/>
            <a:ext cx="4135755" cy="635168"/>
          </a:xfrm>
          <a:prstGeom prst="rect">
            <a:avLst/>
          </a:prstGeom>
          <a:noFill/>
          <a:ln>
            <a:solidFill>
              <a:srgbClr val="313D4D"/>
            </a:solidFill>
          </a:ln>
        </p:spPr>
        <p:txBody>
          <a:bodyPr wrap="square" lIns="68573" tIns="34287" rIns="68573" bIns="34287" rtlCol="0">
            <a:spAutoFit/>
          </a:bodyPr>
          <a:lstStyle/>
          <a:p>
            <a:pPr algn="just" fontAlgn="base">
              <a:lnSpc>
                <a:spcPct val="120000"/>
              </a:lnSpc>
              <a:spcBef>
                <a:spcPct val="0"/>
              </a:spcBef>
              <a:spcAft>
                <a:spcPct val="0"/>
              </a:spcAft>
              <a:buFont typeface="Arial" panose="020B0604020202020204" pitchFamily="34" charset="0"/>
              <a:buNone/>
            </a:pPr>
            <a:r>
              <a:rPr lang="zh-CN" altLang="en-US" sz="1600" dirty="0">
                <a:solidFill>
                  <a:srgbClr val="000000"/>
                </a:solidFill>
                <a:latin typeface="微软雅黑"/>
                <a:ea typeface="微软雅黑"/>
              </a:rPr>
              <a:t>在工作中多去思考、总结，抽象提炼出一些共性的解决思路，争取形成自己的知识体系</a:t>
            </a:r>
          </a:p>
        </p:txBody>
      </p:sp>
      <p:sp>
        <p:nvSpPr>
          <p:cNvPr id="67" name="矩形 66">
            <a:extLst>
              <a:ext uri="{FF2B5EF4-FFF2-40B4-BE49-F238E27FC236}">
                <a16:creationId xmlns:a16="http://schemas.microsoft.com/office/drawing/2014/main" id="{5EC1B3BE-760A-45BF-A9AD-49345E16A411}"/>
              </a:ext>
            </a:extLst>
          </p:cNvPr>
          <p:cNvSpPr/>
          <p:nvPr/>
        </p:nvSpPr>
        <p:spPr>
          <a:xfrm>
            <a:off x="7647940" y="1901825"/>
            <a:ext cx="424815" cy="584835"/>
          </a:xfrm>
          <a:prstGeom prst="rect">
            <a:avLst/>
          </a:prstGeom>
          <a:no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algn="ctr" fontAlgn="base">
              <a:spcBef>
                <a:spcPct val="0"/>
              </a:spcBef>
              <a:spcAft>
                <a:spcPct val="0"/>
              </a:spcAft>
              <a:buFont typeface="Arial" panose="020B0604020202020204" pitchFamily="34" charset="0"/>
              <a:buNone/>
            </a:pPr>
            <a:endParaRPr lang="zh-CN" altLang="en-US" sz="2000" dirty="0">
              <a:solidFill>
                <a:srgbClr val="FFFFFF"/>
              </a:solidFill>
              <a:latin typeface="微软雅黑"/>
              <a:ea typeface="微软雅黑"/>
            </a:endParaRPr>
          </a:p>
        </p:txBody>
      </p:sp>
      <p:sp>
        <p:nvSpPr>
          <p:cNvPr id="68" name="矩形 67">
            <a:extLst>
              <a:ext uri="{FF2B5EF4-FFF2-40B4-BE49-F238E27FC236}">
                <a16:creationId xmlns:a16="http://schemas.microsoft.com/office/drawing/2014/main" id="{F8758E44-8FF2-4458-901B-71DA119BD1DA}"/>
              </a:ext>
            </a:extLst>
          </p:cNvPr>
          <p:cNvSpPr/>
          <p:nvPr/>
        </p:nvSpPr>
        <p:spPr>
          <a:xfrm>
            <a:off x="6999376" y="3326130"/>
            <a:ext cx="4136390" cy="930633"/>
          </a:xfrm>
          <a:prstGeom prst="rect">
            <a:avLst/>
          </a:prstGeom>
          <a:noFill/>
          <a:ln>
            <a:solidFill>
              <a:srgbClr val="313D4D"/>
            </a:solidFill>
          </a:ln>
        </p:spPr>
        <p:txBody>
          <a:bodyPr wrap="square" lIns="68573" tIns="34287" rIns="68573" bIns="34287" rtlCol="0">
            <a:spAutoFit/>
          </a:bodyPr>
          <a:lstStyle/>
          <a:p>
            <a:pPr algn="just" fontAlgn="base">
              <a:lnSpc>
                <a:spcPct val="120000"/>
              </a:lnSpc>
              <a:spcBef>
                <a:spcPct val="0"/>
              </a:spcBef>
              <a:spcAft>
                <a:spcPct val="0"/>
              </a:spcAft>
              <a:buFont typeface="Arial" panose="020B0604020202020204" pitchFamily="34" charset="0"/>
              <a:buNone/>
            </a:pPr>
            <a:r>
              <a:rPr lang="zh-CN" altLang="en-US" sz="1600" dirty="0">
                <a:solidFill>
                  <a:srgbClr val="000000"/>
                </a:solidFill>
                <a:latin typeface="微软雅黑"/>
                <a:ea typeface="微软雅黑"/>
              </a:rPr>
              <a:t>在使用一些工具库时，遇到无法解决的问题应该先看相关文档。学会从文档中快速找到自己想看的部分。</a:t>
            </a:r>
          </a:p>
        </p:txBody>
      </p:sp>
      <p:sp>
        <p:nvSpPr>
          <p:cNvPr id="69" name="矩形 68">
            <a:extLst>
              <a:ext uri="{FF2B5EF4-FFF2-40B4-BE49-F238E27FC236}">
                <a16:creationId xmlns:a16="http://schemas.microsoft.com/office/drawing/2014/main" id="{16090690-F328-45B9-BBF1-46C85659155F}"/>
              </a:ext>
            </a:extLst>
          </p:cNvPr>
          <p:cNvSpPr/>
          <p:nvPr/>
        </p:nvSpPr>
        <p:spPr>
          <a:xfrm>
            <a:off x="6998741" y="4714875"/>
            <a:ext cx="4137025" cy="930633"/>
          </a:xfrm>
          <a:prstGeom prst="rect">
            <a:avLst/>
          </a:prstGeom>
          <a:noFill/>
          <a:ln>
            <a:solidFill>
              <a:srgbClr val="313D4D"/>
            </a:solidFill>
          </a:ln>
        </p:spPr>
        <p:txBody>
          <a:bodyPr wrap="square" lIns="68573" tIns="34287" rIns="68573" bIns="34287" rtlCol="0">
            <a:spAutoFit/>
          </a:bodyPr>
          <a:lstStyle/>
          <a:p>
            <a:pPr algn="just" fontAlgn="base">
              <a:lnSpc>
                <a:spcPct val="120000"/>
              </a:lnSpc>
              <a:spcBef>
                <a:spcPct val="0"/>
              </a:spcBef>
              <a:spcAft>
                <a:spcPct val="0"/>
              </a:spcAft>
              <a:buFont typeface="Arial" panose="020B0604020202020204" pitchFamily="34" charset="0"/>
              <a:buNone/>
            </a:pPr>
            <a:r>
              <a:rPr lang="zh-CN" altLang="en-US" sz="1600" dirty="0">
                <a:solidFill>
                  <a:srgbClr val="000000"/>
                </a:solidFill>
                <a:latin typeface="微软雅黑"/>
                <a:ea typeface="微软雅黑"/>
              </a:rPr>
              <a:t>前端领域的发展日新月异，多关注和了解，遇到一些复杂问题时能有更多方案进行选择比较。</a:t>
            </a:r>
          </a:p>
        </p:txBody>
      </p:sp>
      <p:grpSp>
        <p:nvGrpSpPr>
          <p:cNvPr id="70" name="组合 69">
            <a:extLst>
              <a:ext uri="{FF2B5EF4-FFF2-40B4-BE49-F238E27FC236}">
                <a16:creationId xmlns:a16="http://schemas.microsoft.com/office/drawing/2014/main" id="{ED9FCBFF-78BE-447E-B0EC-1691B1FD3639}"/>
              </a:ext>
            </a:extLst>
          </p:cNvPr>
          <p:cNvGrpSpPr/>
          <p:nvPr/>
        </p:nvGrpSpPr>
        <p:grpSpPr>
          <a:xfrm>
            <a:off x="694606" y="2136775"/>
            <a:ext cx="6264696" cy="3060700"/>
            <a:chOff x="2086280" y="2390701"/>
            <a:chExt cx="6264696" cy="2975162"/>
          </a:xfrm>
        </p:grpSpPr>
        <p:sp>
          <p:nvSpPr>
            <p:cNvPr id="71" name="Sev01">
              <a:extLst>
                <a:ext uri="{FF2B5EF4-FFF2-40B4-BE49-F238E27FC236}">
                  <a16:creationId xmlns:a16="http://schemas.microsoft.com/office/drawing/2014/main" id="{BF717C97-CAD8-4BFE-9A80-F9AFD07FDE17}"/>
                </a:ext>
              </a:extLst>
            </p:cNvPr>
            <p:cNvSpPr>
              <a:spLocks noChangeAspect="1"/>
            </p:cNvSpPr>
            <p:nvPr/>
          </p:nvSpPr>
          <p:spPr>
            <a:xfrm flipH="1">
              <a:off x="2086280" y="3367315"/>
              <a:ext cx="997610" cy="997610"/>
            </a:xfrm>
            <a:prstGeom prst="ellipse">
              <a:avLst/>
            </a:prstGeom>
            <a:noFill/>
            <a:ln w="57150" cap="flat" cmpd="sng" algn="ctr">
              <a:solidFill>
                <a:srgbClr val="425268"/>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4000" b="0" i="0" u="none" strike="noStrike" kern="0" cap="none" spc="0" normalizeH="0" baseline="0" noProof="0" dirty="0">
                <a:ln>
                  <a:noFill/>
                </a:ln>
                <a:solidFill>
                  <a:srgbClr val="FFFFFF"/>
                </a:solidFill>
                <a:effectLst/>
                <a:uLnTx/>
                <a:uFillTx/>
                <a:latin typeface="FontAwesome" pitchFamily="2" charset="0"/>
                <a:ea typeface="微软雅黑"/>
                <a:cs typeface="+mn-cs"/>
              </a:endParaRPr>
            </a:p>
          </p:txBody>
        </p:sp>
        <p:cxnSp>
          <p:nvCxnSpPr>
            <p:cNvPr id="72" name="Straight Connector 25">
              <a:extLst>
                <a:ext uri="{FF2B5EF4-FFF2-40B4-BE49-F238E27FC236}">
                  <a16:creationId xmlns:a16="http://schemas.microsoft.com/office/drawing/2014/main" id="{02087201-3E54-4810-872D-7CE73B5D8629}"/>
                </a:ext>
              </a:extLst>
            </p:cNvPr>
            <p:cNvCxnSpPr/>
            <p:nvPr/>
          </p:nvCxnSpPr>
          <p:spPr>
            <a:xfrm flipH="1">
              <a:off x="3105150" y="3866118"/>
              <a:ext cx="1959462" cy="0"/>
            </a:xfrm>
            <a:prstGeom prst="line">
              <a:avLst/>
            </a:prstGeom>
            <a:noFill/>
            <a:ln w="28575" cap="flat" cmpd="sng" algn="ctr">
              <a:solidFill>
                <a:srgbClr val="313D4D"/>
              </a:solidFill>
              <a:prstDash val="solid"/>
            </a:ln>
            <a:effectLst/>
          </p:spPr>
        </p:cxnSp>
        <p:sp>
          <p:nvSpPr>
            <p:cNvPr id="73" name="Arc 21">
              <a:extLst>
                <a:ext uri="{FF2B5EF4-FFF2-40B4-BE49-F238E27FC236}">
                  <a16:creationId xmlns:a16="http://schemas.microsoft.com/office/drawing/2014/main" id="{6CB14E1A-FB45-423C-BB5C-A4FA288CD0E8}"/>
                </a:ext>
              </a:extLst>
            </p:cNvPr>
            <p:cNvSpPr/>
            <p:nvPr/>
          </p:nvSpPr>
          <p:spPr>
            <a:xfrm flipH="1">
              <a:off x="3464230" y="2559211"/>
              <a:ext cx="1965960" cy="2675794"/>
            </a:xfrm>
            <a:prstGeom prst="arc">
              <a:avLst>
                <a:gd name="adj1" fmla="val 16200000"/>
                <a:gd name="adj2" fmla="val 5344507"/>
              </a:avLst>
            </a:prstGeom>
            <a:noFill/>
            <a:ln w="28575" cap="flat" cmpd="sng" algn="ctr">
              <a:solidFill>
                <a:srgbClr val="313D4D"/>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800" b="0" i="0" u="none" strike="noStrike" kern="0" cap="none" spc="0" normalizeH="0" baseline="0" noProof="0">
                <a:ln>
                  <a:noFill/>
                </a:ln>
                <a:solidFill>
                  <a:srgbClr val="000000"/>
                </a:solidFill>
                <a:effectLst/>
                <a:uLnTx/>
                <a:uFillTx/>
                <a:latin typeface="Arial"/>
                <a:ea typeface="微软雅黑"/>
                <a:cs typeface="+mn-cs"/>
              </a:endParaRPr>
            </a:p>
          </p:txBody>
        </p:sp>
        <p:sp>
          <p:nvSpPr>
            <p:cNvPr id="74" name="Rounded Rectangle 31">
              <a:extLst>
                <a:ext uri="{FF2B5EF4-FFF2-40B4-BE49-F238E27FC236}">
                  <a16:creationId xmlns:a16="http://schemas.microsoft.com/office/drawing/2014/main" id="{79BA1EBF-791A-4F8F-BBBD-C28FF57C940F}"/>
                </a:ext>
              </a:extLst>
            </p:cNvPr>
            <p:cNvSpPr/>
            <p:nvPr/>
          </p:nvSpPr>
          <p:spPr>
            <a:xfrm flipH="1">
              <a:off x="4367200" y="2390701"/>
              <a:ext cx="3551728" cy="469113"/>
            </a:xfrm>
            <a:prstGeom prst="roundRect">
              <a:avLst/>
            </a:prstGeom>
            <a:solidFill>
              <a:srgbClr val="313D4D"/>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1" i="0" u="none" strike="noStrike" kern="0" cap="none" spc="0" normalizeH="0" baseline="0" noProof="0" dirty="0">
                <a:ln>
                  <a:noFill/>
                </a:ln>
                <a:solidFill>
                  <a:srgbClr val="FFFFFF"/>
                </a:solidFill>
                <a:effectLst/>
                <a:uLnTx/>
                <a:uFillTx/>
                <a:latin typeface="Arial"/>
                <a:ea typeface="微软雅黑"/>
                <a:cs typeface="+mn-cs"/>
              </a:endParaRPr>
            </a:p>
          </p:txBody>
        </p:sp>
        <p:sp>
          <p:nvSpPr>
            <p:cNvPr id="75" name="Rounded Rectangle 32">
              <a:extLst>
                <a:ext uri="{FF2B5EF4-FFF2-40B4-BE49-F238E27FC236}">
                  <a16:creationId xmlns:a16="http://schemas.microsoft.com/office/drawing/2014/main" id="{6D27F929-736A-4D80-B70D-2CE027466406}"/>
                </a:ext>
              </a:extLst>
            </p:cNvPr>
            <p:cNvSpPr/>
            <p:nvPr/>
          </p:nvSpPr>
          <p:spPr>
            <a:xfrm flipH="1">
              <a:off x="4353865" y="3642963"/>
              <a:ext cx="3551728" cy="469265"/>
            </a:xfrm>
            <a:prstGeom prst="roundRect">
              <a:avLst/>
            </a:prstGeom>
            <a:solidFill>
              <a:srgbClr val="313D4D"/>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76" name="Rounded Rectangle 33">
              <a:extLst>
                <a:ext uri="{FF2B5EF4-FFF2-40B4-BE49-F238E27FC236}">
                  <a16:creationId xmlns:a16="http://schemas.microsoft.com/office/drawing/2014/main" id="{2E4F0478-A36A-48B6-8097-BEFAEEB580F1}"/>
                </a:ext>
              </a:extLst>
            </p:cNvPr>
            <p:cNvSpPr/>
            <p:nvPr/>
          </p:nvSpPr>
          <p:spPr>
            <a:xfrm flipH="1">
              <a:off x="4353862" y="4896750"/>
              <a:ext cx="3925106" cy="469113"/>
            </a:xfrm>
            <a:prstGeom prst="roundRect">
              <a:avLst/>
            </a:prstGeom>
            <a:solidFill>
              <a:srgbClr val="313D4D"/>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77" name="Freeform 62">
              <a:extLst>
                <a:ext uri="{FF2B5EF4-FFF2-40B4-BE49-F238E27FC236}">
                  <a16:creationId xmlns:a16="http://schemas.microsoft.com/office/drawing/2014/main" id="{4F08DCD1-5E19-47C9-BA1B-4CAEBBF0CACC}"/>
                </a:ext>
              </a:extLst>
            </p:cNvPr>
            <p:cNvSpPr>
              <a:spLocks noEditPoints="1"/>
            </p:cNvSpPr>
            <p:nvPr/>
          </p:nvSpPr>
          <p:spPr bwMode="auto">
            <a:xfrm>
              <a:off x="2291234" y="3598192"/>
              <a:ext cx="598296" cy="533405"/>
            </a:xfrm>
            <a:custGeom>
              <a:avLst/>
              <a:gdLst>
                <a:gd name="T0" fmla="*/ 384 w 387"/>
                <a:gd name="T1" fmla="*/ 320 h 345"/>
                <a:gd name="T2" fmla="*/ 347 w 387"/>
                <a:gd name="T3" fmla="*/ 241 h 345"/>
                <a:gd name="T4" fmla="*/ 326 w 387"/>
                <a:gd name="T5" fmla="*/ 226 h 345"/>
                <a:gd name="T6" fmla="*/ 284 w 387"/>
                <a:gd name="T7" fmla="*/ 226 h 345"/>
                <a:gd name="T8" fmla="*/ 284 w 387"/>
                <a:gd name="T9" fmla="*/ 214 h 345"/>
                <a:gd name="T10" fmla="*/ 319 w 387"/>
                <a:gd name="T11" fmla="*/ 214 h 345"/>
                <a:gd name="T12" fmla="*/ 345 w 387"/>
                <a:gd name="T13" fmla="*/ 187 h 345"/>
                <a:gd name="T14" fmla="*/ 345 w 387"/>
                <a:gd name="T15" fmla="*/ 27 h 345"/>
                <a:gd name="T16" fmla="*/ 319 w 387"/>
                <a:gd name="T17" fmla="*/ 0 h 345"/>
                <a:gd name="T18" fmla="*/ 68 w 387"/>
                <a:gd name="T19" fmla="*/ 0 h 345"/>
                <a:gd name="T20" fmla="*/ 42 w 387"/>
                <a:gd name="T21" fmla="*/ 27 h 345"/>
                <a:gd name="T22" fmla="*/ 42 w 387"/>
                <a:gd name="T23" fmla="*/ 187 h 345"/>
                <a:gd name="T24" fmla="*/ 68 w 387"/>
                <a:gd name="T25" fmla="*/ 214 h 345"/>
                <a:gd name="T26" fmla="*/ 102 w 387"/>
                <a:gd name="T27" fmla="*/ 214 h 345"/>
                <a:gd name="T28" fmla="*/ 102 w 387"/>
                <a:gd name="T29" fmla="*/ 226 h 345"/>
                <a:gd name="T30" fmla="*/ 60 w 387"/>
                <a:gd name="T31" fmla="*/ 226 h 345"/>
                <a:gd name="T32" fmla="*/ 39 w 387"/>
                <a:gd name="T33" fmla="*/ 241 h 345"/>
                <a:gd name="T34" fmla="*/ 3 w 387"/>
                <a:gd name="T35" fmla="*/ 320 h 345"/>
                <a:gd name="T36" fmla="*/ 3 w 387"/>
                <a:gd name="T37" fmla="*/ 338 h 345"/>
                <a:gd name="T38" fmla="*/ 16 w 387"/>
                <a:gd name="T39" fmla="*/ 345 h 345"/>
                <a:gd name="T40" fmla="*/ 116 w 387"/>
                <a:gd name="T41" fmla="*/ 345 h 345"/>
                <a:gd name="T42" fmla="*/ 116 w 387"/>
                <a:gd name="T43" fmla="*/ 345 h 345"/>
                <a:gd name="T44" fmla="*/ 193 w 387"/>
                <a:gd name="T45" fmla="*/ 345 h 345"/>
                <a:gd name="T46" fmla="*/ 270 w 387"/>
                <a:gd name="T47" fmla="*/ 345 h 345"/>
                <a:gd name="T48" fmla="*/ 271 w 387"/>
                <a:gd name="T49" fmla="*/ 345 h 345"/>
                <a:gd name="T50" fmla="*/ 370 w 387"/>
                <a:gd name="T51" fmla="*/ 345 h 345"/>
                <a:gd name="T52" fmla="*/ 384 w 387"/>
                <a:gd name="T53" fmla="*/ 338 h 345"/>
                <a:gd name="T54" fmla="*/ 384 w 387"/>
                <a:gd name="T55" fmla="*/ 320 h 345"/>
                <a:gd name="T56" fmla="*/ 64 w 387"/>
                <a:gd name="T57" fmla="*/ 187 h 345"/>
                <a:gd name="T58" fmla="*/ 64 w 387"/>
                <a:gd name="T59" fmla="*/ 27 h 345"/>
                <a:gd name="T60" fmla="*/ 68 w 387"/>
                <a:gd name="T61" fmla="*/ 23 h 345"/>
                <a:gd name="T62" fmla="*/ 319 w 387"/>
                <a:gd name="T63" fmla="*/ 23 h 345"/>
                <a:gd name="T64" fmla="*/ 323 w 387"/>
                <a:gd name="T65" fmla="*/ 27 h 345"/>
                <a:gd name="T66" fmla="*/ 323 w 387"/>
                <a:gd name="T67" fmla="*/ 187 h 345"/>
                <a:gd name="T68" fmla="*/ 319 w 387"/>
                <a:gd name="T69" fmla="*/ 191 h 345"/>
                <a:gd name="T70" fmla="*/ 68 w 387"/>
                <a:gd name="T71" fmla="*/ 191 h 345"/>
                <a:gd name="T72" fmla="*/ 64 w 387"/>
                <a:gd name="T73" fmla="*/ 187 h 345"/>
                <a:gd name="T74" fmla="*/ 256 w 387"/>
                <a:gd name="T75" fmla="*/ 316 h 345"/>
                <a:gd name="T76" fmla="*/ 252 w 387"/>
                <a:gd name="T77" fmla="*/ 318 h 345"/>
                <a:gd name="T78" fmla="*/ 222 w 387"/>
                <a:gd name="T79" fmla="*/ 319 h 345"/>
                <a:gd name="T80" fmla="*/ 210 w 387"/>
                <a:gd name="T81" fmla="*/ 319 h 345"/>
                <a:gd name="T82" fmla="*/ 176 w 387"/>
                <a:gd name="T83" fmla="*/ 319 h 345"/>
                <a:gd name="T84" fmla="*/ 164 w 387"/>
                <a:gd name="T85" fmla="*/ 319 h 345"/>
                <a:gd name="T86" fmla="*/ 135 w 387"/>
                <a:gd name="T87" fmla="*/ 318 h 345"/>
                <a:gd name="T88" fmla="*/ 130 w 387"/>
                <a:gd name="T89" fmla="*/ 316 h 345"/>
                <a:gd name="T90" fmla="*/ 129 w 387"/>
                <a:gd name="T91" fmla="*/ 311 h 345"/>
                <a:gd name="T92" fmla="*/ 134 w 387"/>
                <a:gd name="T93" fmla="*/ 288 h 345"/>
                <a:gd name="T94" fmla="*/ 140 w 387"/>
                <a:gd name="T95" fmla="*/ 283 h 345"/>
                <a:gd name="T96" fmla="*/ 168 w 387"/>
                <a:gd name="T97" fmla="*/ 283 h 345"/>
                <a:gd name="T98" fmla="*/ 218 w 387"/>
                <a:gd name="T99" fmla="*/ 283 h 345"/>
                <a:gd name="T100" fmla="*/ 247 w 387"/>
                <a:gd name="T101" fmla="*/ 283 h 345"/>
                <a:gd name="T102" fmla="*/ 252 w 387"/>
                <a:gd name="T103" fmla="*/ 288 h 345"/>
                <a:gd name="T104" fmla="*/ 257 w 387"/>
                <a:gd name="T105" fmla="*/ 311 h 345"/>
                <a:gd name="T106" fmla="*/ 256 w 387"/>
                <a:gd name="T107" fmla="*/ 31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7" h="345">
                  <a:moveTo>
                    <a:pt x="384" y="320"/>
                  </a:moveTo>
                  <a:cubicBezTo>
                    <a:pt x="347" y="241"/>
                    <a:pt x="347" y="241"/>
                    <a:pt x="347" y="241"/>
                  </a:cubicBezTo>
                  <a:cubicBezTo>
                    <a:pt x="343" y="232"/>
                    <a:pt x="334" y="226"/>
                    <a:pt x="326" y="226"/>
                  </a:cubicBezTo>
                  <a:cubicBezTo>
                    <a:pt x="284" y="226"/>
                    <a:pt x="284" y="226"/>
                    <a:pt x="284" y="226"/>
                  </a:cubicBezTo>
                  <a:cubicBezTo>
                    <a:pt x="284" y="214"/>
                    <a:pt x="284" y="214"/>
                    <a:pt x="284" y="214"/>
                  </a:cubicBezTo>
                  <a:cubicBezTo>
                    <a:pt x="319" y="214"/>
                    <a:pt x="319" y="214"/>
                    <a:pt x="319" y="214"/>
                  </a:cubicBezTo>
                  <a:cubicBezTo>
                    <a:pt x="333" y="214"/>
                    <a:pt x="345" y="202"/>
                    <a:pt x="345" y="187"/>
                  </a:cubicBezTo>
                  <a:cubicBezTo>
                    <a:pt x="345" y="27"/>
                    <a:pt x="345" y="27"/>
                    <a:pt x="345" y="27"/>
                  </a:cubicBezTo>
                  <a:cubicBezTo>
                    <a:pt x="345" y="12"/>
                    <a:pt x="333" y="0"/>
                    <a:pt x="319" y="0"/>
                  </a:cubicBezTo>
                  <a:cubicBezTo>
                    <a:pt x="68" y="0"/>
                    <a:pt x="68" y="0"/>
                    <a:pt x="68" y="0"/>
                  </a:cubicBezTo>
                  <a:cubicBezTo>
                    <a:pt x="53" y="0"/>
                    <a:pt x="42" y="12"/>
                    <a:pt x="42" y="27"/>
                  </a:cubicBezTo>
                  <a:cubicBezTo>
                    <a:pt x="42" y="187"/>
                    <a:pt x="42" y="187"/>
                    <a:pt x="42" y="187"/>
                  </a:cubicBezTo>
                  <a:cubicBezTo>
                    <a:pt x="42" y="202"/>
                    <a:pt x="53" y="214"/>
                    <a:pt x="68" y="214"/>
                  </a:cubicBezTo>
                  <a:cubicBezTo>
                    <a:pt x="102" y="214"/>
                    <a:pt x="102" y="214"/>
                    <a:pt x="102" y="214"/>
                  </a:cubicBezTo>
                  <a:cubicBezTo>
                    <a:pt x="102" y="226"/>
                    <a:pt x="102" y="226"/>
                    <a:pt x="102" y="226"/>
                  </a:cubicBezTo>
                  <a:cubicBezTo>
                    <a:pt x="60" y="226"/>
                    <a:pt x="60" y="226"/>
                    <a:pt x="60" y="226"/>
                  </a:cubicBezTo>
                  <a:cubicBezTo>
                    <a:pt x="52" y="226"/>
                    <a:pt x="43" y="232"/>
                    <a:pt x="39" y="241"/>
                  </a:cubicBezTo>
                  <a:cubicBezTo>
                    <a:pt x="3" y="320"/>
                    <a:pt x="3" y="320"/>
                    <a:pt x="3" y="320"/>
                  </a:cubicBezTo>
                  <a:cubicBezTo>
                    <a:pt x="0" y="326"/>
                    <a:pt x="0" y="333"/>
                    <a:pt x="3" y="338"/>
                  </a:cubicBezTo>
                  <a:cubicBezTo>
                    <a:pt x="6" y="342"/>
                    <a:pt x="10" y="345"/>
                    <a:pt x="16" y="345"/>
                  </a:cubicBezTo>
                  <a:cubicBezTo>
                    <a:pt x="116" y="345"/>
                    <a:pt x="116" y="345"/>
                    <a:pt x="116" y="345"/>
                  </a:cubicBezTo>
                  <a:cubicBezTo>
                    <a:pt x="116" y="345"/>
                    <a:pt x="116" y="345"/>
                    <a:pt x="116" y="345"/>
                  </a:cubicBezTo>
                  <a:cubicBezTo>
                    <a:pt x="193" y="345"/>
                    <a:pt x="193" y="345"/>
                    <a:pt x="193" y="345"/>
                  </a:cubicBezTo>
                  <a:cubicBezTo>
                    <a:pt x="270" y="345"/>
                    <a:pt x="270" y="345"/>
                    <a:pt x="270" y="345"/>
                  </a:cubicBezTo>
                  <a:cubicBezTo>
                    <a:pt x="270" y="345"/>
                    <a:pt x="271" y="345"/>
                    <a:pt x="271" y="345"/>
                  </a:cubicBezTo>
                  <a:cubicBezTo>
                    <a:pt x="370" y="345"/>
                    <a:pt x="370" y="345"/>
                    <a:pt x="370" y="345"/>
                  </a:cubicBezTo>
                  <a:cubicBezTo>
                    <a:pt x="376" y="345"/>
                    <a:pt x="381" y="342"/>
                    <a:pt x="384" y="338"/>
                  </a:cubicBezTo>
                  <a:cubicBezTo>
                    <a:pt x="387" y="333"/>
                    <a:pt x="387" y="326"/>
                    <a:pt x="384" y="320"/>
                  </a:cubicBezTo>
                  <a:close/>
                  <a:moveTo>
                    <a:pt x="64" y="187"/>
                  </a:moveTo>
                  <a:cubicBezTo>
                    <a:pt x="64" y="27"/>
                    <a:pt x="64" y="27"/>
                    <a:pt x="64" y="27"/>
                  </a:cubicBezTo>
                  <a:cubicBezTo>
                    <a:pt x="64" y="25"/>
                    <a:pt x="65" y="23"/>
                    <a:pt x="68" y="23"/>
                  </a:cubicBezTo>
                  <a:cubicBezTo>
                    <a:pt x="319" y="23"/>
                    <a:pt x="319" y="23"/>
                    <a:pt x="319" y="23"/>
                  </a:cubicBezTo>
                  <a:cubicBezTo>
                    <a:pt x="321" y="23"/>
                    <a:pt x="323" y="25"/>
                    <a:pt x="323" y="27"/>
                  </a:cubicBezTo>
                  <a:cubicBezTo>
                    <a:pt x="323" y="187"/>
                    <a:pt x="323" y="187"/>
                    <a:pt x="323" y="187"/>
                  </a:cubicBezTo>
                  <a:cubicBezTo>
                    <a:pt x="323" y="189"/>
                    <a:pt x="321" y="191"/>
                    <a:pt x="319" y="191"/>
                  </a:cubicBezTo>
                  <a:cubicBezTo>
                    <a:pt x="68" y="191"/>
                    <a:pt x="68" y="191"/>
                    <a:pt x="68" y="191"/>
                  </a:cubicBezTo>
                  <a:cubicBezTo>
                    <a:pt x="65" y="191"/>
                    <a:pt x="64" y="189"/>
                    <a:pt x="64" y="187"/>
                  </a:cubicBezTo>
                  <a:close/>
                  <a:moveTo>
                    <a:pt x="256" y="316"/>
                  </a:moveTo>
                  <a:cubicBezTo>
                    <a:pt x="255" y="318"/>
                    <a:pt x="254" y="318"/>
                    <a:pt x="252" y="318"/>
                  </a:cubicBezTo>
                  <a:cubicBezTo>
                    <a:pt x="222" y="319"/>
                    <a:pt x="222" y="319"/>
                    <a:pt x="222" y="319"/>
                  </a:cubicBezTo>
                  <a:cubicBezTo>
                    <a:pt x="210" y="319"/>
                    <a:pt x="210" y="319"/>
                    <a:pt x="210" y="319"/>
                  </a:cubicBezTo>
                  <a:cubicBezTo>
                    <a:pt x="176" y="319"/>
                    <a:pt x="176" y="319"/>
                    <a:pt x="176" y="319"/>
                  </a:cubicBezTo>
                  <a:cubicBezTo>
                    <a:pt x="164" y="319"/>
                    <a:pt x="164" y="319"/>
                    <a:pt x="164" y="319"/>
                  </a:cubicBezTo>
                  <a:cubicBezTo>
                    <a:pt x="135" y="318"/>
                    <a:pt x="135" y="318"/>
                    <a:pt x="135" y="318"/>
                  </a:cubicBezTo>
                  <a:cubicBezTo>
                    <a:pt x="133" y="318"/>
                    <a:pt x="131" y="318"/>
                    <a:pt x="130" y="316"/>
                  </a:cubicBezTo>
                  <a:cubicBezTo>
                    <a:pt x="129" y="315"/>
                    <a:pt x="129" y="313"/>
                    <a:pt x="129" y="311"/>
                  </a:cubicBezTo>
                  <a:cubicBezTo>
                    <a:pt x="134" y="288"/>
                    <a:pt x="134" y="288"/>
                    <a:pt x="134" y="288"/>
                  </a:cubicBezTo>
                  <a:cubicBezTo>
                    <a:pt x="135" y="285"/>
                    <a:pt x="137" y="283"/>
                    <a:pt x="140" y="283"/>
                  </a:cubicBezTo>
                  <a:cubicBezTo>
                    <a:pt x="168" y="283"/>
                    <a:pt x="168" y="283"/>
                    <a:pt x="168" y="283"/>
                  </a:cubicBezTo>
                  <a:cubicBezTo>
                    <a:pt x="218" y="283"/>
                    <a:pt x="218" y="283"/>
                    <a:pt x="218" y="283"/>
                  </a:cubicBezTo>
                  <a:cubicBezTo>
                    <a:pt x="247" y="283"/>
                    <a:pt x="247" y="283"/>
                    <a:pt x="247" y="283"/>
                  </a:cubicBezTo>
                  <a:cubicBezTo>
                    <a:pt x="249" y="283"/>
                    <a:pt x="251" y="285"/>
                    <a:pt x="252" y="288"/>
                  </a:cubicBezTo>
                  <a:cubicBezTo>
                    <a:pt x="257" y="311"/>
                    <a:pt x="257" y="311"/>
                    <a:pt x="257" y="311"/>
                  </a:cubicBezTo>
                  <a:cubicBezTo>
                    <a:pt x="258" y="313"/>
                    <a:pt x="257" y="315"/>
                    <a:pt x="256" y="316"/>
                  </a:cubicBezTo>
                  <a:close/>
                </a:path>
              </a:pathLst>
            </a:custGeom>
            <a:solidFill>
              <a:srgbClr val="B11C31"/>
            </a:solidFill>
            <a:ln>
              <a:no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78" name="文本框 77">
              <a:extLst>
                <a:ext uri="{FF2B5EF4-FFF2-40B4-BE49-F238E27FC236}">
                  <a16:creationId xmlns:a16="http://schemas.microsoft.com/office/drawing/2014/main" id="{38D77EEC-6AF5-4900-B07C-2B25101FF236}"/>
                </a:ext>
              </a:extLst>
            </p:cNvPr>
            <p:cNvSpPr txBox="1"/>
            <p:nvPr/>
          </p:nvSpPr>
          <p:spPr>
            <a:xfrm>
              <a:off x="4474649" y="2431439"/>
              <a:ext cx="3238366" cy="388928"/>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dirty="0">
                  <a:ln>
                    <a:noFill/>
                  </a:ln>
                  <a:solidFill>
                    <a:srgbClr val="FFFFFF"/>
                  </a:solidFill>
                  <a:effectLst/>
                  <a:uLnTx/>
                  <a:uFillTx/>
                  <a:latin typeface="微软雅黑"/>
                  <a:ea typeface="微软雅黑"/>
                  <a:sym typeface="+mn-ea"/>
                </a:rPr>
                <a:t>1.</a:t>
              </a:r>
              <a:r>
                <a:rPr kumimoji="0" lang="zh-CN" altLang="en-US" sz="2000" b="1" i="0" u="none" strike="noStrike" kern="0" cap="none" spc="0" normalizeH="0" baseline="0" noProof="0" dirty="0">
                  <a:ln>
                    <a:noFill/>
                  </a:ln>
                  <a:solidFill>
                    <a:srgbClr val="FFFFFF"/>
                  </a:solidFill>
                  <a:effectLst/>
                  <a:uLnTx/>
                  <a:uFillTx/>
                  <a:latin typeface="微软雅黑"/>
                  <a:ea typeface="微软雅黑"/>
                  <a:sym typeface="+mn-ea"/>
                </a:rPr>
                <a:t>多总结、多比较、多分析</a:t>
              </a:r>
              <a:endParaRPr kumimoji="0" lang="zh-CN" altLang="en-US" sz="20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mn-ea"/>
              </a:endParaRPr>
            </a:p>
          </p:txBody>
        </p:sp>
        <p:sp>
          <p:nvSpPr>
            <p:cNvPr id="79" name="文本框 78">
              <a:extLst>
                <a:ext uri="{FF2B5EF4-FFF2-40B4-BE49-F238E27FC236}">
                  <a16:creationId xmlns:a16="http://schemas.microsoft.com/office/drawing/2014/main" id="{69732866-FDBF-4F15-89F9-D8D54F0DAFE6}"/>
                </a:ext>
              </a:extLst>
            </p:cNvPr>
            <p:cNvSpPr txBox="1"/>
            <p:nvPr/>
          </p:nvSpPr>
          <p:spPr>
            <a:xfrm>
              <a:off x="4576750" y="3671098"/>
              <a:ext cx="3110865" cy="387635"/>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dirty="0">
                  <a:ln>
                    <a:noFill/>
                  </a:ln>
                  <a:solidFill>
                    <a:srgbClr val="FFFFFF"/>
                  </a:solidFill>
                  <a:effectLst/>
                  <a:uLnTx/>
                  <a:uFillTx/>
                  <a:latin typeface="微软雅黑"/>
                  <a:ea typeface="微软雅黑"/>
                  <a:sym typeface="+mn-ea"/>
                </a:rPr>
                <a:t>2.</a:t>
              </a:r>
              <a:r>
                <a:rPr kumimoji="0" lang="zh-CN" altLang="en-US" sz="2000" b="1" i="0" u="none" strike="noStrike" kern="0" cap="none" spc="0" normalizeH="0" baseline="0" noProof="0" dirty="0">
                  <a:ln>
                    <a:noFill/>
                  </a:ln>
                  <a:solidFill>
                    <a:srgbClr val="FFFFFF"/>
                  </a:solidFill>
                  <a:effectLst/>
                  <a:uLnTx/>
                  <a:uFillTx/>
                  <a:latin typeface="微软雅黑"/>
                  <a:ea typeface="微软雅黑"/>
                  <a:sym typeface="+mn-ea"/>
                </a:rPr>
                <a:t>遇到问题多看相关文档</a:t>
              </a:r>
              <a:endParaRPr kumimoji="0" lang="zh-CN" altLang="en-US" sz="20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mn-ea"/>
              </a:endParaRPr>
            </a:p>
          </p:txBody>
        </p:sp>
        <p:sp>
          <p:nvSpPr>
            <p:cNvPr id="80" name="文本框 79">
              <a:extLst>
                <a:ext uri="{FF2B5EF4-FFF2-40B4-BE49-F238E27FC236}">
                  <a16:creationId xmlns:a16="http://schemas.microsoft.com/office/drawing/2014/main" id="{9743597C-A2A5-47AA-8DD7-B99A403376C9}"/>
                </a:ext>
              </a:extLst>
            </p:cNvPr>
            <p:cNvSpPr txBox="1"/>
            <p:nvPr/>
          </p:nvSpPr>
          <p:spPr>
            <a:xfrm>
              <a:off x="4353864" y="4939163"/>
              <a:ext cx="3997112" cy="388928"/>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dirty="0">
                  <a:ln>
                    <a:noFill/>
                  </a:ln>
                  <a:solidFill>
                    <a:srgbClr val="FFFFFF"/>
                  </a:solidFill>
                  <a:effectLst/>
                  <a:uLnTx/>
                  <a:uFillTx/>
                  <a:latin typeface="微软雅黑"/>
                  <a:ea typeface="微软雅黑"/>
                  <a:sym typeface="+mn-ea"/>
                </a:rPr>
                <a:t>3.</a:t>
              </a:r>
              <a:r>
                <a:rPr kumimoji="0" lang="zh-CN" altLang="en-US" sz="2000" b="1" i="0" u="none" strike="noStrike" kern="0" cap="none" spc="0" normalizeH="0" baseline="0" noProof="0" dirty="0">
                  <a:ln>
                    <a:noFill/>
                  </a:ln>
                  <a:solidFill>
                    <a:srgbClr val="FFFFFF"/>
                  </a:solidFill>
                  <a:effectLst/>
                  <a:uLnTx/>
                  <a:uFillTx/>
                  <a:latin typeface="微软雅黑"/>
                  <a:ea typeface="微软雅黑"/>
                  <a:sym typeface="+mn-ea"/>
                </a:rPr>
                <a:t>扩宽眼界，多关注行业技术发展</a:t>
              </a:r>
              <a:endParaRPr kumimoji="0" lang="zh-CN" altLang="en-US" sz="20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mn-ea"/>
              </a:endParaRPr>
            </a:p>
          </p:txBody>
        </p:sp>
      </p:grpSp>
    </p:spTree>
    <p:extLst>
      <p:ext uri="{BB962C8B-B14F-4D97-AF65-F5344CB8AC3E}">
        <p14:creationId xmlns:p14="http://schemas.microsoft.com/office/powerpoint/2010/main" val="1302321814"/>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000" fill="hold">
                                          <p:stCondLst>
                                            <p:cond delay="0"/>
                                          </p:stCondLst>
                                        </p:cTn>
                                        <p:tgtEl>
                                          <p:spTgt spid="47"/>
                                        </p:tgtEl>
                                        <p:attrNameLst>
                                          <p:attrName>style.visibility</p:attrName>
                                        </p:attrNameLst>
                                      </p:cBhvr>
                                      <p:to>
                                        <p:strVal val="visible"/>
                                      </p:to>
                                    </p:set>
                                    <p:anim calcmode="lin" valueType="num">
                                      <p:cBhvr additive="base">
                                        <p:cTn id="12" dur="1000" fill="hold"/>
                                        <p:tgtEl>
                                          <p:spTgt spid="47"/>
                                        </p:tgtEl>
                                        <p:attrNameLst>
                                          <p:attrName>ppt_x</p:attrName>
                                        </p:attrNameLst>
                                      </p:cBhvr>
                                      <p:tavLst>
                                        <p:tav tm="0">
                                          <p:val>
                                            <p:strVal val="1+#ppt_w/2"/>
                                          </p:val>
                                        </p:tav>
                                        <p:tav tm="100000">
                                          <p:val>
                                            <p:strVal val="#ppt_x"/>
                                          </p:val>
                                        </p:tav>
                                      </p:tavLst>
                                    </p:anim>
                                    <p:anim calcmode="lin" valueType="num">
                                      <p:cBhvr additive="base">
                                        <p:cTn id="13" dur="1000" fill="hold"/>
                                        <p:tgtEl>
                                          <p:spTgt spid="47"/>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nodePh="1">
                                  <p:stCondLst>
                                    <p:cond delay="0"/>
                                  </p:stCondLst>
                                  <p:endCondLst>
                                    <p:cond evt="begin" delay="0">
                                      <p:tn val="14"/>
                                    </p:cond>
                                  </p:endCondLst>
                                  <p:childTnLst>
                                    <p:set>
                                      <p:cBhvr>
                                        <p:cTn id="15" dur="1000" fill="hold">
                                          <p:stCondLst>
                                            <p:cond delay="0"/>
                                          </p:stCondLst>
                                        </p:cTn>
                                        <p:tgtEl>
                                          <p:spTgt spid="67"/>
                                        </p:tgtEl>
                                        <p:attrNameLst>
                                          <p:attrName>style.visibility</p:attrName>
                                        </p:attrNameLst>
                                      </p:cBhvr>
                                      <p:to>
                                        <p:strVal val="visible"/>
                                      </p:to>
                                    </p:set>
                                    <p:anim calcmode="lin" valueType="num">
                                      <p:cBhvr additive="base">
                                        <p:cTn id="16" dur="1000" fill="hold"/>
                                        <p:tgtEl>
                                          <p:spTgt spid="67"/>
                                        </p:tgtEl>
                                        <p:attrNameLst>
                                          <p:attrName>ppt_x</p:attrName>
                                        </p:attrNameLst>
                                      </p:cBhvr>
                                      <p:tavLst>
                                        <p:tav tm="0">
                                          <p:val>
                                            <p:strVal val="1+#ppt_w/2"/>
                                          </p:val>
                                        </p:tav>
                                        <p:tav tm="100000">
                                          <p:val>
                                            <p:strVal val="#ppt_x"/>
                                          </p:val>
                                        </p:tav>
                                      </p:tavLst>
                                    </p:anim>
                                    <p:anim calcmode="lin" valueType="num">
                                      <p:cBhvr additive="base">
                                        <p:cTn id="17" dur="1000" fill="hold"/>
                                        <p:tgtEl>
                                          <p:spTgt spid="67"/>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000" fill="hold">
                                          <p:stCondLst>
                                            <p:cond delay="0"/>
                                          </p:stCondLst>
                                        </p:cTn>
                                        <p:tgtEl>
                                          <p:spTgt spid="68"/>
                                        </p:tgtEl>
                                        <p:attrNameLst>
                                          <p:attrName>style.visibility</p:attrName>
                                        </p:attrNameLst>
                                      </p:cBhvr>
                                      <p:to>
                                        <p:strVal val="visible"/>
                                      </p:to>
                                    </p:set>
                                    <p:anim calcmode="lin" valueType="num">
                                      <p:cBhvr additive="base">
                                        <p:cTn id="20" dur="1000" fill="hold"/>
                                        <p:tgtEl>
                                          <p:spTgt spid="68"/>
                                        </p:tgtEl>
                                        <p:attrNameLst>
                                          <p:attrName>ppt_x</p:attrName>
                                        </p:attrNameLst>
                                      </p:cBhvr>
                                      <p:tavLst>
                                        <p:tav tm="0">
                                          <p:val>
                                            <p:strVal val="1+#ppt_w/2"/>
                                          </p:val>
                                        </p:tav>
                                        <p:tav tm="100000">
                                          <p:val>
                                            <p:strVal val="#ppt_x"/>
                                          </p:val>
                                        </p:tav>
                                      </p:tavLst>
                                    </p:anim>
                                    <p:anim calcmode="lin" valueType="num">
                                      <p:cBhvr additive="base">
                                        <p:cTn id="21" dur="1000" fill="hold"/>
                                        <p:tgtEl>
                                          <p:spTgt spid="68"/>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000" fill="hold">
                                          <p:stCondLst>
                                            <p:cond delay="0"/>
                                          </p:stCondLst>
                                        </p:cTn>
                                        <p:tgtEl>
                                          <p:spTgt spid="69"/>
                                        </p:tgtEl>
                                        <p:attrNameLst>
                                          <p:attrName>style.visibility</p:attrName>
                                        </p:attrNameLst>
                                      </p:cBhvr>
                                      <p:to>
                                        <p:strVal val="visible"/>
                                      </p:to>
                                    </p:set>
                                    <p:anim calcmode="lin" valueType="num">
                                      <p:cBhvr additive="base">
                                        <p:cTn id="24" dur="1000" fill="hold"/>
                                        <p:tgtEl>
                                          <p:spTgt spid="69"/>
                                        </p:tgtEl>
                                        <p:attrNameLst>
                                          <p:attrName>ppt_x</p:attrName>
                                        </p:attrNameLst>
                                      </p:cBhvr>
                                      <p:tavLst>
                                        <p:tav tm="0">
                                          <p:val>
                                            <p:strVal val="1+#ppt_w/2"/>
                                          </p:val>
                                        </p:tav>
                                        <p:tav tm="100000">
                                          <p:val>
                                            <p:strVal val="#ppt_x"/>
                                          </p:val>
                                        </p:tav>
                                      </p:tavLst>
                                    </p:anim>
                                    <p:anim calcmode="lin" valueType="num">
                                      <p:cBhvr additive="base">
                                        <p:cTn id="25" dur="10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67" grpId="0" animBg="1"/>
      <p:bldP spid="68" grpId="0" animBg="1"/>
      <p:bldP spid="69"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E38C594A-D83D-4693-80E9-1D7B764E00C7}"/>
              </a:ext>
            </a:extLst>
          </p:cNvPr>
          <p:cNvSpPr txBox="1"/>
          <p:nvPr/>
        </p:nvSpPr>
        <p:spPr>
          <a:xfrm>
            <a:off x="1125344" y="236367"/>
            <a:ext cx="5108949" cy="584775"/>
          </a:xfrm>
          <a:prstGeom prst="rect">
            <a:avLst/>
          </a:prstGeom>
          <a:noFill/>
        </p:spPr>
        <p:txBody>
          <a:bodyPr wrap="square" rtlCol="0">
            <a:spAutoFit/>
          </a:bodyPr>
          <a:lstStyle>
            <a:defPPr>
              <a:defRPr lang="zh-CN"/>
            </a:defPPr>
            <a:lvl1pPr algn="ctr">
              <a:defRPr sz="2800" b="1">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缺陷总览</a:t>
            </a:r>
            <a:r>
              <a:rPr kumimoji="0" lang="en-US" altLang="zh-CN"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a:t>
            </a:r>
            <a:r>
              <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定位引擎</a:t>
            </a:r>
          </a:p>
        </p:txBody>
      </p:sp>
      <p:sp>
        <p:nvSpPr>
          <p:cNvPr id="33" name="矩形 32">
            <a:extLst>
              <a:ext uri="{FF2B5EF4-FFF2-40B4-BE49-F238E27FC236}">
                <a16:creationId xmlns:a16="http://schemas.microsoft.com/office/drawing/2014/main" id="{33550685-596D-46EA-A4C9-489FD4CEA190}"/>
              </a:ext>
            </a:extLst>
          </p:cNvPr>
          <p:cNvSpPr/>
          <p:nvPr/>
        </p:nvSpPr>
        <p:spPr bwMode="auto">
          <a:xfrm>
            <a:off x="410276" y="2232"/>
            <a:ext cx="680835" cy="895098"/>
          </a:xfrm>
          <a:prstGeom prst="rect">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lvl="0" indent="0" algn="ctr" defTabSz="913760" rtl="0" eaLnBrk="1" fontAlgn="base" latinLnBrk="0" hangingPunct="1">
              <a:lnSpc>
                <a:spcPct val="100000"/>
              </a:lnSpc>
              <a:spcBef>
                <a:spcPct val="0"/>
              </a:spcBef>
              <a:spcAft>
                <a:spcPct val="0"/>
              </a:spcAft>
              <a:buClrTx/>
              <a:buSzTx/>
              <a:buFontTx/>
              <a:buNone/>
              <a:tabLst/>
              <a:defRPr/>
            </a:pPr>
            <a:endParaRPr kumimoji="0" lang="zh-CN" altLang="en-US" sz="1999" b="0" i="0" u="none" strike="noStrike" kern="0" cap="none" spc="0" normalizeH="0" baseline="0" noProof="0">
              <a:ln>
                <a:noFill/>
              </a:ln>
              <a:solidFill>
                <a:srgbClr val="FFFFFF"/>
              </a:solidFill>
              <a:effectLst/>
              <a:uLnTx/>
              <a:uFillTx/>
              <a:latin typeface="微软雅黑"/>
              <a:ea typeface="微软雅黑"/>
              <a:cs typeface="+mn-cs"/>
            </a:endParaRPr>
          </a:p>
        </p:txBody>
      </p:sp>
      <p:grpSp>
        <p:nvGrpSpPr>
          <p:cNvPr id="34" name="组合 33">
            <a:extLst>
              <a:ext uri="{FF2B5EF4-FFF2-40B4-BE49-F238E27FC236}">
                <a16:creationId xmlns:a16="http://schemas.microsoft.com/office/drawing/2014/main" id="{D70E7067-5F11-4FDA-81C1-604E9F77ECDE}"/>
              </a:ext>
            </a:extLst>
          </p:cNvPr>
          <p:cNvGrpSpPr/>
          <p:nvPr/>
        </p:nvGrpSpPr>
        <p:grpSpPr>
          <a:xfrm>
            <a:off x="547505" y="386911"/>
            <a:ext cx="406377" cy="406375"/>
            <a:chOff x="2715905" y="-1569492"/>
            <a:chExt cx="504967" cy="504965"/>
          </a:xfrm>
        </p:grpSpPr>
        <p:sp>
          <p:nvSpPr>
            <p:cNvPr id="35" name="椭圆 34">
              <a:extLst>
                <a:ext uri="{FF2B5EF4-FFF2-40B4-BE49-F238E27FC236}">
                  <a16:creationId xmlns:a16="http://schemas.microsoft.com/office/drawing/2014/main" id="{AE8163C7-9BE3-491F-9D81-E51977328B29}"/>
                </a:ext>
              </a:extLst>
            </p:cNvPr>
            <p:cNvSpPr/>
            <p:nvPr/>
          </p:nvSpPr>
          <p:spPr bwMode="auto">
            <a:xfrm>
              <a:off x="2715905" y="-1569492"/>
              <a:ext cx="504967" cy="504965"/>
            </a:xfrm>
            <a:prstGeom prst="ellipse">
              <a:avLst/>
            </a:prstGeom>
            <a:solidFill>
              <a:srgbClr val="FFFFFF"/>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任意多边形: 形状 35">
              <a:extLst>
                <a:ext uri="{FF2B5EF4-FFF2-40B4-BE49-F238E27FC236}">
                  <a16:creationId xmlns:a16="http://schemas.microsoft.com/office/drawing/2014/main" id="{9EE95D1F-45EC-49BB-917C-7F6E5F0C6DD7}"/>
                </a:ext>
              </a:extLst>
            </p:cNvPr>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rgbClr val="BA1E34"/>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86" name="图片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6301" y="444855"/>
            <a:ext cx="2055889" cy="268862"/>
          </a:xfrm>
          <a:prstGeom prst="rect">
            <a:avLst/>
          </a:prstGeom>
        </p:spPr>
      </p:pic>
      <p:grpSp>
        <p:nvGrpSpPr>
          <p:cNvPr id="47" name="组合 46">
            <a:extLst>
              <a:ext uri="{FF2B5EF4-FFF2-40B4-BE49-F238E27FC236}">
                <a16:creationId xmlns:a16="http://schemas.microsoft.com/office/drawing/2014/main" id="{A61BB9E0-09A4-4163-B6CF-6E5810871205}"/>
              </a:ext>
            </a:extLst>
          </p:cNvPr>
          <p:cNvGrpSpPr/>
          <p:nvPr/>
        </p:nvGrpSpPr>
        <p:grpSpPr>
          <a:xfrm>
            <a:off x="2062758" y="1010510"/>
            <a:ext cx="7912269" cy="5671290"/>
            <a:chOff x="7145888" y="614923"/>
            <a:chExt cx="2387755" cy="1711474"/>
          </a:xfrm>
        </p:grpSpPr>
        <p:graphicFrame>
          <p:nvGraphicFramePr>
            <p:cNvPr id="48" name="图表 47">
              <a:extLst>
                <a:ext uri="{FF2B5EF4-FFF2-40B4-BE49-F238E27FC236}">
                  <a16:creationId xmlns:a16="http://schemas.microsoft.com/office/drawing/2014/main" id="{A4250B36-C067-4C0A-B4E8-86CE54145FB7}"/>
                </a:ext>
              </a:extLst>
            </p:cNvPr>
            <p:cNvGraphicFramePr/>
            <p:nvPr>
              <p:extLst>
                <p:ext uri="{D42A27DB-BD31-4B8C-83A1-F6EECF244321}">
                  <p14:modId xmlns:p14="http://schemas.microsoft.com/office/powerpoint/2010/main" val="2221428442"/>
                </p:ext>
              </p:extLst>
            </p:nvPr>
          </p:nvGraphicFramePr>
          <p:xfrm>
            <a:off x="7145888" y="614923"/>
            <a:ext cx="2387755" cy="1711474"/>
          </p:xfrm>
          <a:graphic>
            <a:graphicData uri="http://schemas.openxmlformats.org/drawingml/2006/chart">
              <c:chart xmlns:c="http://schemas.openxmlformats.org/drawingml/2006/chart" xmlns:r="http://schemas.openxmlformats.org/officeDocument/2006/relationships" r:id="rId4"/>
            </a:graphicData>
          </a:graphic>
        </p:graphicFrame>
        <p:cxnSp>
          <p:nvCxnSpPr>
            <p:cNvPr id="70" name="直接连接符 69">
              <a:extLst>
                <a:ext uri="{FF2B5EF4-FFF2-40B4-BE49-F238E27FC236}">
                  <a16:creationId xmlns:a16="http://schemas.microsoft.com/office/drawing/2014/main" id="{D16B72B9-E066-4B12-8951-E32684FAC936}"/>
                </a:ext>
              </a:extLst>
            </p:cNvPr>
            <p:cNvCxnSpPr/>
            <p:nvPr/>
          </p:nvCxnSpPr>
          <p:spPr>
            <a:xfrm>
              <a:off x="8012146" y="1470660"/>
              <a:ext cx="0" cy="205447"/>
            </a:xfrm>
            <a:prstGeom prst="line">
              <a:avLst/>
            </a:prstGeom>
            <a:ln>
              <a:solidFill>
                <a:srgbClr val="79645C">
                  <a:alpha val="39000"/>
                </a:srgbClr>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84014648"/>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E38C594A-D83D-4693-80E9-1D7B764E00C7}"/>
              </a:ext>
            </a:extLst>
          </p:cNvPr>
          <p:cNvSpPr txBox="1"/>
          <p:nvPr/>
        </p:nvSpPr>
        <p:spPr>
          <a:xfrm>
            <a:off x="1125344" y="236367"/>
            <a:ext cx="5108949" cy="584775"/>
          </a:xfrm>
          <a:prstGeom prst="rect">
            <a:avLst/>
          </a:prstGeom>
          <a:noFill/>
        </p:spPr>
        <p:txBody>
          <a:bodyPr wrap="square" rtlCol="0">
            <a:spAutoFit/>
          </a:bodyPr>
          <a:lstStyle>
            <a:defPPr>
              <a:defRPr lang="zh-CN"/>
            </a:defPPr>
            <a:lvl1pPr algn="ctr">
              <a:defRPr sz="2800" b="1">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缺陷总结</a:t>
            </a:r>
            <a:r>
              <a:rPr kumimoji="0" lang="en-US" altLang="zh-CN"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a:t>
            </a:r>
            <a:r>
              <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定位引擎</a:t>
            </a:r>
          </a:p>
        </p:txBody>
      </p:sp>
      <p:sp>
        <p:nvSpPr>
          <p:cNvPr id="33" name="矩形 32">
            <a:extLst>
              <a:ext uri="{FF2B5EF4-FFF2-40B4-BE49-F238E27FC236}">
                <a16:creationId xmlns:a16="http://schemas.microsoft.com/office/drawing/2014/main" id="{33550685-596D-46EA-A4C9-489FD4CEA190}"/>
              </a:ext>
            </a:extLst>
          </p:cNvPr>
          <p:cNvSpPr/>
          <p:nvPr/>
        </p:nvSpPr>
        <p:spPr bwMode="auto">
          <a:xfrm>
            <a:off x="410276" y="2232"/>
            <a:ext cx="680835" cy="895098"/>
          </a:xfrm>
          <a:prstGeom prst="rect">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lvl="0" indent="0" algn="ctr" defTabSz="913760" rtl="0" eaLnBrk="1" fontAlgn="base" latinLnBrk="0" hangingPunct="1">
              <a:lnSpc>
                <a:spcPct val="100000"/>
              </a:lnSpc>
              <a:spcBef>
                <a:spcPct val="0"/>
              </a:spcBef>
              <a:spcAft>
                <a:spcPct val="0"/>
              </a:spcAft>
              <a:buClrTx/>
              <a:buSzTx/>
              <a:buFontTx/>
              <a:buNone/>
              <a:tabLst/>
              <a:defRPr/>
            </a:pPr>
            <a:endParaRPr kumimoji="0" lang="zh-CN" altLang="en-US" sz="1999" b="0" i="0" u="none" strike="noStrike" kern="0" cap="none" spc="0" normalizeH="0" baseline="0" noProof="0">
              <a:ln>
                <a:noFill/>
              </a:ln>
              <a:solidFill>
                <a:srgbClr val="FFFFFF"/>
              </a:solidFill>
              <a:effectLst/>
              <a:uLnTx/>
              <a:uFillTx/>
              <a:latin typeface="微软雅黑"/>
              <a:ea typeface="微软雅黑"/>
              <a:cs typeface="+mn-cs"/>
            </a:endParaRPr>
          </a:p>
        </p:txBody>
      </p:sp>
      <p:grpSp>
        <p:nvGrpSpPr>
          <p:cNvPr id="34" name="组合 33">
            <a:extLst>
              <a:ext uri="{FF2B5EF4-FFF2-40B4-BE49-F238E27FC236}">
                <a16:creationId xmlns:a16="http://schemas.microsoft.com/office/drawing/2014/main" id="{D70E7067-5F11-4FDA-81C1-604E9F77ECDE}"/>
              </a:ext>
            </a:extLst>
          </p:cNvPr>
          <p:cNvGrpSpPr/>
          <p:nvPr/>
        </p:nvGrpSpPr>
        <p:grpSpPr>
          <a:xfrm>
            <a:off x="547505" y="386911"/>
            <a:ext cx="406377" cy="406375"/>
            <a:chOff x="2715905" y="-1569492"/>
            <a:chExt cx="504967" cy="504965"/>
          </a:xfrm>
        </p:grpSpPr>
        <p:sp>
          <p:nvSpPr>
            <p:cNvPr id="35" name="椭圆 34">
              <a:extLst>
                <a:ext uri="{FF2B5EF4-FFF2-40B4-BE49-F238E27FC236}">
                  <a16:creationId xmlns:a16="http://schemas.microsoft.com/office/drawing/2014/main" id="{AE8163C7-9BE3-491F-9D81-E51977328B29}"/>
                </a:ext>
              </a:extLst>
            </p:cNvPr>
            <p:cNvSpPr/>
            <p:nvPr/>
          </p:nvSpPr>
          <p:spPr bwMode="auto">
            <a:xfrm>
              <a:off x="2715905" y="-1569492"/>
              <a:ext cx="504967" cy="504965"/>
            </a:xfrm>
            <a:prstGeom prst="ellipse">
              <a:avLst/>
            </a:prstGeom>
            <a:solidFill>
              <a:srgbClr val="FFFFFF"/>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任意多边形: 形状 35">
              <a:extLst>
                <a:ext uri="{FF2B5EF4-FFF2-40B4-BE49-F238E27FC236}">
                  <a16:creationId xmlns:a16="http://schemas.microsoft.com/office/drawing/2014/main" id="{9EE95D1F-45EC-49BB-917C-7F6E5F0C6DD7}"/>
                </a:ext>
              </a:extLst>
            </p:cNvPr>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rgbClr val="BA1E34"/>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86" name="图片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6301" y="444855"/>
            <a:ext cx="2055889" cy="268862"/>
          </a:xfrm>
          <a:prstGeom prst="rect">
            <a:avLst/>
          </a:prstGeom>
        </p:spPr>
      </p:pic>
      <p:grpSp>
        <p:nvGrpSpPr>
          <p:cNvPr id="47" name="组合 46">
            <a:extLst>
              <a:ext uri="{FF2B5EF4-FFF2-40B4-BE49-F238E27FC236}">
                <a16:creationId xmlns:a16="http://schemas.microsoft.com/office/drawing/2014/main" id="{A61BB9E0-09A4-4163-B6CF-6E5810871205}"/>
              </a:ext>
            </a:extLst>
          </p:cNvPr>
          <p:cNvGrpSpPr/>
          <p:nvPr/>
        </p:nvGrpSpPr>
        <p:grpSpPr>
          <a:xfrm>
            <a:off x="334565" y="1124743"/>
            <a:ext cx="7529898" cy="5112569"/>
            <a:chOff x="6624356" y="649396"/>
            <a:chExt cx="2387755" cy="1711474"/>
          </a:xfrm>
        </p:grpSpPr>
        <p:graphicFrame>
          <p:nvGraphicFramePr>
            <p:cNvPr id="48" name="图表 47">
              <a:extLst>
                <a:ext uri="{FF2B5EF4-FFF2-40B4-BE49-F238E27FC236}">
                  <a16:creationId xmlns:a16="http://schemas.microsoft.com/office/drawing/2014/main" id="{A4250B36-C067-4C0A-B4E8-86CE54145FB7}"/>
                </a:ext>
              </a:extLst>
            </p:cNvPr>
            <p:cNvGraphicFramePr/>
            <p:nvPr>
              <p:extLst>
                <p:ext uri="{D42A27DB-BD31-4B8C-83A1-F6EECF244321}">
                  <p14:modId xmlns:p14="http://schemas.microsoft.com/office/powerpoint/2010/main" val="140407214"/>
                </p:ext>
              </p:extLst>
            </p:nvPr>
          </p:nvGraphicFramePr>
          <p:xfrm>
            <a:off x="6624356" y="649396"/>
            <a:ext cx="2387755" cy="1711474"/>
          </p:xfrm>
          <a:graphic>
            <a:graphicData uri="http://schemas.openxmlformats.org/drawingml/2006/chart">
              <c:chart xmlns:c="http://schemas.openxmlformats.org/drawingml/2006/chart" xmlns:r="http://schemas.openxmlformats.org/officeDocument/2006/relationships" r:id="rId4"/>
            </a:graphicData>
          </a:graphic>
        </p:graphicFrame>
        <p:cxnSp>
          <p:nvCxnSpPr>
            <p:cNvPr id="70" name="直接连接符 69">
              <a:extLst>
                <a:ext uri="{FF2B5EF4-FFF2-40B4-BE49-F238E27FC236}">
                  <a16:creationId xmlns:a16="http://schemas.microsoft.com/office/drawing/2014/main" id="{D16B72B9-E066-4B12-8951-E32684FAC936}"/>
                </a:ext>
              </a:extLst>
            </p:cNvPr>
            <p:cNvCxnSpPr/>
            <p:nvPr/>
          </p:nvCxnSpPr>
          <p:spPr>
            <a:xfrm>
              <a:off x="8012146" y="1470660"/>
              <a:ext cx="0" cy="205447"/>
            </a:xfrm>
            <a:prstGeom prst="line">
              <a:avLst/>
            </a:prstGeom>
            <a:ln>
              <a:solidFill>
                <a:srgbClr val="79645C">
                  <a:alpha val="39000"/>
                </a:srgbClr>
              </a:solidFill>
              <a:prstDash val="sysDash"/>
            </a:ln>
          </p:spPr>
          <p:style>
            <a:lnRef idx="1">
              <a:schemeClr val="accent1"/>
            </a:lnRef>
            <a:fillRef idx="0">
              <a:schemeClr val="accent1"/>
            </a:fillRef>
            <a:effectRef idx="0">
              <a:schemeClr val="accent1"/>
            </a:effectRef>
            <a:fontRef idx="minor">
              <a:schemeClr val="tx1"/>
            </a:fontRef>
          </p:style>
        </p:cxnSp>
      </p:grpSp>
      <p:sp>
        <p:nvSpPr>
          <p:cNvPr id="11" name="Oval 5"/>
          <p:cNvSpPr>
            <a:spLocks noChangeArrowheads="1"/>
          </p:cNvSpPr>
          <p:nvPr/>
        </p:nvSpPr>
        <p:spPr bwMode="auto">
          <a:xfrm>
            <a:off x="5654662" y="1887760"/>
            <a:ext cx="866191" cy="859747"/>
          </a:xfrm>
          <a:prstGeom prst="ellipse">
            <a:avLst/>
          </a:prstGeom>
          <a:solidFill>
            <a:srgbClr val="433D3C"/>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20000"/>
              </a:spcBef>
              <a:spcAft>
                <a:spcPct val="0"/>
              </a:spcAft>
              <a:buClrTx/>
              <a:buSzTx/>
              <a:buFont typeface="Arial" panose="020B0604020202020204" pitchFamily="34" charset="0"/>
              <a:buChar char="•"/>
              <a:tabLst/>
              <a:defRPr/>
            </a:pPr>
            <a:endParaRPr kumimoji="0" lang="zh-CN" altLang="en-US" sz="1400" b="0" i="0" u="none" strike="noStrike" kern="0" cap="none" spc="0" normalizeH="0" baseline="0" noProof="0">
              <a:ln>
                <a:noFill/>
              </a:ln>
              <a:solidFill>
                <a:srgbClr val="F4F4F4"/>
              </a:solidFill>
              <a:effectLst/>
              <a:uLnTx/>
              <a:uFillTx/>
              <a:latin typeface="Arial" panose="020B0604020202020204" pitchFamily="34" charset="0"/>
              <a:ea typeface="微软雅黑" panose="020B0503020204020204" pitchFamily="34" charset="-122"/>
            </a:endParaRPr>
          </a:p>
        </p:txBody>
      </p:sp>
      <p:sp>
        <p:nvSpPr>
          <p:cNvPr id="12" name="Oval 6"/>
          <p:cNvSpPr>
            <a:spLocks noChangeArrowheads="1"/>
          </p:cNvSpPr>
          <p:nvPr/>
        </p:nvSpPr>
        <p:spPr bwMode="auto">
          <a:xfrm>
            <a:off x="6023309" y="2589890"/>
            <a:ext cx="866191" cy="859746"/>
          </a:xfrm>
          <a:prstGeom prst="ellipse">
            <a:avLst/>
          </a:prstGeom>
          <a:solidFill>
            <a:srgbClr val="C00000"/>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20000"/>
              </a:spcBef>
              <a:spcAft>
                <a:spcPct val="0"/>
              </a:spcAft>
              <a:buClrTx/>
              <a:buSzTx/>
              <a:buFont typeface="Arial" panose="020B0604020202020204" pitchFamily="34" charset="0"/>
              <a:buChar char="•"/>
              <a:tabLst/>
              <a:defRPr/>
            </a:pPr>
            <a:endParaRPr kumimoji="0" lang="zh-CN" altLang="en-US" sz="1400" b="0" i="0" u="none" strike="noStrike" kern="0" cap="none" spc="0" normalizeH="0" baseline="0" noProof="0">
              <a:ln>
                <a:noFill/>
              </a:ln>
              <a:solidFill>
                <a:srgbClr val="F4F4F4"/>
              </a:solidFill>
              <a:effectLst/>
              <a:uLnTx/>
              <a:uFillTx/>
              <a:latin typeface="Arial" panose="020B0604020202020204" pitchFamily="34" charset="0"/>
              <a:ea typeface="微软雅黑" panose="020B0503020204020204" pitchFamily="34" charset="-122"/>
            </a:endParaRPr>
          </a:p>
        </p:txBody>
      </p:sp>
      <p:sp>
        <p:nvSpPr>
          <p:cNvPr id="13" name="Oval 7"/>
          <p:cNvSpPr>
            <a:spLocks noChangeArrowheads="1"/>
          </p:cNvSpPr>
          <p:nvPr/>
        </p:nvSpPr>
        <p:spPr bwMode="auto">
          <a:xfrm>
            <a:off x="5654662" y="3294538"/>
            <a:ext cx="866191" cy="859746"/>
          </a:xfrm>
          <a:prstGeom prst="ellipse">
            <a:avLst/>
          </a:prstGeom>
          <a:solidFill>
            <a:srgbClr val="433D3C"/>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20000"/>
              </a:spcBef>
              <a:spcAft>
                <a:spcPct val="0"/>
              </a:spcAft>
              <a:buClrTx/>
              <a:buSzTx/>
              <a:buFont typeface="Arial" panose="020B0604020202020204" pitchFamily="34" charset="0"/>
              <a:buChar char="•"/>
              <a:tabLst/>
              <a:defRPr/>
            </a:pPr>
            <a:endParaRPr kumimoji="0" lang="zh-CN" altLang="en-US" sz="1400" b="0" i="0" u="none" strike="noStrike" kern="0" cap="none" spc="0" normalizeH="0" baseline="0" noProof="0">
              <a:ln>
                <a:noFill/>
              </a:ln>
              <a:solidFill>
                <a:srgbClr val="F4F4F4"/>
              </a:solidFill>
              <a:effectLst/>
              <a:uLnTx/>
              <a:uFillTx/>
              <a:latin typeface="Arial" panose="020B0604020202020204" pitchFamily="34" charset="0"/>
              <a:ea typeface="微软雅黑" panose="020B0503020204020204" pitchFamily="34" charset="-122"/>
            </a:endParaRPr>
          </a:p>
        </p:txBody>
      </p:sp>
      <p:sp>
        <p:nvSpPr>
          <p:cNvPr id="14" name="Oval 8"/>
          <p:cNvSpPr>
            <a:spLocks noChangeArrowheads="1"/>
          </p:cNvSpPr>
          <p:nvPr/>
        </p:nvSpPr>
        <p:spPr bwMode="auto">
          <a:xfrm>
            <a:off x="6023309" y="4013391"/>
            <a:ext cx="866191" cy="859747"/>
          </a:xfrm>
          <a:prstGeom prst="ellipse">
            <a:avLst/>
          </a:prstGeom>
          <a:solidFill>
            <a:srgbClr val="C00000"/>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20000"/>
              </a:spcBef>
              <a:spcAft>
                <a:spcPct val="0"/>
              </a:spcAft>
              <a:buClrTx/>
              <a:buSzTx/>
              <a:buFont typeface="Arial" panose="020B0604020202020204" pitchFamily="34" charset="0"/>
              <a:buChar char="•"/>
              <a:tabLst/>
              <a:defRPr/>
            </a:pPr>
            <a:endParaRPr kumimoji="0" lang="zh-CN" altLang="en-US" sz="1400" b="0" i="0" u="none" strike="noStrike" kern="0" cap="none" spc="0" normalizeH="0" baseline="0" noProof="0">
              <a:ln>
                <a:noFill/>
              </a:ln>
              <a:solidFill>
                <a:srgbClr val="F4F4F4"/>
              </a:solidFill>
              <a:effectLst/>
              <a:uLnTx/>
              <a:uFillTx/>
              <a:latin typeface="Arial" panose="020B0604020202020204" pitchFamily="34" charset="0"/>
              <a:ea typeface="微软雅黑" panose="020B0503020204020204" pitchFamily="34" charset="-122"/>
            </a:endParaRPr>
          </a:p>
        </p:txBody>
      </p:sp>
      <p:sp>
        <p:nvSpPr>
          <p:cNvPr id="15" name="Oval 9"/>
          <p:cNvSpPr>
            <a:spLocks noChangeArrowheads="1"/>
          </p:cNvSpPr>
          <p:nvPr/>
        </p:nvSpPr>
        <p:spPr bwMode="auto">
          <a:xfrm>
            <a:off x="5654662" y="4742652"/>
            <a:ext cx="866191" cy="859747"/>
          </a:xfrm>
          <a:prstGeom prst="ellipse">
            <a:avLst/>
          </a:prstGeom>
          <a:solidFill>
            <a:srgbClr val="433D3C"/>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20000"/>
              </a:spcBef>
              <a:spcAft>
                <a:spcPct val="0"/>
              </a:spcAft>
              <a:buClrTx/>
              <a:buSzTx/>
              <a:buFont typeface="Arial" panose="020B0604020202020204" pitchFamily="34" charset="0"/>
              <a:buChar char="•"/>
              <a:tabLst/>
              <a:defRPr/>
            </a:pPr>
            <a:endParaRPr kumimoji="0" lang="zh-CN" altLang="en-US" sz="1400" b="0" i="0" u="none" strike="noStrike" kern="0" cap="none" spc="0" normalizeH="0" baseline="0" noProof="0">
              <a:ln>
                <a:noFill/>
              </a:ln>
              <a:solidFill>
                <a:srgbClr val="F4F4F4"/>
              </a:solidFill>
              <a:effectLst/>
              <a:uLnTx/>
              <a:uFillTx/>
              <a:latin typeface="Arial" panose="020B0604020202020204" pitchFamily="34" charset="0"/>
              <a:ea typeface="微软雅黑" panose="020B0503020204020204" pitchFamily="34" charset="-122"/>
            </a:endParaRPr>
          </a:p>
        </p:txBody>
      </p:sp>
      <p:sp>
        <p:nvSpPr>
          <p:cNvPr id="16" name="Freeform 10"/>
          <p:cNvSpPr>
            <a:spLocks noEditPoints="1"/>
          </p:cNvSpPr>
          <p:nvPr/>
        </p:nvSpPr>
        <p:spPr bwMode="auto">
          <a:xfrm flipH="1">
            <a:off x="5326361" y="2180358"/>
            <a:ext cx="201080" cy="199791"/>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z="1200">
              <a:solidFill>
                <a:srgbClr val="4D4D4D"/>
              </a:solidFill>
              <a:latin typeface="Arial" panose="020B0604020202020204" pitchFamily="34" charset="0"/>
              <a:ea typeface="宋体" panose="02010600030101010101" pitchFamily="2" charset="-122"/>
            </a:endParaRPr>
          </a:p>
        </p:txBody>
      </p:sp>
      <p:sp>
        <p:nvSpPr>
          <p:cNvPr id="17" name="Freeform 11"/>
          <p:cNvSpPr>
            <a:spLocks noEditPoints="1"/>
          </p:cNvSpPr>
          <p:nvPr/>
        </p:nvSpPr>
        <p:spPr bwMode="auto">
          <a:xfrm flipH="1">
            <a:off x="7008247" y="2908266"/>
            <a:ext cx="201080" cy="199792"/>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z="1200">
              <a:solidFill>
                <a:srgbClr val="4D4D4D"/>
              </a:solidFill>
              <a:latin typeface="Arial" panose="020B0604020202020204" pitchFamily="34" charset="0"/>
              <a:ea typeface="宋体" panose="02010600030101010101" pitchFamily="2" charset="-122"/>
            </a:endParaRPr>
          </a:p>
        </p:txBody>
      </p:sp>
      <p:sp>
        <p:nvSpPr>
          <p:cNvPr id="18" name="Freeform 12"/>
          <p:cNvSpPr>
            <a:spLocks noEditPoints="1"/>
          </p:cNvSpPr>
          <p:nvPr/>
        </p:nvSpPr>
        <p:spPr bwMode="auto">
          <a:xfrm flipH="1">
            <a:off x="5326361" y="3634828"/>
            <a:ext cx="201080" cy="199791"/>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z="1200">
              <a:solidFill>
                <a:srgbClr val="4D4D4D"/>
              </a:solidFill>
              <a:latin typeface="Arial" panose="020B0604020202020204" pitchFamily="34" charset="0"/>
              <a:ea typeface="宋体" panose="02010600030101010101" pitchFamily="2" charset="-122"/>
            </a:endParaRPr>
          </a:p>
        </p:txBody>
      </p:sp>
      <p:sp>
        <p:nvSpPr>
          <p:cNvPr id="19" name="Freeform 13"/>
          <p:cNvSpPr>
            <a:spLocks noEditPoints="1"/>
          </p:cNvSpPr>
          <p:nvPr/>
        </p:nvSpPr>
        <p:spPr bwMode="auto">
          <a:xfrm flipH="1">
            <a:off x="7008247" y="4343368"/>
            <a:ext cx="201080" cy="199792"/>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z="1200">
              <a:solidFill>
                <a:srgbClr val="4D4D4D"/>
              </a:solidFill>
              <a:latin typeface="Arial" panose="020B0604020202020204" pitchFamily="34" charset="0"/>
              <a:ea typeface="宋体" panose="02010600030101010101" pitchFamily="2" charset="-122"/>
            </a:endParaRPr>
          </a:p>
        </p:txBody>
      </p:sp>
      <p:sp>
        <p:nvSpPr>
          <p:cNvPr id="20" name="Freeform 14"/>
          <p:cNvSpPr>
            <a:spLocks noEditPoints="1"/>
          </p:cNvSpPr>
          <p:nvPr/>
        </p:nvSpPr>
        <p:spPr bwMode="auto">
          <a:xfrm flipH="1">
            <a:off x="5326361" y="5182193"/>
            <a:ext cx="201080" cy="199791"/>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7 h 346"/>
              <a:gd name="T12" fmla="*/ 204 w 346"/>
              <a:gd name="T13" fmla="*/ 219 h 346"/>
              <a:gd name="T14" fmla="*/ 131 w 346"/>
              <a:gd name="T15" fmla="*/ 261 h 346"/>
              <a:gd name="T16" fmla="*/ 131 w 346"/>
              <a:gd name="T17" fmla="*/ 177 h 346"/>
              <a:gd name="T18" fmla="*/ 131 w 346"/>
              <a:gd name="T19" fmla="*/ 93 h 346"/>
              <a:gd name="T20" fmla="*/ 204 w 346"/>
              <a:gd name="T21" fmla="*/ 135 h 346"/>
              <a:gd name="T22" fmla="*/ 277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8"/>
                  <a:pt x="346" y="173"/>
                </a:cubicBezTo>
                <a:cubicBezTo>
                  <a:pt x="346" y="269"/>
                  <a:pt x="268" y="346"/>
                  <a:pt x="173" y="346"/>
                </a:cubicBezTo>
                <a:cubicBezTo>
                  <a:pt x="77" y="346"/>
                  <a:pt x="0" y="269"/>
                  <a:pt x="0" y="173"/>
                </a:cubicBezTo>
                <a:cubicBezTo>
                  <a:pt x="0" y="78"/>
                  <a:pt x="77" y="0"/>
                  <a:pt x="173" y="0"/>
                </a:cubicBezTo>
                <a:close/>
                <a:moveTo>
                  <a:pt x="277" y="177"/>
                </a:moveTo>
                <a:lnTo>
                  <a:pt x="204" y="219"/>
                </a:lnTo>
                <a:lnTo>
                  <a:pt x="131" y="261"/>
                </a:lnTo>
                <a:lnTo>
                  <a:pt x="131" y="177"/>
                </a:lnTo>
                <a:lnTo>
                  <a:pt x="131" y="93"/>
                </a:lnTo>
                <a:lnTo>
                  <a:pt x="204" y="135"/>
                </a:lnTo>
                <a:lnTo>
                  <a:pt x="277"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z="1200">
              <a:solidFill>
                <a:srgbClr val="4D4D4D"/>
              </a:solidFill>
              <a:latin typeface="Arial" panose="020B0604020202020204" pitchFamily="34" charset="0"/>
              <a:ea typeface="宋体" panose="02010600030101010101" pitchFamily="2" charset="-122"/>
            </a:endParaRPr>
          </a:p>
        </p:txBody>
      </p:sp>
      <p:sp>
        <p:nvSpPr>
          <p:cNvPr id="21" name="TextBox 20"/>
          <p:cNvSpPr txBox="1">
            <a:spLocks noChangeArrowheads="1"/>
          </p:cNvSpPr>
          <p:nvPr/>
        </p:nvSpPr>
        <p:spPr bwMode="auto">
          <a:xfrm flipH="1">
            <a:off x="5791294" y="2025725"/>
            <a:ext cx="6135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r>
              <a:rPr lang="en-US" sz="2400" dirty="0">
                <a:solidFill>
                  <a:srgbClr val="FFFFFF"/>
                </a:solidFill>
                <a:latin typeface="微软雅黑" panose="020B0503020204020204" pitchFamily="34" charset="-122"/>
                <a:ea typeface="微软雅黑" panose="020B0503020204020204" pitchFamily="34" charset="-122"/>
              </a:rPr>
              <a:t>01</a:t>
            </a:r>
          </a:p>
        </p:txBody>
      </p:sp>
      <p:sp>
        <p:nvSpPr>
          <p:cNvPr id="22" name="TextBox 21"/>
          <p:cNvSpPr txBox="1">
            <a:spLocks noChangeArrowheads="1"/>
          </p:cNvSpPr>
          <p:nvPr/>
        </p:nvSpPr>
        <p:spPr bwMode="auto">
          <a:xfrm flipH="1">
            <a:off x="6143184" y="2710453"/>
            <a:ext cx="6148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r>
              <a:rPr lang="en-US" sz="2400" dirty="0">
                <a:solidFill>
                  <a:srgbClr val="FFFFFF"/>
                </a:solidFill>
                <a:latin typeface="微软雅黑" panose="020B0503020204020204" pitchFamily="34" charset="-122"/>
                <a:ea typeface="微软雅黑" panose="020B0503020204020204" pitchFamily="34" charset="-122"/>
              </a:rPr>
              <a:t>02</a:t>
            </a:r>
          </a:p>
        </p:txBody>
      </p:sp>
      <p:sp>
        <p:nvSpPr>
          <p:cNvPr id="23" name="TextBox 22"/>
          <p:cNvSpPr txBox="1">
            <a:spLocks noChangeArrowheads="1"/>
          </p:cNvSpPr>
          <p:nvPr/>
        </p:nvSpPr>
        <p:spPr bwMode="auto">
          <a:xfrm flipH="1">
            <a:off x="5767407" y="3413417"/>
            <a:ext cx="6148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r>
              <a:rPr lang="en-US" sz="2400" dirty="0">
                <a:solidFill>
                  <a:srgbClr val="FFFFFF"/>
                </a:solidFill>
                <a:latin typeface="微软雅黑" panose="020B0503020204020204" pitchFamily="34" charset="-122"/>
                <a:ea typeface="微软雅黑" panose="020B0503020204020204" pitchFamily="34" charset="-122"/>
              </a:rPr>
              <a:t>03</a:t>
            </a:r>
          </a:p>
        </p:txBody>
      </p:sp>
      <p:sp>
        <p:nvSpPr>
          <p:cNvPr id="24" name="TextBox 23"/>
          <p:cNvSpPr txBox="1">
            <a:spLocks noChangeArrowheads="1"/>
          </p:cNvSpPr>
          <p:nvPr/>
        </p:nvSpPr>
        <p:spPr bwMode="auto">
          <a:xfrm flipH="1">
            <a:off x="6131229" y="4157156"/>
            <a:ext cx="6148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r>
              <a:rPr lang="en-US" sz="2400" dirty="0">
                <a:solidFill>
                  <a:srgbClr val="FFFFFF"/>
                </a:solidFill>
                <a:latin typeface="微软雅黑" panose="020B0503020204020204" pitchFamily="34" charset="-122"/>
                <a:ea typeface="微软雅黑" panose="020B0503020204020204" pitchFamily="34" charset="-122"/>
              </a:rPr>
              <a:t>04</a:t>
            </a:r>
          </a:p>
        </p:txBody>
      </p:sp>
      <p:sp>
        <p:nvSpPr>
          <p:cNvPr id="25" name="TextBox 24"/>
          <p:cNvSpPr txBox="1">
            <a:spLocks noChangeArrowheads="1"/>
          </p:cNvSpPr>
          <p:nvPr/>
        </p:nvSpPr>
        <p:spPr bwMode="auto">
          <a:xfrm flipH="1">
            <a:off x="5758941" y="4880984"/>
            <a:ext cx="6148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r>
              <a:rPr lang="en-US" sz="2400" dirty="0">
                <a:solidFill>
                  <a:srgbClr val="FFFFFF"/>
                </a:solidFill>
                <a:latin typeface="微软雅黑" panose="020B0503020204020204" pitchFamily="34" charset="-122"/>
                <a:ea typeface="微软雅黑" panose="020B0503020204020204" pitchFamily="34" charset="-122"/>
              </a:rPr>
              <a:t>05</a:t>
            </a:r>
          </a:p>
        </p:txBody>
      </p:sp>
      <p:grpSp>
        <p:nvGrpSpPr>
          <p:cNvPr id="26" name="组合 25"/>
          <p:cNvGrpSpPr/>
          <p:nvPr/>
        </p:nvGrpSpPr>
        <p:grpSpPr>
          <a:xfrm>
            <a:off x="2196258" y="1972428"/>
            <a:ext cx="3040993" cy="784287"/>
            <a:chOff x="1960960" y="1972428"/>
            <a:chExt cx="3040993" cy="784287"/>
          </a:xfrm>
        </p:grpSpPr>
        <p:sp>
          <p:nvSpPr>
            <p:cNvPr id="27" name="矩形 25"/>
            <p:cNvSpPr>
              <a:spLocks noChangeArrowheads="1"/>
            </p:cNvSpPr>
            <p:nvPr/>
          </p:nvSpPr>
          <p:spPr bwMode="auto">
            <a:xfrm>
              <a:off x="1960960" y="2295050"/>
              <a:ext cx="30409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fontAlgn="base">
                <a:spcBef>
                  <a:spcPct val="0"/>
                </a:spcBef>
                <a:spcAft>
                  <a:spcPct val="0"/>
                </a:spcAft>
                <a:buFont typeface="Arial" panose="020B0604020202020204" pitchFamily="34" charset="0"/>
                <a:buNone/>
              </a:pPr>
              <a:r>
                <a:rPr lang="zh-CN" altLang="en-US" sz="1200" dirty="0">
                  <a:solidFill>
                    <a:srgbClr val="4D4D4D"/>
                  </a:solidFill>
                  <a:latin typeface="微软雅黑"/>
                  <a:ea typeface="微软雅黑"/>
                </a:rPr>
                <a:t>在初期数据很少时，只关注了页面功能在当前情况下的实现效果</a:t>
              </a:r>
            </a:p>
          </p:txBody>
        </p:sp>
        <p:sp>
          <p:nvSpPr>
            <p:cNvPr id="28" name="矩形 3"/>
            <p:cNvSpPr>
              <a:spLocks noChangeArrowheads="1"/>
            </p:cNvSpPr>
            <p:nvPr/>
          </p:nvSpPr>
          <p:spPr bwMode="auto">
            <a:xfrm>
              <a:off x="2324258" y="1972428"/>
              <a:ext cx="26297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fontAlgn="base">
                <a:spcBef>
                  <a:spcPct val="0"/>
                </a:spcBef>
                <a:spcAft>
                  <a:spcPct val="0"/>
                </a:spcAft>
                <a:buFont typeface="Arial" panose="020B0604020202020204" pitchFamily="34" charset="0"/>
                <a:buNone/>
              </a:pPr>
              <a:r>
                <a:rPr lang="zh-CN" altLang="en-US" sz="1400" b="1" dirty="0">
                  <a:solidFill>
                    <a:srgbClr val="4D4D4D"/>
                  </a:solidFill>
                  <a:latin typeface="微软雅黑"/>
                  <a:ea typeface="微软雅黑"/>
                </a:rPr>
                <a:t>逻辑编写不够全面</a:t>
              </a:r>
            </a:p>
          </p:txBody>
        </p:sp>
      </p:grpSp>
      <p:grpSp>
        <p:nvGrpSpPr>
          <p:cNvPr id="29" name="组合 28"/>
          <p:cNvGrpSpPr/>
          <p:nvPr/>
        </p:nvGrpSpPr>
        <p:grpSpPr>
          <a:xfrm>
            <a:off x="7278362" y="2661090"/>
            <a:ext cx="3353347" cy="1005004"/>
            <a:chOff x="7043064" y="2661090"/>
            <a:chExt cx="3353347" cy="1005004"/>
          </a:xfrm>
        </p:grpSpPr>
        <p:sp>
          <p:nvSpPr>
            <p:cNvPr id="30" name="矩形 29"/>
            <p:cNvSpPr>
              <a:spLocks noChangeArrowheads="1"/>
            </p:cNvSpPr>
            <p:nvPr/>
          </p:nvSpPr>
          <p:spPr bwMode="auto">
            <a:xfrm>
              <a:off x="7066264" y="3019763"/>
              <a:ext cx="333014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buFont typeface="Arial" panose="020B0604020202020204" pitchFamily="34" charset="0"/>
                <a:buNone/>
              </a:pPr>
              <a:r>
                <a:rPr lang="zh-CN" altLang="en-US" sz="1200" dirty="0">
                  <a:solidFill>
                    <a:srgbClr val="4D4D4D"/>
                  </a:solidFill>
                  <a:latin typeface="微软雅黑"/>
                  <a:ea typeface="微软雅黑"/>
                </a:rPr>
                <a:t>配置部分的交互很少，典型的配置页尽管页面结构不复杂，但是需要注意的地方很多，搜索框、分页器、异步树等等</a:t>
              </a:r>
            </a:p>
          </p:txBody>
        </p:sp>
        <p:sp>
          <p:nvSpPr>
            <p:cNvPr id="31" name="矩形 33"/>
            <p:cNvSpPr>
              <a:spLocks noChangeArrowheads="1"/>
            </p:cNvSpPr>
            <p:nvPr/>
          </p:nvSpPr>
          <p:spPr bwMode="auto">
            <a:xfrm>
              <a:off x="7043064" y="2661090"/>
              <a:ext cx="316056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buFont typeface="Arial" panose="020B0604020202020204" pitchFamily="34" charset="0"/>
                <a:buNone/>
              </a:pPr>
              <a:r>
                <a:rPr lang="zh-CN" altLang="en-US" sz="1400" b="1" dirty="0">
                  <a:solidFill>
                    <a:srgbClr val="4D4D4D"/>
                  </a:solidFill>
                  <a:latin typeface="微软雅黑"/>
                  <a:ea typeface="微软雅黑"/>
                </a:rPr>
                <a:t>细节没有关注、不够规范</a:t>
              </a:r>
            </a:p>
          </p:txBody>
        </p:sp>
      </p:grpSp>
      <p:grpSp>
        <p:nvGrpSpPr>
          <p:cNvPr id="37" name="组合 36"/>
          <p:cNvGrpSpPr/>
          <p:nvPr/>
        </p:nvGrpSpPr>
        <p:grpSpPr>
          <a:xfrm>
            <a:off x="1054646" y="3570522"/>
            <a:ext cx="4165948" cy="406275"/>
            <a:chOff x="1922711" y="3570522"/>
            <a:chExt cx="4165948" cy="406275"/>
          </a:xfrm>
        </p:grpSpPr>
        <p:sp>
          <p:nvSpPr>
            <p:cNvPr id="38" name="矩形 37"/>
            <p:cNvSpPr>
              <a:spLocks noChangeArrowheads="1"/>
            </p:cNvSpPr>
            <p:nvPr/>
          </p:nvSpPr>
          <p:spPr bwMode="auto">
            <a:xfrm>
              <a:off x="1922711" y="3699798"/>
              <a:ext cx="30313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fontAlgn="base">
                <a:spcBef>
                  <a:spcPct val="0"/>
                </a:spcBef>
                <a:spcAft>
                  <a:spcPct val="0"/>
                </a:spcAft>
                <a:buFont typeface="Arial" panose="020B0604020202020204" pitchFamily="34" charset="0"/>
                <a:buNone/>
              </a:pPr>
              <a:endParaRPr lang="zh-CN" altLang="en-US" sz="1200" dirty="0">
                <a:solidFill>
                  <a:srgbClr val="4D4D4D"/>
                </a:solidFill>
                <a:latin typeface="微软雅黑"/>
                <a:ea typeface="微软雅黑"/>
              </a:endParaRPr>
            </a:p>
          </p:txBody>
        </p:sp>
        <p:sp>
          <p:nvSpPr>
            <p:cNvPr id="39" name="矩形 34"/>
            <p:cNvSpPr>
              <a:spLocks noChangeArrowheads="1"/>
            </p:cNvSpPr>
            <p:nvPr/>
          </p:nvSpPr>
          <p:spPr bwMode="auto">
            <a:xfrm>
              <a:off x="2497097" y="3570522"/>
              <a:ext cx="35915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fontAlgn="base">
                <a:spcBef>
                  <a:spcPct val="0"/>
                </a:spcBef>
                <a:spcAft>
                  <a:spcPct val="0"/>
                </a:spcAft>
                <a:buFont typeface="Arial" panose="020B0604020202020204" pitchFamily="34" charset="0"/>
                <a:buNone/>
              </a:pPr>
              <a:r>
                <a:rPr lang="zh-CN" altLang="en-US" sz="1400" b="1" dirty="0">
                  <a:solidFill>
                    <a:srgbClr val="4D4D4D"/>
                  </a:solidFill>
                  <a:latin typeface="微软雅黑"/>
                  <a:ea typeface="微软雅黑"/>
                </a:rPr>
                <a:t>交互稿中没有说明的部分，没有找交互明确</a:t>
              </a:r>
            </a:p>
          </p:txBody>
        </p:sp>
      </p:grpSp>
      <p:grpSp>
        <p:nvGrpSpPr>
          <p:cNvPr id="40" name="组合 39"/>
          <p:cNvGrpSpPr/>
          <p:nvPr/>
        </p:nvGrpSpPr>
        <p:grpSpPr>
          <a:xfrm>
            <a:off x="7274814" y="4051143"/>
            <a:ext cx="3009128" cy="798510"/>
            <a:chOff x="7039516" y="4051143"/>
            <a:chExt cx="3009128" cy="798510"/>
          </a:xfrm>
        </p:grpSpPr>
        <p:sp>
          <p:nvSpPr>
            <p:cNvPr id="41" name="矩形 40"/>
            <p:cNvSpPr>
              <a:spLocks noChangeArrowheads="1"/>
            </p:cNvSpPr>
            <p:nvPr/>
          </p:nvSpPr>
          <p:spPr bwMode="auto">
            <a:xfrm>
              <a:off x="7039516" y="4387988"/>
              <a:ext cx="3009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buFont typeface="Arial" panose="020B0604020202020204" pitchFamily="34" charset="0"/>
                <a:buNone/>
              </a:pPr>
              <a:r>
                <a:rPr lang="zh-CN" altLang="en-US" sz="1200" dirty="0">
                  <a:solidFill>
                    <a:srgbClr val="4D4D4D"/>
                  </a:solidFill>
                  <a:latin typeface="微软雅黑"/>
                  <a:ea typeface="微软雅黑"/>
                </a:rPr>
                <a:t>项目初期不清楚需求澄清、评审</a:t>
              </a:r>
              <a:endParaRPr lang="en-US" altLang="zh-CN" sz="1200" dirty="0">
                <a:solidFill>
                  <a:srgbClr val="4D4D4D"/>
                </a:solidFill>
                <a:latin typeface="微软雅黑"/>
                <a:ea typeface="微软雅黑"/>
              </a:endParaRPr>
            </a:p>
            <a:p>
              <a:pPr fontAlgn="base">
                <a:spcBef>
                  <a:spcPct val="0"/>
                </a:spcBef>
                <a:spcAft>
                  <a:spcPct val="0"/>
                </a:spcAft>
                <a:buFont typeface="Arial" panose="020B0604020202020204" pitchFamily="34" charset="0"/>
                <a:buNone/>
              </a:pPr>
              <a:r>
                <a:rPr lang="zh-CN" altLang="en-US" sz="1200" dirty="0">
                  <a:solidFill>
                    <a:srgbClr val="4D4D4D"/>
                  </a:solidFill>
                  <a:latin typeface="微软雅黑"/>
                  <a:ea typeface="微软雅黑"/>
                </a:rPr>
                <a:t>交互评审等流程对于开发来说意味着什么</a:t>
              </a:r>
            </a:p>
          </p:txBody>
        </p:sp>
        <p:sp>
          <p:nvSpPr>
            <p:cNvPr id="42" name="矩形 35"/>
            <p:cNvSpPr>
              <a:spLocks noChangeArrowheads="1"/>
            </p:cNvSpPr>
            <p:nvPr/>
          </p:nvSpPr>
          <p:spPr bwMode="auto">
            <a:xfrm>
              <a:off x="7066265" y="4051143"/>
              <a:ext cx="283795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buFont typeface="Arial" panose="020B0604020202020204" pitchFamily="34" charset="0"/>
                <a:buNone/>
              </a:pPr>
              <a:r>
                <a:rPr lang="zh-CN" altLang="en-US" sz="1400" b="1" dirty="0">
                  <a:solidFill>
                    <a:srgbClr val="4D4D4D"/>
                  </a:solidFill>
                  <a:latin typeface="微软雅黑"/>
                  <a:ea typeface="微软雅黑"/>
                </a:rPr>
                <a:t>对于需求、功能不够了解</a:t>
              </a:r>
            </a:p>
          </p:txBody>
        </p:sp>
      </p:grpSp>
      <p:grpSp>
        <p:nvGrpSpPr>
          <p:cNvPr id="43" name="组合 42"/>
          <p:cNvGrpSpPr/>
          <p:nvPr/>
        </p:nvGrpSpPr>
        <p:grpSpPr>
          <a:xfrm>
            <a:off x="2206345" y="4901343"/>
            <a:ext cx="3040993" cy="531843"/>
            <a:chOff x="1971047" y="4901343"/>
            <a:chExt cx="3040993" cy="531843"/>
          </a:xfrm>
        </p:grpSpPr>
        <p:sp>
          <p:nvSpPr>
            <p:cNvPr id="44" name="矩形 43"/>
            <p:cNvSpPr>
              <a:spLocks noChangeArrowheads="1"/>
            </p:cNvSpPr>
            <p:nvPr/>
          </p:nvSpPr>
          <p:spPr bwMode="auto">
            <a:xfrm>
              <a:off x="1971047" y="5156187"/>
              <a:ext cx="30409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fontAlgn="base">
                <a:spcBef>
                  <a:spcPct val="0"/>
                </a:spcBef>
                <a:spcAft>
                  <a:spcPct val="0"/>
                </a:spcAft>
                <a:buFont typeface="Arial" panose="020B0604020202020204" pitchFamily="34" charset="0"/>
                <a:buNone/>
              </a:pPr>
              <a:r>
                <a:rPr lang="zh-CN" altLang="en-US" sz="1200" dirty="0">
                  <a:solidFill>
                    <a:srgbClr val="4D4D4D"/>
                  </a:solidFill>
                  <a:latin typeface="微软雅黑"/>
                  <a:ea typeface="微软雅黑"/>
                </a:rPr>
                <a:t>在遇到新的挑战时，心态不能保持平稳</a:t>
              </a:r>
            </a:p>
          </p:txBody>
        </p:sp>
        <p:sp>
          <p:nvSpPr>
            <p:cNvPr id="45" name="矩形 36"/>
            <p:cNvSpPr>
              <a:spLocks noChangeArrowheads="1"/>
            </p:cNvSpPr>
            <p:nvPr/>
          </p:nvSpPr>
          <p:spPr bwMode="auto">
            <a:xfrm>
              <a:off x="2324258" y="4901343"/>
              <a:ext cx="26297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fontAlgn="base">
                <a:spcBef>
                  <a:spcPct val="0"/>
                </a:spcBef>
                <a:spcAft>
                  <a:spcPct val="0"/>
                </a:spcAft>
                <a:buFont typeface="Arial" panose="020B0604020202020204" pitchFamily="34" charset="0"/>
                <a:buNone/>
              </a:pPr>
              <a:r>
                <a:rPr lang="zh-CN" altLang="en-US" sz="1400" b="1" dirty="0">
                  <a:solidFill>
                    <a:srgbClr val="4D4D4D"/>
                  </a:solidFill>
                  <a:latin typeface="微软雅黑"/>
                  <a:ea typeface="微软雅黑"/>
                </a:rPr>
                <a:t>心态急躁</a:t>
              </a:r>
            </a:p>
          </p:txBody>
        </p:sp>
      </p:grpSp>
      <p:sp>
        <p:nvSpPr>
          <p:cNvPr id="2" name="文本框 1"/>
          <p:cNvSpPr txBox="1"/>
          <p:nvPr/>
        </p:nvSpPr>
        <p:spPr>
          <a:xfrm>
            <a:off x="8329789" y="93671"/>
            <a:ext cx="3888432" cy="1025865"/>
          </a:xfrm>
          <a:prstGeom prst="rect">
            <a:avLst/>
          </a:prstGeom>
          <a:noFill/>
        </p:spPr>
        <p:txBody>
          <a:bodyPr wrap="square" rtlCol="0">
            <a:spAutoFit/>
          </a:bodyPr>
          <a:lstStyle/>
          <a:p>
            <a:endParaRPr lang="zh-CN" altLang="en-US" dirty="0"/>
          </a:p>
        </p:txBody>
      </p:sp>
      <p:sp>
        <p:nvSpPr>
          <p:cNvPr id="4" name="文本框 3"/>
          <p:cNvSpPr txBox="1"/>
          <p:nvPr/>
        </p:nvSpPr>
        <p:spPr>
          <a:xfrm>
            <a:off x="8471470" y="5733256"/>
            <a:ext cx="3718943" cy="1477328"/>
          </a:xfrm>
          <a:prstGeom prst="rect">
            <a:avLst/>
          </a:prstGeom>
          <a:noFill/>
        </p:spPr>
        <p:txBody>
          <a:bodyPr wrap="square" rtlCol="0">
            <a:spAutoFit/>
          </a:bodyPr>
          <a:lstStyle/>
          <a:p>
            <a:r>
              <a:rPr lang="en-US" altLang="zh-CN" dirty="0">
                <a:solidFill>
                  <a:schemeClr val="bg1"/>
                </a:solidFill>
              </a:rPr>
              <a:t>111111111111111111111111111111111111111111111111111111111111111111111111111111111111111111111111111111111111111111111111111</a:t>
            </a:r>
            <a:endParaRPr lang="zh-CN" altLang="en-US" dirty="0">
              <a:solidFill>
                <a:schemeClr val="bg1"/>
              </a:solidFill>
            </a:endParaRPr>
          </a:p>
        </p:txBody>
      </p:sp>
    </p:spTree>
    <p:extLst>
      <p:ext uri="{BB962C8B-B14F-4D97-AF65-F5344CB8AC3E}">
        <p14:creationId xmlns:p14="http://schemas.microsoft.com/office/powerpoint/2010/main" val="508084046"/>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additive="base">
                                        <p:cTn id="59" dur="500" fill="hold"/>
                                        <p:tgtEl>
                                          <p:spTgt spid="24"/>
                                        </p:tgtEl>
                                        <p:attrNameLst>
                                          <p:attrName>ppt_x</p:attrName>
                                        </p:attrNameLst>
                                      </p:cBhvr>
                                      <p:tavLst>
                                        <p:tav tm="0">
                                          <p:val>
                                            <p:strVal val="#ppt_x"/>
                                          </p:val>
                                        </p:tav>
                                        <p:tav tm="100000">
                                          <p:val>
                                            <p:strVal val="#ppt_x"/>
                                          </p:val>
                                        </p:tav>
                                      </p:tavLst>
                                    </p:anim>
                                    <p:anim calcmode="lin" valueType="num">
                                      <p:cBhvr additive="base">
                                        <p:cTn id="60" dur="500" fill="hold"/>
                                        <p:tgtEl>
                                          <p:spTgt spid="2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500" fill="hold"/>
                                        <p:tgtEl>
                                          <p:spTgt spid="25"/>
                                        </p:tgtEl>
                                        <p:attrNameLst>
                                          <p:attrName>ppt_x</p:attrName>
                                        </p:attrNameLst>
                                      </p:cBhvr>
                                      <p:tavLst>
                                        <p:tav tm="0">
                                          <p:val>
                                            <p:strVal val="#ppt_x"/>
                                          </p:val>
                                        </p:tav>
                                        <p:tav tm="100000">
                                          <p:val>
                                            <p:strVal val="#ppt_x"/>
                                          </p:val>
                                        </p:tav>
                                      </p:tavLst>
                                    </p:anim>
                                    <p:anim calcmode="lin" valueType="num">
                                      <p:cBhvr additive="base">
                                        <p:cTn id="64" dur="500" fill="hold"/>
                                        <p:tgtEl>
                                          <p:spTgt spid="25"/>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ppt_x"/>
                                          </p:val>
                                        </p:tav>
                                        <p:tav tm="100000">
                                          <p:val>
                                            <p:strVal val="#ppt_x"/>
                                          </p:val>
                                        </p:tav>
                                      </p:tavLst>
                                    </p:anim>
                                    <p:anim calcmode="lin" valueType="num">
                                      <p:cBhvr additive="base">
                                        <p:cTn id="68" dur="500" fill="hold"/>
                                        <p:tgtEl>
                                          <p:spTgt spid="26"/>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additive="base">
                                        <p:cTn id="71" dur="500" fill="hold"/>
                                        <p:tgtEl>
                                          <p:spTgt spid="29"/>
                                        </p:tgtEl>
                                        <p:attrNameLst>
                                          <p:attrName>ppt_x</p:attrName>
                                        </p:attrNameLst>
                                      </p:cBhvr>
                                      <p:tavLst>
                                        <p:tav tm="0">
                                          <p:val>
                                            <p:strVal val="#ppt_x"/>
                                          </p:val>
                                        </p:tav>
                                        <p:tav tm="100000">
                                          <p:val>
                                            <p:strVal val="#ppt_x"/>
                                          </p:val>
                                        </p:tav>
                                      </p:tavLst>
                                    </p:anim>
                                    <p:anim calcmode="lin" valueType="num">
                                      <p:cBhvr additive="base">
                                        <p:cTn id="72" dur="500" fill="hold"/>
                                        <p:tgtEl>
                                          <p:spTgt spid="29"/>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7"/>
                                        </p:tgtEl>
                                        <p:attrNameLst>
                                          <p:attrName>style.visibility</p:attrName>
                                        </p:attrNameLst>
                                      </p:cBhvr>
                                      <p:to>
                                        <p:strVal val="visible"/>
                                      </p:to>
                                    </p:set>
                                    <p:anim calcmode="lin" valueType="num">
                                      <p:cBhvr additive="base">
                                        <p:cTn id="75" dur="500" fill="hold"/>
                                        <p:tgtEl>
                                          <p:spTgt spid="37"/>
                                        </p:tgtEl>
                                        <p:attrNameLst>
                                          <p:attrName>ppt_x</p:attrName>
                                        </p:attrNameLst>
                                      </p:cBhvr>
                                      <p:tavLst>
                                        <p:tav tm="0">
                                          <p:val>
                                            <p:strVal val="#ppt_x"/>
                                          </p:val>
                                        </p:tav>
                                        <p:tav tm="100000">
                                          <p:val>
                                            <p:strVal val="#ppt_x"/>
                                          </p:val>
                                        </p:tav>
                                      </p:tavLst>
                                    </p:anim>
                                    <p:anim calcmode="lin" valueType="num">
                                      <p:cBhvr additive="base">
                                        <p:cTn id="76" dur="500" fill="hold"/>
                                        <p:tgtEl>
                                          <p:spTgt spid="37"/>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40"/>
                                        </p:tgtEl>
                                        <p:attrNameLst>
                                          <p:attrName>style.visibility</p:attrName>
                                        </p:attrNameLst>
                                      </p:cBhvr>
                                      <p:to>
                                        <p:strVal val="visible"/>
                                      </p:to>
                                    </p:set>
                                    <p:anim calcmode="lin" valueType="num">
                                      <p:cBhvr additive="base">
                                        <p:cTn id="79" dur="500" fill="hold"/>
                                        <p:tgtEl>
                                          <p:spTgt spid="40"/>
                                        </p:tgtEl>
                                        <p:attrNameLst>
                                          <p:attrName>ppt_x</p:attrName>
                                        </p:attrNameLst>
                                      </p:cBhvr>
                                      <p:tavLst>
                                        <p:tav tm="0">
                                          <p:val>
                                            <p:strVal val="#ppt_x"/>
                                          </p:val>
                                        </p:tav>
                                        <p:tav tm="100000">
                                          <p:val>
                                            <p:strVal val="#ppt_x"/>
                                          </p:val>
                                        </p:tav>
                                      </p:tavLst>
                                    </p:anim>
                                    <p:anim calcmode="lin" valueType="num">
                                      <p:cBhvr additive="base">
                                        <p:cTn id="80" dur="500" fill="hold"/>
                                        <p:tgtEl>
                                          <p:spTgt spid="40"/>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500" fill="hold"/>
                                        <p:tgtEl>
                                          <p:spTgt spid="43"/>
                                        </p:tgtEl>
                                        <p:attrNameLst>
                                          <p:attrName>ppt_x</p:attrName>
                                        </p:attrNameLst>
                                      </p:cBhvr>
                                      <p:tavLst>
                                        <p:tav tm="0">
                                          <p:val>
                                            <p:strVal val="#ppt_x"/>
                                          </p:val>
                                        </p:tav>
                                        <p:tav tm="100000">
                                          <p:val>
                                            <p:strVal val="#ppt_x"/>
                                          </p:val>
                                        </p:tav>
                                      </p:tavLst>
                                    </p:anim>
                                    <p:anim calcmode="lin" valueType="num">
                                      <p:cBhvr additive="base">
                                        <p:cTn id="8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xit" presetSubtype="4" fill="hold" grpId="1" nodeType="clickEffect">
                                  <p:stCondLst>
                                    <p:cond delay="0"/>
                                  </p:stCondLst>
                                  <p:childTnLst>
                                    <p:anim calcmode="lin" valueType="num">
                                      <p:cBhvr additive="base">
                                        <p:cTn id="88" dur="500"/>
                                        <p:tgtEl>
                                          <p:spTgt spid="11"/>
                                        </p:tgtEl>
                                        <p:attrNameLst>
                                          <p:attrName>ppt_x</p:attrName>
                                        </p:attrNameLst>
                                      </p:cBhvr>
                                      <p:tavLst>
                                        <p:tav tm="0">
                                          <p:val>
                                            <p:strVal val="ppt_x"/>
                                          </p:val>
                                        </p:tav>
                                        <p:tav tm="100000">
                                          <p:val>
                                            <p:strVal val="ppt_x"/>
                                          </p:val>
                                        </p:tav>
                                      </p:tavLst>
                                    </p:anim>
                                    <p:anim calcmode="lin" valueType="num">
                                      <p:cBhvr additive="base">
                                        <p:cTn id="89" dur="500"/>
                                        <p:tgtEl>
                                          <p:spTgt spid="11"/>
                                        </p:tgtEl>
                                        <p:attrNameLst>
                                          <p:attrName>ppt_y</p:attrName>
                                        </p:attrNameLst>
                                      </p:cBhvr>
                                      <p:tavLst>
                                        <p:tav tm="0">
                                          <p:val>
                                            <p:strVal val="ppt_y"/>
                                          </p:val>
                                        </p:tav>
                                        <p:tav tm="100000">
                                          <p:val>
                                            <p:strVal val="1+ppt_h/2"/>
                                          </p:val>
                                        </p:tav>
                                      </p:tavLst>
                                    </p:anim>
                                    <p:set>
                                      <p:cBhvr>
                                        <p:cTn id="90" dur="1" fill="hold">
                                          <p:stCondLst>
                                            <p:cond delay="499"/>
                                          </p:stCondLst>
                                        </p:cTn>
                                        <p:tgtEl>
                                          <p:spTgt spid="11"/>
                                        </p:tgtEl>
                                        <p:attrNameLst>
                                          <p:attrName>style.visibility</p:attrName>
                                        </p:attrNameLst>
                                      </p:cBhvr>
                                      <p:to>
                                        <p:strVal val="hidden"/>
                                      </p:to>
                                    </p:set>
                                  </p:childTnLst>
                                </p:cTn>
                              </p:par>
                              <p:par>
                                <p:cTn id="91" presetID="2" presetClass="exit" presetSubtype="4" fill="hold" grpId="1" nodeType="withEffect">
                                  <p:stCondLst>
                                    <p:cond delay="0"/>
                                  </p:stCondLst>
                                  <p:childTnLst>
                                    <p:anim calcmode="lin" valueType="num">
                                      <p:cBhvr additive="base">
                                        <p:cTn id="92" dur="500"/>
                                        <p:tgtEl>
                                          <p:spTgt spid="12"/>
                                        </p:tgtEl>
                                        <p:attrNameLst>
                                          <p:attrName>ppt_x</p:attrName>
                                        </p:attrNameLst>
                                      </p:cBhvr>
                                      <p:tavLst>
                                        <p:tav tm="0">
                                          <p:val>
                                            <p:strVal val="ppt_x"/>
                                          </p:val>
                                        </p:tav>
                                        <p:tav tm="100000">
                                          <p:val>
                                            <p:strVal val="ppt_x"/>
                                          </p:val>
                                        </p:tav>
                                      </p:tavLst>
                                    </p:anim>
                                    <p:anim calcmode="lin" valueType="num">
                                      <p:cBhvr additive="base">
                                        <p:cTn id="93" dur="500"/>
                                        <p:tgtEl>
                                          <p:spTgt spid="12"/>
                                        </p:tgtEl>
                                        <p:attrNameLst>
                                          <p:attrName>ppt_y</p:attrName>
                                        </p:attrNameLst>
                                      </p:cBhvr>
                                      <p:tavLst>
                                        <p:tav tm="0">
                                          <p:val>
                                            <p:strVal val="ppt_y"/>
                                          </p:val>
                                        </p:tav>
                                        <p:tav tm="100000">
                                          <p:val>
                                            <p:strVal val="1+ppt_h/2"/>
                                          </p:val>
                                        </p:tav>
                                      </p:tavLst>
                                    </p:anim>
                                    <p:set>
                                      <p:cBhvr>
                                        <p:cTn id="94" dur="1" fill="hold">
                                          <p:stCondLst>
                                            <p:cond delay="499"/>
                                          </p:stCondLst>
                                        </p:cTn>
                                        <p:tgtEl>
                                          <p:spTgt spid="12"/>
                                        </p:tgtEl>
                                        <p:attrNameLst>
                                          <p:attrName>style.visibility</p:attrName>
                                        </p:attrNameLst>
                                      </p:cBhvr>
                                      <p:to>
                                        <p:strVal val="hidden"/>
                                      </p:to>
                                    </p:set>
                                  </p:childTnLst>
                                </p:cTn>
                              </p:par>
                              <p:par>
                                <p:cTn id="95" presetID="2" presetClass="exit" presetSubtype="4" fill="hold" grpId="1" nodeType="withEffect">
                                  <p:stCondLst>
                                    <p:cond delay="0"/>
                                  </p:stCondLst>
                                  <p:childTnLst>
                                    <p:anim calcmode="lin" valueType="num">
                                      <p:cBhvr additive="base">
                                        <p:cTn id="96" dur="500"/>
                                        <p:tgtEl>
                                          <p:spTgt spid="13"/>
                                        </p:tgtEl>
                                        <p:attrNameLst>
                                          <p:attrName>ppt_x</p:attrName>
                                        </p:attrNameLst>
                                      </p:cBhvr>
                                      <p:tavLst>
                                        <p:tav tm="0">
                                          <p:val>
                                            <p:strVal val="ppt_x"/>
                                          </p:val>
                                        </p:tav>
                                        <p:tav tm="100000">
                                          <p:val>
                                            <p:strVal val="ppt_x"/>
                                          </p:val>
                                        </p:tav>
                                      </p:tavLst>
                                    </p:anim>
                                    <p:anim calcmode="lin" valueType="num">
                                      <p:cBhvr additive="base">
                                        <p:cTn id="97" dur="500"/>
                                        <p:tgtEl>
                                          <p:spTgt spid="13"/>
                                        </p:tgtEl>
                                        <p:attrNameLst>
                                          <p:attrName>ppt_y</p:attrName>
                                        </p:attrNameLst>
                                      </p:cBhvr>
                                      <p:tavLst>
                                        <p:tav tm="0">
                                          <p:val>
                                            <p:strVal val="ppt_y"/>
                                          </p:val>
                                        </p:tav>
                                        <p:tav tm="100000">
                                          <p:val>
                                            <p:strVal val="1+ppt_h/2"/>
                                          </p:val>
                                        </p:tav>
                                      </p:tavLst>
                                    </p:anim>
                                    <p:set>
                                      <p:cBhvr>
                                        <p:cTn id="98" dur="1" fill="hold">
                                          <p:stCondLst>
                                            <p:cond delay="499"/>
                                          </p:stCondLst>
                                        </p:cTn>
                                        <p:tgtEl>
                                          <p:spTgt spid="13"/>
                                        </p:tgtEl>
                                        <p:attrNameLst>
                                          <p:attrName>style.visibility</p:attrName>
                                        </p:attrNameLst>
                                      </p:cBhvr>
                                      <p:to>
                                        <p:strVal val="hidden"/>
                                      </p:to>
                                    </p:set>
                                  </p:childTnLst>
                                </p:cTn>
                              </p:par>
                              <p:par>
                                <p:cTn id="99" presetID="2" presetClass="exit" presetSubtype="4" fill="hold" grpId="1" nodeType="withEffect">
                                  <p:stCondLst>
                                    <p:cond delay="0"/>
                                  </p:stCondLst>
                                  <p:childTnLst>
                                    <p:anim calcmode="lin" valueType="num">
                                      <p:cBhvr additive="base">
                                        <p:cTn id="100" dur="500"/>
                                        <p:tgtEl>
                                          <p:spTgt spid="14"/>
                                        </p:tgtEl>
                                        <p:attrNameLst>
                                          <p:attrName>ppt_x</p:attrName>
                                        </p:attrNameLst>
                                      </p:cBhvr>
                                      <p:tavLst>
                                        <p:tav tm="0">
                                          <p:val>
                                            <p:strVal val="ppt_x"/>
                                          </p:val>
                                        </p:tav>
                                        <p:tav tm="100000">
                                          <p:val>
                                            <p:strVal val="ppt_x"/>
                                          </p:val>
                                        </p:tav>
                                      </p:tavLst>
                                    </p:anim>
                                    <p:anim calcmode="lin" valueType="num">
                                      <p:cBhvr additive="base">
                                        <p:cTn id="101" dur="500"/>
                                        <p:tgtEl>
                                          <p:spTgt spid="14"/>
                                        </p:tgtEl>
                                        <p:attrNameLst>
                                          <p:attrName>ppt_y</p:attrName>
                                        </p:attrNameLst>
                                      </p:cBhvr>
                                      <p:tavLst>
                                        <p:tav tm="0">
                                          <p:val>
                                            <p:strVal val="ppt_y"/>
                                          </p:val>
                                        </p:tav>
                                        <p:tav tm="100000">
                                          <p:val>
                                            <p:strVal val="1+ppt_h/2"/>
                                          </p:val>
                                        </p:tav>
                                      </p:tavLst>
                                    </p:anim>
                                    <p:set>
                                      <p:cBhvr>
                                        <p:cTn id="102" dur="1" fill="hold">
                                          <p:stCondLst>
                                            <p:cond delay="499"/>
                                          </p:stCondLst>
                                        </p:cTn>
                                        <p:tgtEl>
                                          <p:spTgt spid="14"/>
                                        </p:tgtEl>
                                        <p:attrNameLst>
                                          <p:attrName>style.visibility</p:attrName>
                                        </p:attrNameLst>
                                      </p:cBhvr>
                                      <p:to>
                                        <p:strVal val="hidden"/>
                                      </p:to>
                                    </p:set>
                                  </p:childTnLst>
                                </p:cTn>
                              </p:par>
                              <p:par>
                                <p:cTn id="103" presetID="2" presetClass="exit" presetSubtype="4" fill="hold" grpId="1" nodeType="withEffect">
                                  <p:stCondLst>
                                    <p:cond delay="0"/>
                                  </p:stCondLst>
                                  <p:childTnLst>
                                    <p:anim calcmode="lin" valueType="num">
                                      <p:cBhvr additive="base">
                                        <p:cTn id="104" dur="500"/>
                                        <p:tgtEl>
                                          <p:spTgt spid="15"/>
                                        </p:tgtEl>
                                        <p:attrNameLst>
                                          <p:attrName>ppt_x</p:attrName>
                                        </p:attrNameLst>
                                      </p:cBhvr>
                                      <p:tavLst>
                                        <p:tav tm="0">
                                          <p:val>
                                            <p:strVal val="ppt_x"/>
                                          </p:val>
                                        </p:tav>
                                        <p:tav tm="100000">
                                          <p:val>
                                            <p:strVal val="ppt_x"/>
                                          </p:val>
                                        </p:tav>
                                      </p:tavLst>
                                    </p:anim>
                                    <p:anim calcmode="lin" valueType="num">
                                      <p:cBhvr additive="base">
                                        <p:cTn id="105" dur="500"/>
                                        <p:tgtEl>
                                          <p:spTgt spid="15"/>
                                        </p:tgtEl>
                                        <p:attrNameLst>
                                          <p:attrName>ppt_y</p:attrName>
                                        </p:attrNameLst>
                                      </p:cBhvr>
                                      <p:tavLst>
                                        <p:tav tm="0">
                                          <p:val>
                                            <p:strVal val="ppt_y"/>
                                          </p:val>
                                        </p:tav>
                                        <p:tav tm="100000">
                                          <p:val>
                                            <p:strVal val="1+ppt_h/2"/>
                                          </p:val>
                                        </p:tav>
                                      </p:tavLst>
                                    </p:anim>
                                    <p:set>
                                      <p:cBhvr>
                                        <p:cTn id="106" dur="1" fill="hold">
                                          <p:stCondLst>
                                            <p:cond delay="499"/>
                                          </p:stCondLst>
                                        </p:cTn>
                                        <p:tgtEl>
                                          <p:spTgt spid="15"/>
                                        </p:tgtEl>
                                        <p:attrNameLst>
                                          <p:attrName>style.visibility</p:attrName>
                                        </p:attrNameLst>
                                      </p:cBhvr>
                                      <p:to>
                                        <p:strVal val="hidden"/>
                                      </p:to>
                                    </p:set>
                                  </p:childTnLst>
                                </p:cTn>
                              </p:par>
                              <p:par>
                                <p:cTn id="107" presetID="2" presetClass="exit" presetSubtype="4" fill="hold" grpId="1" nodeType="withEffect">
                                  <p:stCondLst>
                                    <p:cond delay="0"/>
                                  </p:stCondLst>
                                  <p:childTnLst>
                                    <p:anim calcmode="lin" valueType="num">
                                      <p:cBhvr additive="base">
                                        <p:cTn id="108" dur="500"/>
                                        <p:tgtEl>
                                          <p:spTgt spid="16"/>
                                        </p:tgtEl>
                                        <p:attrNameLst>
                                          <p:attrName>ppt_x</p:attrName>
                                        </p:attrNameLst>
                                      </p:cBhvr>
                                      <p:tavLst>
                                        <p:tav tm="0">
                                          <p:val>
                                            <p:strVal val="ppt_x"/>
                                          </p:val>
                                        </p:tav>
                                        <p:tav tm="100000">
                                          <p:val>
                                            <p:strVal val="ppt_x"/>
                                          </p:val>
                                        </p:tav>
                                      </p:tavLst>
                                    </p:anim>
                                    <p:anim calcmode="lin" valueType="num">
                                      <p:cBhvr additive="base">
                                        <p:cTn id="109" dur="500"/>
                                        <p:tgtEl>
                                          <p:spTgt spid="16"/>
                                        </p:tgtEl>
                                        <p:attrNameLst>
                                          <p:attrName>ppt_y</p:attrName>
                                        </p:attrNameLst>
                                      </p:cBhvr>
                                      <p:tavLst>
                                        <p:tav tm="0">
                                          <p:val>
                                            <p:strVal val="ppt_y"/>
                                          </p:val>
                                        </p:tav>
                                        <p:tav tm="100000">
                                          <p:val>
                                            <p:strVal val="1+ppt_h/2"/>
                                          </p:val>
                                        </p:tav>
                                      </p:tavLst>
                                    </p:anim>
                                    <p:set>
                                      <p:cBhvr>
                                        <p:cTn id="110" dur="1" fill="hold">
                                          <p:stCondLst>
                                            <p:cond delay="499"/>
                                          </p:stCondLst>
                                        </p:cTn>
                                        <p:tgtEl>
                                          <p:spTgt spid="16"/>
                                        </p:tgtEl>
                                        <p:attrNameLst>
                                          <p:attrName>style.visibility</p:attrName>
                                        </p:attrNameLst>
                                      </p:cBhvr>
                                      <p:to>
                                        <p:strVal val="hidden"/>
                                      </p:to>
                                    </p:set>
                                  </p:childTnLst>
                                </p:cTn>
                              </p:par>
                              <p:par>
                                <p:cTn id="111" presetID="2" presetClass="exit" presetSubtype="4" fill="hold" grpId="1" nodeType="withEffect">
                                  <p:stCondLst>
                                    <p:cond delay="0"/>
                                  </p:stCondLst>
                                  <p:childTnLst>
                                    <p:anim calcmode="lin" valueType="num">
                                      <p:cBhvr additive="base">
                                        <p:cTn id="112" dur="500"/>
                                        <p:tgtEl>
                                          <p:spTgt spid="17"/>
                                        </p:tgtEl>
                                        <p:attrNameLst>
                                          <p:attrName>ppt_x</p:attrName>
                                        </p:attrNameLst>
                                      </p:cBhvr>
                                      <p:tavLst>
                                        <p:tav tm="0">
                                          <p:val>
                                            <p:strVal val="ppt_x"/>
                                          </p:val>
                                        </p:tav>
                                        <p:tav tm="100000">
                                          <p:val>
                                            <p:strVal val="ppt_x"/>
                                          </p:val>
                                        </p:tav>
                                      </p:tavLst>
                                    </p:anim>
                                    <p:anim calcmode="lin" valueType="num">
                                      <p:cBhvr additive="base">
                                        <p:cTn id="113" dur="500"/>
                                        <p:tgtEl>
                                          <p:spTgt spid="17"/>
                                        </p:tgtEl>
                                        <p:attrNameLst>
                                          <p:attrName>ppt_y</p:attrName>
                                        </p:attrNameLst>
                                      </p:cBhvr>
                                      <p:tavLst>
                                        <p:tav tm="0">
                                          <p:val>
                                            <p:strVal val="ppt_y"/>
                                          </p:val>
                                        </p:tav>
                                        <p:tav tm="100000">
                                          <p:val>
                                            <p:strVal val="1+ppt_h/2"/>
                                          </p:val>
                                        </p:tav>
                                      </p:tavLst>
                                    </p:anim>
                                    <p:set>
                                      <p:cBhvr>
                                        <p:cTn id="114" dur="1" fill="hold">
                                          <p:stCondLst>
                                            <p:cond delay="499"/>
                                          </p:stCondLst>
                                        </p:cTn>
                                        <p:tgtEl>
                                          <p:spTgt spid="17"/>
                                        </p:tgtEl>
                                        <p:attrNameLst>
                                          <p:attrName>style.visibility</p:attrName>
                                        </p:attrNameLst>
                                      </p:cBhvr>
                                      <p:to>
                                        <p:strVal val="hidden"/>
                                      </p:to>
                                    </p:set>
                                  </p:childTnLst>
                                </p:cTn>
                              </p:par>
                              <p:par>
                                <p:cTn id="115" presetID="2" presetClass="exit" presetSubtype="4" fill="hold" grpId="1" nodeType="withEffect">
                                  <p:stCondLst>
                                    <p:cond delay="0"/>
                                  </p:stCondLst>
                                  <p:childTnLst>
                                    <p:anim calcmode="lin" valueType="num">
                                      <p:cBhvr additive="base">
                                        <p:cTn id="116" dur="500"/>
                                        <p:tgtEl>
                                          <p:spTgt spid="18"/>
                                        </p:tgtEl>
                                        <p:attrNameLst>
                                          <p:attrName>ppt_x</p:attrName>
                                        </p:attrNameLst>
                                      </p:cBhvr>
                                      <p:tavLst>
                                        <p:tav tm="0">
                                          <p:val>
                                            <p:strVal val="ppt_x"/>
                                          </p:val>
                                        </p:tav>
                                        <p:tav tm="100000">
                                          <p:val>
                                            <p:strVal val="ppt_x"/>
                                          </p:val>
                                        </p:tav>
                                      </p:tavLst>
                                    </p:anim>
                                    <p:anim calcmode="lin" valueType="num">
                                      <p:cBhvr additive="base">
                                        <p:cTn id="117" dur="500"/>
                                        <p:tgtEl>
                                          <p:spTgt spid="18"/>
                                        </p:tgtEl>
                                        <p:attrNameLst>
                                          <p:attrName>ppt_y</p:attrName>
                                        </p:attrNameLst>
                                      </p:cBhvr>
                                      <p:tavLst>
                                        <p:tav tm="0">
                                          <p:val>
                                            <p:strVal val="ppt_y"/>
                                          </p:val>
                                        </p:tav>
                                        <p:tav tm="100000">
                                          <p:val>
                                            <p:strVal val="1+ppt_h/2"/>
                                          </p:val>
                                        </p:tav>
                                      </p:tavLst>
                                    </p:anim>
                                    <p:set>
                                      <p:cBhvr>
                                        <p:cTn id="118" dur="1" fill="hold">
                                          <p:stCondLst>
                                            <p:cond delay="499"/>
                                          </p:stCondLst>
                                        </p:cTn>
                                        <p:tgtEl>
                                          <p:spTgt spid="18"/>
                                        </p:tgtEl>
                                        <p:attrNameLst>
                                          <p:attrName>style.visibility</p:attrName>
                                        </p:attrNameLst>
                                      </p:cBhvr>
                                      <p:to>
                                        <p:strVal val="hidden"/>
                                      </p:to>
                                    </p:set>
                                  </p:childTnLst>
                                </p:cTn>
                              </p:par>
                              <p:par>
                                <p:cTn id="119" presetID="2" presetClass="exit" presetSubtype="4" fill="hold" grpId="1" nodeType="withEffect">
                                  <p:stCondLst>
                                    <p:cond delay="0"/>
                                  </p:stCondLst>
                                  <p:childTnLst>
                                    <p:anim calcmode="lin" valueType="num">
                                      <p:cBhvr additive="base">
                                        <p:cTn id="120" dur="500"/>
                                        <p:tgtEl>
                                          <p:spTgt spid="19"/>
                                        </p:tgtEl>
                                        <p:attrNameLst>
                                          <p:attrName>ppt_x</p:attrName>
                                        </p:attrNameLst>
                                      </p:cBhvr>
                                      <p:tavLst>
                                        <p:tav tm="0">
                                          <p:val>
                                            <p:strVal val="ppt_x"/>
                                          </p:val>
                                        </p:tav>
                                        <p:tav tm="100000">
                                          <p:val>
                                            <p:strVal val="ppt_x"/>
                                          </p:val>
                                        </p:tav>
                                      </p:tavLst>
                                    </p:anim>
                                    <p:anim calcmode="lin" valueType="num">
                                      <p:cBhvr additive="base">
                                        <p:cTn id="121" dur="500"/>
                                        <p:tgtEl>
                                          <p:spTgt spid="19"/>
                                        </p:tgtEl>
                                        <p:attrNameLst>
                                          <p:attrName>ppt_y</p:attrName>
                                        </p:attrNameLst>
                                      </p:cBhvr>
                                      <p:tavLst>
                                        <p:tav tm="0">
                                          <p:val>
                                            <p:strVal val="ppt_y"/>
                                          </p:val>
                                        </p:tav>
                                        <p:tav tm="100000">
                                          <p:val>
                                            <p:strVal val="1+ppt_h/2"/>
                                          </p:val>
                                        </p:tav>
                                      </p:tavLst>
                                    </p:anim>
                                    <p:set>
                                      <p:cBhvr>
                                        <p:cTn id="122" dur="1" fill="hold">
                                          <p:stCondLst>
                                            <p:cond delay="499"/>
                                          </p:stCondLst>
                                        </p:cTn>
                                        <p:tgtEl>
                                          <p:spTgt spid="19"/>
                                        </p:tgtEl>
                                        <p:attrNameLst>
                                          <p:attrName>style.visibility</p:attrName>
                                        </p:attrNameLst>
                                      </p:cBhvr>
                                      <p:to>
                                        <p:strVal val="hidden"/>
                                      </p:to>
                                    </p:set>
                                  </p:childTnLst>
                                </p:cTn>
                              </p:par>
                              <p:par>
                                <p:cTn id="123" presetID="2" presetClass="exit" presetSubtype="4" fill="hold" grpId="1" nodeType="withEffect">
                                  <p:stCondLst>
                                    <p:cond delay="0"/>
                                  </p:stCondLst>
                                  <p:childTnLst>
                                    <p:anim calcmode="lin" valueType="num">
                                      <p:cBhvr additive="base">
                                        <p:cTn id="124" dur="500"/>
                                        <p:tgtEl>
                                          <p:spTgt spid="20"/>
                                        </p:tgtEl>
                                        <p:attrNameLst>
                                          <p:attrName>ppt_x</p:attrName>
                                        </p:attrNameLst>
                                      </p:cBhvr>
                                      <p:tavLst>
                                        <p:tav tm="0">
                                          <p:val>
                                            <p:strVal val="ppt_x"/>
                                          </p:val>
                                        </p:tav>
                                        <p:tav tm="100000">
                                          <p:val>
                                            <p:strVal val="ppt_x"/>
                                          </p:val>
                                        </p:tav>
                                      </p:tavLst>
                                    </p:anim>
                                    <p:anim calcmode="lin" valueType="num">
                                      <p:cBhvr additive="base">
                                        <p:cTn id="125" dur="500"/>
                                        <p:tgtEl>
                                          <p:spTgt spid="20"/>
                                        </p:tgtEl>
                                        <p:attrNameLst>
                                          <p:attrName>ppt_y</p:attrName>
                                        </p:attrNameLst>
                                      </p:cBhvr>
                                      <p:tavLst>
                                        <p:tav tm="0">
                                          <p:val>
                                            <p:strVal val="ppt_y"/>
                                          </p:val>
                                        </p:tav>
                                        <p:tav tm="100000">
                                          <p:val>
                                            <p:strVal val="1+ppt_h/2"/>
                                          </p:val>
                                        </p:tav>
                                      </p:tavLst>
                                    </p:anim>
                                    <p:set>
                                      <p:cBhvr>
                                        <p:cTn id="126" dur="1" fill="hold">
                                          <p:stCondLst>
                                            <p:cond delay="499"/>
                                          </p:stCondLst>
                                        </p:cTn>
                                        <p:tgtEl>
                                          <p:spTgt spid="20"/>
                                        </p:tgtEl>
                                        <p:attrNameLst>
                                          <p:attrName>style.visibility</p:attrName>
                                        </p:attrNameLst>
                                      </p:cBhvr>
                                      <p:to>
                                        <p:strVal val="hidden"/>
                                      </p:to>
                                    </p:set>
                                  </p:childTnLst>
                                </p:cTn>
                              </p:par>
                              <p:par>
                                <p:cTn id="127" presetID="2" presetClass="exit" presetSubtype="4" fill="hold" grpId="1" nodeType="withEffect">
                                  <p:stCondLst>
                                    <p:cond delay="0"/>
                                  </p:stCondLst>
                                  <p:childTnLst>
                                    <p:anim calcmode="lin" valueType="num">
                                      <p:cBhvr additive="base">
                                        <p:cTn id="128" dur="500"/>
                                        <p:tgtEl>
                                          <p:spTgt spid="21"/>
                                        </p:tgtEl>
                                        <p:attrNameLst>
                                          <p:attrName>ppt_x</p:attrName>
                                        </p:attrNameLst>
                                      </p:cBhvr>
                                      <p:tavLst>
                                        <p:tav tm="0">
                                          <p:val>
                                            <p:strVal val="ppt_x"/>
                                          </p:val>
                                        </p:tav>
                                        <p:tav tm="100000">
                                          <p:val>
                                            <p:strVal val="ppt_x"/>
                                          </p:val>
                                        </p:tav>
                                      </p:tavLst>
                                    </p:anim>
                                    <p:anim calcmode="lin" valueType="num">
                                      <p:cBhvr additive="base">
                                        <p:cTn id="129" dur="500"/>
                                        <p:tgtEl>
                                          <p:spTgt spid="21"/>
                                        </p:tgtEl>
                                        <p:attrNameLst>
                                          <p:attrName>ppt_y</p:attrName>
                                        </p:attrNameLst>
                                      </p:cBhvr>
                                      <p:tavLst>
                                        <p:tav tm="0">
                                          <p:val>
                                            <p:strVal val="ppt_y"/>
                                          </p:val>
                                        </p:tav>
                                        <p:tav tm="100000">
                                          <p:val>
                                            <p:strVal val="1+ppt_h/2"/>
                                          </p:val>
                                        </p:tav>
                                      </p:tavLst>
                                    </p:anim>
                                    <p:set>
                                      <p:cBhvr>
                                        <p:cTn id="130" dur="1" fill="hold">
                                          <p:stCondLst>
                                            <p:cond delay="499"/>
                                          </p:stCondLst>
                                        </p:cTn>
                                        <p:tgtEl>
                                          <p:spTgt spid="21"/>
                                        </p:tgtEl>
                                        <p:attrNameLst>
                                          <p:attrName>style.visibility</p:attrName>
                                        </p:attrNameLst>
                                      </p:cBhvr>
                                      <p:to>
                                        <p:strVal val="hidden"/>
                                      </p:to>
                                    </p:set>
                                  </p:childTnLst>
                                </p:cTn>
                              </p:par>
                              <p:par>
                                <p:cTn id="131" presetID="2" presetClass="exit" presetSubtype="4" fill="hold" grpId="1" nodeType="withEffect">
                                  <p:stCondLst>
                                    <p:cond delay="0"/>
                                  </p:stCondLst>
                                  <p:childTnLst>
                                    <p:anim calcmode="lin" valueType="num">
                                      <p:cBhvr additive="base">
                                        <p:cTn id="132" dur="500"/>
                                        <p:tgtEl>
                                          <p:spTgt spid="22"/>
                                        </p:tgtEl>
                                        <p:attrNameLst>
                                          <p:attrName>ppt_x</p:attrName>
                                        </p:attrNameLst>
                                      </p:cBhvr>
                                      <p:tavLst>
                                        <p:tav tm="0">
                                          <p:val>
                                            <p:strVal val="ppt_x"/>
                                          </p:val>
                                        </p:tav>
                                        <p:tav tm="100000">
                                          <p:val>
                                            <p:strVal val="ppt_x"/>
                                          </p:val>
                                        </p:tav>
                                      </p:tavLst>
                                    </p:anim>
                                    <p:anim calcmode="lin" valueType="num">
                                      <p:cBhvr additive="base">
                                        <p:cTn id="133" dur="500"/>
                                        <p:tgtEl>
                                          <p:spTgt spid="22"/>
                                        </p:tgtEl>
                                        <p:attrNameLst>
                                          <p:attrName>ppt_y</p:attrName>
                                        </p:attrNameLst>
                                      </p:cBhvr>
                                      <p:tavLst>
                                        <p:tav tm="0">
                                          <p:val>
                                            <p:strVal val="ppt_y"/>
                                          </p:val>
                                        </p:tav>
                                        <p:tav tm="100000">
                                          <p:val>
                                            <p:strVal val="1+ppt_h/2"/>
                                          </p:val>
                                        </p:tav>
                                      </p:tavLst>
                                    </p:anim>
                                    <p:set>
                                      <p:cBhvr>
                                        <p:cTn id="134" dur="1" fill="hold">
                                          <p:stCondLst>
                                            <p:cond delay="499"/>
                                          </p:stCondLst>
                                        </p:cTn>
                                        <p:tgtEl>
                                          <p:spTgt spid="22"/>
                                        </p:tgtEl>
                                        <p:attrNameLst>
                                          <p:attrName>style.visibility</p:attrName>
                                        </p:attrNameLst>
                                      </p:cBhvr>
                                      <p:to>
                                        <p:strVal val="hidden"/>
                                      </p:to>
                                    </p:set>
                                  </p:childTnLst>
                                </p:cTn>
                              </p:par>
                              <p:par>
                                <p:cTn id="135" presetID="2" presetClass="exit" presetSubtype="4" fill="hold" grpId="1" nodeType="withEffect">
                                  <p:stCondLst>
                                    <p:cond delay="0"/>
                                  </p:stCondLst>
                                  <p:childTnLst>
                                    <p:anim calcmode="lin" valueType="num">
                                      <p:cBhvr additive="base">
                                        <p:cTn id="136" dur="500"/>
                                        <p:tgtEl>
                                          <p:spTgt spid="23"/>
                                        </p:tgtEl>
                                        <p:attrNameLst>
                                          <p:attrName>ppt_x</p:attrName>
                                        </p:attrNameLst>
                                      </p:cBhvr>
                                      <p:tavLst>
                                        <p:tav tm="0">
                                          <p:val>
                                            <p:strVal val="ppt_x"/>
                                          </p:val>
                                        </p:tav>
                                        <p:tav tm="100000">
                                          <p:val>
                                            <p:strVal val="ppt_x"/>
                                          </p:val>
                                        </p:tav>
                                      </p:tavLst>
                                    </p:anim>
                                    <p:anim calcmode="lin" valueType="num">
                                      <p:cBhvr additive="base">
                                        <p:cTn id="137" dur="500"/>
                                        <p:tgtEl>
                                          <p:spTgt spid="23"/>
                                        </p:tgtEl>
                                        <p:attrNameLst>
                                          <p:attrName>ppt_y</p:attrName>
                                        </p:attrNameLst>
                                      </p:cBhvr>
                                      <p:tavLst>
                                        <p:tav tm="0">
                                          <p:val>
                                            <p:strVal val="ppt_y"/>
                                          </p:val>
                                        </p:tav>
                                        <p:tav tm="100000">
                                          <p:val>
                                            <p:strVal val="1+ppt_h/2"/>
                                          </p:val>
                                        </p:tav>
                                      </p:tavLst>
                                    </p:anim>
                                    <p:set>
                                      <p:cBhvr>
                                        <p:cTn id="138" dur="1" fill="hold">
                                          <p:stCondLst>
                                            <p:cond delay="499"/>
                                          </p:stCondLst>
                                        </p:cTn>
                                        <p:tgtEl>
                                          <p:spTgt spid="23"/>
                                        </p:tgtEl>
                                        <p:attrNameLst>
                                          <p:attrName>style.visibility</p:attrName>
                                        </p:attrNameLst>
                                      </p:cBhvr>
                                      <p:to>
                                        <p:strVal val="hidden"/>
                                      </p:to>
                                    </p:set>
                                  </p:childTnLst>
                                </p:cTn>
                              </p:par>
                              <p:par>
                                <p:cTn id="139" presetID="2" presetClass="exit" presetSubtype="4" fill="hold" grpId="1" nodeType="withEffect">
                                  <p:stCondLst>
                                    <p:cond delay="0"/>
                                  </p:stCondLst>
                                  <p:childTnLst>
                                    <p:anim calcmode="lin" valueType="num">
                                      <p:cBhvr additive="base">
                                        <p:cTn id="140" dur="500"/>
                                        <p:tgtEl>
                                          <p:spTgt spid="24"/>
                                        </p:tgtEl>
                                        <p:attrNameLst>
                                          <p:attrName>ppt_x</p:attrName>
                                        </p:attrNameLst>
                                      </p:cBhvr>
                                      <p:tavLst>
                                        <p:tav tm="0">
                                          <p:val>
                                            <p:strVal val="ppt_x"/>
                                          </p:val>
                                        </p:tav>
                                        <p:tav tm="100000">
                                          <p:val>
                                            <p:strVal val="ppt_x"/>
                                          </p:val>
                                        </p:tav>
                                      </p:tavLst>
                                    </p:anim>
                                    <p:anim calcmode="lin" valueType="num">
                                      <p:cBhvr additive="base">
                                        <p:cTn id="141" dur="500"/>
                                        <p:tgtEl>
                                          <p:spTgt spid="24"/>
                                        </p:tgtEl>
                                        <p:attrNameLst>
                                          <p:attrName>ppt_y</p:attrName>
                                        </p:attrNameLst>
                                      </p:cBhvr>
                                      <p:tavLst>
                                        <p:tav tm="0">
                                          <p:val>
                                            <p:strVal val="ppt_y"/>
                                          </p:val>
                                        </p:tav>
                                        <p:tav tm="100000">
                                          <p:val>
                                            <p:strVal val="1+ppt_h/2"/>
                                          </p:val>
                                        </p:tav>
                                      </p:tavLst>
                                    </p:anim>
                                    <p:set>
                                      <p:cBhvr>
                                        <p:cTn id="142" dur="1" fill="hold">
                                          <p:stCondLst>
                                            <p:cond delay="499"/>
                                          </p:stCondLst>
                                        </p:cTn>
                                        <p:tgtEl>
                                          <p:spTgt spid="24"/>
                                        </p:tgtEl>
                                        <p:attrNameLst>
                                          <p:attrName>style.visibility</p:attrName>
                                        </p:attrNameLst>
                                      </p:cBhvr>
                                      <p:to>
                                        <p:strVal val="hidden"/>
                                      </p:to>
                                    </p:set>
                                  </p:childTnLst>
                                </p:cTn>
                              </p:par>
                              <p:par>
                                <p:cTn id="143" presetID="2" presetClass="exit" presetSubtype="4" fill="hold" grpId="1" nodeType="withEffect">
                                  <p:stCondLst>
                                    <p:cond delay="0"/>
                                  </p:stCondLst>
                                  <p:childTnLst>
                                    <p:anim calcmode="lin" valueType="num">
                                      <p:cBhvr additive="base">
                                        <p:cTn id="144" dur="500"/>
                                        <p:tgtEl>
                                          <p:spTgt spid="25"/>
                                        </p:tgtEl>
                                        <p:attrNameLst>
                                          <p:attrName>ppt_x</p:attrName>
                                        </p:attrNameLst>
                                      </p:cBhvr>
                                      <p:tavLst>
                                        <p:tav tm="0">
                                          <p:val>
                                            <p:strVal val="ppt_x"/>
                                          </p:val>
                                        </p:tav>
                                        <p:tav tm="100000">
                                          <p:val>
                                            <p:strVal val="ppt_x"/>
                                          </p:val>
                                        </p:tav>
                                      </p:tavLst>
                                    </p:anim>
                                    <p:anim calcmode="lin" valueType="num">
                                      <p:cBhvr additive="base">
                                        <p:cTn id="145" dur="500"/>
                                        <p:tgtEl>
                                          <p:spTgt spid="25"/>
                                        </p:tgtEl>
                                        <p:attrNameLst>
                                          <p:attrName>ppt_y</p:attrName>
                                        </p:attrNameLst>
                                      </p:cBhvr>
                                      <p:tavLst>
                                        <p:tav tm="0">
                                          <p:val>
                                            <p:strVal val="ppt_y"/>
                                          </p:val>
                                        </p:tav>
                                        <p:tav tm="100000">
                                          <p:val>
                                            <p:strVal val="1+ppt_h/2"/>
                                          </p:val>
                                        </p:tav>
                                      </p:tavLst>
                                    </p:anim>
                                    <p:set>
                                      <p:cBhvr>
                                        <p:cTn id="146" dur="1" fill="hold">
                                          <p:stCondLst>
                                            <p:cond delay="499"/>
                                          </p:stCondLst>
                                        </p:cTn>
                                        <p:tgtEl>
                                          <p:spTgt spid="25"/>
                                        </p:tgtEl>
                                        <p:attrNameLst>
                                          <p:attrName>style.visibility</p:attrName>
                                        </p:attrNameLst>
                                      </p:cBhvr>
                                      <p:to>
                                        <p:strVal val="hidden"/>
                                      </p:to>
                                    </p:set>
                                  </p:childTnLst>
                                </p:cTn>
                              </p:par>
                              <p:par>
                                <p:cTn id="147" presetID="2" presetClass="exit" presetSubtype="4" fill="hold" nodeType="withEffect">
                                  <p:stCondLst>
                                    <p:cond delay="0"/>
                                  </p:stCondLst>
                                  <p:childTnLst>
                                    <p:anim calcmode="lin" valueType="num">
                                      <p:cBhvr additive="base">
                                        <p:cTn id="148" dur="500"/>
                                        <p:tgtEl>
                                          <p:spTgt spid="26"/>
                                        </p:tgtEl>
                                        <p:attrNameLst>
                                          <p:attrName>ppt_x</p:attrName>
                                        </p:attrNameLst>
                                      </p:cBhvr>
                                      <p:tavLst>
                                        <p:tav tm="0">
                                          <p:val>
                                            <p:strVal val="ppt_x"/>
                                          </p:val>
                                        </p:tav>
                                        <p:tav tm="100000">
                                          <p:val>
                                            <p:strVal val="ppt_x"/>
                                          </p:val>
                                        </p:tav>
                                      </p:tavLst>
                                    </p:anim>
                                    <p:anim calcmode="lin" valueType="num">
                                      <p:cBhvr additive="base">
                                        <p:cTn id="149" dur="500"/>
                                        <p:tgtEl>
                                          <p:spTgt spid="26"/>
                                        </p:tgtEl>
                                        <p:attrNameLst>
                                          <p:attrName>ppt_y</p:attrName>
                                        </p:attrNameLst>
                                      </p:cBhvr>
                                      <p:tavLst>
                                        <p:tav tm="0">
                                          <p:val>
                                            <p:strVal val="ppt_y"/>
                                          </p:val>
                                        </p:tav>
                                        <p:tav tm="100000">
                                          <p:val>
                                            <p:strVal val="1+ppt_h/2"/>
                                          </p:val>
                                        </p:tav>
                                      </p:tavLst>
                                    </p:anim>
                                    <p:set>
                                      <p:cBhvr>
                                        <p:cTn id="150" dur="1" fill="hold">
                                          <p:stCondLst>
                                            <p:cond delay="499"/>
                                          </p:stCondLst>
                                        </p:cTn>
                                        <p:tgtEl>
                                          <p:spTgt spid="26"/>
                                        </p:tgtEl>
                                        <p:attrNameLst>
                                          <p:attrName>style.visibility</p:attrName>
                                        </p:attrNameLst>
                                      </p:cBhvr>
                                      <p:to>
                                        <p:strVal val="hidden"/>
                                      </p:to>
                                    </p:set>
                                  </p:childTnLst>
                                </p:cTn>
                              </p:par>
                              <p:par>
                                <p:cTn id="151" presetID="2" presetClass="exit" presetSubtype="4" fill="hold" nodeType="withEffect">
                                  <p:stCondLst>
                                    <p:cond delay="0"/>
                                  </p:stCondLst>
                                  <p:childTnLst>
                                    <p:anim calcmode="lin" valueType="num">
                                      <p:cBhvr additive="base">
                                        <p:cTn id="152" dur="500"/>
                                        <p:tgtEl>
                                          <p:spTgt spid="29"/>
                                        </p:tgtEl>
                                        <p:attrNameLst>
                                          <p:attrName>ppt_x</p:attrName>
                                        </p:attrNameLst>
                                      </p:cBhvr>
                                      <p:tavLst>
                                        <p:tav tm="0">
                                          <p:val>
                                            <p:strVal val="ppt_x"/>
                                          </p:val>
                                        </p:tav>
                                        <p:tav tm="100000">
                                          <p:val>
                                            <p:strVal val="ppt_x"/>
                                          </p:val>
                                        </p:tav>
                                      </p:tavLst>
                                    </p:anim>
                                    <p:anim calcmode="lin" valueType="num">
                                      <p:cBhvr additive="base">
                                        <p:cTn id="153" dur="500"/>
                                        <p:tgtEl>
                                          <p:spTgt spid="29"/>
                                        </p:tgtEl>
                                        <p:attrNameLst>
                                          <p:attrName>ppt_y</p:attrName>
                                        </p:attrNameLst>
                                      </p:cBhvr>
                                      <p:tavLst>
                                        <p:tav tm="0">
                                          <p:val>
                                            <p:strVal val="ppt_y"/>
                                          </p:val>
                                        </p:tav>
                                        <p:tav tm="100000">
                                          <p:val>
                                            <p:strVal val="1+ppt_h/2"/>
                                          </p:val>
                                        </p:tav>
                                      </p:tavLst>
                                    </p:anim>
                                    <p:set>
                                      <p:cBhvr>
                                        <p:cTn id="154" dur="1" fill="hold">
                                          <p:stCondLst>
                                            <p:cond delay="499"/>
                                          </p:stCondLst>
                                        </p:cTn>
                                        <p:tgtEl>
                                          <p:spTgt spid="29"/>
                                        </p:tgtEl>
                                        <p:attrNameLst>
                                          <p:attrName>style.visibility</p:attrName>
                                        </p:attrNameLst>
                                      </p:cBhvr>
                                      <p:to>
                                        <p:strVal val="hidden"/>
                                      </p:to>
                                    </p:set>
                                  </p:childTnLst>
                                </p:cTn>
                              </p:par>
                              <p:par>
                                <p:cTn id="155" presetID="2" presetClass="exit" presetSubtype="4" fill="hold" nodeType="withEffect">
                                  <p:stCondLst>
                                    <p:cond delay="0"/>
                                  </p:stCondLst>
                                  <p:childTnLst>
                                    <p:anim calcmode="lin" valueType="num">
                                      <p:cBhvr additive="base">
                                        <p:cTn id="156" dur="500"/>
                                        <p:tgtEl>
                                          <p:spTgt spid="37"/>
                                        </p:tgtEl>
                                        <p:attrNameLst>
                                          <p:attrName>ppt_x</p:attrName>
                                        </p:attrNameLst>
                                      </p:cBhvr>
                                      <p:tavLst>
                                        <p:tav tm="0">
                                          <p:val>
                                            <p:strVal val="ppt_x"/>
                                          </p:val>
                                        </p:tav>
                                        <p:tav tm="100000">
                                          <p:val>
                                            <p:strVal val="ppt_x"/>
                                          </p:val>
                                        </p:tav>
                                      </p:tavLst>
                                    </p:anim>
                                    <p:anim calcmode="lin" valueType="num">
                                      <p:cBhvr additive="base">
                                        <p:cTn id="157" dur="500"/>
                                        <p:tgtEl>
                                          <p:spTgt spid="37"/>
                                        </p:tgtEl>
                                        <p:attrNameLst>
                                          <p:attrName>ppt_y</p:attrName>
                                        </p:attrNameLst>
                                      </p:cBhvr>
                                      <p:tavLst>
                                        <p:tav tm="0">
                                          <p:val>
                                            <p:strVal val="ppt_y"/>
                                          </p:val>
                                        </p:tav>
                                        <p:tav tm="100000">
                                          <p:val>
                                            <p:strVal val="1+ppt_h/2"/>
                                          </p:val>
                                        </p:tav>
                                      </p:tavLst>
                                    </p:anim>
                                    <p:set>
                                      <p:cBhvr>
                                        <p:cTn id="158" dur="1" fill="hold">
                                          <p:stCondLst>
                                            <p:cond delay="499"/>
                                          </p:stCondLst>
                                        </p:cTn>
                                        <p:tgtEl>
                                          <p:spTgt spid="37"/>
                                        </p:tgtEl>
                                        <p:attrNameLst>
                                          <p:attrName>style.visibility</p:attrName>
                                        </p:attrNameLst>
                                      </p:cBhvr>
                                      <p:to>
                                        <p:strVal val="hidden"/>
                                      </p:to>
                                    </p:set>
                                  </p:childTnLst>
                                </p:cTn>
                              </p:par>
                              <p:par>
                                <p:cTn id="159" presetID="2" presetClass="exit" presetSubtype="4" fill="hold" nodeType="withEffect">
                                  <p:stCondLst>
                                    <p:cond delay="0"/>
                                  </p:stCondLst>
                                  <p:childTnLst>
                                    <p:anim calcmode="lin" valueType="num">
                                      <p:cBhvr additive="base">
                                        <p:cTn id="160" dur="500"/>
                                        <p:tgtEl>
                                          <p:spTgt spid="40"/>
                                        </p:tgtEl>
                                        <p:attrNameLst>
                                          <p:attrName>ppt_x</p:attrName>
                                        </p:attrNameLst>
                                      </p:cBhvr>
                                      <p:tavLst>
                                        <p:tav tm="0">
                                          <p:val>
                                            <p:strVal val="ppt_x"/>
                                          </p:val>
                                        </p:tav>
                                        <p:tav tm="100000">
                                          <p:val>
                                            <p:strVal val="ppt_x"/>
                                          </p:val>
                                        </p:tav>
                                      </p:tavLst>
                                    </p:anim>
                                    <p:anim calcmode="lin" valueType="num">
                                      <p:cBhvr additive="base">
                                        <p:cTn id="161" dur="500"/>
                                        <p:tgtEl>
                                          <p:spTgt spid="40"/>
                                        </p:tgtEl>
                                        <p:attrNameLst>
                                          <p:attrName>ppt_y</p:attrName>
                                        </p:attrNameLst>
                                      </p:cBhvr>
                                      <p:tavLst>
                                        <p:tav tm="0">
                                          <p:val>
                                            <p:strVal val="ppt_y"/>
                                          </p:val>
                                        </p:tav>
                                        <p:tav tm="100000">
                                          <p:val>
                                            <p:strVal val="1+ppt_h/2"/>
                                          </p:val>
                                        </p:tav>
                                      </p:tavLst>
                                    </p:anim>
                                    <p:set>
                                      <p:cBhvr>
                                        <p:cTn id="162" dur="1" fill="hold">
                                          <p:stCondLst>
                                            <p:cond delay="499"/>
                                          </p:stCondLst>
                                        </p:cTn>
                                        <p:tgtEl>
                                          <p:spTgt spid="40"/>
                                        </p:tgtEl>
                                        <p:attrNameLst>
                                          <p:attrName>style.visibility</p:attrName>
                                        </p:attrNameLst>
                                      </p:cBhvr>
                                      <p:to>
                                        <p:strVal val="hidden"/>
                                      </p:to>
                                    </p:set>
                                  </p:childTnLst>
                                </p:cTn>
                              </p:par>
                              <p:par>
                                <p:cTn id="163" presetID="2" presetClass="exit" presetSubtype="4" fill="hold" nodeType="withEffect">
                                  <p:stCondLst>
                                    <p:cond delay="0"/>
                                  </p:stCondLst>
                                  <p:childTnLst>
                                    <p:anim calcmode="lin" valueType="num">
                                      <p:cBhvr additive="base">
                                        <p:cTn id="164" dur="500"/>
                                        <p:tgtEl>
                                          <p:spTgt spid="43"/>
                                        </p:tgtEl>
                                        <p:attrNameLst>
                                          <p:attrName>ppt_x</p:attrName>
                                        </p:attrNameLst>
                                      </p:cBhvr>
                                      <p:tavLst>
                                        <p:tav tm="0">
                                          <p:val>
                                            <p:strVal val="ppt_x"/>
                                          </p:val>
                                        </p:tav>
                                        <p:tav tm="100000">
                                          <p:val>
                                            <p:strVal val="ppt_x"/>
                                          </p:val>
                                        </p:tav>
                                      </p:tavLst>
                                    </p:anim>
                                    <p:anim calcmode="lin" valueType="num">
                                      <p:cBhvr additive="base">
                                        <p:cTn id="165" dur="500"/>
                                        <p:tgtEl>
                                          <p:spTgt spid="43"/>
                                        </p:tgtEl>
                                        <p:attrNameLst>
                                          <p:attrName>ppt_y</p:attrName>
                                        </p:attrNameLst>
                                      </p:cBhvr>
                                      <p:tavLst>
                                        <p:tav tm="0">
                                          <p:val>
                                            <p:strVal val="ppt_y"/>
                                          </p:val>
                                        </p:tav>
                                        <p:tav tm="100000">
                                          <p:val>
                                            <p:strVal val="1+ppt_h/2"/>
                                          </p:val>
                                        </p:tav>
                                      </p:tavLst>
                                    </p:anim>
                                    <p:set>
                                      <p:cBhvr>
                                        <p:cTn id="166" dur="1" fill="hold">
                                          <p:stCondLst>
                                            <p:cond delay="499"/>
                                          </p:stCondLst>
                                        </p:cTn>
                                        <p:tgtEl>
                                          <p:spTgt spid="43"/>
                                        </p:tgtEl>
                                        <p:attrNameLst>
                                          <p:attrName>style.visibility</p:attrName>
                                        </p:attrNameLst>
                                      </p:cBhvr>
                                      <p:to>
                                        <p:strVal val="hidden"/>
                                      </p:to>
                                    </p:set>
                                  </p:childTnLst>
                                </p:cTn>
                              </p:par>
                            </p:childTnLst>
                          </p:cTn>
                        </p:par>
                      </p:childTnLst>
                    </p:cTn>
                  </p:par>
                </p:childTnLst>
              </p:cTn>
              <p:nextCondLst>
                <p:cond evt="onClick" delay="0">
                  <p:tgtEl>
                    <p:spTgt spid="4"/>
                  </p:tgtEl>
                </p:cond>
              </p:nextCondLst>
            </p:seq>
            <p:seq concurrent="1" nextAc="seek">
              <p:cTn id="167" restart="whenNotActive" fill="hold" evtFilter="cancelBubble" nodeType="interactiveSeq">
                <p:stCondLst>
                  <p:cond evt="onClick" delay="0">
                    <p:tgtEl>
                      <p:spTgt spid="32"/>
                    </p:tgtEl>
                  </p:cond>
                </p:stCondLst>
                <p:endSync evt="end" delay="0">
                  <p:rtn val="all"/>
                </p:endSync>
                <p:childTnLst>
                  <p:par>
                    <p:cTn id="168" fill="hold">
                      <p:stCondLst>
                        <p:cond delay="0"/>
                      </p:stCondLst>
                      <p:childTnLst>
                        <p:par>
                          <p:cTn id="169" fill="hold">
                            <p:stCondLst>
                              <p:cond delay="0"/>
                            </p:stCondLst>
                            <p:childTnLst>
                              <p:par>
                                <p:cTn id="170" presetID="16" presetClass="entr" presetSubtype="21" fill="hold" nodeType="clickEffect">
                                  <p:stCondLst>
                                    <p:cond delay="0"/>
                                  </p:stCondLst>
                                  <p:childTnLst>
                                    <p:set>
                                      <p:cBhvr>
                                        <p:cTn id="171" dur="1" fill="hold">
                                          <p:stCondLst>
                                            <p:cond delay="0"/>
                                          </p:stCondLst>
                                        </p:cTn>
                                        <p:tgtEl>
                                          <p:spTgt spid="47"/>
                                        </p:tgtEl>
                                        <p:attrNameLst>
                                          <p:attrName>style.visibility</p:attrName>
                                        </p:attrNameLst>
                                      </p:cBhvr>
                                      <p:to>
                                        <p:strVal val="visible"/>
                                      </p:to>
                                    </p:set>
                                    <p:animEffect transition="in" filter="barn(inVertical)">
                                      <p:cBhvr>
                                        <p:cTn id="172" dur="500"/>
                                        <p:tgtEl>
                                          <p:spTgt spid="47"/>
                                        </p:tgtEl>
                                      </p:cBhvr>
                                    </p:animEffect>
                                  </p:childTnLst>
                                </p:cTn>
                              </p:par>
                            </p:childTnLst>
                          </p:cTn>
                        </p:par>
                      </p:childTnLst>
                    </p:cTn>
                  </p:par>
                  <p:par>
                    <p:cTn id="173" fill="hold">
                      <p:stCondLst>
                        <p:cond delay="indefinite"/>
                      </p:stCondLst>
                      <p:childTnLst>
                        <p:par>
                          <p:cTn id="174" fill="hold">
                            <p:stCondLst>
                              <p:cond delay="0"/>
                            </p:stCondLst>
                            <p:childTnLst>
                              <p:par>
                                <p:cTn id="175" presetID="16" presetClass="exit" presetSubtype="21" fill="hold" nodeType="clickEffect">
                                  <p:stCondLst>
                                    <p:cond delay="0"/>
                                  </p:stCondLst>
                                  <p:childTnLst>
                                    <p:animEffect transition="out" filter="barn(inVertical)">
                                      <p:cBhvr>
                                        <p:cTn id="176" dur="500"/>
                                        <p:tgtEl>
                                          <p:spTgt spid="47"/>
                                        </p:tgtEl>
                                      </p:cBhvr>
                                    </p:animEffect>
                                    <p:set>
                                      <p:cBhvr>
                                        <p:cTn id="177" dur="1" fill="hold">
                                          <p:stCondLst>
                                            <p:cond delay="499"/>
                                          </p:stCondLst>
                                        </p:cTn>
                                        <p:tgtEl>
                                          <p:spTgt spid="47"/>
                                        </p:tgtEl>
                                        <p:attrNameLst>
                                          <p:attrName>style.visibility</p:attrName>
                                        </p:attrNameLst>
                                      </p:cBhvr>
                                      <p:to>
                                        <p:strVal val="hidden"/>
                                      </p:to>
                                    </p:set>
                                  </p:childTnLst>
                                </p:cTn>
                              </p:par>
                            </p:childTnLst>
                          </p:cTn>
                        </p:par>
                      </p:childTnLst>
                    </p:cTn>
                  </p:par>
                </p:childTnLst>
              </p:cTn>
              <p:nextCondLst>
                <p:cond evt="onClick" delay="0">
                  <p:tgtEl>
                    <p:spTgt spid="32"/>
                  </p:tgtEl>
                </p:cond>
              </p:nextCondLst>
            </p:seq>
          </p:childTnLst>
        </p:cTn>
      </p:par>
    </p:tnLst>
    <p:bldLst>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p:bldP spid="21" grpId="1"/>
      <p:bldP spid="22" grpId="0"/>
      <p:bldP spid="22" grpId="1"/>
      <p:bldP spid="23" grpId="0"/>
      <p:bldP spid="23" grpId="1"/>
      <p:bldP spid="24" grpId="0"/>
      <p:bldP spid="24" grpId="1"/>
      <p:bldP spid="25" grpId="0"/>
      <p:bldP spid="25"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E38C594A-D83D-4693-80E9-1D7B764E00C7}"/>
              </a:ext>
            </a:extLst>
          </p:cNvPr>
          <p:cNvSpPr txBox="1"/>
          <p:nvPr/>
        </p:nvSpPr>
        <p:spPr>
          <a:xfrm>
            <a:off x="1125344" y="236367"/>
            <a:ext cx="5108949" cy="584775"/>
          </a:xfrm>
          <a:prstGeom prst="rect">
            <a:avLst/>
          </a:prstGeom>
          <a:noFill/>
        </p:spPr>
        <p:txBody>
          <a:bodyPr wrap="square" rtlCol="0">
            <a:spAutoFit/>
          </a:bodyPr>
          <a:lstStyle>
            <a:defPPr>
              <a:defRPr lang="zh-CN"/>
            </a:defPPr>
            <a:lvl1pPr algn="ctr">
              <a:defRPr sz="2800" b="1">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缺陷总结</a:t>
            </a:r>
            <a:r>
              <a:rPr kumimoji="0" lang="en-US" altLang="zh-CN"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a:t>
            </a:r>
            <a:r>
              <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定位引擎</a:t>
            </a:r>
          </a:p>
        </p:txBody>
      </p:sp>
      <p:sp>
        <p:nvSpPr>
          <p:cNvPr id="33" name="矩形 32">
            <a:extLst>
              <a:ext uri="{FF2B5EF4-FFF2-40B4-BE49-F238E27FC236}">
                <a16:creationId xmlns:a16="http://schemas.microsoft.com/office/drawing/2014/main" id="{33550685-596D-46EA-A4C9-489FD4CEA190}"/>
              </a:ext>
            </a:extLst>
          </p:cNvPr>
          <p:cNvSpPr/>
          <p:nvPr/>
        </p:nvSpPr>
        <p:spPr bwMode="auto">
          <a:xfrm>
            <a:off x="410276" y="2232"/>
            <a:ext cx="680835" cy="895098"/>
          </a:xfrm>
          <a:prstGeom prst="rect">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lvl="0" indent="0" algn="ctr" defTabSz="913760" rtl="0" eaLnBrk="1" fontAlgn="base" latinLnBrk="0" hangingPunct="1">
              <a:lnSpc>
                <a:spcPct val="100000"/>
              </a:lnSpc>
              <a:spcBef>
                <a:spcPct val="0"/>
              </a:spcBef>
              <a:spcAft>
                <a:spcPct val="0"/>
              </a:spcAft>
              <a:buClrTx/>
              <a:buSzTx/>
              <a:buFontTx/>
              <a:buNone/>
              <a:tabLst/>
              <a:defRPr/>
            </a:pPr>
            <a:endParaRPr kumimoji="0" lang="zh-CN" altLang="en-US" sz="1999" b="0" i="0" u="none" strike="noStrike" kern="0" cap="none" spc="0" normalizeH="0" baseline="0" noProof="0">
              <a:ln>
                <a:noFill/>
              </a:ln>
              <a:solidFill>
                <a:srgbClr val="FFFFFF"/>
              </a:solidFill>
              <a:effectLst/>
              <a:uLnTx/>
              <a:uFillTx/>
              <a:latin typeface="微软雅黑"/>
              <a:ea typeface="微软雅黑"/>
              <a:cs typeface="+mn-cs"/>
            </a:endParaRPr>
          </a:p>
        </p:txBody>
      </p:sp>
      <p:grpSp>
        <p:nvGrpSpPr>
          <p:cNvPr id="34" name="组合 33">
            <a:extLst>
              <a:ext uri="{FF2B5EF4-FFF2-40B4-BE49-F238E27FC236}">
                <a16:creationId xmlns:a16="http://schemas.microsoft.com/office/drawing/2014/main" id="{D70E7067-5F11-4FDA-81C1-604E9F77ECDE}"/>
              </a:ext>
            </a:extLst>
          </p:cNvPr>
          <p:cNvGrpSpPr/>
          <p:nvPr/>
        </p:nvGrpSpPr>
        <p:grpSpPr>
          <a:xfrm>
            <a:off x="547505" y="386911"/>
            <a:ext cx="406377" cy="406375"/>
            <a:chOff x="2715905" y="-1569492"/>
            <a:chExt cx="504967" cy="504965"/>
          </a:xfrm>
        </p:grpSpPr>
        <p:sp>
          <p:nvSpPr>
            <p:cNvPr id="35" name="椭圆 34">
              <a:extLst>
                <a:ext uri="{FF2B5EF4-FFF2-40B4-BE49-F238E27FC236}">
                  <a16:creationId xmlns:a16="http://schemas.microsoft.com/office/drawing/2014/main" id="{AE8163C7-9BE3-491F-9D81-E51977328B29}"/>
                </a:ext>
              </a:extLst>
            </p:cNvPr>
            <p:cNvSpPr/>
            <p:nvPr/>
          </p:nvSpPr>
          <p:spPr bwMode="auto">
            <a:xfrm>
              <a:off x="2715905" y="-1569492"/>
              <a:ext cx="504967" cy="504965"/>
            </a:xfrm>
            <a:prstGeom prst="ellipse">
              <a:avLst/>
            </a:prstGeom>
            <a:solidFill>
              <a:srgbClr val="FFFFFF"/>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任意多边形: 形状 35">
              <a:extLst>
                <a:ext uri="{FF2B5EF4-FFF2-40B4-BE49-F238E27FC236}">
                  <a16:creationId xmlns:a16="http://schemas.microsoft.com/office/drawing/2014/main" id="{9EE95D1F-45EC-49BB-917C-7F6E5F0C6DD7}"/>
                </a:ext>
              </a:extLst>
            </p:cNvPr>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rgbClr val="BA1E34"/>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86" name="图片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6301" y="444855"/>
            <a:ext cx="2055889" cy="268862"/>
          </a:xfrm>
          <a:prstGeom prst="rect">
            <a:avLst/>
          </a:prstGeom>
        </p:spPr>
      </p:pic>
      <p:sp>
        <p:nvSpPr>
          <p:cNvPr id="2" name="文本框 1"/>
          <p:cNvSpPr txBox="1"/>
          <p:nvPr/>
        </p:nvSpPr>
        <p:spPr>
          <a:xfrm>
            <a:off x="8329789" y="93671"/>
            <a:ext cx="3888432" cy="1025865"/>
          </a:xfrm>
          <a:prstGeom prst="rect">
            <a:avLst/>
          </a:prstGeom>
          <a:noFill/>
        </p:spPr>
        <p:txBody>
          <a:bodyPr wrap="square" rtlCol="0">
            <a:spAutoFit/>
          </a:bodyPr>
          <a:lstStyle/>
          <a:p>
            <a:endParaRPr lang="zh-CN" altLang="en-US" dirty="0"/>
          </a:p>
        </p:txBody>
      </p:sp>
      <p:sp>
        <p:nvSpPr>
          <p:cNvPr id="4" name="文本框 3"/>
          <p:cNvSpPr txBox="1"/>
          <p:nvPr/>
        </p:nvSpPr>
        <p:spPr>
          <a:xfrm>
            <a:off x="8471470" y="5733256"/>
            <a:ext cx="3718943" cy="1477328"/>
          </a:xfrm>
          <a:prstGeom prst="rect">
            <a:avLst/>
          </a:prstGeom>
          <a:noFill/>
        </p:spPr>
        <p:txBody>
          <a:bodyPr wrap="square" rtlCol="0">
            <a:spAutoFit/>
          </a:bodyPr>
          <a:lstStyle/>
          <a:p>
            <a:r>
              <a:rPr lang="en-US" altLang="zh-CN" dirty="0">
                <a:solidFill>
                  <a:schemeClr val="bg1"/>
                </a:solidFill>
              </a:rPr>
              <a:t>111111111111111111111111111111111111111111111111111111111111111111111111111111111111111111111111111111111111111111111111111</a:t>
            </a:r>
            <a:endParaRPr lang="zh-CN" altLang="en-US" dirty="0">
              <a:solidFill>
                <a:schemeClr val="bg1"/>
              </a:solidFill>
            </a:endParaRPr>
          </a:p>
        </p:txBody>
      </p:sp>
      <p:pic>
        <p:nvPicPr>
          <p:cNvPr id="5" name="图片 4">
            <a:extLst>
              <a:ext uri="{FF2B5EF4-FFF2-40B4-BE49-F238E27FC236}">
                <a16:creationId xmlns:a16="http://schemas.microsoft.com/office/drawing/2014/main" id="{41003CDF-174B-49AA-B2DC-FA7508247A48}"/>
              </a:ext>
            </a:extLst>
          </p:cNvPr>
          <p:cNvPicPr>
            <a:picLocks noChangeAspect="1"/>
          </p:cNvPicPr>
          <p:nvPr/>
        </p:nvPicPr>
        <p:blipFill>
          <a:blip r:embed="rId4"/>
          <a:stretch>
            <a:fillRect/>
          </a:stretch>
        </p:blipFill>
        <p:spPr>
          <a:xfrm>
            <a:off x="-2" y="273236"/>
            <a:ext cx="12190413" cy="6582532"/>
          </a:xfrm>
          <a:prstGeom prst="rect">
            <a:avLst/>
          </a:prstGeom>
        </p:spPr>
      </p:pic>
      <p:pic>
        <p:nvPicPr>
          <p:cNvPr id="7" name="图片 6"/>
          <p:cNvPicPr>
            <a:picLocks noChangeAspect="1"/>
          </p:cNvPicPr>
          <p:nvPr/>
        </p:nvPicPr>
        <p:blipFill>
          <a:blip r:embed="rId5"/>
          <a:stretch>
            <a:fillRect/>
          </a:stretch>
        </p:blipFill>
        <p:spPr>
          <a:xfrm>
            <a:off x="2747168" y="1033462"/>
            <a:ext cx="6696075" cy="4791075"/>
          </a:xfrm>
          <a:prstGeom prst="rect">
            <a:avLst/>
          </a:prstGeom>
        </p:spPr>
      </p:pic>
    </p:spTree>
    <p:extLst>
      <p:ext uri="{BB962C8B-B14F-4D97-AF65-F5344CB8AC3E}">
        <p14:creationId xmlns:p14="http://schemas.microsoft.com/office/powerpoint/2010/main" val="3268610619"/>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E38C594A-D83D-4693-80E9-1D7B764E00C7}"/>
              </a:ext>
            </a:extLst>
          </p:cNvPr>
          <p:cNvSpPr txBox="1"/>
          <p:nvPr/>
        </p:nvSpPr>
        <p:spPr>
          <a:xfrm>
            <a:off x="1125344" y="236367"/>
            <a:ext cx="5108949" cy="584775"/>
          </a:xfrm>
          <a:prstGeom prst="rect">
            <a:avLst/>
          </a:prstGeom>
          <a:noFill/>
        </p:spPr>
        <p:txBody>
          <a:bodyPr wrap="square" rtlCol="0">
            <a:spAutoFit/>
          </a:bodyPr>
          <a:lstStyle>
            <a:defPPr>
              <a:defRPr lang="zh-CN"/>
            </a:defPPr>
            <a:lvl1pPr algn="ctr">
              <a:defRPr sz="2800" b="1">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简短总结</a:t>
            </a:r>
            <a:r>
              <a:rPr kumimoji="0" lang="en-US" altLang="zh-CN"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a:t>
            </a:r>
            <a:r>
              <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定位引擎</a:t>
            </a:r>
          </a:p>
        </p:txBody>
      </p:sp>
      <p:sp>
        <p:nvSpPr>
          <p:cNvPr id="33" name="矩形 32">
            <a:extLst>
              <a:ext uri="{FF2B5EF4-FFF2-40B4-BE49-F238E27FC236}">
                <a16:creationId xmlns:a16="http://schemas.microsoft.com/office/drawing/2014/main" id="{33550685-596D-46EA-A4C9-489FD4CEA190}"/>
              </a:ext>
            </a:extLst>
          </p:cNvPr>
          <p:cNvSpPr/>
          <p:nvPr/>
        </p:nvSpPr>
        <p:spPr bwMode="auto">
          <a:xfrm>
            <a:off x="410276" y="2232"/>
            <a:ext cx="680835" cy="895098"/>
          </a:xfrm>
          <a:prstGeom prst="rect">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lvl="0" indent="0" algn="ctr" defTabSz="913760" rtl="0" eaLnBrk="1" fontAlgn="base" latinLnBrk="0" hangingPunct="1">
              <a:lnSpc>
                <a:spcPct val="100000"/>
              </a:lnSpc>
              <a:spcBef>
                <a:spcPct val="0"/>
              </a:spcBef>
              <a:spcAft>
                <a:spcPct val="0"/>
              </a:spcAft>
              <a:buClrTx/>
              <a:buSzTx/>
              <a:buFontTx/>
              <a:buNone/>
              <a:tabLst/>
              <a:defRPr/>
            </a:pPr>
            <a:endParaRPr kumimoji="0" lang="zh-CN" altLang="en-US" sz="1999" b="0" i="0" u="none" strike="noStrike" kern="0" cap="none" spc="0" normalizeH="0" baseline="0" noProof="0">
              <a:ln>
                <a:noFill/>
              </a:ln>
              <a:solidFill>
                <a:srgbClr val="FFFFFF"/>
              </a:solidFill>
              <a:effectLst/>
              <a:uLnTx/>
              <a:uFillTx/>
              <a:latin typeface="微软雅黑"/>
              <a:ea typeface="微软雅黑"/>
              <a:cs typeface="+mn-cs"/>
            </a:endParaRPr>
          </a:p>
        </p:txBody>
      </p:sp>
      <p:grpSp>
        <p:nvGrpSpPr>
          <p:cNvPr id="34" name="组合 33">
            <a:extLst>
              <a:ext uri="{FF2B5EF4-FFF2-40B4-BE49-F238E27FC236}">
                <a16:creationId xmlns:a16="http://schemas.microsoft.com/office/drawing/2014/main" id="{D70E7067-5F11-4FDA-81C1-604E9F77ECDE}"/>
              </a:ext>
            </a:extLst>
          </p:cNvPr>
          <p:cNvGrpSpPr/>
          <p:nvPr/>
        </p:nvGrpSpPr>
        <p:grpSpPr>
          <a:xfrm>
            <a:off x="547505" y="386911"/>
            <a:ext cx="406377" cy="406375"/>
            <a:chOff x="2715905" y="-1569492"/>
            <a:chExt cx="504967" cy="504965"/>
          </a:xfrm>
        </p:grpSpPr>
        <p:sp>
          <p:nvSpPr>
            <p:cNvPr id="35" name="椭圆 34">
              <a:extLst>
                <a:ext uri="{FF2B5EF4-FFF2-40B4-BE49-F238E27FC236}">
                  <a16:creationId xmlns:a16="http://schemas.microsoft.com/office/drawing/2014/main" id="{AE8163C7-9BE3-491F-9D81-E51977328B29}"/>
                </a:ext>
              </a:extLst>
            </p:cNvPr>
            <p:cNvSpPr/>
            <p:nvPr/>
          </p:nvSpPr>
          <p:spPr bwMode="auto">
            <a:xfrm>
              <a:off x="2715905" y="-1569492"/>
              <a:ext cx="504967" cy="504965"/>
            </a:xfrm>
            <a:prstGeom prst="ellipse">
              <a:avLst/>
            </a:prstGeom>
            <a:solidFill>
              <a:srgbClr val="FFFFFF"/>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任意多边形: 形状 35">
              <a:extLst>
                <a:ext uri="{FF2B5EF4-FFF2-40B4-BE49-F238E27FC236}">
                  <a16:creationId xmlns:a16="http://schemas.microsoft.com/office/drawing/2014/main" id="{9EE95D1F-45EC-49BB-917C-7F6E5F0C6DD7}"/>
                </a:ext>
              </a:extLst>
            </p:cNvPr>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rgbClr val="BA1E34"/>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86" name="图片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6301" y="444855"/>
            <a:ext cx="2055889" cy="268862"/>
          </a:xfrm>
          <a:prstGeom prst="rect">
            <a:avLst/>
          </a:prstGeom>
        </p:spPr>
      </p:pic>
      <p:sp>
        <p:nvSpPr>
          <p:cNvPr id="48" name="圆角矩形 47"/>
          <p:cNvSpPr/>
          <p:nvPr/>
        </p:nvSpPr>
        <p:spPr>
          <a:xfrm>
            <a:off x="1918742" y="2060848"/>
            <a:ext cx="8640960" cy="622029"/>
          </a:xfrm>
          <a:prstGeom prst="roundRect">
            <a:avLst>
              <a:gd name="adj" fmla="val 50000"/>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51" name="Round Same Side Corner Rectangle 10"/>
          <p:cNvSpPr/>
          <p:nvPr/>
        </p:nvSpPr>
        <p:spPr>
          <a:xfrm rot="5400000">
            <a:off x="2312393" y="1667199"/>
            <a:ext cx="622029" cy="1409330"/>
          </a:xfrm>
          <a:prstGeom prst="round2SameRect">
            <a:avLst>
              <a:gd name="adj1" fmla="val 50000"/>
              <a:gd name="adj2" fmla="val 0"/>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52" name="TextBox 42"/>
          <p:cNvSpPr txBox="1"/>
          <p:nvPr/>
        </p:nvSpPr>
        <p:spPr>
          <a:xfrm>
            <a:off x="1993459" y="2178821"/>
            <a:ext cx="1005403" cy="381258"/>
          </a:xfrm>
          <a:prstGeom prst="rect">
            <a:avLst/>
          </a:prstGeom>
          <a:noFill/>
        </p:spPr>
        <p:txBody>
          <a:bodyPr wrap="none" rtlCol="0">
            <a:spAutoFit/>
          </a:bodyPr>
          <a:lstStyle/>
          <a:p>
            <a:pPr>
              <a:lnSpc>
                <a:spcPct val="130000"/>
              </a:lnSpc>
            </a:pPr>
            <a:r>
              <a:rPr lang="zh-CN" altLang="en-US" sz="2400" baseline="-3000" dirty="0">
                <a:solidFill>
                  <a:schemeClr val="bg1"/>
                </a:solidFill>
                <a:latin typeface="思源黑体" panose="020B0500000000000000" pitchFamily="34" charset="-122"/>
                <a:ea typeface="思源黑体" panose="020B0500000000000000" pitchFamily="34" charset="-122"/>
                <a:cs typeface="+mn-ea"/>
                <a:sym typeface="+mn-lt"/>
              </a:rPr>
              <a:t>项目指标</a:t>
            </a:r>
          </a:p>
        </p:txBody>
      </p:sp>
      <p:sp>
        <p:nvSpPr>
          <p:cNvPr id="67" name="矩形 66"/>
          <p:cNvSpPr/>
          <p:nvPr/>
        </p:nvSpPr>
        <p:spPr>
          <a:xfrm>
            <a:off x="1932272" y="3042919"/>
            <a:ext cx="4090926" cy="1944216"/>
          </a:xfrm>
          <a:prstGeom prst="rect">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68" name="Text Placeholder 11"/>
          <p:cNvSpPr txBox="1">
            <a:spLocks/>
          </p:cNvSpPr>
          <p:nvPr/>
        </p:nvSpPr>
        <p:spPr>
          <a:xfrm>
            <a:off x="2030912" y="3087911"/>
            <a:ext cx="3100754" cy="4716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spcBef>
                <a:spcPct val="0"/>
              </a:spcBef>
              <a:buNone/>
            </a:pPr>
            <a:r>
              <a:rPr lang="zh-CN" altLang="en-US" sz="2000" dirty="0">
                <a:solidFill>
                  <a:schemeClr val="bg1"/>
                </a:solidFill>
                <a:latin typeface="思源黑体" panose="020B0500000000000000" pitchFamily="34" charset="-122"/>
                <a:ea typeface="思源黑体" panose="020B0500000000000000" pitchFamily="34" charset="-122"/>
                <a:cs typeface="+mn-ea"/>
                <a:sym typeface="+mn-lt"/>
              </a:rPr>
              <a:t>美中不足</a:t>
            </a:r>
            <a:endParaRPr lang="en-AU" sz="2000" dirty="0">
              <a:solidFill>
                <a:schemeClr val="bg1"/>
              </a:solidFill>
              <a:latin typeface="思源黑体" panose="020B0500000000000000" pitchFamily="34" charset="-122"/>
              <a:ea typeface="思源黑体" panose="020B0500000000000000" pitchFamily="34" charset="-122"/>
              <a:cs typeface="+mn-ea"/>
              <a:sym typeface="+mn-lt"/>
            </a:endParaRPr>
          </a:p>
        </p:txBody>
      </p:sp>
      <p:sp>
        <p:nvSpPr>
          <p:cNvPr id="69" name="TextBox 46"/>
          <p:cNvSpPr txBox="1"/>
          <p:nvPr/>
        </p:nvSpPr>
        <p:spPr>
          <a:xfrm>
            <a:off x="1954738" y="3596660"/>
            <a:ext cx="4068460" cy="1073114"/>
          </a:xfrm>
          <a:prstGeom prst="rect">
            <a:avLst/>
          </a:prstGeom>
          <a:noFill/>
        </p:spPr>
        <p:txBody>
          <a:bodyPr wrap="square" rtlCol="0">
            <a:spAutoFit/>
          </a:bodyPr>
          <a:lstStyle/>
          <a:p>
            <a:pPr>
              <a:lnSpc>
                <a:spcPct val="130000"/>
              </a:lnSpc>
              <a:spcBef>
                <a:spcPct val="0"/>
              </a:spcBef>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     除了在缺陷部分指出的不足之处外，尽管我们能够基本上按照计划日期进行开发、提测、结项，但是整个过程中我们非常依赖团队中的前端老员工，在开发过程中几乎变成了有什么问题堵塞住都会找他帮忙解决，这对于今后独立完成开发工作室非常不利的，我们应该养成自己的发现问题</a:t>
            </a:r>
            <a:r>
              <a:rPr lang="en-US" altLang="zh-CN" sz="1000" dirty="0">
                <a:solidFill>
                  <a:schemeClr val="bg1"/>
                </a:solidFill>
                <a:latin typeface="思源黑体" panose="020B0500000000000000" pitchFamily="34" charset="-122"/>
                <a:ea typeface="思源黑体" panose="020B0500000000000000" pitchFamily="34" charset="-122"/>
                <a:cs typeface="+mn-ea"/>
                <a:sym typeface="+mn-lt"/>
              </a:rPr>
              <a:t>-</a:t>
            </a: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分析问题</a:t>
            </a:r>
            <a:r>
              <a:rPr lang="en-US" altLang="zh-CN" sz="1000" dirty="0">
                <a:solidFill>
                  <a:schemeClr val="bg1"/>
                </a:solidFill>
                <a:latin typeface="思源黑体" panose="020B0500000000000000" pitchFamily="34" charset="-122"/>
                <a:ea typeface="思源黑体" panose="020B0500000000000000" pitchFamily="34" charset="-122"/>
                <a:cs typeface="+mn-ea"/>
                <a:sym typeface="+mn-lt"/>
              </a:rPr>
              <a:t>-</a:t>
            </a: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定位问题</a:t>
            </a:r>
            <a:r>
              <a:rPr lang="en-US" altLang="zh-CN" sz="1000" dirty="0">
                <a:solidFill>
                  <a:schemeClr val="bg1"/>
                </a:solidFill>
                <a:latin typeface="思源黑体" panose="020B0500000000000000" pitchFamily="34" charset="-122"/>
                <a:ea typeface="思源黑体" panose="020B0500000000000000" pitchFamily="34" charset="-122"/>
                <a:cs typeface="+mn-ea"/>
                <a:sym typeface="+mn-lt"/>
              </a:rPr>
              <a:t>-</a:t>
            </a: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解决问题的思维和方法。</a:t>
            </a:r>
            <a:endParaRPr lang="en-US" altLang="zh-CN" sz="1000" dirty="0">
              <a:solidFill>
                <a:schemeClr val="bg1"/>
              </a:solidFill>
              <a:latin typeface="思源黑体" panose="020B0500000000000000" pitchFamily="34" charset="-122"/>
              <a:ea typeface="思源黑体" panose="020B0500000000000000" pitchFamily="34" charset="-122"/>
              <a:cs typeface="+mn-ea"/>
              <a:sym typeface="+mn-lt"/>
            </a:endParaRPr>
          </a:p>
        </p:txBody>
      </p:sp>
      <p:sp>
        <p:nvSpPr>
          <p:cNvPr id="70" name="矩形 69"/>
          <p:cNvSpPr/>
          <p:nvPr/>
        </p:nvSpPr>
        <p:spPr>
          <a:xfrm>
            <a:off x="6167214" y="3042919"/>
            <a:ext cx="4090926" cy="1944216"/>
          </a:xfrm>
          <a:prstGeom prst="rect">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71" name="Text Placeholder 11"/>
          <p:cNvSpPr txBox="1">
            <a:spLocks/>
          </p:cNvSpPr>
          <p:nvPr/>
        </p:nvSpPr>
        <p:spPr>
          <a:xfrm>
            <a:off x="6234293" y="3136908"/>
            <a:ext cx="3100754" cy="4716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spcBef>
                <a:spcPct val="0"/>
              </a:spcBef>
              <a:buNone/>
            </a:pPr>
            <a:r>
              <a:rPr lang="zh-CN" altLang="en-US" sz="2000" dirty="0">
                <a:solidFill>
                  <a:schemeClr val="bg1"/>
                </a:solidFill>
                <a:latin typeface="思源黑体" panose="020B0500000000000000" pitchFamily="34" charset="-122"/>
                <a:ea typeface="思源黑体" panose="020B0500000000000000" pitchFamily="34" charset="-122"/>
                <a:cs typeface="+mn-ea"/>
                <a:sym typeface="+mn-lt"/>
              </a:rPr>
              <a:t>再接再砺</a:t>
            </a:r>
            <a:endParaRPr lang="en-AU" altLang="zh-CN" sz="2000" dirty="0">
              <a:solidFill>
                <a:schemeClr val="bg1"/>
              </a:solidFill>
              <a:latin typeface="思源黑体" panose="020B0500000000000000" pitchFamily="34" charset="-122"/>
              <a:ea typeface="思源黑体" panose="020B0500000000000000" pitchFamily="34" charset="-122"/>
              <a:cs typeface="+mn-ea"/>
              <a:sym typeface="+mn-lt"/>
            </a:endParaRPr>
          </a:p>
        </p:txBody>
      </p:sp>
      <p:sp>
        <p:nvSpPr>
          <p:cNvPr id="74" name="矩形 73">
            <a:extLst>
              <a:ext uri="{FF2B5EF4-FFF2-40B4-BE49-F238E27FC236}">
                <a16:creationId xmlns:a16="http://schemas.microsoft.com/office/drawing/2014/main" id="{E4BB32BF-13AD-405B-B264-D367667FE6BE}"/>
              </a:ext>
            </a:extLst>
          </p:cNvPr>
          <p:cNvSpPr/>
          <p:nvPr/>
        </p:nvSpPr>
        <p:spPr>
          <a:xfrm>
            <a:off x="3320062" y="2168273"/>
            <a:ext cx="7574183" cy="38125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buFont typeface="Arial" panose="020B0604020202020204" pitchFamily="34" charset="0"/>
              <a:buNone/>
            </a:pPr>
            <a:r>
              <a:rPr lang="zh-CN" altLang="en-US" sz="1600" b="1" kern="0" dirty="0">
                <a:solidFill>
                  <a:srgbClr val="4D4D4D"/>
                </a:solidFill>
                <a:latin typeface="微软雅黑"/>
                <a:ea typeface="微软雅黑"/>
                <a:cs typeface="+mn-ea"/>
                <a:sym typeface="+mn-lt"/>
              </a:rPr>
              <a:t>项目在包括</a:t>
            </a:r>
            <a:r>
              <a:rPr lang="en-US" altLang="zh-CN" sz="1600" b="1" kern="0" dirty="0">
                <a:solidFill>
                  <a:srgbClr val="4D4D4D"/>
                </a:solidFill>
                <a:latin typeface="微软雅黑"/>
                <a:ea typeface="微软雅黑"/>
                <a:cs typeface="+mn-ea"/>
                <a:sym typeface="+mn-lt"/>
              </a:rPr>
              <a:t>DI</a:t>
            </a:r>
            <a:r>
              <a:rPr lang="zh-CN" altLang="en-US" sz="1600" b="1" kern="0" dirty="0">
                <a:solidFill>
                  <a:srgbClr val="4D4D4D"/>
                </a:solidFill>
                <a:latin typeface="微软雅黑"/>
                <a:ea typeface="微软雅黑"/>
                <a:cs typeface="+mn-ea"/>
                <a:sym typeface="+mn-lt"/>
              </a:rPr>
              <a:t>值在内的各项指标都达标的情况下顺利结束，有不足也有成长。</a:t>
            </a:r>
            <a:endParaRPr lang="en-US" altLang="zh-CN" sz="1600" b="1" kern="0" dirty="0">
              <a:solidFill>
                <a:srgbClr val="4D4D4D"/>
              </a:solidFill>
              <a:latin typeface="微软雅黑"/>
              <a:ea typeface="微软雅黑"/>
              <a:cs typeface="+mn-ea"/>
              <a:sym typeface="+mn-lt"/>
            </a:endParaRPr>
          </a:p>
        </p:txBody>
      </p:sp>
      <p:sp>
        <p:nvSpPr>
          <p:cNvPr id="18" name="TextBox 46">
            <a:extLst>
              <a:ext uri="{FF2B5EF4-FFF2-40B4-BE49-F238E27FC236}">
                <a16:creationId xmlns:a16="http://schemas.microsoft.com/office/drawing/2014/main" id="{77EC5982-F8F3-4895-A848-79A9B0DE017D}"/>
              </a:ext>
            </a:extLst>
          </p:cNvPr>
          <p:cNvSpPr txBox="1"/>
          <p:nvPr/>
        </p:nvSpPr>
        <p:spPr>
          <a:xfrm>
            <a:off x="6197270" y="3638567"/>
            <a:ext cx="4068460" cy="873060"/>
          </a:xfrm>
          <a:prstGeom prst="rect">
            <a:avLst/>
          </a:prstGeom>
          <a:noFill/>
        </p:spPr>
        <p:txBody>
          <a:bodyPr wrap="square" rtlCol="0">
            <a:spAutoFit/>
          </a:bodyPr>
          <a:lstStyle/>
          <a:p>
            <a:pPr>
              <a:lnSpc>
                <a:spcPct val="130000"/>
              </a:lnSpc>
              <a:spcBef>
                <a:spcPct val="0"/>
              </a:spcBef>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     集中办公模式下，前后端对接非常顺利，沟通高效方便，我们也养成了有问题、有风险及时提出的习惯和积极沟通的态度，并且对于功能上不确定的地方也能及时和</a:t>
            </a:r>
            <a:r>
              <a:rPr lang="en-US" altLang="zh-CN" sz="1000" dirty="0">
                <a:solidFill>
                  <a:schemeClr val="bg1"/>
                </a:solidFill>
                <a:latin typeface="思源黑体" panose="020B0500000000000000" pitchFamily="34" charset="-122"/>
                <a:ea typeface="思源黑体" panose="020B0500000000000000" pitchFamily="34" charset="-122"/>
                <a:cs typeface="+mn-ea"/>
                <a:sym typeface="+mn-lt"/>
              </a:rPr>
              <a:t>SE</a:t>
            </a: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等相关人员讨论，保证开发方向正确无误。</a:t>
            </a:r>
            <a:endParaRPr lang="en-US" altLang="zh-CN" sz="1000" dirty="0">
              <a:solidFill>
                <a:schemeClr val="bg1"/>
              </a:solidFill>
              <a:latin typeface="思源黑体" panose="020B0500000000000000" pitchFamily="34" charset="-122"/>
              <a:ea typeface="思源黑体" panose="020B0500000000000000" pitchFamily="34" charset="-122"/>
              <a:cs typeface="+mn-ea"/>
              <a:sym typeface="+mn-lt"/>
            </a:endParaRPr>
          </a:p>
        </p:txBody>
      </p:sp>
    </p:spTree>
    <p:extLst>
      <p:ext uri="{BB962C8B-B14F-4D97-AF65-F5344CB8AC3E}">
        <p14:creationId xmlns:p14="http://schemas.microsoft.com/office/powerpoint/2010/main" val="409120549"/>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p:tgtEl>
                                          <p:spTgt spid="51"/>
                                        </p:tgtEl>
                                        <p:attrNameLst>
                                          <p:attrName>ppt_x</p:attrName>
                                        </p:attrNameLst>
                                      </p:cBhvr>
                                      <p:tavLst>
                                        <p:tav tm="0">
                                          <p:val>
                                            <p:strVal val="#ppt_x-#ppt_w*1.125000"/>
                                          </p:val>
                                        </p:tav>
                                        <p:tav tm="100000">
                                          <p:val>
                                            <p:strVal val="#ppt_x"/>
                                          </p:val>
                                        </p:tav>
                                      </p:tavLst>
                                    </p:anim>
                                    <p:animEffect transition="in" filter="wipe(right)">
                                      <p:cBhvr>
                                        <p:cTn id="8" dur="500"/>
                                        <p:tgtEl>
                                          <p:spTgt spid="51"/>
                                        </p:tgtEl>
                                      </p:cBhvr>
                                    </p:animEffect>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barn(inVertical)">
                                      <p:cBhvr>
                                        <p:cTn id="12" dur="500"/>
                                        <p:tgtEl>
                                          <p:spTgt spid="48"/>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0"/>
                                        <p:tgtEl>
                                          <p:spTgt spid="52"/>
                                        </p:tgtEl>
                                      </p:cBhvr>
                                    </p:animEffect>
                                  </p:childTnLst>
                                </p:cTn>
                              </p:par>
                              <p:par>
                                <p:cTn id="17" presetID="2" presetClass="entr" presetSubtype="8" fill="hold" grpId="0" nodeType="withEffect">
                                  <p:stCondLst>
                                    <p:cond delay="500"/>
                                  </p:st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500" fill="hold"/>
                                        <p:tgtEl>
                                          <p:spTgt spid="67"/>
                                        </p:tgtEl>
                                        <p:attrNameLst>
                                          <p:attrName>ppt_x</p:attrName>
                                        </p:attrNameLst>
                                      </p:cBhvr>
                                      <p:tavLst>
                                        <p:tav tm="0">
                                          <p:val>
                                            <p:strVal val="0-#ppt_w/2"/>
                                          </p:val>
                                        </p:tav>
                                        <p:tav tm="100000">
                                          <p:val>
                                            <p:strVal val="#ppt_x"/>
                                          </p:val>
                                        </p:tav>
                                      </p:tavLst>
                                    </p:anim>
                                    <p:anim calcmode="lin" valueType="num">
                                      <p:cBhvr additive="base">
                                        <p:cTn id="20" dur="500" fill="hold"/>
                                        <p:tgtEl>
                                          <p:spTgt spid="67"/>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fade">
                                      <p:cBhvr>
                                        <p:cTn id="24" dur="1000"/>
                                        <p:tgtEl>
                                          <p:spTgt spid="68"/>
                                        </p:tgtEl>
                                      </p:cBhvr>
                                    </p:animEffect>
                                    <p:anim calcmode="lin" valueType="num">
                                      <p:cBhvr>
                                        <p:cTn id="25" dur="1000" fill="hold"/>
                                        <p:tgtEl>
                                          <p:spTgt spid="68"/>
                                        </p:tgtEl>
                                        <p:attrNameLst>
                                          <p:attrName>ppt_x</p:attrName>
                                        </p:attrNameLst>
                                      </p:cBhvr>
                                      <p:tavLst>
                                        <p:tav tm="0">
                                          <p:val>
                                            <p:strVal val="#ppt_x"/>
                                          </p:val>
                                        </p:tav>
                                        <p:tav tm="100000">
                                          <p:val>
                                            <p:strVal val="#ppt_x"/>
                                          </p:val>
                                        </p:tav>
                                      </p:tavLst>
                                    </p:anim>
                                    <p:anim calcmode="lin" valueType="num">
                                      <p:cBhvr>
                                        <p:cTn id="26" dur="1000" fill="hold"/>
                                        <p:tgtEl>
                                          <p:spTgt spid="68"/>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53" presetClass="entr" presetSubtype="16" fill="hold" grpId="0" nodeType="afterEffect">
                                  <p:stCondLst>
                                    <p:cond delay="0"/>
                                  </p:stCondLst>
                                  <p:childTnLst>
                                    <p:set>
                                      <p:cBhvr>
                                        <p:cTn id="29" dur="1" fill="hold">
                                          <p:stCondLst>
                                            <p:cond delay="0"/>
                                          </p:stCondLst>
                                        </p:cTn>
                                        <p:tgtEl>
                                          <p:spTgt spid="69"/>
                                        </p:tgtEl>
                                        <p:attrNameLst>
                                          <p:attrName>style.visibility</p:attrName>
                                        </p:attrNameLst>
                                      </p:cBhvr>
                                      <p:to>
                                        <p:strVal val="visible"/>
                                      </p:to>
                                    </p:set>
                                    <p:anim calcmode="lin" valueType="num">
                                      <p:cBhvr>
                                        <p:cTn id="30" dur="1000" fill="hold"/>
                                        <p:tgtEl>
                                          <p:spTgt spid="69"/>
                                        </p:tgtEl>
                                        <p:attrNameLst>
                                          <p:attrName>ppt_w</p:attrName>
                                        </p:attrNameLst>
                                      </p:cBhvr>
                                      <p:tavLst>
                                        <p:tav tm="0">
                                          <p:val>
                                            <p:fltVal val="0"/>
                                          </p:val>
                                        </p:tav>
                                        <p:tav tm="100000">
                                          <p:val>
                                            <p:strVal val="#ppt_w"/>
                                          </p:val>
                                        </p:tav>
                                      </p:tavLst>
                                    </p:anim>
                                    <p:anim calcmode="lin" valueType="num">
                                      <p:cBhvr>
                                        <p:cTn id="31" dur="1000" fill="hold"/>
                                        <p:tgtEl>
                                          <p:spTgt spid="69"/>
                                        </p:tgtEl>
                                        <p:attrNameLst>
                                          <p:attrName>ppt_h</p:attrName>
                                        </p:attrNameLst>
                                      </p:cBhvr>
                                      <p:tavLst>
                                        <p:tav tm="0">
                                          <p:val>
                                            <p:fltVal val="0"/>
                                          </p:val>
                                        </p:tav>
                                        <p:tav tm="100000">
                                          <p:val>
                                            <p:strVal val="#ppt_h"/>
                                          </p:val>
                                        </p:tav>
                                      </p:tavLst>
                                    </p:anim>
                                    <p:animEffect transition="in" filter="fade">
                                      <p:cBhvr>
                                        <p:cTn id="32" dur="1000"/>
                                        <p:tgtEl>
                                          <p:spTgt spid="69"/>
                                        </p:tgtEl>
                                      </p:cBhvr>
                                    </p:animEffect>
                                  </p:childTnLst>
                                </p:cTn>
                              </p:par>
                              <p:par>
                                <p:cTn id="33" presetID="2" presetClass="entr" presetSubtype="8" fill="hold" grpId="0" nodeType="withEffect">
                                  <p:stCondLst>
                                    <p:cond delay="500"/>
                                  </p:stCondLst>
                                  <p:childTnLst>
                                    <p:set>
                                      <p:cBhvr>
                                        <p:cTn id="34" dur="1" fill="hold">
                                          <p:stCondLst>
                                            <p:cond delay="0"/>
                                          </p:stCondLst>
                                        </p:cTn>
                                        <p:tgtEl>
                                          <p:spTgt spid="70"/>
                                        </p:tgtEl>
                                        <p:attrNameLst>
                                          <p:attrName>style.visibility</p:attrName>
                                        </p:attrNameLst>
                                      </p:cBhvr>
                                      <p:to>
                                        <p:strVal val="visible"/>
                                      </p:to>
                                    </p:set>
                                    <p:anim calcmode="lin" valueType="num">
                                      <p:cBhvr additive="base">
                                        <p:cTn id="35" dur="500" fill="hold"/>
                                        <p:tgtEl>
                                          <p:spTgt spid="70"/>
                                        </p:tgtEl>
                                        <p:attrNameLst>
                                          <p:attrName>ppt_x</p:attrName>
                                        </p:attrNameLst>
                                      </p:cBhvr>
                                      <p:tavLst>
                                        <p:tav tm="0">
                                          <p:val>
                                            <p:strVal val="0-#ppt_w/2"/>
                                          </p:val>
                                        </p:tav>
                                        <p:tav tm="100000">
                                          <p:val>
                                            <p:strVal val="#ppt_x"/>
                                          </p:val>
                                        </p:tav>
                                      </p:tavLst>
                                    </p:anim>
                                    <p:anim calcmode="lin" valueType="num">
                                      <p:cBhvr additive="base">
                                        <p:cTn id="36" dur="500" fill="hold"/>
                                        <p:tgtEl>
                                          <p:spTgt spid="70"/>
                                        </p:tgtEl>
                                        <p:attrNameLst>
                                          <p:attrName>ppt_y</p:attrName>
                                        </p:attrNameLst>
                                      </p:cBhvr>
                                      <p:tavLst>
                                        <p:tav tm="0">
                                          <p:val>
                                            <p:strVal val="#ppt_y"/>
                                          </p:val>
                                        </p:tav>
                                        <p:tav tm="100000">
                                          <p:val>
                                            <p:strVal val="#ppt_y"/>
                                          </p:val>
                                        </p:tav>
                                      </p:tavLst>
                                    </p:anim>
                                  </p:childTnLst>
                                </p:cTn>
                              </p:par>
                            </p:childTnLst>
                          </p:cTn>
                        </p:par>
                        <p:par>
                          <p:cTn id="37" fill="hold">
                            <p:stCondLst>
                              <p:cond delay="4000"/>
                            </p:stCondLst>
                            <p:childTnLst>
                              <p:par>
                                <p:cTn id="38" presetID="42" presetClass="entr" presetSubtype="0" fill="hold" grpId="0" nodeType="afterEffect">
                                  <p:stCondLst>
                                    <p:cond delay="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1000"/>
                                        <p:tgtEl>
                                          <p:spTgt spid="71"/>
                                        </p:tgtEl>
                                      </p:cBhvr>
                                    </p:animEffect>
                                    <p:anim calcmode="lin" valueType="num">
                                      <p:cBhvr>
                                        <p:cTn id="41" dur="1000" fill="hold"/>
                                        <p:tgtEl>
                                          <p:spTgt spid="71"/>
                                        </p:tgtEl>
                                        <p:attrNameLst>
                                          <p:attrName>ppt_x</p:attrName>
                                        </p:attrNameLst>
                                      </p:cBhvr>
                                      <p:tavLst>
                                        <p:tav tm="0">
                                          <p:val>
                                            <p:strVal val="#ppt_x"/>
                                          </p:val>
                                        </p:tav>
                                        <p:tav tm="100000">
                                          <p:val>
                                            <p:strVal val="#ppt_x"/>
                                          </p:val>
                                        </p:tav>
                                      </p:tavLst>
                                    </p:anim>
                                    <p:anim calcmode="lin" valueType="num">
                                      <p:cBhvr>
                                        <p:cTn id="42" dur="1000" fill="hold"/>
                                        <p:tgtEl>
                                          <p:spTgt spid="71"/>
                                        </p:tgtEl>
                                        <p:attrNameLst>
                                          <p:attrName>ppt_y</p:attrName>
                                        </p:attrNameLst>
                                      </p:cBhvr>
                                      <p:tavLst>
                                        <p:tav tm="0">
                                          <p:val>
                                            <p:strVal val="#ppt_y+.1"/>
                                          </p:val>
                                        </p:tav>
                                        <p:tav tm="100000">
                                          <p:val>
                                            <p:strVal val="#ppt_y"/>
                                          </p:val>
                                        </p:tav>
                                      </p:tavLst>
                                    </p:anim>
                                  </p:childTnLst>
                                </p:cTn>
                              </p:par>
                            </p:childTnLst>
                          </p:cTn>
                        </p:par>
                        <p:par>
                          <p:cTn id="43" fill="hold">
                            <p:stCondLst>
                              <p:cond delay="5000"/>
                            </p:stCondLst>
                            <p:childTnLst>
                              <p:par>
                                <p:cTn id="44" presetID="53" presetClass="entr" presetSubtype="16"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p:cTn id="46" dur="1000" fill="hold"/>
                                        <p:tgtEl>
                                          <p:spTgt spid="18"/>
                                        </p:tgtEl>
                                        <p:attrNameLst>
                                          <p:attrName>ppt_w</p:attrName>
                                        </p:attrNameLst>
                                      </p:cBhvr>
                                      <p:tavLst>
                                        <p:tav tm="0">
                                          <p:val>
                                            <p:fltVal val="0"/>
                                          </p:val>
                                        </p:tav>
                                        <p:tav tm="100000">
                                          <p:val>
                                            <p:strVal val="#ppt_w"/>
                                          </p:val>
                                        </p:tav>
                                      </p:tavLst>
                                    </p:anim>
                                    <p:anim calcmode="lin" valueType="num">
                                      <p:cBhvr>
                                        <p:cTn id="47" dur="1000" fill="hold"/>
                                        <p:tgtEl>
                                          <p:spTgt spid="18"/>
                                        </p:tgtEl>
                                        <p:attrNameLst>
                                          <p:attrName>ppt_h</p:attrName>
                                        </p:attrNameLst>
                                      </p:cBhvr>
                                      <p:tavLst>
                                        <p:tav tm="0">
                                          <p:val>
                                            <p:fltVal val="0"/>
                                          </p:val>
                                        </p:tav>
                                        <p:tav tm="100000">
                                          <p:val>
                                            <p:strVal val="#ppt_h"/>
                                          </p:val>
                                        </p:tav>
                                      </p:tavLst>
                                    </p:anim>
                                    <p:animEffect transition="in" filter="fade">
                                      <p:cBhvr>
                                        <p:cTn id="48"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1" grpId="0" animBg="1"/>
      <p:bldP spid="52" grpId="0"/>
      <p:bldP spid="67" grpId="0" animBg="1"/>
      <p:bldP spid="68" grpId="0"/>
      <p:bldP spid="69" grpId="0"/>
      <p:bldP spid="70" grpId="0" animBg="1"/>
      <p:bldP spid="71"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E38C594A-D83D-4693-80E9-1D7B764E00C7}"/>
              </a:ext>
            </a:extLst>
          </p:cNvPr>
          <p:cNvSpPr txBox="1"/>
          <p:nvPr/>
        </p:nvSpPr>
        <p:spPr>
          <a:xfrm>
            <a:off x="1125344" y="236367"/>
            <a:ext cx="5108949" cy="584775"/>
          </a:xfrm>
          <a:prstGeom prst="rect">
            <a:avLst/>
          </a:prstGeom>
          <a:noFill/>
        </p:spPr>
        <p:txBody>
          <a:bodyPr wrap="square" rtlCol="0">
            <a:spAutoFit/>
          </a:bodyPr>
          <a:lstStyle>
            <a:defPPr>
              <a:defRPr lang="zh-CN"/>
            </a:defPPr>
            <a:lvl1pPr algn="ctr">
              <a:defRPr sz="2800" b="1">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项目总结</a:t>
            </a:r>
            <a:r>
              <a:rPr kumimoji="0" lang="en-US" altLang="zh-CN"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a:t>
            </a:r>
            <a:r>
              <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电子封条项目</a:t>
            </a:r>
          </a:p>
        </p:txBody>
      </p:sp>
      <p:sp>
        <p:nvSpPr>
          <p:cNvPr id="33" name="矩形 32">
            <a:extLst>
              <a:ext uri="{FF2B5EF4-FFF2-40B4-BE49-F238E27FC236}">
                <a16:creationId xmlns:a16="http://schemas.microsoft.com/office/drawing/2014/main" id="{33550685-596D-46EA-A4C9-489FD4CEA190}"/>
              </a:ext>
            </a:extLst>
          </p:cNvPr>
          <p:cNvSpPr/>
          <p:nvPr/>
        </p:nvSpPr>
        <p:spPr bwMode="auto">
          <a:xfrm>
            <a:off x="410276" y="2232"/>
            <a:ext cx="680835" cy="895098"/>
          </a:xfrm>
          <a:prstGeom prst="rect">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lvl="0" indent="0" algn="ctr" defTabSz="913760" rtl="0" eaLnBrk="1" fontAlgn="base" latinLnBrk="0" hangingPunct="1">
              <a:lnSpc>
                <a:spcPct val="100000"/>
              </a:lnSpc>
              <a:spcBef>
                <a:spcPct val="0"/>
              </a:spcBef>
              <a:spcAft>
                <a:spcPct val="0"/>
              </a:spcAft>
              <a:buClrTx/>
              <a:buSzTx/>
              <a:buFontTx/>
              <a:buNone/>
              <a:tabLst/>
              <a:defRPr/>
            </a:pPr>
            <a:endParaRPr kumimoji="0" lang="zh-CN" altLang="en-US" sz="1999" b="0" i="0" u="none" strike="noStrike" kern="0" cap="none" spc="0" normalizeH="0" baseline="0" noProof="0">
              <a:ln>
                <a:noFill/>
              </a:ln>
              <a:solidFill>
                <a:srgbClr val="FFFFFF"/>
              </a:solidFill>
              <a:effectLst/>
              <a:uLnTx/>
              <a:uFillTx/>
              <a:latin typeface="微软雅黑"/>
              <a:ea typeface="微软雅黑"/>
              <a:cs typeface="+mn-cs"/>
            </a:endParaRPr>
          </a:p>
        </p:txBody>
      </p:sp>
      <p:grpSp>
        <p:nvGrpSpPr>
          <p:cNvPr id="34" name="组合 33">
            <a:extLst>
              <a:ext uri="{FF2B5EF4-FFF2-40B4-BE49-F238E27FC236}">
                <a16:creationId xmlns:a16="http://schemas.microsoft.com/office/drawing/2014/main" id="{D70E7067-5F11-4FDA-81C1-604E9F77ECDE}"/>
              </a:ext>
            </a:extLst>
          </p:cNvPr>
          <p:cNvGrpSpPr/>
          <p:nvPr/>
        </p:nvGrpSpPr>
        <p:grpSpPr>
          <a:xfrm>
            <a:off x="547505" y="386911"/>
            <a:ext cx="406377" cy="406375"/>
            <a:chOff x="2715905" y="-1569492"/>
            <a:chExt cx="504967" cy="504965"/>
          </a:xfrm>
        </p:grpSpPr>
        <p:sp>
          <p:nvSpPr>
            <p:cNvPr id="35" name="椭圆 34">
              <a:extLst>
                <a:ext uri="{FF2B5EF4-FFF2-40B4-BE49-F238E27FC236}">
                  <a16:creationId xmlns:a16="http://schemas.microsoft.com/office/drawing/2014/main" id="{AE8163C7-9BE3-491F-9D81-E51977328B29}"/>
                </a:ext>
              </a:extLst>
            </p:cNvPr>
            <p:cNvSpPr/>
            <p:nvPr/>
          </p:nvSpPr>
          <p:spPr bwMode="auto">
            <a:xfrm>
              <a:off x="2715905" y="-1569492"/>
              <a:ext cx="504967" cy="504965"/>
            </a:xfrm>
            <a:prstGeom prst="ellipse">
              <a:avLst/>
            </a:prstGeom>
            <a:solidFill>
              <a:srgbClr val="FFFFFF"/>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任意多边形: 形状 35">
              <a:extLst>
                <a:ext uri="{FF2B5EF4-FFF2-40B4-BE49-F238E27FC236}">
                  <a16:creationId xmlns:a16="http://schemas.microsoft.com/office/drawing/2014/main" id="{9EE95D1F-45EC-49BB-917C-7F6E5F0C6DD7}"/>
                </a:ext>
              </a:extLst>
            </p:cNvPr>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rgbClr val="BA1E34"/>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86" name="图片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6301" y="444855"/>
            <a:ext cx="2055889" cy="268862"/>
          </a:xfrm>
          <a:prstGeom prst="rect">
            <a:avLst/>
          </a:prstGeom>
        </p:spPr>
      </p:pic>
      <p:sp>
        <p:nvSpPr>
          <p:cNvPr id="22" name="Down Arrow Callout 55">
            <a:extLst>
              <a:ext uri="{FF2B5EF4-FFF2-40B4-BE49-F238E27FC236}">
                <a16:creationId xmlns:a16="http://schemas.microsoft.com/office/drawing/2014/main" id="{0EEAAB70-D2F1-4F66-B1E2-3AD8A0203DAE}"/>
              </a:ext>
            </a:extLst>
          </p:cNvPr>
          <p:cNvSpPr/>
          <p:nvPr/>
        </p:nvSpPr>
        <p:spPr>
          <a:xfrm>
            <a:off x="8805071" y="1661765"/>
            <a:ext cx="2318464" cy="3703925"/>
          </a:xfrm>
          <a:prstGeom prst="downArrowCallout">
            <a:avLst>
              <a:gd name="adj1" fmla="val 25000"/>
              <a:gd name="adj2" fmla="val 6698"/>
              <a:gd name="adj3" fmla="val 4369"/>
              <a:gd name="adj4" fmla="val 97480"/>
            </a:avLst>
          </a:prstGeom>
          <a:solidFill>
            <a:srgbClr val="CB233A"/>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Down Arrow Callout 55">
            <a:extLst>
              <a:ext uri="{FF2B5EF4-FFF2-40B4-BE49-F238E27FC236}">
                <a16:creationId xmlns:a16="http://schemas.microsoft.com/office/drawing/2014/main" id="{9A7D0C84-7025-4D64-8AC5-1690CFD942EB}"/>
              </a:ext>
            </a:extLst>
          </p:cNvPr>
          <p:cNvSpPr/>
          <p:nvPr/>
        </p:nvSpPr>
        <p:spPr>
          <a:xfrm>
            <a:off x="5984084" y="2068166"/>
            <a:ext cx="2318464" cy="3703925"/>
          </a:xfrm>
          <a:prstGeom prst="downArrowCallout">
            <a:avLst>
              <a:gd name="adj1" fmla="val 25000"/>
              <a:gd name="adj2" fmla="val 6698"/>
              <a:gd name="adj3" fmla="val 4369"/>
              <a:gd name="adj4" fmla="val 97480"/>
            </a:avLst>
          </a:prstGeom>
          <a:solidFill>
            <a:srgbClr val="595959"/>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Down Arrow Callout 55">
            <a:extLst>
              <a:ext uri="{FF2B5EF4-FFF2-40B4-BE49-F238E27FC236}">
                <a16:creationId xmlns:a16="http://schemas.microsoft.com/office/drawing/2014/main" id="{062DC904-F74F-4FF4-8214-90F001A98027}"/>
              </a:ext>
            </a:extLst>
          </p:cNvPr>
          <p:cNvSpPr/>
          <p:nvPr/>
        </p:nvSpPr>
        <p:spPr>
          <a:xfrm>
            <a:off x="3163096" y="1661766"/>
            <a:ext cx="2318464" cy="3703925"/>
          </a:xfrm>
          <a:prstGeom prst="downArrowCallout">
            <a:avLst>
              <a:gd name="adj1" fmla="val 25000"/>
              <a:gd name="adj2" fmla="val 6698"/>
              <a:gd name="adj3" fmla="val 4369"/>
              <a:gd name="adj4" fmla="val 97480"/>
            </a:avLst>
          </a:prstGeom>
          <a:solidFill>
            <a:srgbClr val="CB233A"/>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矩形 24">
            <a:extLst>
              <a:ext uri="{FF2B5EF4-FFF2-40B4-BE49-F238E27FC236}">
                <a16:creationId xmlns:a16="http://schemas.microsoft.com/office/drawing/2014/main" id="{A4AD8114-5DC4-4B23-9163-8B661F26ED26}"/>
              </a:ext>
            </a:extLst>
          </p:cNvPr>
          <p:cNvSpPr/>
          <p:nvPr/>
        </p:nvSpPr>
        <p:spPr>
          <a:xfrm>
            <a:off x="3863776" y="2304762"/>
            <a:ext cx="916553" cy="769441"/>
          </a:xfrm>
          <a:prstGeom prst="rect">
            <a:avLst/>
          </a:prstGeom>
        </p:spPr>
        <p:txBody>
          <a:bodyPr wrap="square">
            <a:spAutoFit/>
          </a:bodyPr>
          <a:lstStyle/>
          <a:p>
            <a:pPr algn="ctr"/>
            <a:r>
              <a:rPr lang="en-US" altLang="zh-CN" sz="4400">
                <a:solidFill>
                  <a:schemeClr val="bg1"/>
                </a:solidFill>
                <a:latin typeface="Impact" panose="020B0806030902050204" pitchFamily="34" charset="0"/>
                <a:ea typeface="微软雅黑" panose="020B0503020204020204" pitchFamily="34" charset="-122"/>
              </a:rPr>
              <a:t>1</a:t>
            </a:r>
            <a:endParaRPr lang="en-US" altLang="zh-CN" sz="4400" dirty="0">
              <a:solidFill>
                <a:schemeClr val="bg1"/>
              </a:solidFill>
              <a:latin typeface="Impact" panose="020B0806030902050204" pitchFamily="34" charset="0"/>
              <a:ea typeface="微软雅黑" panose="020B0503020204020204" pitchFamily="34" charset="-122"/>
            </a:endParaRPr>
          </a:p>
        </p:txBody>
      </p:sp>
      <p:sp>
        <p:nvSpPr>
          <p:cNvPr id="26" name="矩形 25">
            <a:extLst>
              <a:ext uri="{FF2B5EF4-FFF2-40B4-BE49-F238E27FC236}">
                <a16:creationId xmlns:a16="http://schemas.microsoft.com/office/drawing/2014/main" id="{9A5B5E24-BD71-4BF3-8DDA-7EED45F2CD21}"/>
              </a:ext>
            </a:extLst>
          </p:cNvPr>
          <p:cNvSpPr/>
          <p:nvPr/>
        </p:nvSpPr>
        <p:spPr>
          <a:xfrm>
            <a:off x="6569480" y="2854760"/>
            <a:ext cx="1148828" cy="769441"/>
          </a:xfrm>
          <a:prstGeom prst="rect">
            <a:avLst/>
          </a:prstGeom>
        </p:spPr>
        <p:txBody>
          <a:bodyPr wrap="square">
            <a:spAutoFit/>
          </a:bodyPr>
          <a:lstStyle/>
          <a:p>
            <a:pPr lvl="0" algn="ctr">
              <a:defRPr/>
            </a:pPr>
            <a:r>
              <a:rPr lang="en-US" altLang="zh-CN" sz="4400">
                <a:solidFill>
                  <a:schemeClr val="bg1"/>
                </a:solidFill>
                <a:latin typeface="Impact" panose="020B0806030902050204" pitchFamily="34" charset="0"/>
                <a:ea typeface="微软雅黑" panose="020B0503020204020204" pitchFamily="34" charset="-122"/>
              </a:rPr>
              <a:t>2</a:t>
            </a:r>
            <a:endParaRPr lang="en-US" altLang="zh-CN" sz="4400" dirty="0">
              <a:solidFill>
                <a:schemeClr val="bg1"/>
              </a:solidFill>
              <a:latin typeface="Impact" panose="020B0806030902050204" pitchFamily="34" charset="0"/>
              <a:ea typeface="微软雅黑" panose="020B0503020204020204" pitchFamily="34" charset="-122"/>
            </a:endParaRPr>
          </a:p>
        </p:txBody>
      </p:sp>
      <p:sp>
        <p:nvSpPr>
          <p:cNvPr id="27" name="矩形 26">
            <a:extLst>
              <a:ext uri="{FF2B5EF4-FFF2-40B4-BE49-F238E27FC236}">
                <a16:creationId xmlns:a16="http://schemas.microsoft.com/office/drawing/2014/main" id="{C040A232-B4B1-4F2F-B67D-6E1C2C8C8338}"/>
              </a:ext>
            </a:extLst>
          </p:cNvPr>
          <p:cNvSpPr/>
          <p:nvPr/>
        </p:nvSpPr>
        <p:spPr>
          <a:xfrm>
            <a:off x="9555353" y="2301037"/>
            <a:ext cx="817898" cy="769441"/>
          </a:xfrm>
          <a:prstGeom prst="rect">
            <a:avLst/>
          </a:prstGeom>
        </p:spPr>
        <p:txBody>
          <a:bodyPr wrap="square">
            <a:spAutoFit/>
          </a:bodyPr>
          <a:lstStyle/>
          <a:p>
            <a:pPr lvl="0" algn="ctr">
              <a:defRPr/>
            </a:pPr>
            <a:r>
              <a:rPr lang="en-US" altLang="zh-CN" sz="4400" dirty="0">
                <a:solidFill>
                  <a:schemeClr val="bg1"/>
                </a:solidFill>
                <a:latin typeface="Impact" panose="020B0806030902050204" pitchFamily="34" charset="0"/>
                <a:ea typeface="微软雅黑" panose="020B0503020204020204" pitchFamily="34" charset="-122"/>
              </a:rPr>
              <a:t>3</a:t>
            </a:r>
          </a:p>
        </p:txBody>
      </p:sp>
      <p:grpSp>
        <p:nvGrpSpPr>
          <p:cNvPr id="28" name="Group 4">
            <a:extLst>
              <a:ext uri="{FF2B5EF4-FFF2-40B4-BE49-F238E27FC236}">
                <a16:creationId xmlns:a16="http://schemas.microsoft.com/office/drawing/2014/main" id="{C2E41543-AB1C-464F-86B8-1453D1CB1FFA}"/>
              </a:ext>
            </a:extLst>
          </p:cNvPr>
          <p:cNvGrpSpPr>
            <a:grpSpLocks noChangeAspect="1"/>
          </p:cNvGrpSpPr>
          <p:nvPr/>
        </p:nvGrpSpPr>
        <p:grpSpPr bwMode="auto">
          <a:xfrm flipH="1">
            <a:off x="660591" y="2422830"/>
            <a:ext cx="1803561" cy="3448025"/>
            <a:chOff x="3090" y="1563"/>
            <a:chExt cx="1281" cy="2449"/>
          </a:xfrm>
        </p:grpSpPr>
        <p:sp>
          <p:nvSpPr>
            <p:cNvPr id="29" name="AutoShape 3">
              <a:extLst>
                <a:ext uri="{FF2B5EF4-FFF2-40B4-BE49-F238E27FC236}">
                  <a16:creationId xmlns:a16="http://schemas.microsoft.com/office/drawing/2014/main" id="{FFAC8F50-09A4-41AE-9E34-8EFFCE883ACB}"/>
                </a:ext>
              </a:extLst>
            </p:cNvPr>
            <p:cNvSpPr>
              <a:spLocks noChangeAspect="1" noChangeArrowheads="1" noTextEdit="1"/>
            </p:cNvSpPr>
            <p:nvPr/>
          </p:nvSpPr>
          <p:spPr bwMode="auto">
            <a:xfrm>
              <a:off x="3090" y="1563"/>
              <a:ext cx="1280" cy="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Freeform 5">
              <a:extLst>
                <a:ext uri="{FF2B5EF4-FFF2-40B4-BE49-F238E27FC236}">
                  <a16:creationId xmlns:a16="http://schemas.microsoft.com/office/drawing/2014/main" id="{28A27ED3-EC77-457D-A833-7B7D77498924}"/>
                </a:ext>
              </a:extLst>
            </p:cNvPr>
            <p:cNvSpPr/>
            <p:nvPr/>
          </p:nvSpPr>
          <p:spPr bwMode="auto">
            <a:xfrm>
              <a:off x="4079" y="3799"/>
              <a:ext cx="140" cy="213"/>
            </a:xfrm>
            <a:custGeom>
              <a:avLst/>
              <a:gdLst>
                <a:gd name="T0" fmla="*/ 67 w 103"/>
                <a:gd name="T1" fmla="*/ 3 h 158"/>
                <a:gd name="T2" fmla="*/ 31 w 103"/>
                <a:gd name="T3" fmla="*/ 58 h 158"/>
                <a:gd name="T4" fmla="*/ 25 w 103"/>
                <a:gd name="T5" fmla="*/ 132 h 158"/>
                <a:gd name="T6" fmla="*/ 17 w 103"/>
                <a:gd name="T7" fmla="*/ 157 h 158"/>
                <a:gd name="T8" fmla="*/ 53 w 103"/>
                <a:gd name="T9" fmla="*/ 156 h 158"/>
                <a:gd name="T10" fmla="*/ 87 w 103"/>
                <a:gd name="T11" fmla="*/ 74 h 158"/>
                <a:gd name="T12" fmla="*/ 83 w 103"/>
                <a:gd name="T13" fmla="*/ 60 h 158"/>
                <a:gd name="T14" fmla="*/ 93 w 103"/>
                <a:gd name="T15" fmla="*/ 63 h 158"/>
                <a:gd name="T16" fmla="*/ 103 w 103"/>
                <a:gd name="T17" fmla="*/ 30 h 158"/>
                <a:gd name="T18" fmla="*/ 67 w 103"/>
                <a:gd name="T19" fmla="*/ 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58">
                  <a:moveTo>
                    <a:pt x="67" y="3"/>
                  </a:moveTo>
                  <a:cubicBezTo>
                    <a:pt x="67" y="3"/>
                    <a:pt x="52" y="45"/>
                    <a:pt x="31" y="58"/>
                  </a:cubicBezTo>
                  <a:cubicBezTo>
                    <a:pt x="27" y="83"/>
                    <a:pt x="41" y="114"/>
                    <a:pt x="25" y="132"/>
                  </a:cubicBezTo>
                  <a:cubicBezTo>
                    <a:pt x="16" y="135"/>
                    <a:pt x="0" y="158"/>
                    <a:pt x="17" y="157"/>
                  </a:cubicBezTo>
                  <a:cubicBezTo>
                    <a:pt x="53" y="156"/>
                    <a:pt x="53" y="156"/>
                    <a:pt x="53" y="156"/>
                  </a:cubicBezTo>
                  <a:cubicBezTo>
                    <a:pt x="87" y="74"/>
                    <a:pt x="87" y="74"/>
                    <a:pt x="87" y="74"/>
                  </a:cubicBezTo>
                  <a:cubicBezTo>
                    <a:pt x="83" y="60"/>
                    <a:pt x="83" y="60"/>
                    <a:pt x="83" y="60"/>
                  </a:cubicBezTo>
                  <a:cubicBezTo>
                    <a:pt x="93" y="63"/>
                    <a:pt x="93" y="63"/>
                    <a:pt x="93" y="63"/>
                  </a:cubicBezTo>
                  <a:cubicBezTo>
                    <a:pt x="103" y="30"/>
                    <a:pt x="103" y="30"/>
                    <a:pt x="103" y="30"/>
                  </a:cubicBezTo>
                  <a:cubicBezTo>
                    <a:pt x="103" y="30"/>
                    <a:pt x="85" y="0"/>
                    <a:pt x="67" y="3"/>
                  </a:cubicBezTo>
                  <a:close/>
                </a:path>
              </a:pathLst>
            </a:custGeom>
            <a:solidFill>
              <a:srgbClr val="120F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6">
              <a:extLst>
                <a:ext uri="{FF2B5EF4-FFF2-40B4-BE49-F238E27FC236}">
                  <a16:creationId xmlns:a16="http://schemas.microsoft.com/office/drawing/2014/main" id="{73D7CCCA-1FAB-4460-998D-64319B63CADD}"/>
                </a:ext>
              </a:extLst>
            </p:cNvPr>
            <p:cNvSpPr/>
            <p:nvPr/>
          </p:nvSpPr>
          <p:spPr bwMode="auto">
            <a:xfrm>
              <a:off x="3684" y="2885"/>
              <a:ext cx="501" cy="1008"/>
            </a:xfrm>
            <a:custGeom>
              <a:avLst/>
              <a:gdLst>
                <a:gd name="T0" fmla="*/ 0 w 369"/>
                <a:gd name="T1" fmla="*/ 20 h 745"/>
                <a:gd name="T2" fmla="*/ 21 w 369"/>
                <a:gd name="T3" fmla="*/ 412 h 745"/>
                <a:gd name="T4" fmla="*/ 314 w 369"/>
                <a:gd name="T5" fmla="*/ 745 h 745"/>
                <a:gd name="T6" fmla="*/ 369 w 369"/>
                <a:gd name="T7" fmla="*/ 677 h 745"/>
                <a:gd name="T8" fmla="*/ 116 w 369"/>
                <a:gd name="T9" fmla="*/ 365 h 745"/>
                <a:gd name="T10" fmla="*/ 132 w 369"/>
                <a:gd name="T11" fmla="*/ 106 h 745"/>
                <a:gd name="T12" fmla="*/ 136 w 369"/>
                <a:gd name="T13" fmla="*/ 14 h 745"/>
                <a:gd name="T14" fmla="*/ 85 w 369"/>
                <a:gd name="T15" fmla="*/ 0 h 745"/>
                <a:gd name="T16" fmla="*/ 0 w 369"/>
                <a:gd name="T17" fmla="*/ 20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 h="745">
                  <a:moveTo>
                    <a:pt x="0" y="20"/>
                  </a:moveTo>
                  <a:cubicBezTo>
                    <a:pt x="0" y="20"/>
                    <a:pt x="13" y="396"/>
                    <a:pt x="21" y="412"/>
                  </a:cubicBezTo>
                  <a:cubicBezTo>
                    <a:pt x="28" y="428"/>
                    <a:pt x="314" y="745"/>
                    <a:pt x="314" y="745"/>
                  </a:cubicBezTo>
                  <a:cubicBezTo>
                    <a:pt x="364" y="715"/>
                    <a:pt x="344" y="723"/>
                    <a:pt x="369" y="677"/>
                  </a:cubicBezTo>
                  <a:cubicBezTo>
                    <a:pt x="327" y="611"/>
                    <a:pt x="221" y="467"/>
                    <a:pt x="116" y="365"/>
                  </a:cubicBezTo>
                  <a:cubicBezTo>
                    <a:pt x="113" y="348"/>
                    <a:pt x="132" y="106"/>
                    <a:pt x="132" y="106"/>
                  </a:cubicBezTo>
                  <a:cubicBezTo>
                    <a:pt x="136" y="14"/>
                    <a:pt x="136" y="14"/>
                    <a:pt x="136" y="14"/>
                  </a:cubicBezTo>
                  <a:cubicBezTo>
                    <a:pt x="85" y="0"/>
                    <a:pt x="85" y="0"/>
                    <a:pt x="85" y="0"/>
                  </a:cubicBezTo>
                  <a:lnTo>
                    <a:pt x="0" y="20"/>
                  </a:lnTo>
                  <a:close/>
                </a:path>
              </a:pathLst>
            </a:custGeom>
            <a:solidFill>
              <a:srgbClr val="1910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7">
              <a:extLst>
                <a:ext uri="{FF2B5EF4-FFF2-40B4-BE49-F238E27FC236}">
                  <a16:creationId xmlns:a16="http://schemas.microsoft.com/office/drawing/2014/main" id="{58F2A355-B650-4889-997B-F6729D8BBAD3}"/>
                </a:ext>
              </a:extLst>
            </p:cNvPr>
            <p:cNvSpPr/>
            <p:nvPr/>
          </p:nvSpPr>
          <p:spPr bwMode="auto">
            <a:xfrm>
              <a:off x="3802" y="3003"/>
              <a:ext cx="383" cy="816"/>
            </a:xfrm>
            <a:custGeom>
              <a:avLst/>
              <a:gdLst>
                <a:gd name="T0" fmla="*/ 276 w 282"/>
                <a:gd name="T1" fmla="*/ 603 h 603"/>
                <a:gd name="T2" fmla="*/ 282 w 282"/>
                <a:gd name="T3" fmla="*/ 590 h 603"/>
                <a:gd name="T4" fmla="*/ 13 w 282"/>
                <a:gd name="T5" fmla="*/ 267 h 603"/>
                <a:gd name="T6" fmla="*/ 45 w 282"/>
                <a:gd name="T7" fmla="*/ 19 h 603"/>
                <a:gd name="T8" fmla="*/ 46 w 282"/>
                <a:gd name="T9" fmla="*/ 11 h 603"/>
                <a:gd name="T10" fmla="*/ 30 w 282"/>
                <a:gd name="T11" fmla="*/ 8 h 603"/>
                <a:gd name="T12" fmla="*/ 16 w 282"/>
                <a:gd name="T13" fmla="*/ 0 h 603"/>
                <a:gd name="T14" fmla="*/ 33 w 282"/>
                <a:gd name="T15" fmla="*/ 19 h 603"/>
                <a:gd name="T16" fmla="*/ 0 w 282"/>
                <a:gd name="T17" fmla="*/ 272 h 603"/>
                <a:gd name="T18" fmla="*/ 205 w 282"/>
                <a:gd name="T19" fmla="*/ 517 h 603"/>
                <a:gd name="T20" fmla="*/ 276 w 282"/>
                <a:gd name="T21" fmla="*/ 60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2" h="603">
                  <a:moveTo>
                    <a:pt x="276" y="603"/>
                  </a:moveTo>
                  <a:cubicBezTo>
                    <a:pt x="278" y="600"/>
                    <a:pt x="280" y="595"/>
                    <a:pt x="282" y="590"/>
                  </a:cubicBezTo>
                  <a:cubicBezTo>
                    <a:pt x="240" y="524"/>
                    <a:pt x="127" y="371"/>
                    <a:pt x="13" y="267"/>
                  </a:cubicBezTo>
                  <a:cubicBezTo>
                    <a:pt x="10" y="250"/>
                    <a:pt x="45" y="19"/>
                    <a:pt x="45" y="19"/>
                  </a:cubicBezTo>
                  <a:cubicBezTo>
                    <a:pt x="46" y="11"/>
                    <a:pt x="46" y="11"/>
                    <a:pt x="46" y="11"/>
                  </a:cubicBezTo>
                  <a:cubicBezTo>
                    <a:pt x="46" y="11"/>
                    <a:pt x="38" y="12"/>
                    <a:pt x="30" y="8"/>
                  </a:cubicBezTo>
                  <a:cubicBezTo>
                    <a:pt x="21" y="4"/>
                    <a:pt x="16" y="0"/>
                    <a:pt x="16" y="0"/>
                  </a:cubicBezTo>
                  <a:cubicBezTo>
                    <a:pt x="33" y="19"/>
                    <a:pt x="33" y="19"/>
                    <a:pt x="33" y="19"/>
                  </a:cubicBezTo>
                  <a:cubicBezTo>
                    <a:pt x="0" y="272"/>
                    <a:pt x="0" y="272"/>
                    <a:pt x="0" y="272"/>
                  </a:cubicBezTo>
                  <a:cubicBezTo>
                    <a:pt x="0" y="272"/>
                    <a:pt x="145" y="451"/>
                    <a:pt x="205" y="517"/>
                  </a:cubicBezTo>
                  <a:cubicBezTo>
                    <a:pt x="247" y="563"/>
                    <a:pt x="267" y="591"/>
                    <a:pt x="276" y="603"/>
                  </a:cubicBezTo>
                  <a:close/>
                </a:path>
              </a:pathLst>
            </a:custGeom>
            <a:solidFill>
              <a:srgbClr val="150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
              <a:extLst>
                <a:ext uri="{FF2B5EF4-FFF2-40B4-BE49-F238E27FC236}">
                  <a16:creationId xmlns:a16="http://schemas.microsoft.com/office/drawing/2014/main" id="{29F33296-097A-4A9E-B823-D1D7042E190D}"/>
                </a:ext>
              </a:extLst>
            </p:cNvPr>
            <p:cNvSpPr/>
            <p:nvPr/>
          </p:nvSpPr>
          <p:spPr bwMode="auto">
            <a:xfrm>
              <a:off x="3840" y="3922"/>
              <a:ext cx="133" cy="89"/>
            </a:xfrm>
            <a:custGeom>
              <a:avLst/>
              <a:gdLst>
                <a:gd name="T0" fmla="*/ 26 w 98"/>
                <a:gd name="T1" fmla="*/ 1 h 66"/>
                <a:gd name="T2" fmla="*/ 12 w 98"/>
                <a:gd name="T3" fmla="*/ 35 h 66"/>
                <a:gd name="T4" fmla="*/ 3 w 98"/>
                <a:gd name="T5" fmla="*/ 66 h 66"/>
                <a:gd name="T6" fmla="*/ 98 w 98"/>
                <a:gd name="T7" fmla="*/ 66 h 66"/>
                <a:gd name="T8" fmla="*/ 90 w 98"/>
                <a:gd name="T9" fmla="*/ 37 h 66"/>
                <a:gd name="T10" fmla="*/ 69 w 98"/>
                <a:gd name="T11" fmla="*/ 0 h 66"/>
                <a:gd name="T12" fmla="*/ 26 w 98"/>
                <a:gd name="T13" fmla="*/ 1 h 66"/>
              </a:gdLst>
              <a:ahLst/>
              <a:cxnLst>
                <a:cxn ang="0">
                  <a:pos x="T0" y="T1"/>
                </a:cxn>
                <a:cxn ang="0">
                  <a:pos x="T2" y="T3"/>
                </a:cxn>
                <a:cxn ang="0">
                  <a:pos x="T4" y="T5"/>
                </a:cxn>
                <a:cxn ang="0">
                  <a:pos x="T6" y="T7"/>
                </a:cxn>
                <a:cxn ang="0">
                  <a:pos x="T8" y="T9"/>
                </a:cxn>
                <a:cxn ang="0">
                  <a:pos x="T10" y="T11"/>
                </a:cxn>
                <a:cxn ang="0">
                  <a:pos x="T12" y="T13"/>
                </a:cxn>
              </a:cxnLst>
              <a:rect l="0" t="0" r="r" b="b"/>
              <a:pathLst>
                <a:path w="98" h="66">
                  <a:moveTo>
                    <a:pt x="26" y="1"/>
                  </a:moveTo>
                  <a:cubicBezTo>
                    <a:pt x="12" y="35"/>
                    <a:pt x="12" y="35"/>
                    <a:pt x="12" y="35"/>
                  </a:cubicBezTo>
                  <a:cubicBezTo>
                    <a:pt x="0" y="49"/>
                    <a:pt x="2" y="47"/>
                    <a:pt x="3" y="66"/>
                  </a:cubicBezTo>
                  <a:cubicBezTo>
                    <a:pt x="98" y="66"/>
                    <a:pt x="98" y="66"/>
                    <a:pt x="98" y="66"/>
                  </a:cubicBezTo>
                  <a:cubicBezTo>
                    <a:pt x="98" y="66"/>
                    <a:pt x="98" y="44"/>
                    <a:pt x="90" y="37"/>
                  </a:cubicBezTo>
                  <a:cubicBezTo>
                    <a:pt x="80" y="33"/>
                    <a:pt x="69" y="0"/>
                    <a:pt x="69" y="0"/>
                  </a:cubicBezTo>
                  <a:lnTo>
                    <a:pt x="26" y="1"/>
                  </a:lnTo>
                  <a:close/>
                </a:path>
              </a:pathLst>
            </a:custGeom>
            <a:solidFill>
              <a:srgbClr val="120F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9">
              <a:extLst>
                <a:ext uri="{FF2B5EF4-FFF2-40B4-BE49-F238E27FC236}">
                  <a16:creationId xmlns:a16="http://schemas.microsoft.com/office/drawing/2014/main" id="{16EC219A-19A8-412F-AB12-7A60578F38DC}"/>
                </a:ext>
              </a:extLst>
            </p:cNvPr>
            <p:cNvSpPr/>
            <p:nvPr/>
          </p:nvSpPr>
          <p:spPr bwMode="auto">
            <a:xfrm>
              <a:off x="3847" y="2889"/>
              <a:ext cx="215" cy="1073"/>
            </a:xfrm>
            <a:custGeom>
              <a:avLst/>
              <a:gdLst>
                <a:gd name="T0" fmla="*/ 88 w 158"/>
                <a:gd name="T1" fmla="*/ 793 h 793"/>
                <a:gd name="T2" fmla="*/ 5 w 158"/>
                <a:gd name="T3" fmla="*/ 787 h 793"/>
                <a:gd name="T4" fmla="*/ 12 w 158"/>
                <a:gd name="T5" fmla="*/ 103 h 793"/>
                <a:gd name="T6" fmla="*/ 0 w 158"/>
                <a:gd name="T7" fmla="*/ 103 h 793"/>
                <a:gd name="T8" fmla="*/ 8 w 158"/>
                <a:gd name="T9" fmla="*/ 9 h 793"/>
                <a:gd name="T10" fmla="*/ 18 w 158"/>
                <a:gd name="T11" fmla="*/ 15 h 793"/>
                <a:gd name="T12" fmla="*/ 48 w 158"/>
                <a:gd name="T13" fmla="*/ 0 h 793"/>
                <a:gd name="T14" fmla="*/ 158 w 158"/>
                <a:gd name="T15" fmla="*/ 48 h 793"/>
                <a:gd name="T16" fmla="*/ 88 w 158"/>
                <a:gd name="T17" fmla="*/ 793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793">
                  <a:moveTo>
                    <a:pt x="88" y="793"/>
                  </a:moveTo>
                  <a:cubicBezTo>
                    <a:pt x="5" y="787"/>
                    <a:pt x="5" y="787"/>
                    <a:pt x="5" y="787"/>
                  </a:cubicBezTo>
                  <a:cubicBezTo>
                    <a:pt x="12" y="103"/>
                    <a:pt x="12" y="103"/>
                    <a:pt x="12" y="103"/>
                  </a:cubicBezTo>
                  <a:cubicBezTo>
                    <a:pt x="0" y="103"/>
                    <a:pt x="0" y="103"/>
                    <a:pt x="0" y="103"/>
                  </a:cubicBezTo>
                  <a:cubicBezTo>
                    <a:pt x="8" y="9"/>
                    <a:pt x="8" y="9"/>
                    <a:pt x="8" y="9"/>
                  </a:cubicBezTo>
                  <a:cubicBezTo>
                    <a:pt x="18" y="15"/>
                    <a:pt x="18" y="15"/>
                    <a:pt x="18" y="15"/>
                  </a:cubicBezTo>
                  <a:cubicBezTo>
                    <a:pt x="48" y="0"/>
                    <a:pt x="48" y="0"/>
                    <a:pt x="48" y="0"/>
                  </a:cubicBezTo>
                  <a:cubicBezTo>
                    <a:pt x="158" y="48"/>
                    <a:pt x="158" y="48"/>
                    <a:pt x="158" y="48"/>
                  </a:cubicBezTo>
                  <a:cubicBezTo>
                    <a:pt x="146" y="288"/>
                    <a:pt x="114" y="553"/>
                    <a:pt x="88" y="793"/>
                  </a:cubicBezTo>
                  <a:close/>
                </a:path>
              </a:pathLst>
            </a:custGeom>
            <a:solidFill>
              <a:srgbClr val="1910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0">
              <a:extLst>
                <a:ext uri="{FF2B5EF4-FFF2-40B4-BE49-F238E27FC236}">
                  <a16:creationId xmlns:a16="http://schemas.microsoft.com/office/drawing/2014/main" id="{F8743B78-410D-4327-9BBF-D989404337D6}"/>
                </a:ext>
              </a:extLst>
            </p:cNvPr>
            <p:cNvSpPr/>
            <p:nvPr/>
          </p:nvSpPr>
          <p:spPr bwMode="auto">
            <a:xfrm>
              <a:off x="3666" y="2870"/>
              <a:ext cx="292" cy="118"/>
            </a:xfrm>
            <a:custGeom>
              <a:avLst/>
              <a:gdLst>
                <a:gd name="T0" fmla="*/ 215 w 215"/>
                <a:gd name="T1" fmla="*/ 46 h 87"/>
                <a:gd name="T2" fmla="*/ 121 w 215"/>
                <a:gd name="T3" fmla="*/ 80 h 87"/>
                <a:gd name="T4" fmla="*/ 47 w 215"/>
                <a:gd name="T5" fmla="*/ 55 h 87"/>
                <a:gd name="T6" fmla="*/ 0 w 215"/>
                <a:gd name="T7" fmla="*/ 28 h 87"/>
                <a:gd name="T8" fmla="*/ 98 w 215"/>
                <a:gd name="T9" fmla="*/ 1 h 87"/>
                <a:gd name="T10" fmla="*/ 215 w 215"/>
                <a:gd name="T11" fmla="*/ 46 h 87"/>
              </a:gdLst>
              <a:ahLst/>
              <a:cxnLst>
                <a:cxn ang="0">
                  <a:pos x="T0" y="T1"/>
                </a:cxn>
                <a:cxn ang="0">
                  <a:pos x="T2" y="T3"/>
                </a:cxn>
                <a:cxn ang="0">
                  <a:pos x="T4" y="T5"/>
                </a:cxn>
                <a:cxn ang="0">
                  <a:pos x="T6" y="T7"/>
                </a:cxn>
                <a:cxn ang="0">
                  <a:pos x="T8" y="T9"/>
                </a:cxn>
                <a:cxn ang="0">
                  <a:pos x="T10" y="T11"/>
                </a:cxn>
              </a:cxnLst>
              <a:rect l="0" t="0" r="r" b="b"/>
              <a:pathLst>
                <a:path w="215" h="87">
                  <a:moveTo>
                    <a:pt x="215" y="46"/>
                  </a:moveTo>
                  <a:cubicBezTo>
                    <a:pt x="211" y="49"/>
                    <a:pt x="143" y="87"/>
                    <a:pt x="121" y="80"/>
                  </a:cubicBezTo>
                  <a:cubicBezTo>
                    <a:pt x="47" y="55"/>
                    <a:pt x="47" y="55"/>
                    <a:pt x="47" y="55"/>
                  </a:cubicBezTo>
                  <a:cubicBezTo>
                    <a:pt x="22" y="47"/>
                    <a:pt x="0" y="28"/>
                    <a:pt x="0" y="28"/>
                  </a:cubicBezTo>
                  <a:cubicBezTo>
                    <a:pt x="0" y="28"/>
                    <a:pt x="95" y="0"/>
                    <a:pt x="98" y="1"/>
                  </a:cubicBezTo>
                  <a:cubicBezTo>
                    <a:pt x="102" y="1"/>
                    <a:pt x="215" y="46"/>
                    <a:pt x="215" y="46"/>
                  </a:cubicBezTo>
                  <a:close/>
                </a:path>
              </a:pathLst>
            </a:custGeom>
            <a:solidFill>
              <a:srgbClr val="DAD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1">
              <a:extLst>
                <a:ext uri="{FF2B5EF4-FFF2-40B4-BE49-F238E27FC236}">
                  <a16:creationId xmlns:a16="http://schemas.microsoft.com/office/drawing/2014/main" id="{0732A326-0A03-4279-8DC1-06FDE230E931}"/>
                </a:ext>
              </a:extLst>
            </p:cNvPr>
            <p:cNvSpPr/>
            <p:nvPr/>
          </p:nvSpPr>
          <p:spPr bwMode="auto">
            <a:xfrm>
              <a:off x="3624" y="2267"/>
              <a:ext cx="605" cy="720"/>
            </a:xfrm>
            <a:custGeom>
              <a:avLst/>
              <a:gdLst>
                <a:gd name="T0" fmla="*/ 330 w 445"/>
                <a:gd name="T1" fmla="*/ 14 h 532"/>
                <a:gd name="T2" fmla="*/ 445 w 445"/>
                <a:gd name="T3" fmla="*/ 57 h 532"/>
                <a:gd name="T4" fmla="*/ 394 w 445"/>
                <a:gd name="T5" fmla="*/ 174 h 532"/>
                <a:gd name="T6" fmla="*/ 349 w 445"/>
                <a:gd name="T7" fmla="*/ 431 h 532"/>
                <a:gd name="T8" fmla="*/ 355 w 445"/>
                <a:gd name="T9" fmla="*/ 465 h 532"/>
                <a:gd name="T10" fmla="*/ 264 w 445"/>
                <a:gd name="T11" fmla="*/ 497 h 532"/>
                <a:gd name="T12" fmla="*/ 232 w 445"/>
                <a:gd name="T13" fmla="*/ 532 h 532"/>
                <a:gd name="T14" fmla="*/ 31 w 445"/>
                <a:gd name="T15" fmla="*/ 474 h 532"/>
                <a:gd name="T16" fmla="*/ 63 w 445"/>
                <a:gd name="T17" fmla="*/ 289 h 532"/>
                <a:gd name="T18" fmla="*/ 0 w 445"/>
                <a:gd name="T19" fmla="*/ 47 h 532"/>
                <a:gd name="T20" fmla="*/ 136 w 445"/>
                <a:gd name="T21" fmla="*/ 0 h 532"/>
                <a:gd name="T22" fmla="*/ 317 w 445"/>
                <a:gd name="T23" fmla="*/ 8 h 532"/>
                <a:gd name="T24" fmla="*/ 330 w 445"/>
                <a:gd name="T25" fmla="*/ 14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5" h="532">
                  <a:moveTo>
                    <a:pt x="330" y="14"/>
                  </a:moveTo>
                  <a:cubicBezTo>
                    <a:pt x="337" y="24"/>
                    <a:pt x="445" y="57"/>
                    <a:pt x="445" y="57"/>
                  </a:cubicBezTo>
                  <a:cubicBezTo>
                    <a:pt x="443" y="56"/>
                    <a:pt x="399" y="164"/>
                    <a:pt x="394" y="174"/>
                  </a:cubicBezTo>
                  <a:cubicBezTo>
                    <a:pt x="356" y="256"/>
                    <a:pt x="337" y="340"/>
                    <a:pt x="349" y="431"/>
                  </a:cubicBezTo>
                  <a:cubicBezTo>
                    <a:pt x="350" y="443"/>
                    <a:pt x="353" y="454"/>
                    <a:pt x="355" y="465"/>
                  </a:cubicBezTo>
                  <a:cubicBezTo>
                    <a:pt x="264" y="497"/>
                    <a:pt x="264" y="497"/>
                    <a:pt x="264" y="497"/>
                  </a:cubicBezTo>
                  <a:cubicBezTo>
                    <a:pt x="232" y="532"/>
                    <a:pt x="232" y="532"/>
                    <a:pt x="232" y="532"/>
                  </a:cubicBezTo>
                  <a:cubicBezTo>
                    <a:pt x="31" y="474"/>
                    <a:pt x="31" y="474"/>
                    <a:pt x="31" y="474"/>
                  </a:cubicBezTo>
                  <a:cubicBezTo>
                    <a:pt x="47" y="414"/>
                    <a:pt x="60" y="351"/>
                    <a:pt x="63" y="289"/>
                  </a:cubicBezTo>
                  <a:cubicBezTo>
                    <a:pt x="67" y="203"/>
                    <a:pt x="29" y="126"/>
                    <a:pt x="0" y="47"/>
                  </a:cubicBezTo>
                  <a:cubicBezTo>
                    <a:pt x="136" y="0"/>
                    <a:pt x="136" y="0"/>
                    <a:pt x="136" y="0"/>
                  </a:cubicBezTo>
                  <a:cubicBezTo>
                    <a:pt x="317" y="8"/>
                    <a:pt x="317" y="8"/>
                    <a:pt x="317" y="8"/>
                  </a:cubicBezTo>
                  <a:lnTo>
                    <a:pt x="330" y="14"/>
                  </a:lnTo>
                  <a:close/>
                </a:path>
              </a:pathLst>
            </a:custGeom>
            <a:solidFill>
              <a:srgbClr val="DAD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
              <a:extLst>
                <a:ext uri="{FF2B5EF4-FFF2-40B4-BE49-F238E27FC236}">
                  <a16:creationId xmlns:a16="http://schemas.microsoft.com/office/drawing/2014/main" id="{4964F771-FD7D-4C7E-99E2-C69B057E87BB}"/>
                </a:ext>
              </a:extLst>
            </p:cNvPr>
            <p:cNvSpPr/>
            <p:nvPr/>
          </p:nvSpPr>
          <p:spPr bwMode="auto">
            <a:xfrm>
              <a:off x="3950" y="2889"/>
              <a:ext cx="158" cy="165"/>
            </a:xfrm>
            <a:custGeom>
              <a:avLst/>
              <a:gdLst>
                <a:gd name="T0" fmla="*/ 98 w 116"/>
                <a:gd name="T1" fmla="*/ 0 h 122"/>
                <a:gd name="T2" fmla="*/ 24 w 116"/>
                <a:gd name="T3" fmla="*/ 37 h 122"/>
                <a:gd name="T4" fmla="*/ 5 w 116"/>
                <a:gd name="T5" fmla="*/ 69 h 122"/>
                <a:gd name="T6" fmla="*/ 60 w 116"/>
                <a:gd name="T7" fmla="*/ 117 h 122"/>
                <a:gd name="T8" fmla="*/ 116 w 116"/>
                <a:gd name="T9" fmla="*/ 53 h 122"/>
                <a:gd name="T10" fmla="*/ 98 w 116"/>
                <a:gd name="T11" fmla="*/ 0 h 122"/>
              </a:gdLst>
              <a:ahLst/>
              <a:cxnLst>
                <a:cxn ang="0">
                  <a:pos x="T0" y="T1"/>
                </a:cxn>
                <a:cxn ang="0">
                  <a:pos x="T2" y="T3"/>
                </a:cxn>
                <a:cxn ang="0">
                  <a:pos x="T4" y="T5"/>
                </a:cxn>
                <a:cxn ang="0">
                  <a:pos x="T6" y="T7"/>
                </a:cxn>
                <a:cxn ang="0">
                  <a:pos x="T8" y="T9"/>
                </a:cxn>
                <a:cxn ang="0">
                  <a:pos x="T10" y="T11"/>
                </a:cxn>
              </a:cxnLst>
              <a:rect l="0" t="0" r="r" b="b"/>
              <a:pathLst>
                <a:path w="116" h="122">
                  <a:moveTo>
                    <a:pt x="98" y="0"/>
                  </a:moveTo>
                  <a:cubicBezTo>
                    <a:pt x="92" y="2"/>
                    <a:pt x="26" y="34"/>
                    <a:pt x="24" y="37"/>
                  </a:cubicBezTo>
                  <a:cubicBezTo>
                    <a:pt x="21" y="40"/>
                    <a:pt x="0" y="64"/>
                    <a:pt x="5" y="69"/>
                  </a:cubicBezTo>
                  <a:cubicBezTo>
                    <a:pt x="11" y="74"/>
                    <a:pt x="55" y="122"/>
                    <a:pt x="60" y="117"/>
                  </a:cubicBezTo>
                  <a:cubicBezTo>
                    <a:pt x="65" y="111"/>
                    <a:pt x="116" y="53"/>
                    <a:pt x="116" y="53"/>
                  </a:cubicBezTo>
                  <a:lnTo>
                    <a:pt x="98" y="0"/>
                  </a:lnTo>
                  <a:close/>
                </a:path>
              </a:pathLst>
            </a:custGeom>
            <a:solidFill>
              <a:srgbClr val="EDC2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3">
              <a:extLst>
                <a:ext uri="{FF2B5EF4-FFF2-40B4-BE49-F238E27FC236}">
                  <a16:creationId xmlns:a16="http://schemas.microsoft.com/office/drawing/2014/main" id="{82714EE8-3D05-4D58-817A-AF8DE610FD91}"/>
                </a:ext>
              </a:extLst>
            </p:cNvPr>
            <p:cNvSpPr/>
            <p:nvPr/>
          </p:nvSpPr>
          <p:spPr bwMode="auto">
            <a:xfrm>
              <a:off x="3956" y="2946"/>
              <a:ext cx="152" cy="108"/>
            </a:xfrm>
            <a:custGeom>
              <a:avLst/>
              <a:gdLst>
                <a:gd name="T0" fmla="*/ 1 w 112"/>
                <a:gd name="T1" fmla="*/ 27 h 80"/>
                <a:gd name="T2" fmla="*/ 1 w 112"/>
                <a:gd name="T3" fmla="*/ 23 h 80"/>
                <a:gd name="T4" fmla="*/ 17 w 112"/>
                <a:gd name="T5" fmla="*/ 7 h 80"/>
                <a:gd name="T6" fmla="*/ 9 w 112"/>
                <a:gd name="T7" fmla="*/ 30 h 80"/>
                <a:gd name="T8" fmla="*/ 57 w 112"/>
                <a:gd name="T9" fmla="*/ 59 h 80"/>
                <a:gd name="T10" fmla="*/ 109 w 112"/>
                <a:gd name="T11" fmla="*/ 0 h 80"/>
                <a:gd name="T12" fmla="*/ 112 w 112"/>
                <a:gd name="T13" fmla="*/ 11 h 80"/>
                <a:gd name="T14" fmla="*/ 56 w 112"/>
                <a:gd name="T15" fmla="*/ 75 h 80"/>
                <a:gd name="T16" fmla="*/ 1 w 112"/>
                <a:gd name="T17" fmla="*/ 2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80">
                  <a:moveTo>
                    <a:pt x="1" y="27"/>
                  </a:moveTo>
                  <a:cubicBezTo>
                    <a:pt x="0" y="26"/>
                    <a:pt x="0" y="25"/>
                    <a:pt x="1" y="23"/>
                  </a:cubicBezTo>
                  <a:cubicBezTo>
                    <a:pt x="17" y="7"/>
                    <a:pt x="17" y="7"/>
                    <a:pt x="17" y="7"/>
                  </a:cubicBezTo>
                  <a:cubicBezTo>
                    <a:pt x="17" y="7"/>
                    <a:pt x="8" y="24"/>
                    <a:pt x="9" y="30"/>
                  </a:cubicBezTo>
                  <a:cubicBezTo>
                    <a:pt x="10" y="36"/>
                    <a:pt x="53" y="60"/>
                    <a:pt x="57" y="59"/>
                  </a:cubicBezTo>
                  <a:cubicBezTo>
                    <a:pt x="59" y="59"/>
                    <a:pt x="91" y="21"/>
                    <a:pt x="109" y="0"/>
                  </a:cubicBezTo>
                  <a:cubicBezTo>
                    <a:pt x="112" y="11"/>
                    <a:pt x="112" y="11"/>
                    <a:pt x="112" y="11"/>
                  </a:cubicBezTo>
                  <a:cubicBezTo>
                    <a:pt x="112" y="11"/>
                    <a:pt x="61" y="69"/>
                    <a:pt x="56" y="75"/>
                  </a:cubicBezTo>
                  <a:cubicBezTo>
                    <a:pt x="51" y="80"/>
                    <a:pt x="7" y="32"/>
                    <a:pt x="1" y="27"/>
                  </a:cubicBezTo>
                  <a:close/>
                </a:path>
              </a:pathLst>
            </a:custGeom>
            <a:solidFill>
              <a:srgbClr val="DCB1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4">
              <a:extLst>
                <a:ext uri="{FF2B5EF4-FFF2-40B4-BE49-F238E27FC236}">
                  <a16:creationId xmlns:a16="http://schemas.microsoft.com/office/drawing/2014/main" id="{56FA03A7-7BEF-4D11-B707-FA1FAD0FF93B}"/>
                </a:ext>
              </a:extLst>
            </p:cNvPr>
            <p:cNvSpPr/>
            <p:nvPr/>
          </p:nvSpPr>
          <p:spPr bwMode="auto">
            <a:xfrm>
              <a:off x="4030" y="2344"/>
              <a:ext cx="341" cy="655"/>
            </a:xfrm>
            <a:custGeom>
              <a:avLst/>
              <a:gdLst>
                <a:gd name="T0" fmla="*/ 58 w 251"/>
                <a:gd name="T1" fmla="*/ 43 h 484"/>
                <a:gd name="T2" fmla="*/ 146 w 251"/>
                <a:gd name="T3" fmla="*/ 0 h 484"/>
                <a:gd name="T4" fmla="*/ 186 w 251"/>
                <a:gd name="T5" fmla="*/ 105 h 484"/>
                <a:gd name="T6" fmla="*/ 219 w 251"/>
                <a:gd name="T7" fmla="*/ 190 h 484"/>
                <a:gd name="T8" fmla="*/ 250 w 251"/>
                <a:gd name="T9" fmla="*/ 275 h 484"/>
                <a:gd name="T10" fmla="*/ 208 w 251"/>
                <a:gd name="T11" fmla="*/ 341 h 484"/>
                <a:gd name="T12" fmla="*/ 151 w 251"/>
                <a:gd name="T13" fmla="*/ 403 h 484"/>
                <a:gd name="T14" fmla="*/ 75 w 251"/>
                <a:gd name="T15" fmla="*/ 484 h 484"/>
                <a:gd name="T16" fmla="*/ 0 w 251"/>
                <a:gd name="T17" fmla="*/ 412 h 484"/>
                <a:gd name="T18" fmla="*/ 149 w 251"/>
                <a:gd name="T19" fmla="*/ 256 h 484"/>
                <a:gd name="T20" fmla="*/ 58 w 251"/>
                <a:gd name="T21" fmla="*/ 4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484">
                  <a:moveTo>
                    <a:pt x="58" y="43"/>
                  </a:moveTo>
                  <a:cubicBezTo>
                    <a:pt x="146" y="0"/>
                    <a:pt x="146" y="0"/>
                    <a:pt x="146" y="0"/>
                  </a:cubicBezTo>
                  <a:cubicBezTo>
                    <a:pt x="159" y="35"/>
                    <a:pt x="173" y="70"/>
                    <a:pt x="186" y="105"/>
                  </a:cubicBezTo>
                  <a:cubicBezTo>
                    <a:pt x="197" y="133"/>
                    <a:pt x="208" y="162"/>
                    <a:pt x="219" y="190"/>
                  </a:cubicBezTo>
                  <a:cubicBezTo>
                    <a:pt x="229" y="216"/>
                    <a:pt x="251" y="248"/>
                    <a:pt x="250" y="275"/>
                  </a:cubicBezTo>
                  <a:cubicBezTo>
                    <a:pt x="250" y="305"/>
                    <a:pt x="227" y="322"/>
                    <a:pt x="208" y="341"/>
                  </a:cubicBezTo>
                  <a:cubicBezTo>
                    <a:pt x="189" y="362"/>
                    <a:pt x="170" y="383"/>
                    <a:pt x="151" y="403"/>
                  </a:cubicBezTo>
                  <a:cubicBezTo>
                    <a:pt x="125" y="430"/>
                    <a:pt x="100" y="457"/>
                    <a:pt x="75" y="484"/>
                  </a:cubicBezTo>
                  <a:cubicBezTo>
                    <a:pt x="0" y="412"/>
                    <a:pt x="0" y="412"/>
                    <a:pt x="0" y="412"/>
                  </a:cubicBezTo>
                  <a:cubicBezTo>
                    <a:pt x="149" y="256"/>
                    <a:pt x="149" y="256"/>
                    <a:pt x="149" y="256"/>
                  </a:cubicBezTo>
                  <a:lnTo>
                    <a:pt x="58" y="43"/>
                  </a:lnTo>
                  <a:close/>
                </a:path>
              </a:pathLst>
            </a:custGeom>
            <a:solidFill>
              <a:srgbClr val="DAD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5">
              <a:extLst>
                <a:ext uri="{FF2B5EF4-FFF2-40B4-BE49-F238E27FC236}">
                  <a16:creationId xmlns:a16="http://schemas.microsoft.com/office/drawing/2014/main" id="{12717690-1AB5-4C69-BC51-2FD2DF6ECB76}"/>
                </a:ext>
              </a:extLst>
            </p:cNvPr>
            <p:cNvSpPr/>
            <p:nvPr/>
          </p:nvSpPr>
          <p:spPr bwMode="auto">
            <a:xfrm>
              <a:off x="4136" y="1870"/>
              <a:ext cx="106" cy="169"/>
            </a:xfrm>
            <a:custGeom>
              <a:avLst/>
              <a:gdLst>
                <a:gd name="T0" fmla="*/ 0 w 78"/>
                <a:gd name="T1" fmla="*/ 33 h 125"/>
                <a:gd name="T2" fmla="*/ 72 w 78"/>
                <a:gd name="T3" fmla="*/ 15 h 125"/>
                <a:gd name="T4" fmla="*/ 52 w 78"/>
                <a:gd name="T5" fmla="*/ 107 h 125"/>
                <a:gd name="T6" fmla="*/ 5 w 78"/>
                <a:gd name="T7" fmla="*/ 121 h 125"/>
                <a:gd name="T8" fmla="*/ 0 w 78"/>
                <a:gd name="T9" fmla="*/ 33 h 125"/>
              </a:gdLst>
              <a:ahLst/>
              <a:cxnLst>
                <a:cxn ang="0">
                  <a:pos x="T0" y="T1"/>
                </a:cxn>
                <a:cxn ang="0">
                  <a:pos x="T2" y="T3"/>
                </a:cxn>
                <a:cxn ang="0">
                  <a:pos x="T4" y="T5"/>
                </a:cxn>
                <a:cxn ang="0">
                  <a:pos x="T6" y="T7"/>
                </a:cxn>
                <a:cxn ang="0">
                  <a:pos x="T8" y="T9"/>
                </a:cxn>
              </a:cxnLst>
              <a:rect l="0" t="0" r="r" b="b"/>
              <a:pathLst>
                <a:path w="78" h="125">
                  <a:moveTo>
                    <a:pt x="0" y="33"/>
                  </a:moveTo>
                  <a:cubicBezTo>
                    <a:pt x="11" y="28"/>
                    <a:pt x="66" y="0"/>
                    <a:pt x="72" y="15"/>
                  </a:cubicBezTo>
                  <a:cubicBezTo>
                    <a:pt x="78" y="31"/>
                    <a:pt x="57" y="100"/>
                    <a:pt x="52" y="107"/>
                  </a:cubicBezTo>
                  <a:cubicBezTo>
                    <a:pt x="46" y="115"/>
                    <a:pt x="7" y="125"/>
                    <a:pt x="5" y="121"/>
                  </a:cubicBezTo>
                  <a:cubicBezTo>
                    <a:pt x="3" y="116"/>
                    <a:pt x="0" y="33"/>
                    <a:pt x="0" y="33"/>
                  </a:cubicBezTo>
                  <a:close/>
                </a:path>
              </a:pathLst>
            </a:custGeom>
            <a:solidFill>
              <a:srgbClr val="E2B0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6">
              <a:extLst>
                <a:ext uri="{FF2B5EF4-FFF2-40B4-BE49-F238E27FC236}">
                  <a16:creationId xmlns:a16="http://schemas.microsoft.com/office/drawing/2014/main" id="{7DD1B634-D235-46B9-AD96-B0BD32E89F7F}"/>
                </a:ext>
              </a:extLst>
            </p:cNvPr>
            <p:cNvSpPr/>
            <p:nvPr/>
          </p:nvSpPr>
          <p:spPr bwMode="auto">
            <a:xfrm>
              <a:off x="4147" y="1900"/>
              <a:ext cx="63" cy="116"/>
            </a:xfrm>
            <a:custGeom>
              <a:avLst/>
              <a:gdLst>
                <a:gd name="T0" fmla="*/ 14 w 46"/>
                <a:gd name="T1" fmla="*/ 8 h 86"/>
                <a:gd name="T2" fmla="*/ 42 w 46"/>
                <a:gd name="T3" fmla="*/ 8 h 86"/>
                <a:gd name="T4" fmla="*/ 41 w 46"/>
                <a:gd name="T5" fmla="*/ 37 h 86"/>
                <a:gd name="T6" fmla="*/ 29 w 46"/>
                <a:gd name="T7" fmla="*/ 74 h 86"/>
                <a:gd name="T8" fmla="*/ 2 w 46"/>
                <a:gd name="T9" fmla="*/ 82 h 86"/>
                <a:gd name="T10" fmla="*/ 14 w 46"/>
                <a:gd name="T11" fmla="*/ 8 h 86"/>
              </a:gdLst>
              <a:ahLst/>
              <a:cxnLst>
                <a:cxn ang="0">
                  <a:pos x="T0" y="T1"/>
                </a:cxn>
                <a:cxn ang="0">
                  <a:pos x="T2" y="T3"/>
                </a:cxn>
                <a:cxn ang="0">
                  <a:pos x="T4" y="T5"/>
                </a:cxn>
                <a:cxn ang="0">
                  <a:pos x="T6" y="T7"/>
                </a:cxn>
                <a:cxn ang="0">
                  <a:pos x="T8" y="T9"/>
                </a:cxn>
                <a:cxn ang="0">
                  <a:pos x="T10" y="T11"/>
                </a:cxn>
              </a:cxnLst>
              <a:rect l="0" t="0" r="r" b="b"/>
              <a:pathLst>
                <a:path w="46" h="86">
                  <a:moveTo>
                    <a:pt x="14" y="8"/>
                  </a:moveTo>
                  <a:cubicBezTo>
                    <a:pt x="18" y="7"/>
                    <a:pt x="38" y="0"/>
                    <a:pt x="42" y="8"/>
                  </a:cubicBezTo>
                  <a:cubicBezTo>
                    <a:pt x="46" y="15"/>
                    <a:pt x="41" y="33"/>
                    <a:pt x="41" y="37"/>
                  </a:cubicBezTo>
                  <a:cubicBezTo>
                    <a:pt x="41" y="41"/>
                    <a:pt x="34" y="69"/>
                    <a:pt x="29" y="74"/>
                  </a:cubicBezTo>
                  <a:cubicBezTo>
                    <a:pt x="23" y="79"/>
                    <a:pt x="3" y="86"/>
                    <a:pt x="2" y="82"/>
                  </a:cubicBezTo>
                  <a:cubicBezTo>
                    <a:pt x="0" y="78"/>
                    <a:pt x="14" y="8"/>
                    <a:pt x="14" y="8"/>
                  </a:cubicBezTo>
                  <a:close/>
                </a:path>
              </a:pathLst>
            </a:custGeom>
            <a:solidFill>
              <a:srgbClr val="E0927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7">
              <a:extLst>
                <a:ext uri="{FF2B5EF4-FFF2-40B4-BE49-F238E27FC236}">
                  <a16:creationId xmlns:a16="http://schemas.microsoft.com/office/drawing/2014/main" id="{EF30B56F-93C6-4F45-BA50-A408DC26753F}"/>
                </a:ext>
              </a:extLst>
            </p:cNvPr>
            <p:cNvSpPr/>
            <p:nvPr/>
          </p:nvSpPr>
          <p:spPr bwMode="auto">
            <a:xfrm>
              <a:off x="3661" y="1853"/>
              <a:ext cx="106" cy="170"/>
            </a:xfrm>
            <a:custGeom>
              <a:avLst/>
              <a:gdLst>
                <a:gd name="T0" fmla="*/ 78 w 78"/>
                <a:gd name="T1" fmla="*/ 33 h 126"/>
                <a:gd name="T2" fmla="*/ 6 w 78"/>
                <a:gd name="T3" fmla="*/ 16 h 126"/>
                <a:gd name="T4" fmla="*/ 26 w 78"/>
                <a:gd name="T5" fmla="*/ 108 h 126"/>
                <a:gd name="T6" fmla="*/ 73 w 78"/>
                <a:gd name="T7" fmla="*/ 122 h 126"/>
                <a:gd name="T8" fmla="*/ 78 w 78"/>
                <a:gd name="T9" fmla="*/ 33 h 126"/>
              </a:gdLst>
              <a:ahLst/>
              <a:cxnLst>
                <a:cxn ang="0">
                  <a:pos x="T0" y="T1"/>
                </a:cxn>
                <a:cxn ang="0">
                  <a:pos x="T2" y="T3"/>
                </a:cxn>
                <a:cxn ang="0">
                  <a:pos x="T4" y="T5"/>
                </a:cxn>
                <a:cxn ang="0">
                  <a:pos x="T6" y="T7"/>
                </a:cxn>
                <a:cxn ang="0">
                  <a:pos x="T8" y="T9"/>
                </a:cxn>
              </a:cxnLst>
              <a:rect l="0" t="0" r="r" b="b"/>
              <a:pathLst>
                <a:path w="78" h="126">
                  <a:moveTo>
                    <a:pt x="78" y="33"/>
                  </a:moveTo>
                  <a:cubicBezTo>
                    <a:pt x="67" y="29"/>
                    <a:pt x="12" y="0"/>
                    <a:pt x="6" y="16"/>
                  </a:cubicBezTo>
                  <a:cubicBezTo>
                    <a:pt x="0" y="32"/>
                    <a:pt x="21" y="100"/>
                    <a:pt x="26" y="108"/>
                  </a:cubicBezTo>
                  <a:cubicBezTo>
                    <a:pt x="32" y="116"/>
                    <a:pt x="71" y="126"/>
                    <a:pt x="73" y="122"/>
                  </a:cubicBezTo>
                  <a:cubicBezTo>
                    <a:pt x="75" y="117"/>
                    <a:pt x="78" y="33"/>
                    <a:pt x="78" y="33"/>
                  </a:cubicBezTo>
                  <a:close/>
                </a:path>
              </a:pathLst>
            </a:custGeom>
            <a:solidFill>
              <a:srgbClr val="E2B0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8">
              <a:extLst>
                <a:ext uri="{FF2B5EF4-FFF2-40B4-BE49-F238E27FC236}">
                  <a16:creationId xmlns:a16="http://schemas.microsoft.com/office/drawing/2014/main" id="{9840CD97-43B1-497D-B06A-DE7BE9F520F2}"/>
                </a:ext>
              </a:extLst>
            </p:cNvPr>
            <p:cNvSpPr/>
            <p:nvPr/>
          </p:nvSpPr>
          <p:spPr bwMode="auto">
            <a:xfrm>
              <a:off x="3693" y="1884"/>
              <a:ext cx="63" cy="115"/>
            </a:xfrm>
            <a:custGeom>
              <a:avLst/>
              <a:gdLst>
                <a:gd name="T0" fmla="*/ 32 w 46"/>
                <a:gd name="T1" fmla="*/ 8 h 85"/>
                <a:gd name="T2" fmla="*/ 4 w 46"/>
                <a:gd name="T3" fmla="*/ 8 h 85"/>
                <a:gd name="T4" fmla="*/ 5 w 46"/>
                <a:gd name="T5" fmla="*/ 37 h 85"/>
                <a:gd name="T6" fmla="*/ 17 w 46"/>
                <a:gd name="T7" fmla="*/ 74 h 85"/>
                <a:gd name="T8" fmla="*/ 44 w 46"/>
                <a:gd name="T9" fmla="*/ 82 h 85"/>
                <a:gd name="T10" fmla="*/ 32 w 46"/>
                <a:gd name="T11" fmla="*/ 8 h 85"/>
              </a:gdLst>
              <a:ahLst/>
              <a:cxnLst>
                <a:cxn ang="0">
                  <a:pos x="T0" y="T1"/>
                </a:cxn>
                <a:cxn ang="0">
                  <a:pos x="T2" y="T3"/>
                </a:cxn>
                <a:cxn ang="0">
                  <a:pos x="T4" y="T5"/>
                </a:cxn>
                <a:cxn ang="0">
                  <a:pos x="T6" y="T7"/>
                </a:cxn>
                <a:cxn ang="0">
                  <a:pos x="T8" y="T9"/>
                </a:cxn>
                <a:cxn ang="0">
                  <a:pos x="T10" y="T11"/>
                </a:cxn>
              </a:cxnLst>
              <a:rect l="0" t="0" r="r" b="b"/>
              <a:pathLst>
                <a:path w="46" h="85">
                  <a:moveTo>
                    <a:pt x="32" y="8"/>
                  </a:moveTo>
                  <a:cubicBezTo>
                    <a:pt x="28" y="7"/>
                    <a:pt x="8" y="0"/>
                    <a:pt x="4" y="8"/>
                  </a:cubicBezTo>
                  <a:cubicBezTo>
                    <a:pt x="0" y="15"/>
                    <a:pt x="5" y="33"/>
                    <a:pt x="5" y="37"/>
                  </a:cubicBezTo>
                  <a:cubicBezTo>
                    <a:pt x="5" y="41"/>
                    <a:pt x="12" y="69"/>
                    <a:pt x="17" y="74"/>
                  </a:cubicBezTo>
                  <a:cubicBezTo>
                    <a:pt x="23" y="79"/>
                    <a:pt x="43" y="85"/>
                    <a:pt x="44" y="82"/>
                  </a:cubicBezTo>
                  <a:cubicBezTo>
                    <a:pt x="46" y="78"/>
                    <a:pt x="32" y="8"/>
                    <a:pt x="32" y="8"/>
                  </a:cubicBezTo>
                  <a:close/>
                </a:path>
              </a:pathLst>
            </a:custGeom>
            <a:solidFill>
              <a:srgbClr val="E0927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9">
              <a:extLst>
                <a:ext uri="{FF2B5EF4-FFF2-40B4-BE49-F238E27FC236}">
                  <a16:creationId xmlns:a16="http://schemas.microsoft.com/office/drawing/2014/main" id="{47077150-4325-41D0-92EA-811CE5332519}"/>
                </a:ext>
              </a:extLst>
            </p:cNvPr>
            <p:cNvSpPr/>
            <p:nvPr/>
          </p:nvSpPr>
          <p:spPr bwMode="auto">
            <a:xfrm>
              <a:off x="3795" y="2230"/>
              <a:ext cx="257" cy="69"/>
            </a:xfrm>
            <a:custGeom>
              <a:avLst/>
              <a:gdLst>
                <a:gd name="T0" fmla="*/ 21 w 189"/>
                <a:gd name="T1" fmla="*/ 51 h 51"/>
                <a:gd name="T2" fmla="*/ 0 w 189"/>
                <a:gd name="T3" fmla="*/ 27 h 51"/>
                <a:gd name="T4" fmla="*/ 0 w 189"/>
                <a:gd name="T5" fmla="*/ 0 h 51"/>
                <a:gd name="T6" fmla="*/ 189 w 189"/>
                <a:gd name="T7" fmla="*/ 6 h 51"/>
                <a:gd name="T8" fmla="*/ 185 w 189"/>
                <a:gd name="T9" fmla="*/ 46 h 51"/>
                <a:gd name="T10" fmla="*/ 21 w 189"/>
                <a:gd name="T11" fmla="*/ 51 h 51"/>
              </a:gdLst>
              <a:ahLst/>
              <a:cxnLst>
                <a:cxn ang="0">
                  <a:pos x="T0" y="T1"/>
                </a:cxn>
                <a:cxn ang="0">
                  <a:pos x="T2" y="T3"/>
                </a:cxn>
                <a:cxn ang="0">
                  <a:pos x="T4" y="T5"/>
                </a:cxn>
                <a:cxn ang="0">
                  <a:pos x="T6" y="T7"/>
                </a:cxn>
                <a:cxn ang="0">
                  <a:pos x="T8" y="T9"/>
                </a:cxn>
                <a:cxn ang="0">
                  <a:pos x="T10" y="T11"/>
                </a:cxn>
              </a:cxnLst>
              <a:rect l="0" t="0" r="r" b="b"/>
              <a:pathLst>
                <a:path w="189" h="51">
                  <a:moveTo>
                    <a:pt x="21" y="51"/>
                  </a:moveTo>
                  <a:cubicBezTo>
                    <a:pt x="21" y="50"/>
                    <a:pt x="0" y="28"/>
                    <a:pt x="0" y="27"/>
                  </a:cubicBezTo>
                  <a:cubicBezTo>
                    <a:pt x="0" y="26"/>
                    <a:pt x="0" y="0"/>
                    <a:pt x="0" y="0"/>
                  </a:cubicBezTo>
                  <a:cubicBezTo>
                    <a:pt x="189" y="6"/>
                    <a:pt x="189" y="6"/>
                    <a:pt x="189" y="6"/>
                  </a:cubicBezTo>
                  <a:cubicBezTo>
                    <a:pt x="185" y="46"/>
                    <a:pt x="185" y="46"/>
                    <a:pt x="185" y="46"/>
                  </a:cubicBezTo>
                  <a:lnTo>
                    <a:pt x="21" y="51"/>
                  </a:lnTo>
                  <a:close/>
                </a:path>
              </a:pathLst>
            </a:custGeom>
            <a:solidFill>
              <a:srgbClr val="9498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0">
              <a:extLst>
                <a:ext uri="{FF2B5EF4-FFF2-40B4-BE49-F238E27FC236}">
                  <a16:creationId xmlns:a16="http://schemas.microsoft.com/office/drawing/2014/main" id="{BB8EC1E8-9ABA-452B-B748-3FED424A7922}"/>
                </a:ext>
              </a:extLst>
            </p:cNvPr>
            <p:cNvSpPr/>
            <p:nvPr/>
          </p:nvSpPr>
          <p:spPr bwMode="auto">
            <a:xfrm>
              <a:off x="3768" y="2095"/>
              <a:ext cx="322" cy="298"/>
            </a:xfrm>
            <a:custGeom>
              <a:avLst/>
              <a:gdLst>
                <a:gd name="T0" fmla="*/ 192 w 237"/>
                <a:gd name="T1" fmla="*/ 19 h 220"/>
                <a:gd name="T2" fmla="*/ 186 w 237"/>
                <a:gd name="T3" fmla="*/ 122 h 220"/>
                <a:gd name="T4" fmla="*/ 237 w 237"/>
                <a:gd name="T5" fmla="*/ 146 h 220"/>
                <a:gd name="T6" fmla="*/ 119 w 237"/>
                <a:gd name="T7" fmla="*/ 218 h 220"/>
                <a:gd name="T8" fmla="*/ 0 w 237"/>
                <a:gd name="T9" fmla="*/ 140 h 220"/>
                <a:gd name="T10" fmla="*/ 58 w 237"/>
                <a:gd name="T11" fmla="*/ 109 h 220"/>
                <a:gd name="T12" fmla="*/ 74 w 237"/>
                <a:gd name="T13" fmla="*/ 0 h 220"/>
                <a:gd name="T14" fmla="*/ 192 w 237"/>
                <a:gd name="T15" fmla="*/ 19 h 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20">
                  <a:moveTo>
                    <a:pt x="192" y="19"/>
                  </a:moveTo>
                  <a:cubicBezTo>
                    <a:pt x="188" y="44"/>
                    <a:pt x="178" y="116"/>
                    <a:pt x="186" y="122"/>
                  </a:cubicBezTo>
                  <a:cubicBezTo>
                    <a:pt x="194" y="129"/>
                    <a:pt x="237" y="146"/>
                    <a:pt x="237" y="146"/>
                  </a:cubicBezTo>
                  <a:cubicBezTo>
                    <a:pt x="237" y="146"/>
                    <a:pt x="139" y="215"/>
                    <a:pt x="119" y="218"/>
                  </a:cubicBezTo>
                  <a:cubicBezTo>
                    <a:pt x="99" y="220"/>
                    <a:pt x="0" y="140"/>
                    <a:pt x="0" y="140"/>
                  </a:cubicBezTo>
                  <a:cubicBezTo>
                    <a:pt x="0" y="140"/>
                    <a:pt x="50" y="120"/>
                    <a:pt x="58" y="109"/>
                  </a:cubicBezTo>
                  <a:cubicBezTo>
                    <a:pt x="66" y="97"/>
                    <a:pt x="74" y="0"/>
                    <a:pt x="74" y="0"/>
                  </a:cubicBezTo>
                  <a:lnTo>
                    <a:pt x="192" y="19"/>
                  </a:lnTo>
                  <a:close/>
                </a:path>
              </a:pathLst>
            </a:custGeom>
            <a:solidFill>
              <a:srgbClr val="D9A7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1">
              <a:extLst>
                <a:ext uri="{FF2B5EF4-FFF2-40B4-BE49-F238E27FC236}">
                  <a16:creationId xmlns:a16="http://schemas.microsoft.com/office/drawing/2014/main" id="{533CB312-15A8-4CA0-8493-1F69E79422FC}"/>
                </a:ext>
              </a:extLst>
            </p:cNvPr>
            <p:cNvSpPr/>
            <p:nvPr/>
          </p:nvSpPr>
          <p:spPr bwMode="auto">
            <a:xfrm>
              <a:off x="3738" y="1750"/>
              <a:ext cx="434" cy="472"/>
            </a:xfrm>
            <a:custGeom>
              <a:avLst/>
              <a:gdLst>
                <a:gd name="T0" fmla="*/ 10 w 319"/>
                <a:gd name="T1" fmla="*/ 0 h 349"/>
                <a:gd name="T2" fmla="*/ 6 w 319"/>
                <a:gd name="T3" fmla="*/ 194 h 349"/>
                <a:gd name="T4" fmla="*/ 114 w 319"/>
                <a:gd name="T5" fmla="*/ 342 h 349"/>
                <a:gd name="T6" fmla="*/ 157 w 319"/>
                <a:gd name="T7" fmla="*/ 347 h 349"/>
                <a:gd name="T8" fmla="*/ 201 w 319"/>
                <a:gd name="T9" fmla="*/ 330 h 349"/>
                <a:gd name="T10" fmla="*/ 229 w 319"/>
                <a:gd name="T11" fmla="*/ 311 h 349"/>
                <a:gd name="T12" fmla="*/ 277 w 319"/>
                <a:gd name="T13" fmla="*/ 265 h 349"/>
                <a:gd name="T14" fmla="*/ 302 w 319"/>
                <a:gd name="T15" fmla="*/ 207 h 349"/>
                <a:gd name="T16" fmla="*/ 309 w 319"/>
                <a:gd name="T17" fmla="*/ 155 h 349"/>
                <a:gd name="T18" fmla="*/ 319 w 319"/>
                <a:gd name="T19" fmla="*/ 12 h 349"/>
                <a:gd name="T20" fmla="*/ 10 w 319"/>
                <a:gd name="T21" fmla="*/ 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9" h="349">
                  <a:moveTo>
                    <a:pt x="10" y="0"/>
                  </a:moveTo>
                  <a:cubicBezTo>
                    <a:pt x="8" y="64"/>
                    <a:pt x="11" y="130"/>
                    <a:pt x="6" y="194"/>
                  </a:cubicBezTo>
                  <a:cubicBezTo>
                    <a:pt x="0" y="260"/>
                    <a:pt x="63" y="310"/>
                    <a:pt x="114" y="342"/>
                  </a:cubicBezTo>
                  <a:cubicBezTo>
                    <a:pt x="125" y="349"/>
                    <a:pt x="143" y="346"/>
                    <a:pt x="157" y="347"/>
                  </a:cubicBezTo>
                  <a:cubicBezTo>
                    <a:pt x="177" y="349"/>
                    <a:pt x="185" y="341"/>
                    <a:pt x="201" y="330"/>
                  </a:cubicBezTo>
                  <a:cubicBezTo>
                    <a:pt x="210" y="324"/>
                    <a:pt x="220" y="318"/>
                    <a:pt x="229" y="311"/>
                  </a:cubicBezTo>
                  <a:cubicBezTo>
                    <a:pt x="246" y="298"/>
                    <a:pt x="263" y="283"/>
                    <a:pt x="277" y="265"/>
                  </a:cubicBezTo>
                  <a:cubicBezTo>
                    <a:pt x="290" y="248"/>
                    <a:pt x="300" y="229"/>
                    <a:pt x="302" y="207"/>
                  </a:cubicBezTo>
                  <a:cubicBezTo>
                    <a:pt x="304" y="190"/>
                    <a:pt x="307" y="172"/>
                    <a:pt x="309" y="155"/>
                  </a:cubicBezTo>
                  <a:cubicBezTo>
                    <a:pt x="319" y="12"/>
                    <a:pt x="319" y="12"/>
                    <a:pt x="319" y="12"/>
                  </a:cubicBezTo>
                  <a:lnTo>
                    <a:pt x="10" y="0"/>
                  </a:lnTo>
                  <a:close/>
                </a:path>
              </a:pathLst>
            </a:custGeom>
            <a:solidFill>
              <a:srgbClr val="EDC2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2">
              <a:extLst>
                <a:ext uri="{FF2B5EF4-FFF2-40B4-BE49-F238E27FC236}">
                  <a16:creationId xmlns:a16="http://schemas.microsoft.com/office/drawing/2014/main" id="{7B716D5A-EDDB-441B-B2DD-31964708F976}"/>
                </a:ext>
              </a:extLst>
            </p:cNvPr>
            <p:cNvSpPr/>
            <p:nvPr/>
          </p:nvSpPr>
          <p:spPr bwMode="auto">
            <a:xfrm>
              <a:off x="3738" y="1750"/>
              <a:ext cx="434" cy="472"/>
            </a:xfrm>
            <a:custGeom>
              <a:avLst/>
              <a:gdLst>
                <a:gd name="T0" fmla="*/ 10 w 319"/>
                <a:gd name="T1" fmla="*/ 0 h 349"/>
                <a:gd name="T2" fmla="*/ 6 w 319"/>
                <a:gd name="T3" fmla="*/ 194 h 349"/>
                <a:gd name="T4" fmla="*/ 114 w 319"/>
                <a:gd name="T5" fmla="*/ 342 h 349"/>
                <a:gd name="T6" fmla="*/ 157 w 319"/>
                <a:gd name="T7" fmla="*/ 347 h 349"/>
                <a:gd name="T8" fmla="*/ 201 w 319"/>
                <a:gd name="T9" fmla="*/ 330 h 349"/>
                <a:gd name="T10" fmla="*/ 229 w 319"/>
                <a:gd name="T11" fmla="*/ 311 h 349"/>
                <a:gd name="T12" fmla="*/ 277 w 319"/>
                <a:gd name="T13" fmla="*/ 265 h 349"/>
                <a:gd name="T14" fmla="*/ 302 w 319"/>
                <a:gd name="T15" fmla="*/ 207 h 349"/>
                <a:gd name="T16" fmla="*/ 309 w 319"/>
                <a:gd name="T17" fmla="*/ 155 h 349"/>
                <a:gd name="T18" fmla="*/ 319 w 319"/>
                <a:gd name="T19" fmla="*/ 12 h 349"/>
                <a:gd name="T20" fmla="*/ 10 w 319"/>
                <a:gd name="T21" fmla="*/ 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9" h="349">
                  <a:moveTo>
                    <a:pt x="10" y="0"/>
                  </a:moveTo>
                  <a:cubicBezTo>
                    <a:pt x="8" y="64"/>
                    <a:pt x="11" y="130"/>
                    <a:pt x="6" y="194"/>
                  </a:cubicBezTo>
                  <a:cubicBezTo>
                    <a:pt x="0" y="260"/>
                    <a:pt x="63" y="310"/>
                    <a:pt x="114" y="342"/>
                  </a:cubicBezTo>
                  <a:cubicBezTo>
                    <a:pt x="125" y="349"/>
                    <a:pt x="143" y="346"/>
                    <a:pt x="157" y="347"/>
                  </a:cubicBezTo>
                  <a:cubicBezTo>
                    <a:pt x="177" y="349"/>
                    <a:pt x="185" y="341"/>
                    <a:pt x="201" y="330"/>
                  </a:cubicBezTo>
                  <a:cubicBezTo>
                    <a:pt x="210" y="324"/>
                    <a:pt x="220" y="318"/>
                    <a:pt x="229" y="311"/>
                  </a:cubicBezTo>
                  <a:cubicBezTo>
                    <a:pt x="246" y="298"/>
                    <a:pt x="263" y="283"/>
                    <a:pt x="277" y="265"/>
                  </a:cubicBezTo>
                  <a:cubicBezTo>
                    <a:pt x="290" y="248"/>
                    <a:pt x="300" y="229"/>
                    <a:pt x="302" y="207"/>
                  </a:cubicBezTo>
                  <a:cubicBezTo>
                    <a:pt x="304" y="190"/>
                    <a:pt x="307" y="172"/>
                    <a:pt x="309" y="155"/>
                  </a:cubicBezTo>
                  <a:cubicBezTo>
                    <a:pt x="319" y="12"/>
                    <a:pt x="319" y="12"/>
                    <a:pt x="319" y="12"/>
                  </a:cubicBezTo>
                  <a:lnTo>
                    <a:pt x="10" y="0"/>
                  </a:lnTo>
                  <a:close/>
                </a:path>
              </a:pathLst>
            </a:custGeom>
            <a:solidFill>
              <a:srgbClr val="DEB7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3">
              <a:extLst>
                <a:ext uri="{FF2B5EF4-FFF2-40B4-BE49-F238E27FC236}">
                  <a16:creationId xmlns:a16="http://schemas.microsoft.com/office/drawing/2014/main" id="{AD984033-3647-4E87-A8FB-F19472000C94}"/>
                </a:ext>
              </a:extLst>
            </p:cNvPr>
            <p:cNvSpPr/>
            <p:nvPr/>
          </p:nvSpPr>
          <p:spPr bwMode="auto">
            <a:xfrm>
              <a:off x="3742" y="1724"/>
              <a:ext cx="434" cy="486"/>
            </a:xfrm>
            <a:custGeom>
              <a:avLst/>
              <a:gdLst>
                <a:gd name="T0" fmla="*/ 10 w 319"/>
                <a:gd name="T1" fmla="*/ 0 h 359"/>
                <a:gd name="T2" fmla="*/ 6 w 319"/>
                <a:gd name="T3" fmla="*/ 199 h 359"/>
                <a:gd name="T4" fmla="*/ 114 w 319"/>
                <a:gd name="T5" fmla="*/ 351 h 359"/>
                <a:gd name="T6" fmla="*/ 157 w 319"/>
                <a:gd name="T7" fmla="*/ 357 h 359"/>
                <a:gd name="T8" fmla="*/ 201 w 319"/>
                <a:gd name="T9" fmla="*/ 340 h 359"/>
                <a:gd name="T10" fmla="*/ 229 w 319"/>
                <a:gd name="T11" fmla="*/ 320 h 359"/>
                <a:gd name="T12" fmla="*/ 277 w 319"/>
                <a:gd name="T13" fmla="*/ 273 h 359"/>
                <a:gd name="T14" fmla="*/ 302 w 319"/>
                <a:gd name="T15" fmla="*/ 212 h 359"/>
                <a:gd name="T16" fmla="*/ 309 w 319"/>
                <a:gd name="T17" fmla="*/ 160 h 359"/>
                <a:gd name="T18" fmla="*/ 319 w 319"/>
                <a:gd name="T19" fmla="*/ 12 h 359"/>
                <a:gd name="T20" fmla="*/ 10 w 319"/>
                <a:gd name="T21"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9" h="359">
                  <a:moveTo>
                    <a:pt x="10" y="0"/>
                  </a:moveTo>
                  <a:cubicBezTo>
                    <a:pt x="8" y="66"/>
                    <a:pt x="11" y="133"/>
                    <a:pt x="6" y="199"/>
                  </a:cubicBezTo>
                  <a:cubicBezTo>
                    <a:pt x="0" y="268"/>
                    <a:pt x="63" y="319"/>
                    <a:pt x="114" y="351"/>
                  </a:cubicBezTo>
                  <a:cubicBezTo>
                    <a:pt x="125" y="359"/>
                    <a:pt x="143" y="356"/>
                    <a:pt x="157" y="357"/>
                  </a:cubicBezTo>
                  <a:cubicBezTo>
                    <a:pt x="177" y="358"/>
                    <a:pt x="185" y="350"/>
                    <a:pt x="201" y="340"/>
                  </a:cubicBezTo>
                  <a:cubicBezTo>
                    <a:pt x="210" y="333"/>
                    <a:pt x="220" y="327"/>
                    <a:pt x="229" y="320"/>
                  </a:cubicBezTo>
                  <a:cubicBezTo>
                    <a:pt x="246" y="306"/>
                    <a:pt x="263" y="291"/>
                    <a:pt x="277" y="273"/>
                  </a:cubicBezTo>
                  <a:cubicBezTo>
                    <a:pt x="290" y="254"/>
                    <a:pt x="300" y="235"/>
                    <a:pt x="302" y="212"/>
                  </a:cubicBezTo>
                  <a:cubicBezTo>
                    <a:pt x="303" y="195"/>
                    <a:pt x="307" y="177"/>
                    <a:pt x="309" y="160"/>
                  </a:cubicBezTo>
                  <a:cubicBezTo>
                    <a:pt x="319" y="12"/>
                    <a:pt x="319" y="12"/>
                    <a:pt x="319" y="12"/>
                  </a:cubicBezTo>
                  <a:lnTo>
                    <a:pt x="10" y="0"/>
                  </a:lnTo>
                  <a:close/>
                </a:path>
              </a:pathLst>
            </a:custGeom>
            <a:solidFill>
              <a:srgbClr val="EDC2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4">
              <a:extLst>
                <a:ext uri="{FF2B5EF4-FFF2-40B4-BE49-F238E27FC236}">
                  <a16:creationId xmlns:a16="http://schemas.microsoft.com/office/drawing/2014/main" id="{156FD194-E715-41E9-A288-180E3EF12107}"/>
                </a:ext>
              </a:extLst>
            </p:cNvPr>
            <p:cNvSpPr/>
            <p:nvPr/>
          </p:nvSpPr>
          <p:spPr bwMode="auto">
            <a:xfrm>
              <a:off x="3678" y="1696"/>
              <a:ext cx="86" cy="262"/>
            </a:xfrm>
            <a:custGeom>
              <a:avLst/>
              <a:gdLst>
                <a:gd name="T0" fmla="*/ 63 w 63"/>
                <a:gd name="T1" fmla="*/ 0 h 194"/>
                <a:gd name="T2" fmla="*/ 4 w 63"/>
                <a:gd name="T3" fmla="*/ 25 h 194"/>
                <a:gd name="T4" fmla="*/ 51 w 63"/>
                <a:gd name="T5" fmla="*/ 187 h 194"/>
                <a:gd name="T6" fmla="*/ 63 w 63"/>
                <a:gd name="T7" fmla="*/ 0 h 194"/>
              </a:gdLst>
              <a:ahLst/>
              <a:cxnLst>
                <a:cxn ang="0">
                  <a:pos x="T0" y="T1"/>
                </a:cxn>
                <a:cxn ang="0">
                  <a:pos x="T2" y="T3"/>
                </a:cxn>
                <a:cxn ang="0">
                  <a:pos x="T4" y="T5"/>
                </a:cxn>
                <a:cxn ang="0">
                  <a:pos x="T6" y="T7"/>
                </a:cxn>
              </a:cxnLst>
              <a:rect l="0" t="0" r="r" b="b"/>
              <a:pathLst>
                <a:path w="63" h="194">
                  <a:moveTo>
                    <a:pt x="63" y="0"/>
                  </a:moveTo>
                  <a:cubicBezTo>
                    <a:pt x="39" y="3"/>
                    <a:pt x="8" y="1"/>
                    <a:pt x="4" y="25"/>
                  </a:cubicBezTo>
                  <a:cubicBezTo>
                    <a:pt x="0" y="48"/>
                    <a:pt x="50" y="194"/>
                    <a:pt x="51" y="187"/>
                  </a:cubicBezTo>
                  <a:cubicBezTo>
                    <a:pt x="51" y="179"/>
                    <a:pt x="63" y="0"/>
                    <a:pt x="63" y="0"/>
                  </a:cubicBezTo>
                  <a:close/>
                </a:path>
              </a:pathLst>
            </a:custGeom>
            <a:solidFill>
              <a:srgbClr val="96453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5">
              <a:extLst>
                <a:ext uri="{FF2B5EF4-FFF2-40B4-BE49-F238E27FC236}">
                  <a16:creationId xmlns:a16="http://schemas.microsoft.com/office/drawing/2014/main" id="{B8A5E46B-37AE-44B6-9E07-933F693D6C15}"/>
                </a:ext>
              </a:extLst>
            </p:cNvPr>
            <p:cNvSpPr/>
            <p:nvPr/>
          </p:nvSpPr>
          <p:spPr bwMode="auto">
            <a:xfrm>
              <a:off x="3707" y="1720"/>
              <a:ext cx="52" cy="199"/>
            </a:xfrm>
            <a:custGeom>
              <a:avLst/>
              <a:gdLst>
                <a:gd name="T0" fmla="*/ 31 w 38"/>
                <a:gd name="T1" fmla="*/ 147 h 147"/>
                <a:gd name="T2" fmla="*/ 38 w 38"/>
                <a:gd name="T3" fmla="*/ 44 h 147"/>
                <a:gd name="T4" fmla="*/ 37 w 38"/>
                <a:gd name="T5" fmla="*/ 42 h 147"/>
                <a:gd name="T6" fmla="*/ 18 w 38"/>
                <a:gd name="T7" fmla="*/ 22 h 147"/>
                <a:gd name="T8" fmla="*/ 3 w 38"/>
                <a:gd name="T9" fmla="*/ 0 h 147"/>
                <a:gd name="T10" fmla="*/ 15 w 38"/>
                <a:gd name="T11" fmla="*/ 44 h 147"/>
                <a:gd name="T12" fmla="*/ 22 w 38"/>
                <a:gd name="T13" fmla="*/ 63 h 147"/>
                <a:gd name="T14" fmla="*/ 0 w 38"/>
                <a:gd name="T15" fmla="*/ 40 h 147"/>
                <a:gd name="T16" fmla="*/ 14 w 38"/>
                <a:gd name="T17" fmla="*/ 91 h 147"/>
                <a:gd name="T18" fmla="*/ 23 w 38"/>
                <a:gd name="T19" fmla="*/ 107 h 147"/>
                <a:gd name="T20" fmla="*/ 10 w 38"/>
                <a:gd name="T21" fmla="*/ 97 h 147"/>
                <a:gd name="T22" fmla="*/ 31 w 38"/>
                <a:gd name="T23"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147">
                  <a:moveTo>
                    <a:pt x="31" y="147"/>
                  </a:moveTo>
                  <a:cubicBezTo>
                    <a:pt x="33" y="122"/>
                    <a:pt x="36" y="80"/>
                    <a:pt x="38" y="44"/>
                  </a:cubicBezTo>
                  <a:cubicBezTo>
                    <a:pt x="37" y="42"/>
                    <a:pt x="37" y="42"/>
                    <a:pt x="37" y="42"/>
                  </a:cubicBezTo>
                  <a:cubicBezTo>
                    <a:pt x="37" y="42"/>
                    <a:pt x="27" y="32"/>
                    <a:pt x="18" y="22"/>
                  </a:cubicBezTo>
                  <a:cubicBezTo>
                    <a:pt x="10" y="12"/>
                    <a:pt x="3" y="0"/>
                    <a:pt x="3" y="0"/>
                  </a:cubicBezTo>
                  <a:cubicBezTo>
                    <a:pt x="3" y="0"/>
                    <a:pt x="11" y="30"/>
                    <a:pt x="15" y="44"/>
                  </a:cubicBezTo>
                  <a:cubicBezTo>
                    <a:pt x="20" y="57"/>
                    <a:pt x="25" y="65"/>
                    <a:pt x="22" y="63"/>
                  </a:cubicBezTo>
                  <a:cubicBezTo>
                    <a:pt x="20" y="60"/>
                    <a:pt x="0" y="40"/>
                    <a:pt x="0" y="40"/>
                  </a:cubicBezTo>
                  <a:cubicBezTo>
                    <a:pt x="0" y="40"/>
                    <a:pt x="9" y="81"/>
                    <a:pt x="14" y="91"/>
                  </a:cubicBezTo>
                  <a:cubicBezTo>
                    <a:pt x="20" y="100"/>
                    <a:pt x="23" y="107"/>
                    <a:pt x="23" y="107"/>
                  </a:cubicBezTo>
                  <a:cubicBezTo>
                    <a:pt x="22" y="106"/>
                    <a:pt x="10" y="97"/>
                    <a:pt x="10" y="97"/>
                  </a:cubicBezTo>
                  <a:cubicBezTo>
                    <a:pt x="10" y="97"/>
                    <a:pt x="22" y="128"/>
                    <a:pt x="31" y="147"/>
                  </a:cubicBezTo>
                  <a:close/>
                </a:path>
              </a:pathLst>
            </a:custGeom>
            <a:solidFill>
              <a:srgbClr val="8F3F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6">
              <a:extLst>
                <a:ext uri="{FF2B5EF4-FFF2-40B4-BE49-F238E27FC236}">
                  <a16:creationId xmlns:a16="http://schemas.microsoft.com/office/drawing/2014/main" id="{F96DE154-4546-4854-BAE5-83A4F608D2AA}"/>
                </a:ext>
              </a:extLst>
            </p:cNvPr>
            <p:cNvSpPr/>
            <p:nvPr/>
          </p:nvSpPr>
          <p:spPr bwMode="auto">
            <a:xfrm>
              <a:off x="3708" y="1564"/>
              <a:ext cx="538" cy="409"/>
            </a:xfrm>
            <a:custGeom>
              <a:avLst/>
              <a:gdLst>
                <a:gd name="T0" fmla="*/ 330 w 396"/>
                <a:gd name="T1" fmla="*/ 302 h 302"/>
                <a:gd name="T2" fmla="*/ 321 w 396"/>
                <a:gd name="T3" fmla="*/ 176 h 302"/>
                <a:gd name="T4" fmla="*/ 180 w 396"/>
                <a:gd name="T5" fmla="*/ 206 h 302"/>
                <a:gd name="T6" fmla="*/ 47 w 396"/>
                <a:gd name="T7" fmla="*/ 164 h 302"/>
                <a:gd name="T8" fmla="*/ 3 w 396"/>
                <a:gd name="T9" fmla="*/ 63 h 302"/>
                <a:gd name="T10" fmla="*/ 39 w 396"/>
                <a:gd name="T11" fmla="*/ 0 h 302"/>
                <a:gd name="T12" fmla="*/ 79 w 396"/>
                <a:gd name="T13" fmla="*/ 39 h 302"/>
                <a:gd name="T14" fmla="*/ 261 w 396"/>
                <a:gd name="T15" fmla="*/ 41 h 302"/>
                <a:gd name="T16" fmla="*/ 338 w 396"/>
                <a:gd name="T17" fmla="*/ 92 h 302"/>
                <a:gd name="T18" fmla="*/ 383 w 396"/>
                <a:gd name="T19" fmla="*/ 128 h 302"/>
                <a:gd name="T20" fmla="*/ 330 w 396"/>
                <a:gd name="T21"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6" h="302">
                  <a:moveTo>
                    <a:pt x="330" y="302"/>
                  </a:moveTo>
                  <a:cubicBezTo>
                    <a:pt x="321" y="176"/>
                    <a:pt x="321" y="176"/>
                    <a:pt x="321" y="176"/>
                  </a:cubicBezTo>
                  <a:cubicBezTo>
                    <a:pt x="321" y="176"/>
                    <a:pt x="187" y="211"/>
                    <a:pt x="180" y="206"/>
                  </a:cubicBezTo>
                  <a:cubicBezTo>
                    <a:pt x="172" y="202"/>
                    <a:pt x="89" y="187"/>
                    <a:pt x="47" y="164"/>
                  </a:cubicBezTo>
                  <a:cubicBezTo>
                    <a:pt x="5" y="141"/>
                    <a:pt x="0" y="96"/>
                    <a:pt x="3" y="63"/>
                  </a:cubicBezTo>
                  <a:cubicBezTo>
                    <a:pt x="6" y="31"/>
                    <a:pt x="39" y="0"/>
                    <a:pt x="39" y="0"/>
                  </a:cubicBezTo>
                  <a:cubicBezTo>
                    <a:pt x="39" y="0"/>
                    <a:pt x="41" y="26"/>
                    <a:pt x="79" y="39"/>
                  </a:cubicBezTo>
                  <a:cubicBezTo>
                    <a:pt x="117" y="52"/>
                    <a:pt x="215" y="33"/>
                    <a:pt x="261" y="41"/>
                  </a:cubicBezTo>
                  <a:cubicBezTo>
                    <a:pt x="306" y="48"/>
                    <a:pt x="338" y="92"/>
                    <a:pt x="338" y="92"/>
                  </a:cubicBezTo>
                  <a:cubicBezTo>
                    <a:pt x="338" y="92"/>
                    <a:pt x="370" y="92"/>
                    <a:pt x="383" y="128"/>
                  </a:cubicBezTo>
                  <a:cubicBezTo>
                    <a:pt x="396" y="164"/>
                    <a:pt x="347" y="259"/>
                    <a:pt x="330" y="302"/>
                  </a:cubicBezTo>
                  <a:close/>
                </a:path>
              </a:pathLst>
            </a:custGeom>
            <a:solidFill>
              <a:srgbClr val="96453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7">
              <a:extLst>
                <a:ext uri="{FF2B5EF4-FFF2-40B4-BE49-F238E27FC236}">
                  <a16:creationId xmlns:a16="http://schemas.microsoft.com/office/drawing/2014/main" id="{BEE94039-D3A9-4CB7-A5C3-FC721702B8D5}"/>
                </a:ext>
              </a:extLst>
            </p:cNvPr>
            <p:cNvSpPr/>
            <p:nvPr/>
          </p:nvSpPr>
          <p:spPr bwMode="auto">
            <a:xfrm>
              <a:off x="4147" y="1709"/>
              <a:ext cx="56" cy="264"/>
            </a:xfrm>
            <a:custGeom>
              <a:avLst/>
              <a:gdLst>
                <a:gd name="T0" fmla="*/ 7 w 41"/>
                <a:gd name="T1" fmla="*/ 195 h 195"/>
                <a:gd name="T2" fmla="*/ 0 w 41"/>
                <a:gd name="T3" fmla="*/ 90 h 195"/>
                <a:gd name="T4" fmla="*/ 25 w 41"/>
                <a:gd name="T5" fmla="*/ 54 h 195"/>
                <a:gd name="T6" fmla="*/ 30 w 41"/>
                <a:gd name="T7" fmla="*/ 2 h 195"/>
                <a:gd name="T8" fmla="*/ 37 w 41"/>
                <a:gd name="T9" fmla="*/ 56 h 195"/>
                <a:gd name="T10" fmla="*/ 22 w 41"/>
                <a:gd name="T11" fmla="*/ 107 h 195"/>
                <a:gd name="T12" fmla="*/ 39 w 41"/>
                <a:gd name="T13" fmla="*/ 85 h 195"/>
                <a:gd name="T14" fmla="*/ 31 w 41"/>
                <a:gd name="T15" fmla="*/ 117 h 195"/>
                <a:gd name="T16" fmla="*/ 7 w 41"/>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195">
                  <a:moveTo>
                    <a:pt x="7" y="195"/>
                  </a:moveTo>
                  <a:cubicBezTo>
                    <a:pt x="0" y="90"/>
                    <a:pt x="0" y="90"/>
                    <a:pt x="0" y="90"/>
                  </a:cubicBezTo>
                  <a:cubicBezTo>
                    <a:pt x="10" y="80"/>
                    <a:pt x="21" y="68"/>
                    <a:pt x="25" y="54"/>
                  </a:cubicBezTo>
                  <a:cubicBezTo>
                    <a:pt x="35" y="22"/>
                    <a:pt x="30" y="4"/>
                    <a:pt x="30" y="2"/>
                  </a:cubicBezTo>
                  <a:cubicBezTo>
                    <a:pt x="30" y="0"/>
                    <a:pt x="41" y="27"/>
                    <a:pt x="37" y="56"/>
                  </a:cubicBezTo>
                  <a:cubicBezTo>
                    <a:pt x="34" y="85"/>
                    <a:pt x="24" y="103"/>
                    <a:pt x="22" y="107"/>
                  </a:cubicBezTo>
                  <a:cubicBezTo>
                    <a:pt x="19" y="112"/>
                    <a:pt x="38" y="87"/>
                    <a:pt x="39" y="85"/>
                  </a:cubicBezTo>
                  <a:cubicBezTo>
                    <a:pt x="40" y="82"/>
                    <a:pt x="37" y="93"/>
                    <a:pt x="31" y="117"/>
                  </a:cubicBezTo>
                  <a:cubicBezTo>
                    <a:pt x="24" y="141"/>
                    <a:pt x="7" y="195"/>
                    <a:pt x="7" y="195"/>
                  </a:cubicBezTo>
                  <a:close/>
                </a:path>
              </a:pathLst>
            </a:custGeom>
            <a:solidFill>
              <a:srgbClr val="8F3F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8">
              <a:extLst>
                <a:ext uri="{FF2B5EF4-FFF2-40B4-BE49-F238E27FC236}">
                  <a16:creationId xmlns:a16="http://schemas.microsoft.com/office/drawing/2014/main" id="{0DC2CA4A-1461-4641-9BC7-0EE3882D1C2B}"/>
                </a:ext>
              </a:extLst>
            </p:cNvPr>
            <p:cNvSpPr/>
            <p:nvPr/>
          </p:nvSpPr>
          <p:spPr bwMode="auto">
            <a:xfrm>
              <a:off x="3761" y="1564"/>
              <a:ext cx="381" cy="168"/>
            </a:xfrm>
            <a:custGeom>
              <a:avLst/>
              <a:gdLst>
                <a:gd name="T0" fmla="*/ 0 w 280"/>
                <a:gd name="T1" fmla="*/ 0 h 124"/>
                <a:gd name="T2" fmla="*/ 40 w 280"/>
                <a:gd name="T3" fmla="*/ 39 h 124"/>
                <a:gd name="T4" fmla="*/ 222 w 280"/>
                <a:gd name="T5" fmla="*/ 41 h 124"/>
                <a:gd name="T6" fmla="*/ 263 w 280"/>
                <a:gd name="T7" fmla="*/ 58 h 124"/>
                <a:gd name="T8" fmla="*/ 268 w 280"/>
                <a:gd name="T9" fmla="*/ 67 h 124"/>
                <a:gd name="T10" fmla="*/ 275 w 280"/>
                <a:gd name="T11" fmla="*/ 122 h 124"/>
                <a:gd name="T12" fmla="*/ 216 w 280"/>
                <a:gd name="T13" fmla="*/ 73 h 124"/>
                <a:gd name="T14" fmla="*/ 152 w 280"/>
                <a:gd name="T15" fmla="*/ 57 h 124"/>
                <a:gd name="T16" fmla="*/ 184 w 280"/>
                <a:gd name="T17" fmla="*/ 81 h 124"/>
                <a:gd name="T18" fmla="*/ 122 w 280"/>
                <a:gd name="T19" fmla="*/ 60 h 124"/>
                <a:gd name="T20" fmla="*/ 95 w 280"/>
                <a:gd name="T21" fmla="*/ 60 h 124"/>
                <a:gd name="T22" fmla="*/ 134 w 280"/>
                <a:gd name="T23" fmla="*/ 94 h 124"/>
                <a:gd name="T24" fmla="*/ 65 w 280"/>
                <a:gd name="T25" fmla="*/ 60 h 124"/>
                <a:gd name="T26" fmla="*/ 0 w 280"/>
                <a:gd name="T2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0" h="124">
                  <a:moveTo>
                    <a:pt x="0" y="0"/>
                  </a:moveTo>
                  <a:cubicBezTo>
                    <a:pt x="0" y="0"/>
                    <a:pt x="2" y="26"/>
                    <a:pt x="40" y="39"/>
                  </a:cubicBezTo>
                  <a:cubicBezTo>
                    <a:pt x="78" y="52"/>
                    <a:pt x="176" y="33"/>
                    <a:pt x="222" y="41"/>
                  </a:cubicBezTo>
                  <a:cubicBezTo>
                    <a:pt x="238" y="43"/>
                    <a:pt x="252" y="50"/>
                    <a:pt x="263" y="58"/>
                  </a:cubicBezTo>
                  <a:cubicBezTo>
                    <a:pt x="265" y="61"/>
                    <a:pt x="266" y="64"/>
                    <a:pt x="268" y="67"/>
                  </a:cubicBezTo>
                  <a:cubicBezTo>
                    <a:pt x="280" y="97"/>
                    <a:pt x="275" y="124"/>
                    <a:pt x="275" y="122"/>
                  </a:cubicBezTo>
                  <a:cubicBezTo>
                    <a:pt x="274" y="119"/>
                    <a:pt x="247" y="88"/>
                    <a:pt x="216" y="73"/>
                  </a:cubicBezTo>
                  <a:cubicBezTo>
                    <a:pt x="185" y="59"/>
                    <a:pt x="149" y="57"/>
                    <a:pt x="152" y="57"/>
                  </a:cubicBezTo>
                  <a:cubicBezTo>
                    <a:pt x="155" y="57"/>
                    <a:pt x="186" y="82"/>
                    <a:pt x="184" y="81"/>
                  </a:cubicBezTo>
                  <a:cubicBezTo>
                    <a:pt x="182" y="79"/>
                    <a:pt x="139" y="64"/>
                    <a:pt x="122" y="60"/>
                  </a:cubicBezTo>
                  <a:cubicBezTo>
                    <a:pt x="105" y="56"/>
                    <a:pt x="92" y="60"/>
                    <a:pt x="95" y="60"/>
                  </a:cubicBezTo>
                  <a:cubicBezTo>
                    <a:pt x="98" y="61"/>
                    <a:pt x="134" y="94"/>
                    <a:pt x="134" y="94"/>
                  </a:cubicBezTo>
                  <a:cubicBezTo>
                    <a:pt x="134" y="94"/>
                    <a:pt x="85" y="70"/>
                    <a:pt x="65" y="60"/>
                  </a:cubicBezTo>
                  <a:cubicBezTo>
                    <a:pt x="54" y="54"/>
                    <a:pt x="0" y="25"/>
                    <a:pt x="0" y="0"/>
                  </a:cubicBezTo>
                  <a:close/>
                </a:path>
              </a:pathLst>
            </a:custGeom>
            <a:solidFill>
              <a:srgbClr val="8F3F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29">
              <a:extLst>
                <a:ext uri="{FF2B5EF4-FFF2-40B4-BE49-F238E27FC236}">
                  <a16:creationId xmlns:a16="http://schemas.microsoft.com/office/drawing/2014/main" id="{7498AA7C-CAB5-41D4-B682-75222C5259E9}"/>
                </a:ext>
              </a:extLst>
            </p:cNvPr>
            <p:cNvSpPr/>
            <p:nvPr/>
          </p:nvSpPr>
          <p:spPr bwMode="auto">
            <a:xfrm>
              <a:off x="3729" y="1581"/>
              <a:ext cx="449" cy="392"/>
            </a:xfrm>
            <a:custGeom>
              <a:avLst/>
              <a:gdLst>
                <a:gd name="T0" fmla="*/ 315 w 331"/>
                <a:gd name="T1" fmla="*/ 290 h 290"/>
                <a:gd name="T2" fmla="*/ 306 w 331"/>
                <a:gd name="T3" fmla="*/ 164 h 290"/>
                <a:gd name="T4" fmla="*/ 165 w 331"/>
                <a:gd name="T5" fmla="*/ 194 h 290"/>
                <a:gd name="T6" fmla="*/ 32 w 331"/>
                <a:gd name="T7" fmla="*/ 152 h 290"/>
                <a:gd name="T8" fmla="*/ 21 w 331"/>
                <a:gd name="T9" fmla="*/ 145 h 290"/>
                <a:gd name="T10" fmla="*/ 9 w 331"/>
                <a:gd name="T11" fmla="*/ 103 h 290"/>
                <a:gd name="T12" fmla="*/ 44 w 331"/>
                <a:gd name="T13" fmla="*/ 126 h 290"/>
                <a:gd name="T14" fmla="*/ 0 w 331"/>
                <a:gd name="T15" fmla="*/ 59 h 290"/>
                <a:gd name="T16" fmla="*/ 16 w 331"/>
                <a:gd name="T17" fmla="*/ 3 h 290"/>
                <a:gd name="T18" fmla="*/ 34 w 331"/>
                <a:gd name="T19" fmla="*/ 61 h 290"/>
                <a:gd name="T20" fmla="*/ 86 w 331"/>
                <a:gd name="T21" fmla="*/ 90 h 290"/>
                <a:gd name="T22" fmla="*/ 55 w 331"/>
                <a:gd name="T23" fmla="*/ 35 h 290"/>
                <a:gd name="T24" fmla="*/ 128 w 331"/>
                <a:gd name="T25" fmla="*/ 86 h 290"/>
                <a:gd name="T26" fmla="*/ 187 w 331"/>
                <a:gd name="T27" fmla="*/ 95 h 290"/>
                <a:gd name="T28" fmla="*/ 162 w 331"/>
                <a:gd name="T29" fmla="*/ 60 h 290"/>
                <a:gd name="T30" fmla="*/ 245 w 331"/>
                <a:gd name="T31" fmla="*/ 98 h 290"/>
                <a:gd name="T32" fmla="*/ 267 w 331"/>
                <a:gd name="T33" fmla="*/ 148 h 290"/>
                <a:gd name="T34" fmla="*/ 298 w 331"/>
                <a:gd name="T35" fmla="*/ 128 h 290"/>
                <a:gd name="T36" fmla="*/ 318 w 331"/>
                <a:gd name="T37" fmla="*/ 86 h 290"/>
                <a:gd name="T38" fmla="*/ 324 w 331"/>
                <a:gd name="T39" fmla="*/ 113 h 290"/>
                <a:gd name="T40" fmla="*/ 315 w 331"/>
                <a:gd name="T41" fmla="*/ 29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1" h="290">
                  <a:moveTo>
                    <a:pt x="315" y="290"/>
                  </a:moveTo>
                  <a:cubicBezTo>
                    <a:pt x="306" y="164"/>
                    <a:pt x="306" y="164"/>
                    <a:pt x="306" y="164"/>
                  </a:cubicBezTo>
                  <a:cubicBezTo>
                    <a:pt x="306" y="164"/>
                    <a:pt x="172" y="199"/>
                    <a:pt x="165" y="194"/>
                  </a:cubicBezTo>
                  <a:cubicBezTo>
                    <a:pt x="157" y="190"/>
                    <a:pt x="55" y="164"/>
                    <a:pt x="32" y="152"/>
                  </a:cubicBezTo>
                  <a:cubicBezTo>
                    <a:pt x="10" y="140"/>
                    <a:pt x="23" y="146"/>
                    <a:pt x="21" y="145"/>
                  </a:cubicBezTo>
                  <a:cubicBezTo>
                    <a:pt x="9" y="103"/>
                    <a:pt x="9" y="103"/>
                    <a:pt x="9" y="103"/>
                  </a:cubicBezTo>
                  <a:cubicBezTo>
                    <a:pt x="9" y="103"/>
                    <a:pt x="41" y="126"/>
                    <a:pt x="44" y="126"/>
                  </a:cubicBezTo>
                  <a:cubicBezTo>
                    <a:pt x="47" y="126"/>
                    <a:pt x="0" y="88"/>
                    <a:pt x="0" y="59"/>
                  </a:cubicBezTo>
                  <a:cubicBezTo>
                    <a:pt x="0" y="30"/>
                    <a:pt x="12" y="0"/>
                    <a:pt x="16" y="3"/>
                  </a:cubicBezTo>
                  <a:cubicBezTo>
                    <a:pt x="20" y="6"/>
                    <a:pt x="15" y="35"/>
                    <a:pt x="34" y="61"/>
                  </a:cubicBezTo>
                  <a:cubicBezTo>
                    <a:pt x="53" y="88"/>
                    <a:pt x="82" y="88"/>
                    <a:pt x="86" y="90"/>
                  </a:cubicBezTo>
                  <a:cubicBezTo>
                    <a:pt x="89" y="92"/>
                    <a:pt x="56" y="40"/>
                    <a:pt x="55" y="35"/>
                  </a:cubicBezTo>
                  <a:cubicBezTo>
                    <a:pt x="54" y="31"/>
                    <a:pt x="89" y="71"/>
                    <a:pt x="128" y="86"/>
                  </a:cubicBezTo>
                  <a:cubicBezTo>
                    <a:pt x="166" y="101"/>
                    <a:pt x="187" y="95"/>
                    <a:pt x="187" y="95"/>
                  </a:cubicBezTo>
                  <a:cubicBezTo>
                    <a:pt x="187" y="95"/>
                    <a:pt x="166" y="63"/>
                    <a:pt x="162" y="60"/>
                  </a:cubicBezTo>
                  <a:cubicBezTo>
                    <a:pt x="158" y="57"/>
                    <a:pt x="222" y="74"/>
                    <a:pt x="245" y="98"/>
                  </a:cubicBezTo>
                  <a:cubicBezTo>
                    <a:pt x="269" y="123"/>
                    <a:pt x="267" y="148"/>
                    <a:pt x="267" y="148"/>
                  </a:cubicBezTo>
                  <a:cubicBezTo>
                    <a:pt x="267" y="148"/>
                    <a:pt x="278" y="147"/>
                    <a:pt x="298" y="128"/>
                  </a:cubicBezTo>
                  <a:cubicBezTo>
                    <a:pt x="319" y="109"/>
                    <a:pt x="318" y="86"/>
                    <a:pt x="318" y="86"/>
                  </a:cubicBezTo>
                  <a:cubicBezTo>
                    <a:pt x="318" y="86"/>
                    <a:pt x="321" y="92"/>
                    <a:pt x="324" y="113"/>
                  </a:cubicBezTo>
                  <a:cubicBezTo>
                    <a:pt x="331" y="154"/>
                    <a:pt x="312" y="245"/>
                    <a:pt x="315" y="290"/>
                  </a:cubicBezTo>
                  <a:close/>
                </a:path>
              </a:pathLst>
            </a:custGeom>
            <a:solidFill>
              <a:srgbClr val="8D3D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0">
              <a:extLst>
                <a:ext uri="{FF2B5EF4-FFF2-40B4-BE49-F238E27FC236}">
                  <a16:creationId xmlns:a16="http://schemas.microsoft.com/office/drawing/2014/main" id="{CF16C930-0C00-4A9F-8438-A5F1234A91A8}"/>
                </a:ext>
              </a:extLst>
            </p:cNvPr>
            <p:cNvSpPr/>
            <p:nvPr/>
          </p:nvSpPr>
          <p:spPr bwMode="auto">
            <a:xfrm>
              <a:off x="3753" y="1663"/>
              <a:ext cx="310" cy="180"/>
            </a:xfrm>
            <a:custGeom>
              <a:avLst/>
              <a:gdLst>
                <a:gd name="T0" fmla="*/ 212 w 228"/>
                <a:gd name="T1" fmla="*/ 122 h 133"/>
                <a:gd name="T2" fmla="*/ 151 w 228"/>
                <a:gd name="T3" fmla="*/ 133 h 133"/>
                <a:gd name="T4" fmla="*/ 147 w 228"/>
                <a:gd name="T5" fmla="*/ 133 h 133"/>
                <a:gd name="T6" fmla="*/ 119 w 228"/>
                <a:gd name="T7" fmla="*/ 125 h 133"/>
                <a:gd name="T8" fmla="*/ 119 w 228"/>
                <a:gd name="T9" fmla="*/ 125 h 133"/>
                <a:gd name="T10" fmla="*/ 119 w 228"/>
                <a:gd name="T11" fmla="*/ 125 h 133"/>
                <a:gd name="T12" fmla="*/ 119 w 228"/>
                <a:gd name="T13" fmla="*/ 125 h 133"/>
                <a:gd name="T14" fmla="*/ 119 w 228"/>
                <a:gd name="T15" fmla="*/ 125 h 133"/>
                <a:gd name="T16" fmla="*/ 79 w 228"/>
                <a:gd name="T17" fmla="*/ 115 h 133"/>
                <a:gd name="T18" fmla="*/ 79 w 228"/>
                <a:gd name="T19" fmla="*/ 115 h 133"/>
                <a:gd name="T20" fmla="*/ 19 w 228"/>
                <a:gd name="T21" fmla="*/ 70 h 133"/>
                <a:gd name="T22" fmla="*/ 52 w 228"/>
                <a:gd name="T23" fmla="*/ 83 h 133"/>
                <a:gd name="T24" fmla="*/ 95 w 228"/>
                <a:gd name="T25" fmla="*/ 92 h 133"/>
                <a:gd name="T26" fmla="*/ 70 w 228"/>
                <a:gd name="T27" fmla="*/ 75 h 133"/>
                <a:gd name="T28" fmla="*/ 6 w 228"/>
                <a:gd name="T29" fmla="*/ 7 h 133"/>
                <a:gd name="T30" fmla="*/ 83 w 228"/>
                <a:gd name="T31" fmla="*/ 58 h 133"/>
                <a:gd name="T32" fmla="*/ 131 w 228"/>
                <a:gd name="T33" fmla="*/ 73 h 133"/>
                <a:gd name="T34" fmla="*/ 83 w 228"/>
                <a:gd name="T35" fmla="*/ 34 h 133"/>
                <a:gd name="T36" fmla="*/ 148 w 228"/>
                <a:gd name="T37" fmla="*/ 51 h 133"/>
                <a:gd name="T38" fmla="*/ 196 w 228"/>
                <a:gd name="T39" fmla="*/ 79 h 133"/>
                <a:gd name="T40" fmla="*/ 189 w 228"/>
                <a:gd name="T41" fmla="*/ 34 h 133"/>
                <a:gd name="T42" fmla="*/ 212 w 228"/>
                <a:gd name="T43"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8" h="133">
                  <a:moveTo>
                    <a:pt x="212" y="122"/>
                  </a:moveTo>
                  <a:cubicBezTo>
                    <a:pt x="186" y="128"/>
                    <a:pt x="161" y="133"/>
                    <a:pt x="151" y="133"/>
                  </a:cubicBezTo>
                  <a:cubicBezTo>
                    <a:pt x="149" y="133"/>
                    <a:pt x="147" y="133"/>
                    <a:pt x="147" y="133"/>
                  </a:cubicBezTo>
                  <a:cubicBezTo>
                    <a:pt x="144" y="132"/>
                    <a:pt x="134" y="129"/>
                    <a:pt x="119" y="125"/>
                  </a:cubicBezTo>
                  <a:cubicBezTo>
                    <a:pt x="119" y="125"/>
                    <a:pt x="119" y="125"/>
                    <a:pt x="119" y="125"/>
                  </a:cubicBezTo>
                  <a:cubicBezTo>
                    <a:pt x="119" y="125"/>
                    <a:pt x="119" y="125"/>
                    <a:pt x="119" y="125"/>
                  </a:cubicBezTo>
                  <a:cubicBezTo>
                    <a:pt x="119" y="125"/>
                    <a:pt x="119" y="125"/>
                    <a:pt x="119" y="125"/>
                  </a:cubicBezTo>
                  <a:cubicBezTo>
                    <a:pt x="119" y="125"/>
                    <a:pt x="119" y="125"/>
                    <a:pt x="119" y="125"/>
                  </a:cubicBezTo>
                  <a:cubicBezTo>
                    <a:pt x="116" y="125"/>
                    <a:pt x="88" y="117"/>
                    <a:pt x="79" y="115"/>
                  </a:cubicBezTo>
                  <a:cubicBezTo>
                    <a:pt x="79" y="115"/>
                    <a:pt x="79" y="115"/>
                    <a:pt x="79" y="115"/>
                  </a:cubicBezTo>
                  <a:cubicBezTo>
                    <a:pt x="70" y="112"/>
                    <a:pt x="24" y="74"/>
                    <a:pt x="19" y="70"/>
                  </a:cubicBezTo>
                  <a:cubicBezTo>
                    <a:pt x="15" y="65"/>
                    <a:pt x="30" y="75"/>
                    <a:pt x="52" y="83"/>
                  </a:cubicBezTo>
                  <a:cubicBezTo>
                    <a:pt x="74" y="91"/>
                    <a:pt x="95" y="92"/>
                    <a:pt x="95" y="92"/>
                  </a:cubicBezTo>
                  <a:cubicBezTo>
                    <a:pt x="95" y="92"/>
                    <a:pt x="87" y="88"/>
                    <a:pt x="70" y="75"/>
                  </a:cubicBezTo>
                  <a:cubicBezTo>
                    <a:pt x="53" y="62"/>
                    <a:pt x="11" y="14"/>
                    <a:pt x="6" y="7"/>
                  </a:cubicBezTo>
                  <a:cubicBezTo>
                    <a:pt x="0" y="0"/>
                    <a:pt x="47" y="45"/>
                    <a:pt x="83" y="58"/>
                  </a:cubicBezTo>
                  <a:cubicBezTo>
                    <a:pt x="118" y="71"/>
                    <a:pt x="131" y="73"/>
                    <a:pt x="131" y="73"/>
                  </a:cubicBezTo>
                  <a:cubicBezTo>
                    <a:pt x="131" y="73"/>
                    <a:pt x="91" y="36"/>
                    <a:pt x="83" y="34"/>
                  </a:cubicBezTo>
                  <a:cubicBezTo>
                    <a:pt x="76" y="33"/>
                    <a:pt x="113" y="38"/>
                    <a:pt x="148" y="51"/>
                  </a:cubicBezTo>
                  <a:cubicBezTo>
                    <a:pt x="183" y="63"/>
                    <a:pt x="196" y="79"/>
                    <a:pt x="196" y="79"/>
                  </a:cubicBezTo>
                  <a:cubicBezTo>
                    <a:pt x="189" y="34"/>
                    <a:pt x="189" y="34"/>
                    <a:pt x="189" y="34"/>
                  </a:cubicBezTo>
                  <a:cubicBezTo>
                    <a:pt x="189" y="34"/>
                    <a:pt x="228" y="105"/>
                    <a:pt x="212" y="122"/>
                  </a:cubicBezTo>
                  <a:close/>
                </a:path>
              </a:pathLst>
            </a:custGeom>
            <a:solidFill>
              <a:srgbClr val="9341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1">
              <a:extLst>
                <a:ext uri="{FF2B5EF4-FFF2-40B4-BE49-F238E27FC236}">
                  <a16:creationId xmlns:a16="http://schemas.microsoft.com/office/drawing/2014/main" id="{B4F2476A-D970-42E9-B10E-EA30574763C9}"/>
                </a:ext>
              </a:extLst>
            </p:cNvPr>
            <p:cNvSpPr>
              <a:spLocks noEditPoints="1"/>
            </p:cNvSpPr>
            <p:nvPr/>
          </p:nvSpPr>
          <p:spPr bwMode="auto">
            <a:xfrm>
              <a:off x="3734" y="1863"/>
              <a:ext cx="443" cy="171"/>
            </a:xfrm>
            <a:custGeom>
              <a:avLst/>
              <a:gdLst>
                <a:gd name="T0" fmla="*/ 182 w 326"/>
                <a:gd name="T1" fmla="*/ 25 h 126"/>
                <a:gd name="T2" fmla="*/ 163 w 326"/>
                <a:gd name="T3" fmla="*/ 25 h 126"/>
                <a:gd name="T4" fmla="*/ 145 w 326"/>
                <a:gd name="T5" fmla="*/ 22 h 126"/>
                <a:gd name="T6" fmla="*/ 134 w 326"/>
                <a:gd name="T7" fmla="*/ 13 h 126"/>
                <a:gd name="T8" fmla="*/ 5 w 326"/>
                <a:gd name="T9" fmla="*/ 4 h 126"/>
                <a:gd name="T10" fmla="*/ 1 w 326"/>
                <a:gd name="T11" fmla="*/ 6 h 126"/>
                <a:gd name="T12" fmla="*/ 1 w 326"/>
                <a:gd name="T13" fmla="*/ 20 h 126"/>
                <a:gd name="T14" fmla="*/ 9 w 326"/>
                <a:gd name="T15" fmla="*/ 29 h 126"/>
                <a:gd name="T16" fmla="*/ 27 w 326"/>
                <a:gd name="T17" fmla="*/ 92 h 126"/>
                <a:gd name="T18" fmla="*/ 122 w 326"/>
                <a:gd name="T19" fmla="*/ 93 h 126"/>
                <a:gd name="T20" fmla="*/ 148 w 326"/>
                <a:gd name="T21" fmla="*/ 46 h 126"/>
                <a:gd name="T22" fmla="*/ 158 w 326"/>
                <a:gd name="T23" fmla="*/ 42 h 126"/>
                <a:gd name="T24" fmla="*/ 162 w 326"/>
                <a:gd name="T25" fmla="*/ 42 h 126"/>
                <a:gd name="T26" fmla="*/ 166 w 326"/>
                <a:gd name="T27" fmla="*/ 43 h 126"/>
                <a:gd name="T28" fmla="*/ 175 w 326"/>
                <a:gd name="T29" fmla="*/ 48 h 126"/>
                <a:gd name="T30" fmla="*/ 195 w 326"/>
                <a:gd name="T31" fmla="*/ 98 h 126"/>
                <a:gd name="T32" fmla="*/ 289 w 326"/>
                <a:gd name="T33" fmla="*/ 109 h 126"/>
                <a:gd name="T34" fmla="*/ 315 w 326"/>
                <a:gd name="T35" fmla="*/ 49 h 126"/>
                <a:gd name="T36" fmla="*/ 325 w 326"/>
                <a:gd name="T37" fmla="*/ 42 h 126"/>
                <a:gd name="T38" fmla="*/ 326 w 326"/>
                <a:gd name="T39" fmla="*/ 28 h 126"/>
                <a:gd name="T40" fmla="*/ 323 w 326"/>
                <a:gd name="T41" fmla="*/ 25 h 126"/>
                <a:gd name="T42" fmla="*/ 194 w 326"/>
                <a:gd name="T43" fmla="*/ 17 h 126"/>
                <a:gd name="T44" fmla="*/ 182 w 326"/>
                <a:gd name="T45" fmla="*/ 25 h 126"/>
                <a:gd name="T46" fmla="*/ 33 w 326"/>
                <a:gd name="T47" fmla="*/ 11 h 126"/>
                <a:gd name="T48" fmla="*/ 128 w 326"/>
                <a:gd name="T49" fmla="*/ 23 h 126"/>
                <a:gd name="T50" fmla="*/ 117 w 326"/>
                <a:gd name="T51" fmla="*/ 91 h 126"/>
                <a:gd name="T52" fmla="*/ 29 w 326"/>
                <a:gd name="T53" fmla="*/ 85 h 126"/>
                <a:gd name="T54" fmla="*/ 20 w 326"/>
                <a:gd name="T55" fmla="*/ 54 h 126"/>
                <a:gd name="T56" fmla="*/ 22 w 326"/>
                <a:gd name="T57" fmla="*/ 19 h 126"/>
                <a:gd name="T58" fmla="*/ 33 w 326"/>
                <a:gd name="T59" fmla="*/ 11 h 126"/>
                <a:gd name="T60" fmla="*/ 304 w 326"/>
                <a:gd name="T61" fmla="*/ 38 h 126"/>
                <a:gd name="T62" fmla="*/ 301 w 326"/>
                <a:gd name="T63" fmla="*/ 73 h 126"/>
                <a:gd name="T64" fmla="*/ 288 w 326"/>
                <a:gd name="T65" fmla="*/ 102 h 126"/>
                <a:gd name="T66" fmla="*/ 200 w 326"/>
                <a:gd name="T67" fmla="*/ 96 h 126"/>
                <a:gd name="T68" fmla="*/ 198 w 326"/>
                <a:gd name="T69" fmla="*/ 28 h 126"/>
                <a:gd name="T70" fmla="*/ 294 w 326"/>
                <a:gd name="T71" fmla="*/ 29 h 126"/>
                <a:gd name="T72" fmla="*/ 304 w 326"/>
                <a:gd name="T73" fmla="*/ 3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6" h="126">
                  <a:moveTo>
                    <a:pt x="182" y="25"/>
                  </a:moveTo>
                  <a:cubicBezTo>
                    <a:pt x="179" y="26"/>
                    <a:pt x="175" y="26"/>
                    <a:pt x="163" y="25"/>
                  </a:cubicBezTo>
                  <a:cubicBezTo>
                    <a:pt x="151" y="24"/>
                    <a:pt x="147" y="24"/>
                    <a:pt x="145" y="22"/>
                  </a:cubicBezTo>
                  <a:cubicBezTo>
                    <a:pt x="143" y="21"/>
                    <a:pt x="140" y="16"/>
                    <a:pt x="134" y="13"/>
                  </a:cubicBezTo>
                  <a:cubicBezTo>
                    <a:pt x="106" y="1"/>
                    <a:pt x="26" y="0"/>
                    <a:pt x="5" y="4"/>
                  </a:cubicBezTo>
                  <a:cubicBezTo>
                    <a:pt x="2" y="4"/>
                    <a:pt x="2" y="4"/>
                    <a:pt x="1" y="6"/>
                  </a:cubicBezTo>
                  <a:cubicBezTo>
                    <a:pt x="1" y="8"/>
                    <a:pt x="0" y="19"/>
                    <a:pt x="1" y="20"/>
                  </a:cubicBezTo>
                  <a:cubicBezTo>
                    <a:pt x="2" y="22"/>
                    <a:pt x="6" y="23"/>
                    <a:pt x="9" y="29"/>
                  </a:cubicBezTo>
                  <a:cubicBezTo>
                    <a:pt x="15" y="39"/>
                    <a:pt x="12" y="74"/>
                    <a:pt x="27" y="92"/>
                  </a:cubicBezTo>
                  <a:cubicBezTo>
                    <a:pt x="42" y="110"/>
                    <a:pt x="104" y="115"/>
                    <a:pt x="122" y="93"/>
                  </a:cubicBezTo>
                  <a:cubicBezTo>
                    <a:pt x="134" y="79"/>
                    <a:pt x="141" y="62"/>
                    <a:pt x="148" y="46"/>
                  </a:cubicBezTo>
                  <a:cubicBezTo>
                    <a:pt x="152" y="43"/>
                    <a:pt x="155" y="43"/>
                    <a:pt x="158" y="42"/>
                  </a:cubicBezTo>
                  <a:cubicBezTo>
                    <a:pt x="160" y="42"/>
                    <a:pt x="161" y="42"/>
                    <a:pt x="162" y="42"/>
                  </a:cubicBezTo>
                  <a:cubicBezTo>
                    <a:pt x="163" y="42"/>
                    <a:pt x="164" y="43"/>
                    <a:pt x="166" y="43"/>
                  </a:cubicBezTo>
                  <a:cubicBezTo>
                    <a:pt x="169" y="43"/>
                    <a:pt x="172" y="44"/>
                    <a:pt x="175" y="48"/>
                  </a:cubicBezTo>
                  <a:cubicBezTo>
                    <a:pt x="180" y="65"/>
                    <a:pt x="185" y="82"/>
                    <a:pt x="195" y="98"/>
                  </a:cubicBezTo>
                  <a:cubicBezTo>
                    <a:pt x="210" y="122"/>
                    <a:pt x="272" y="126"/>
                    <a:pt x="289" y="109"/>
                  </a:cubicBezTo>
                  <a:cubicBezTo>
                    <a:pt x="306" y="94"/>
                    <a:pt x="308" y="58"/>
                    <a:pt x="315" y="49"/>
                  </a:cubicBezTo>
                  <a:cubicBezTo>
                    <a:pt x="319" y="44"/>
                    <a:pt x="324" y="43"/>
                    <a:pt x="325" y="42"/>
                  </a:cubicBezTo>
                  <a:cubicBezTo>
                    <a:pt x="326" y="40"/>
                    <a:pt x="326" y="29"/>
                    <a:pt x="326" y="28"/>
                  </a:cubicBezTo>
                  <a:cubicBezTo>
                    <a:pt x="326" y="26"/>
                    <a:pt x="326" y="26"/>
                    <a:pt x="323" y="25"/>
                  </a:cubicBezTo>
                  <a:cubicBezTo>
                    <a:pt x="302" y="18"/>
                    <a:pt x="223" y="9"/>
                    <a:pt x="194" y="17"/>
                  </a:cubicBezTo>
                  <a:cubicBezTo>
                    <a:pt x="188" y="19"/>
                    <a:pt x="183" y="23"/>
                    <a:pt x="182" y="25"/>
                  </a:cubicBezTo>
                  <a:close/>
                  <a:moveTo>
                    <a:pt x="33" y="11"/>
                  </a:moveTo>
                  <a:cubicBezTo>
                    <a:pt x="53" y="6"/>
                    <a:pt x="109" y="12"/>
                    <a:pt x="128" y="23"/>
                  </a:cubicBezTo>
                  <a:cubicBezTo>
                    <a:pt x="150" y="37"/>
                    <a:pt x="129" y="77"/>
                    <a:pt x="117" y="91"/>
                  </a:cubicBezTo>
                  <a:cubicBezTo>
                    <a:pt x="101" y="108"/>
                    <a:pt x="45" y="107"/>
                    <a:pt x="29" y="85"/>
                  </a:cubicBezTo>
                  <a:cubicBezTo>
                    <a:pt x="24" y="77"/>
                    <a:pt x="21" y="63"/>
                    <a:pt x="20" y="54"/>
                  </a:cubicBezTo>
                  <a:cubicBezTo>
                    <a:pt x="19" y="45"/>
                    <a:pt x="19" y="27"/>
                    <a:pt x="22" y="19"/>
                  </a:cubicBezTo>
                  <a:cubicBezTo>
                    <a:pt x="26" y="11"/>
                    <a:pt x="33" y="11"/>
                    <a:pt x="33" y="11"/>
                  </a:cubicBezTo>
                  <a:close/>
                  <a:moveTo>
                    <a:pt x="304" y="38"/>
                  </a:moveTo>
                  <a:cubicBezTo>
                    <a:pt x="306" y="46"/>
                    <a:pt x="304" y="64"/>
                    <a:pt x="301" y="73"/>
                  </a:cubicBezTo>
                  <a:cubicBezTo>
                    <a:pt x="299" y="82"/>
                    <a:pt x="294" y="95"/>
                    <a:pt x="288" y="102"/>
                  </a:cubicBezTo>
                  <a:cubicBezTo>
                    <a:pt x="270" y="122"/>
                    <a:pt x="213" y="116"/>
                    <a:pt x="200" y="96"/>
                  </a:cubicBezTo>
                  <a:cubicBezTo>
                    <a:pt x="190" y="82"/>
                    <a:pt x="175" y="38"/>
                    <a:pt x="198" y="28"/>
                  </a:cubicBezTo>
                  <a:cubicBezTo>
                    <a:pt x="218" y="19"/>
                    <a:pt x="274" y="21"/>
                    <a:pt x="294" y="29"/>
                  </a:cubicBezTo>
                  <a:cubicBezTo>
                    <a:pt x="294" y="29"/>
                    <a:pt x="301" y="30"/>
                    <a:pt x="304" y="38"/>
                  </a:cubicBezTo>
                  <a:close/>
                </a:path>
              </a:pathLst>
            </a:custGeom>
            <a:solidFill>
              <a:srgbClr val="6146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2">
              <a:extLst>
                <a:ext uri="{FF2B5EF4-FFF2-40B4-BE49-F238E27FC236}">
                  <a16:creationId xmlns:a16="http://schemas.microsoft.com/office/drawing/2014/main" id="{048E3766-B4CC-4709-94F4-5B8645DBE1E7}"/>
                </a:ext>
              </a:extLst>
            </p:cNvPr>
            <p:cNvSpPr/>
            <p:nvPr/>
          </p:nvSpPr>
          <p:spPr bwMode="auto">
            <a:xfrm>
              <a:off x="3972" y="1889"/>
              <a:ext cx="178" cy="140"/>
            </a:xfrm>
            <a:custGeom>
              <a:avLst/>
              <a:gdLst>
                <a:gd name="T0" fmla="*/ 25 w 131"/>
                <a:gd name="T1" fmla="*/ 77 h 103"/>
                <a:gd name="T2" fmla="*/ 23 w 131"/>
                <a:gd name="T3" fmla="*/ 9 h 103"/>
                <a:gd name="T4" fmla="*/ 119 w 131"/>
                <a:gd name="T5" fmla="*/ 10 h 103"/>
                <a:gd name="T6" fmla="*/ 127 w 131"/>
                <a:gd name="T7" fmla="*/ 16 h 103"/>
                <a:gd name="T8" fmla="*/ 129 w 131"/>
                <a:gd name="T9" fmla="*/ 19 h 103"/>
                <a:gd name="T10" fmla="*/ 126 w 131"/>
                <a:gd name="T11" fmla="*/ 54 h 103"/>
                <a:gd name="T12" fmla="*/ 123 w 131"/>
                <a:gd name="T13" fmla="*/ 65 h 103"/>
                <a:gd name="T14" fmla="*/ 113 w 131"/>
                <a:gd name="T15" fmla="*/ 83 h 103"/>
                <a:gd name="T16" fmla="*/ 25 w 131"/>
                <a:gd name="T17" fmla="*/ 7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03">
                  <a:moveTo>
                    <a:pt x="25" y="77"/>
                  </a:moveTo>
                  <a:cubicBezTo>
                    <a:pt x="15" y="63"/>
                    <a:pt x="0" y="19"/>
                    <a:pt x="23" y="9"/>
                  </a:cubicBezTo>
                  <a:cubicBezTo>
                    <a:pt x="43" y="0"/>
                    <a:pt x="99" y="2"/>
                    <a:pt x="119" y="10"/>
                  </a:cubicBezTo>
                  <a:cubicBezTo>
                    <a:pt x="119" y="10"/>
                    <a:pt x="124" y="10"/>
                    <a:pt x="127" y="16"/>
                  </a:cubicBezTo>
                  <a:cubicBezTo>
                    <a:pt x="128" y="17"/>
                    <a:pt x="128" y="18"/>
                    <a:pt x="129" y="19"/>
                  </a:cubicBezTo>
                  <a:cubicBezTo>
                    <a:pt x="131" y="27"/>
                    <a:pt x="129" y="45"/>
                    <a:pt x="126" y="54"/>
                  </a:cubicBezTo>
                  <a:cubicBezTo>
                    <a:pt x="126" y="57"/>
                    <a:pt x="124" y="61"/>
                    <a:pt x="123" y="65"/>
                  </a:cubicBezTo>
                  <a:cubicBezTo>
                    <a:pt x="120" y="72"/>
                    <a:pt x="117" y="79"/>
                    <a:pt x="113" y="83"/>
                  </a:cubicBezTo>
                  <a:cubicBezTo>
                    <a:pt x="95" y="103"/>
                    <a:pt x="38" y="97"/>
                    <a:pt x="25" y="77"/>
                  </a:cubicBezTo>
                  <a:close/>
                </a:path>
              </a:pathLst>
            </a:custGeom>
            <a:solidFill>
              <a:srgbClr val="B7D8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3">
              <a:extLst>
                <a:ext uri="{FF2B5EF4-FFF2-40B4-BE49-F238E27FC236}">
                  <a16:creationId xmlns:a16="http://schemas.microsoft.com/office/drawing/2014/main" id="{19D57BB4-2F56-42A3-82F3-A8D8F75F8723}"/>
                </a:ext>
              </a:extLst>
            </p:cNvPr>
            <p:cNvSpPr/>
            <p:nvPr/>
          </p:nvSpPr>
          <p:spPr bwMode="auto">
            <a:xfrm>
              <a:off x="3760" y="1872"/>
              <a:ext cx="178" cy="138"/>
            </a:xfrm>
            <a:custGeom>
              <a:avLst/>
              <a:gdLst>
                <a:gd name="T0" fmla="*/ 109 w 131"/>
                <a:gd name="T1" fmla="*/ 17 h 102"/>
                <a:gd name="T2" fmla="*/ 98 w 131"/>
                <a:gd name="T3" fmla="*/ 85 h 102"/>
                <a:gd name="T4" fmla="*/ 10 w 131"/>
                <a:gd name="T5" fmla="*/ 79 h 102"/>
                <a:gd name="T6" fmla="*/ 3 w 131"/>
                <a:gd name="T7" fmla="*/ 62 h 102"/>
                <a:gd name="T8" fmla="*/ 1 w 131"/>
                <a:gd name="T9" fmla="*/ 48 h 102"/>
                <a:gd name="T10" fmla="*/ 2 w 131"/>
                <a:gd name="T11" fmla="*/ 18 h 102"/>
                <a:gd name="T12" fmla="*/ 3 w 131"/>
                <a:gd name="T13" fmla="*/ 13 h 102"/>
                <a:gd name="T14" fmla="*/ 14 w 131"/>
                <a:gd name="T15" fmla="*/ 5 h 102"/>
                <a:gd name="T16" fmla="*/ 109 w 131"/>
                <a:gd name="T17" fmla="*/ 1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02">
                  <a:moveTo>
                    <a:pt x="109" y="17"/>
                  </a:moveTo>
                  <a:cubicBezTo>
                    <a:pt x="131" y="31"/>
                    <a:pt x="110" y="71"/>
                    <a:pt x="98" y="85"/>
                  </a:cubicBezTo>
                  <a:cubicBezTo>
                    <a:pt x="82" y="102"/>
                    <a:pt x="26" y="101"/>
                    <a:pt x="10" y="79"/>
                  </a:cubicBezTo>
                  <a:cubicBezTo>
                    <a:pt x="7" y="74"/>
                    <a:pt x="5" y="68"/>
                    <a:pt x="3" y="62"/>
                  </a:cubicBezTo>
                  <a:cubicBezTo>
                    <a:pt x="2" y="57"/>
                    <a:pt x="1" y="52"/>
                    <a:pt x="1" y="48"/>
                  </a:cubicBezTo>
                  <a:cubicBezTo>
                    <a:pt x="0" y="41"/>
                    <a:pt x="0" y="27"/>
                    <a:pt x="2" y="18"/>
                  </a:cubicBezTo>
                  <a:cubicBezTo>
                    <a:pt x="2" y="16"/>
                    <a:pt x="3" y="14"/>
                    <a:pt x="3" y="13"/>
                  </a:cubicBezTo>
                  <a:cubicBezTo>
                    <a:pt x="7" y="5"/>
                    <a:pt x="14" y="5"/>
                    <a:pt x="14" y="5"/>
                  </a:cubicBezTo>
                  <a:cubicBezTo>
                    <a:pt x="34" y="0"/>
                    <a:pt x="90" y="6"/>
                    <a:pt x="109" y="17"/>
                  </a:cubicBezTo>
                  <a:close/>
                </a:path>
              </a:pathLst>
            </a:custGeom>
            <a:solidFill>
              <a:srgbClr val="B7D8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4">
              <a:extLst>
                <a:ext uri="{FF2B5EF4-FFF2-40B4-BE49-F238E27FC236}">
                  <a16:creationId xmlns:a16="http://schemas.microsoft.com/office/drawing/2014/main" id="{ADEC7BCF-0B2B-4DB3-8128-D53E5504D20F}"/>
                </a:ext>
              </a:extLst>
            </p:cNvPr>
            <p:cNvSpPr/>
            <p:nvPr/>
          </p:nvSpPr>
          <p:spPr bwMode="auto">
            <a:xfrm>
              <a:off x="3833" y="2314"/>
              <a:ext cx="91" cy="74"/>
            </a:xfrm>
            <a:custGeom>
              <a:avLst/>
              <a:gdLst>
                <a:gd name="T0" fmla="*/ 0 w 67"/>
                <a:gd name="T1" fmla="*/ 6 h 55"/>
                <a:gd name="T2" fmla="*/ 38 w 67"/>
                <a:gd name="T3" fmla="*/ 0 h 55"/>
                <a:gd name="T4" fmla="*/ 67 w 67"/>
                <a:gd name="T5" fmla="*/ 55 h 55"/>
                <a:gd name="T6" fmla="*/ 1 w 67"/>
                <a:gd name="T7" fmla="*/ 38 h 55"/>
                <a:gd name="T8" fmla="*/ 0 w 67"/>
                <a:gd name="T9" fmla="*/ 6 h 55"/>
              </a:gdLst>
              <a:ahLst/>
              <a:cxnLst>
                <a:cxn ang="0">
                  <a:pos x="T0" y="T1"/>
                </a:cxn>
                <a:cxn ang="0">
                  <a:pos x="T2" y="T3"/>
                </a:cxn>
                <a:cxn ang="0">
                  <a:pos x="T4" y="T5"/>
                </a:cxn>
                <a:cxn ang="0">
                  <a:pos x="T6" y="T7"/>
                </a:cxn>
                <a:cxn ang="0">
                  <a:pos x="T8" y="T9"/>
                </a:cxn>
              </a:cxnLst>
              <a:rect l="0" t="0" r="r" b="b"/>
              <a:pathLst>
                <a:path w="67" h="55">
                  <a:moveTo>
                    <a:pt x="0" y="6"/>
                  </a:moveTo>
                  <a:cubicBezTo>
                    <a:pt x="5" y="4"/>
                    <a:pt x="38" y="0"/>
                    <a:pt x="38" y="0"/>
                  </a:cubicBezTo>
                  <a:cubicBezTo>
                    <a:pt x="67" y="55"/>
                    <a:pt x="67" y="55"/>
                    <a:pt x="67" y="55"/>
                  </a:cubicBezTo>
                  <a:cubicBezTo>
                    <a:pt x="1" y="38"/>
                    <a:pt x="1" y="38"/>
                    <a:pt x="1" y="38"/>
                  </a:cubicBezTo>
                  <a:lnTo>
                    <a:pt x="0" y="6"/>
                  </a:lnTo>
                  <a:close/>
                </a:path>
              </a:pathLst>
            </a:custGeom>
            <a:solidFill>
              <a:srgbClr val="AAA9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5">
              <a:extLst>
                <a:ext uri="{FF2B5EF4-FFF2-40B4-BE49-F238E27FC236}">
                  <a16:creationId xmlns:a16="http://schemas.microsoft.com/office/drawing/2014/main" id="{49B82835-EE58-4112-B42D-C5FEE5488C29}"/>
                </a:ext>
              </a:extLst>
            </p:cNvPr>
            <p:cNvSpPr/>
            <p:nvPr/>
          </p:nvSpPr>
          <p:spPr bwMode="auto">
            <a:xfrm>
              <a:off x="3930" y="2321"/>
              <a:ext cx="89" cy="69"/>
            </a:xfrm>
            <a:custGeom>
              <a:avLst/>
              <a:gdLst>
                <a:gd name="T0" fmla="*/ 61 w 66"/>
                <a:gd name="T1" fmla="*/ 18 h 51"/>
                <a:gd name="T2" fmla="*/ 24 w 66"/>
                <a:gd name="T3" fmla="*/ 0 h 51"/>
                <a:gd name="T4" fmla="*/ 0 w 66"/>
                <a:gd name="T5" fmla="*/ 51 h 51"/>
                <a:gd name="T6" fmla="*/ 66 w 66"/>
                <a:gd name="T7" fmla="*/ 36 h 51"/>
                <a:gd name="T8" fmla="*/ 61 w 66"/>
                <a:gd name="T9" fmla="*/ 18 h 51"/>
              </a:gdLst>
              <a:ahLst/>
              <a:cxnLst>
                <a:cxn ang="0">
                  <a:pos x="T0" y="T1"/>
                </a:cxn>
                <a:cxn ang="0">
                  <a:pos x="T2" y="T3"/>
                </a:cxn>
                <a:cxn ang="0">
                  <a:pos x="T4" y="T5"/>
                </a:cxn>
                <a:cxn ang="0">
                  <a:pos x="T6" y="T7"/>
                </a:cxn>
                <a:cxn ang="0">
                  <a:pos x="T8" y="T9"/>
                </a:cxn>
              </a:cxnLst>
              <a:rect l="0" t="0" r="r" b="b"/>
              <a:pathLst>
                <a:path w="66" h="51">
                  <a:moveTo>
                    <a:pt x="61" y="18"/>
                  </a:moveTo>
                  <a:cubicBezTo>
                    <a:pt x="54" y="12"/>
                    <a:pt x="24" y="0"/>
                    <a:pt x="24" y="0"/>
                  </a:cubicBezTo>
                  <a:cubicBezTo>
                    <a:pt x="0" y="51"/>
                    <a:pt x="0" y="51"/>
                    <a:pt x="0" y="51"/>
                  </a:cubicBezTo>
                  <a:cubicBezTo>
                    <a:pt x="66" y="36"/>
                    <a:pt x="66" y="36"/>
                    <a:pt x="66" y="36"/>
                  </a:cubicBezTo>
                  <a:lnTo>
                    <a:pt x="61" y="18"/>
                  </a:lnTo>
                  <a:close/>
                </a:path>
              </a:pathLst>
            </a:custGeom>
            <a:solidFill>
              <a:srgbClr val="AAA9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6">
              <a:extLst>
                <a:ext uri="{FF2B5EF4-FFF2-40B4-BE49-F238E27FC236}">
                  <a16:creationId xmlns:a16="http://schemas.microsoft.com/office/drawing/2014/main" id="{BDECE93E-41D5-4948-A9F4-403EBF540EA0}"/>
                </a:ext>
              </a:extLst>
            </p:cNvPr>
            <p:cNvSpPr/>
            <p:nvPr/>
          </p:nvSpPr>
          <p:spPr bwMode="auto">
            <a:xfrm>
              <a:off x="3962" y="2238"/>
              <a:ext cx="128" cy="191"/>
            </a:xfrm>
            <a:custGeom>
              <a:avLst/>
              <a:gdLst>
                <a:gd name="T0" fmla="*/ 66 w 94"/>
                <a:gd name="T1" fmla="*/ 0 h 141"/>
                <a:gd name="T2" fmla="*/ 0 w 94"/>
                <a:gd name="T3" fmla="*/ 61 h 141"/>
                <a:gd name="T4" fmla="*/ 54 w 94"/>
                <a:gd name="T5" fmla="*/ 136 h 141"/>
                <a:gd name="T6" fmla="*/ 94 w 94"/>
                <a:gd name="T7" fmla="*/ 40 h 141"/>
                <a:gd name="T8" fmla="*/ 66 w 94"/>
                <a:gd name="T9" fmla="*/ 0 h 141"/>
              </a:gdLst>
              <a:ahLst/>
              <a:cxnLst>
                <a:cxn ang="0">
                  <a:pos x="T0" y="T1"/>
                </a:cxn>
                <a:cxn ang="0">
                  <a:pos x="T2" y="T3"/>
                </a:cxn>
                <a:cxn ang="0">
                  <a:pos x="T4" y="T5"/>
                </a:cxn>
                <a:cxn ang="0">
                  <a:pos x="T6" y="T7"/>
                </a:cxn>
                <a:cxn ang="0">
                  <a:pos x="T8" y="T9"/>
                </a:cxn>
              </a:cxnLst>
              <a:rect l="0" t="0" r="r" b="b"/>
              <a:pathLst>
                <a:path w="94" h="141">
                  <a:moveTo>
                    <a:pt x="66" y="0"/>
                  </a:moveTo>
                  <a:cubicBezTo>
                    <a:pt x="0" y="61"/>
                    <a:pt x="0" y="61"/>
                    <a:pt x="0" y="61"/>
                  </a:cubicBezTo>
                  <a:cubicBezTo>
                    <a:pt x="54" y="136"/>
                    <a:pt x="54" y="136"/>
                    <a:pt x="54" y="136"/>
                  </a:cubicBezTo>
                  <a:cubicBezTo>
                    <a:pt x="57" y="141"/>
                    <a:pt x="94" y="40"/>
                    <a:pt x="94" y="40"/>
                  </a:cubicBezTo>
                  <a:lnTo>
                    <a:pt x="66" y="0"/>
                  </a:lnTo>
                  <a:close/>
                </a:path>
              </a:pathLst>
            </a:custGeom>
            <a:solidFill>
              <a:srgbClr val="C4C2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7">
              <a:extLst>
                <a:ext uri="{FF2B5EF4-FFF2-40B4-BE49-F238E27FC236}">
                  <a16:creationId xmlns:a16="http://schemas.microsoft.com/office/drawing/2014/main" id="{F32C7C75-BC33-4AD1-8A9D-E4D033DBA1C1}"/>
                </a:ext>
              </a:extLst>
            </p:cNvPr>
            <p:cNvSpPr/>
            <p:nvPr/>
          </p:nvSpPr>
          <p:spPr bwMode="auto">
            <a:xfrm>
              <a:off x="3756" y="2230"/>
              <a:ext cx="129" cy="191"/>
            </a:xfrm>
            <a:custGeom>
              <a:avLst/>
              <a:gdLst>
                <a:gd name="T0" fmla="*/ 29 w 95"/>
                <a:gd name="T1" fmla="*/ 0 h 141"/>
                <a:gd name="T2" fmla="*/ 95 w 95"/>
                <a:gd name="T3" fmla="*/ 62 h 141"/>
                <a:gd name="T4" fmla="*/ 41 w 95"/>
                <a:gd name="T5" fmla="*/ 137 h 141"/>
                <a:gd name="T6" fmla="*/ 0 w 95"/>
                <a:gd name="T7" fmla="*/ 41 h 141"/>
                <a:gd name="T8" fmla="*/ 29 w 95"/>
                <a:gd name="T9" fmla="*/ 0 h 141"/>
              </a:gdLst>
              <a:ahLst/>
              <a:cxnLst>
                <a:cxn ang="0">
                  <a:pos x="T0" y="T1"/>
                </a:cxn>
                <a:cxn ang="0">
                  <a:pos x="T2" y="T3"/>
                </a:cxn>
                <a:cxn ang="0">
                  <a:pos x="T4" y="T5"/>
                </a:cxn>
                <a:cxn ang="0">
                  <a:pos x="T6" y="T7"/>
                </a:cxn>
                <a:cxn ang="0">
                  <a:pos x="T8" y="T9"/>
                </a:cxn>
              </a:cxnLst>
              <a:rect l="0" t="0" r="r" b="b"/>
              <a:pathLst>
                <a:path w="95" h="141">
                  <a:moveTo>
                    <a:pt x="29" y="0"/>
                  </a:moveTo>
                  <a:cubicBezTo>
                    <a:pt x="95" y="62"/>
                    <a:pt x="95" y="62"/>
                    <a:pt x="95" y="62"/>
                  </a:cubicBezTo>
                  <a:cubicBezTo>
                    <a:pt x="41" y="137"/>
                    <a:pt x="41" y="137"/>
                    <a:pt x="41" y="137"/>
                  </a:cubicBezTo>
                  <a:cubicBezTo>
                    <a:pt x="38" y="141"/>
                    <a:pt x="0" y="41"/>
                    <a:pt x="0" y="41"/>
                  </a:cubicBezTo>
                  <a:lnTo>
                    <a:pt x="29" y="0"/>
                  </a:lnTo>
                  <a:close/>
                </a:path>
              </a:pathLst>
            </a:custGeom>
            <a:solidFill>
              <a:srgbClr val="C4C2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8">
              <a:extLst>
                <a:ext uri="{FF2B5EF4-FFF2-40B4-BE49-F238E27FC236}">
                  <a16:creationId xmlns:a16="http://schemas.microsoft.com/office/drawing/2014/main" id="{7A185D35-FEB4-4543-88D3-2113E04182B2}"/>
                </a:ext>
              </a:extLst>
            </p:cNvPr>
            <p:cNvSpPr/>
            <p:nvPr/>
          </p:nvSpPr>
          <p:spPr bwMode="auto">
            <a:xfrm>
              <a:off x="3239" y="1924"/>
              <a:ext cx="196" cy="405"/>
            </a:xfrm>
            <a:custGeom>
              <a:avLst/>
              <a:gdLst>
                <a:gd name="T0" fmla="*/ 118 w 144"/>
                <a:gd name="T1" fmla="*/ 140 h 299"/>
                <a:gd name="T2" fmla="*/ 117 w 144"/>
                <a:gd name="T3" fmla="*/ 82 h 299"/>
                <a:gd name="T4" fmla="*/ 119 w 144"/>
                <a:gd name="T5" fmla="*/ 19 h 299"/>
                <a:gd name="T6" fmla="*/ 90 w 144"/>
                <a:gd name="T7" fmla="*/ 27 h 299"/>
                <a:gd name="T8" fmla="*/ 82 w 144"/>
                <a:gd name="T9" fmla="*/ 132 h 299"/>
                <a:gd name="T10" fmla="*/ 65 w 144"/>
                <a:gd name="T11" fmla="*/ 123 h 299"/>
                <a:gd name="T12" fmla="*/ 45 w 144"/>
                <a:gd name="T13" fmla="*/ 132 h 299"/>
                <a:gd name="T14" fmla="*/ 25 w 144"/>
                <a:gd name="T15" fmla="*/ 136 h 299"/>
                <a:gd name="T16" fmla="*/ 15 w 144"/>
                <a:gd name="T17" fmla="*/ 147 h 299"/>
                <a:gd name="T18" fmla="*/ 3 w 144"/>
                <a:gd name="T19" fmla="*/ 154 h 299"/>
                <a:gd name="T20" fmla="*/ 8 w 144"/>
                <a:gd name="T21" fmla="*/ 196 h 299"/>
                <a:gd name="T22" fmla="*/ 19 w 144"/>
                <a:gd name="T23" fmla="*/ 210 h 299"/>
                <a:gd name="T24" fmla="*/ 46 w 144"/>
                <a:gd name="T25" fmla="*/ 239 h 299"/>
                <a:gd name="T26" fmla="*/ 57 w 144"/>
                <a:gd name="T27" fmla="*/ 286 h 299"/>
                <a:gd name="T28" fmla="*/ 132 w 144"/>
                <a:gd name="T29" fmla="*/ 294 h 299"/>
                <a:gd name="T30" fmla="*/ 127 w 144"/>
                <a:gd name="T31" fmla="*/ 227 h 299"/>
                <a:gd name="T32" fmla="*/ 144 w 144"/>
                <a:gd name="T33" fmla="*/ 186 h 299"/>
                <a:gd name="T34" fmla="*/ 137 w 144"/>
                <a:gd name="T35" fmla="*/ 146 h 299"/>
                <a:gd name="T36" fmla="*/ 118 w 144"/>
                <a:gd name="T37" fmla="*/ 14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299">
                  <a:moveTo>
                    <a:pt x="118" y="140"/>
                  </a:moveTo>
                  <a:cubicBezTo>
                    <a:pt x="118" y="139"/>
                    <a:pt x="116" y="112"/>
                    <a:pt x="117" y="82"/>
                  </a:cubicBezTo>
                  <a:cubicBezTo>
                    <a:pt x="118" y="59"/>
                    <a:pt x="123" y="33"/>
                    <a:pt x="119" y="19"/>
                  </a:cubicBezTo>
                  <a:cubicBezTo>
                    <a:pt x="115" y="3"/>
                    <a:pt x="97" y="0"/>
                    <a:pt x="90" y="27"/>
                  </a:cubicBezTo>
                  <a:cubicBezTo>
                    <a:pt x="85" y="49"/>
                    <a:pt x="82" y="132"/>
                    <a:pt x="82" y="132"/>
                  </a:cubicBezTo>
                  <a:cubicBezTo>
                    <a:pt x="82" y="132"/>
                    <a:pt x="72" y="125"/>
                    <a:pt x="65" y="123"/>
                  </a:cubicBezTo>
                  <a:cubicBezTo>
                    <a:pt x="57" y="121"/>
                    <a:pt x="45" y="132"/>
                    <a:pt x="45" y="132"/>
                  </a:cubicBezTo>
                  <a:cubicBezTo>
                    <a:pt x="45" y="132"/>
                    <a:pt x="31" y="132"/>
                    <a:pt x="25" y="136"/>
                  </a:cubicBezTo>
                  <a:cubicBezTo>
                    <a:pt x="19" y="140"/>
                    <a:pt x="15" y="147"/>
                    <a:pt x="15" y="147"/>
                  </a:cubicBezTo>
                  <a:cubicBezTo>
                    <a:pt x="15" y="147"/>
                    <a:pt x="5" y="147"/>
                    <a:pt x="3" y="154"/>
                  </a:cubicBezTo>
                  <a:cubicBezTo>
                    <a:pt x="0" y="161"/>
                    <a:pt x="4" y="190"/>
                    <a:pt x="8" y="196"/>
                  </a:cubicBezTo>
                  <a:cubicBezTo>
                    <a:pt x="12" y="201"/>
                    <a:pt x="19" y="210"/>
                    <a:pt x="19" y="210"/>
                  </a:cubicBezTo>
                  <a:cubicBezTo>
                    <a:pt x="20" y="227"/>
                    <a:pt x="46" y="239"/>
                    <a:pt x="46" y="239"/>
                  </a:cubicBezTo>
                  <a:cubicBezTo>
                    <a:pt x="57" y="286"/>
                    <a:pt x="57" y="286"/>
                    <a:pt x="57" y="286"/>
                  </a:cubicBezTo>
                  <a:cubicBezTo>
                    <a:pt x="57" y="286"/>
                    <a:pt x="135" y="299"/>
                    <a:pt x="132" y="294"/>
                  </a:cubicBezTo>
                  <a:cubicBezTo>
                    <a:pt x="129" y="288"/>
                    <a:pt x="123" y="235"/>
                    <a:pt x="127" y="227"/>
                  </a:cubicBezTo>
                  <a:cubicBezTo>
                    <a:pt x="131" y="220"/>
                    <a:pt x="144" y="196"/>
                    <a:pt x="144" y="186"/>
                  </a:cubicBezTo>
                  <a:cubicBezTo>
                    <a:pt x="144" y="177"/>
                    <a:pt x="142" y="147"/>
                    <a:pt x="137" y="146"/>
                  </a:cubicBezTo>
                  <a:cubicBezTo>
                    <a:pt x="132" y="145"/>
                    <a:pt x="118" y="140"/>
                    <a:pt x="118" y="140"/>
                  </a:cubicBezTo>
                  <a:close/>
                </a:path>
              </a:pathLst>
            </a:custGeom>
            <a:solidFill>
              <a:srgbClr val="EDC2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9">
              <a:extLst>
                <a:ext uri="{FF2B5EF4-FFF2-40B4-BE49-F238E27FC236}">
                  <a16:creationId xmlns:a16="http://schemas.microsoft.com/office/drawing/2014/main" id="{C87102DA-CB3D-4EC7-B5B7-5E386F974187}"/>
                </a:ext>
              </a:extLst>
            </p:cNvPr>
            <p:cNvSpPr/>
            <p:nvPr/>
          </p:nvSpPr>
          <p:spPr bwMode="auto">
            <a:xfrm>
              <a:off x="3264" y="1928"/>
              <a:ext cx="136" cy="394"/>
            </a:xfrm>
            <a:custGeom>
              <a:avLst/>
              <a:gdLst>
                <a:gd name="T0" fmla="*/ 90 w 100"/>
                <a:gd name="T1" fmla="*/ 7 h 291"/>
                <a:gd name="T2" fmla="*/ 72 w 100"/>
                <a:gd name="T3" fmla="*/ 24 h 291"/>
                <a:gd name="T4" fmla="*/ 64 w 100"/>
                <a:gd name="T5" fmla="*/ 129 h 291"/>
                <a:gd name="T6" fmla="*/ 63 w 100"/>
                <a:gd name="T7" fmla="*/ 128 h 291"/>
                <a:gd name="T8" fmla="*/ 69 w 100"/>
                <a:gd name="T9" fmla="*/ 139 h 291"/>
                <a:gd name="T10" fmla="*/ 59 w 100"/>
                <a:gd name="T11" fmla="*/ 169 h 291"/>
                <a:gd name="T12" fmla="*/ 64 w 100"/>
                <a:gd name="T13" fmla="*/ 190 h 291"/>
                <a:gd name="T14" fmla="*/ 45 w 100"/>
                <a:gd name="T15" fmla="*/ 195 h 291"/>
                <a:gd name="T16" fmla="*/ 34 w 100"/>
                <a:gd name="T17" fmla="*/ 168 h 291"/>
                <a:gd name="T18" fmla="*/ 29 w 100"/>
                <a:gd name="T19" fmla="*/ 139 h 291"/>
                <a:gd name="T20" fmla="*/ 30 w 100"/>
                <a:gd name="T21" fmla="*/ 162 h 291"/>
                <a:gd name="T22" fmla="*/ 38 w 100"/>
                <a:gd name="T23" fmla="*/ 185 h 291"/>
                <a:gd name="T24" fmla="*/ 41 w 100"/>
                <a:gd name="T25" fmla="*/ 196 h 291"/>
                <a:gd name="T26" fmla="*/ 29 w 100"/>
                <a:gd name="T27" fmla="*/ 203 h 291"/>
                <a:gd name="T28" fmla="*/ 17 w 100"/>
                <a:gd name="T29" fmla="*/ 192 h 291"/>
                <a:gd name="T30" fmla="*/ 0 w 100"/>
                <a:gd name="T31" fmla="*/ 152 h 291"/>
                <a:gd name="T32" fmla="*/ 2 w 100"/>
                <a:gd name="T33" fmla="*/ 159 h 291"/>
                <a:gd name="T34" fmla="*/ 14 w 100"/>
                <a:gd name="T35" fmla="*/ 194 h 291"/>
                <a:gd name="T36" fmla="*/ 20 w 100"/>
                <a:gd name="T37" fmla="*/ 205 h 291"/>
                <a:gd name="T38" fmla="*/ 14 w 100"/>
                <a:gd name="T39" fmla="*/ 215 h 291"/>
                <a:gd name="T40" fmla="*/ 1 w 100"/>
                <a:gd name="T41" fmla="*/ 207 h 291"/>
                <a:gd name="T42" fmla="*/ 21 w 100"/>
                <a:gd name="T43" fmla="*/ 234 h 291"/>
                <a:gd name="T44" fmla="*/ 34 w 100"/>
                <a:gd name="T45" fmla="*/ 281 h 291"/>
                <a:gd name="T46" fmla="*/ 50 w 100"/>
                <a:gd name="T47" fmla="*/ 291 h 291"/>
                <a:gd name="T48" fmla="*/ 57 w 100"/>
                <a:gd name="T49" fmla="*/ 283 h 291"/>
                <a:gd name="T50" fmla="*/ 52 w 100"/>
                <a:gd name="T51" fmla="*/ 254 h 291"/>
                <a:gd name="T52" fmla="*/ 97 w 100"/>
                <a:gd name="T53" fmla="*/ 245 h 291"/>
                <a:gd name="T54" fmla="*/ 65 w 100"/>
                <a:gd name="T55" fmla="*/ 213 h 291"/>
                <a:gd name="T56" fmla="*/ 79 w 100"/>
                <a:gd name="T57" fmla="*/ 198 h 291"/>
                <a:gd name="T58" fmla="*/ 92 w 100"/>
                <a:gd name="T59" fmla="*/ 191 h 291"/>
                <a:gd name="T60" fmla="*/ 98 w 100"/>
                <a:gd name="T61" fmla="*/ 167 h 291"/>
                <a:gd name="T62" fmla="*/ 89 w 100"/>
                <a:gd name="T63" fmla="*/ 182 h 291"/>
                <a:gd name="T64" fmla="*/ 80 w 100"/>
                <a:gd name="T65" fmla="*/ 194 h 291"/>
                <a:gd name="T66" fmla="*/ 70 w 100"/>
                <a:gd name="T67" fmla="*/ 192 h 291"/>
                <a:gd name="T68" fmla="*/ 62 w 100"/>
                <a:gd name="T69" fmla="*/ 175 h 291"/>
                <a:gd name="T70" fmla="*/ 75 w 100"/>
                <a:gd name="T71" fmla="*/ 139 h 291"/>
                <a:gd name="T72" fmla="*/ 100 w 100"/>
                <a:gd name="T73" fmla="*/ 137 h 291"/>
                <a:gd name="T74" fmla="*/ 74 w 100"/>
                <a:gd name="T75" fmla="*/ 130 h 291"/>
                <a:gd name="T76" fmla="*/ 73 w 100"/>
                <a:gd name="T77" fmla="*/ 52 h 291"/>
                <a:gd name="T78" fmla="*/ 90 w 100"/>
                <a:gd name="T79" fmla="*/ 7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291">
                  <a:moveTo>
                    <a:pt x="90" y="7"/>
                  </a:moveTo>
                  <a:cubicBezTo>
                    <a:pt x="85" y="0"/>
                    <a:pt x="78" y="4"/>
                    <a:pt x="72" y="24"/>
                  </a:cubicBezTo>
                  <a:cubicBezTo>
                    <a:pt x="67" y="46"/>
                    <a:pt x="64" y="129"/>
                    <a:pt x="64" y="129"/>
                  </a:cubicBezTo>
                  <a:cubicBezTo>
                    <a:pt x="64" y="129"/>
                    <a:pt x="64" y="128"/>
                    <a:pt x="63" y="128"/>
                  </a:cubicBezTo>
                  <a:cubicBezTo>
                    <a:pt x="63" y="128"/>
                    <a:pt x="67" y="135"/>
                    <a:pt x="69" y="139"/>
                  </a:cubicBezTo>
                  <a:cubicBezTo>
                    <a:pt x="71" y="144"/>
                    <a:pt x="60" y="167"/>
                    <a:pt x="59" y="169"/>
                  </a:cubicBezTo>
                  <a:cubicBezTo>
                    <a:pt x="58" y="172"/>
                    <a:pt x="62" y="186"/>
                    <a:pt x="64" y="190"/>
                  </a:cubicBezTo>
                  <a:cubicBezTo>
                    <a:pt x="66" y="193"/>
                    <a:pt x="54" y="205"/>
                    <a:pt x="45" y="195"/>
                  </a:cubicBezTo>
                  <a:cubicBezTo>
                    <a:pt x="41" y="191"/>
                    <a:pt x="36" y="178"/>
                    <a:pt x="34" y="168"/>
                  </a:cubicBezTo>
                  <a:cubicBezTo>
                    <a:pt x="29" y="153"/>
                    <a:pt x="29" y="139"/>
                    <a:pt x="29" y="139"/>
                  </a:cubicBezTo>
                  <a:cubicBezTo>
                    <a:pt x="29" y="139"/>
                    <a:pt x="28" y="152"/>
                    <a:pt x="30" y="162"/>
                  </a:cubicBezTo>
                  <a:cubicBezTo>
                    <a:pt x="31" y="167"/>
                    <a:pt x="34" y="179"/>
                    <a:pt x="38" y="185"/>
                  </a:cubicBezTo>
                  <a:cubicBezTo>
                    <a:pt x="42" y="193"/>
                    <a:pt x="42" y="195"/>
                    <a:pt x="41" y="196"/>
                  </a:cubicBezTo>
                  <a:cubicBezTo>
                    <a:pt x="41" y="199"/>
                    <a:pt x="35" y="202"/>
                    <a:pt x="29" y="203"/>
                  </a:cubicBezTo>
                  <a:cubicBezTo>
                    <a:pt x="23" y="203"/>
                    <a:pt x="21" y="196"/>
                    <a:pt x="17" y="192"/>
                  </a:cubicBezTo>
                  <a:cubicBezTo>
                    <a:pt x="13" y="187"/>
                    <a:pt x="1" y="154"/>
                    <a:pt x="0" y="152"/>
                  </a:cubicBezTo>
                  <a:cubicBezTo>
                    <a:pt x="0" y="150"/>
                    <a:pt x="1" y="153"/>
                    <a:pt x="2" y="159"/>
                  </a:cubicBezTo>
                  <a:cubicBezTo>
                    <a:pt x="3" y="164"/>
                    <a:pt x="13" y="191"/>
                    <a:pt x="14" y="194"/>
                  </a:cubicBezTo>
                  <a:cubicBezTo>
                    <a:pt x="15" y="195"/>
                    <a:pt x="20" y="201"/>
                    <a:pt x="20" y="205"/>
                  </a:cubicBezTo>
                  <a:cubicBezTo>
                    <a:pt x="21" y="210"/>
                    <a:pt x="15" y="214"/>
                    <a:pt x="14" y="215"/>
                  </a:cubicBezTo>
                  <a:cubicBezTo>
                    <a:pt x="10" y="217"/>
                    <a:pt x="1" y="207"/>
                    <a:pt x="1" y="207"/>
                  </a:cubicBezTo>
                  <a:cubicBezTo>
                    <a:pt x="2" y="224"/>
                    <a:pt x="21" y="234"/>
                    <a:pt x="21" y="234"/>
                  </a:cubicBezTo>
                  <a:cubicBezTo>
                    <a:pt x="34" y="281"/>
                    <a:pt x="34" y="281"/>
                    <a:pt x="34" y="281"/>
                  </a:cubicBezTo>
                  <a:cubicBezTo>
                    <a:pt x="34" y="281"/>
                    <a:pt x="42" y="291"/>
                    <a:pt x="50" y="291"/>
                  </a:cubicBezTo>
                  <a:cubicBezTo>
                    <a:pt x="57" y="283"/>
                    <a:pt x="57" y="283"/>
                    <a:pt x="57" y="283"/>
                  </a:cubicBezTo>
                  <a:cubicBezTo>
                    <a:pt x="58" y="282"/>
                    <a:pt x="52" y="254"/>
                    <a:pt x="52" y="254"/>
                  </a:cubicBezTo>
                  <a:cubicBezTo>
                    <a:pt x="57" y="245"/>
                    <a:pt x="80" y="254"/>
                    <a:pt x="97" y="245"/>
                  </a:cubicBezTo>
                  <a:cubicBezTo>
                    <a:pt x="98" y="244"/>
                    <a:pt x="57" y="250"/>
                    <a:pt x="65" y="213"/>
                  </a:cubicBezTo>
                  <a:cubicBezTo>
                    <a:pt x="66" y="206"/>
                    <a:pt x="77" y="199"/>
                    <a:pt x="79" y="198"/>
                  </a:cubicBezTo>
                  <a:cubicBezTo>
                    <a:pt x="81" y="198"/>
                    <a:pt x="90" y="194"/>
                    <a:pt x="92" y="191"/>
                  </a:cubicBezTo>
                  <a:cubicBezTo>
                    <a:pt x="95" y="188"/>
                    <a:pt x="98" y="167"/>
                    <a:pt x="98" y="167"/>
                  </a:cubicBezTo>
                  <a:cubicBezTo>
                    <a:pt x="98" y="167"/>
                    <a:pt x="89" y="180"/>
                    <a:pt x="89" y="182"/>
                  </a:cubicBezTo>
                  <a:cubicBezTo>
                    <a:pt x="88" y="184"/>
                    <a:pt x="81" y="194"/>
                    <a:pt x="80" y="194"/>
                  </a:cubicBezTo>
                  <a:cubicBezTo>
                    <a:pt x="79" y="195"/>
                    <a:pt x="72" y="193"/>
                    <a:pt x="70" y="192"/>
                  </a:cubicBezTo>
                  <a:cubicBezTo>
                    <a:pt x="68" y="191"/>
                    <a:pt x="62" y="175"/>
                    <a:pt x="62" y="175"/>
                  </a:cubicBezTo>
                  <a:cubicBezTo>
                    <a:pt x="62" y="175"/>
                    <a:pt x="71" y="141"/>
                    <a:pt x="75" y="139"/>
                  </a:cubicBezTo>
                  <a:cubicBezTo>
                    <a:pt x="79" y="138"/>
                    <a:pt x="100" y="137"/>
                    <a:pt x="100" y="137"/>
                  </a:cubicBezTo>
                  <a:cubicBezTo>
                    <a:pt x="100" y="137"/>
                    <a:pt x="77" y="134"/>
                    <a:pt x="74" y="130"/>
                  </a:cubicBezTo>
                  <a:cubicBezTo>
                    <a:pt x="72" y="126"/>
                    <a:pt x="71" y="72"/>
                    <a:pt x="73" y="52"/>
                  </a:cubicBezTo>
                  <a:cubicBezTo>
                    <a:pt x="75" y="33"/>
                    <a:pt x="75" y="5"/>
                    <a:pt x="90" y="7"/>
                  </a:cubicBezTo>
                  <a:close/>
                </a:path>
              </a:pathLst>
            </a:custGeom>
            <a:solidFill>
              <a:srgbClr val="DCB1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0">
              <a:extLst>
                <a:ext uri="{FF2B5EF4-FFF2-40B4-BE49-F238E27FC236}">
                  <a16:creationId xmlns:a16="http://schemas.microsoft.com/office/drawing/2014/main" id="{B8650F71-362B-408B-BF87-0ED7D5F43DAC}"/>
                </a:ext>
              </a:extLst>
            </p:cNvPr>
            <p:cNvSpPr/>
            <p:nvPr/>
          </p:nvSpPr>
          <p:spPr bwMode="auto">
            <a:xfrm>
              <a:off x="3265" y="2210"/>
              <a:ext cx="131" cy="112"/>
            </a:xfrm>
            <a:custGeom>
              <a:avLst/>
              <a:gdLst>
                <a:gd name="T0" fmla="*/ 92 w 96"/>
                <a:gd name="T1" fmla="*/ 39 h 83"/>
                <a:gd name="T2" fmla="*/ 35 w 96"/>
                <a:gd name="T3" fmla="*/ 31 h 83"/>
                <a:gd name="T4" fmla="*/ 0 w 96"/>
                <a:gd name="T5" fmla="*/ 0 h 83"/>
                <a:gd name="T6" fmla="*/ 23 w 96"/>
                <a:gd name="T7" fmla="*/ 35 h 83"/>
                <a:gd name="T8" fmla="*/ 31 w 96"/>
                <a:gd name="T9" fmla="*/ 78 h 83"/>
                <a:gd name="T10" fmla="*/ 96 w 96"/>
                <a:gd name="T11" fmla="*/ 63 h 83"/>
                <a:gd name="T12" fmla="*/ 92 w 96"/>
                <a:gd name="T13" fmla="*/ 39 h 83"/>
              </a:gdLst>
              <a:ahLst/>
              <a:cxnLst>
                <a:cxn ang="0">
                  <a:pos x="T0" y="T1"/>
                </a:cxn>
                <a:cxn ang="0">
                  <a:pos x="T2" y="T3"/>
                </a:cxn>
                <a:cxn ang="0">
                  <a:pos x="T4" y="T5"/>
                </a:cxn>
                <a:cxn ang="0">
                  <a:pos x="T6" y="T7"/>
                </a:cxn>
                <a:cxn ang="0">
                  <a:pos x="T8" y="T9"/>
                </a:cxn>
                <a:cxn ang="0">
                  <a:pos x="T10" y="T11"/>
                </a:cxn>
                <a:cxn ang="0">
                  <a:pos x="T12" y="T13"/>
                </a:cxn>
              </a:cxnLst>
              <a:rect l="0" t="0" r="r" b="b"/>
              <a:pathLst>
                <a:path w="96" h="83">
                  <a:moveTo>
                    <a:pt x="92" y="39"/>
                  </a:moveTo>
                  <a:cubicBezTo>
                    <a:pt x="88" y="40"/>
                    <a:pt x="52" y="44"/>
                    <a:pt x="35" y="31"/>
                  </a:cubicBezTo>
                  <a:cubicBezTo>
                    <a:pt x="18" y="18"/>
                    <a:pt x="7" y="9"/>
                    <a:pt x="0" y="0"/>
                  </a:cubicBezTo>
                  <a:cubicBezTo>
                    <a:pt x="0" y="5"/>
                    <a:pt x="8" y="27"/>
                    <a:pt x="23" y="35"/>
                  </a:cubicBezTo>
                  <a:cubicBezTo>
                    <a:pt x="27" y="56"/>
                    <a:pt x="32" y="75"/>
                    <a:pt x="31" y="78"/>
                  </a:cubicBezTo>
                  <a:cubicBezTo>
                    <a:pt x="28" y="83"/>
                    <a:pt x="96" y="68"/>
                    <a:pt x="96" y="63"/>
                  </a:cubicBezTo>
                  <a:cubicBezTo>
                    <a:pt x="96" y="58"/>
                    <a:pt x="92" y="39"/>
                    <a:pt x="92" y="39"/>
                  </a:cubicBezTo>
                  <a:close/>
                </a:path>
              </a:pathLst>
            </a:custGeom>
            <a:solidFill>
              <a:srgbClr val="EDC2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1">
              <a:extLst>
                <a:ext uri="{FF2B5EF4-FFF2-40B4-BE49-F238E27FC236}">
                  <a16:creationId xmlns:a16="http://schemas.microsoft.com/office/drawing/2014/main" id="{B493D98E-740E-4F2E-9035-8A2CEB37A526}"/>
                </a:ext>
              </a:extLst>
            </p:cNvPr>
            <p:cNvSpPr/>
            <p:nvPr/>
          </p:nvSpPr>
          <p:spPr bwMode="auto">
            <a:xfrm>
              <a:off x="3286" y="2290"/>
              <a:ext cx="425" cy="467"/>
            </a:xfrm>
            <a:custGeom>
              <a:avLst/>
              <a:gdLst>
                <a:gd name="T0" fmla="*/ 313 w 313"/>
                <a:gd name="T1" fmla="*/ 160 h 345"/>
                <a:gd name="T2" fmla="*/ 141 w 313"/>
                <a:gd name="T3" fmla="*/ 278 h 345"/>
                <a:gd name="T4" fmla="*/ 0 w 313"/>
                <a:gd name="T5" fmla="*/ 20 h 345"/>
                <a:gd name="T6" fmla="*/ 112 w 313"/>
                <a:gd name="T7" fmla="*/ 0 h 345"/>
                <a:gd name="T8" fmla="*/ 124 w 313"/>
                <a:gd name="T9" fmla="*/ 184 h 345"/>
                <a:gd name="T10" fmla="*/ 249 w 313"/>
                <a:gd name="T11" fmla="*/ 30 h 345"/>
                <a:gd name="T12" fmla="*/ 313 w 313"/>
                <a:gd name="T13" fmla="*/ 160 h 345"/>
              </a:gdLst>
              <a:ahLst/>
              <a:cxnLst>
                <a:cxn ang="0">
                  <a:pos x="T0" y="T1"/>
                </a:cxn>
                <a:cxn ang="0">
                  <a:pos x="T2" y="T3"/>
                </a:cxn>
                <a:cxn ang="0">
                  <a:pos x="T4" y="T5"/>
                </a:cxn>
                <a:cxn ang="0">
                  <a:pos x="T6" y="T7"/>
                </a:cxn>
                <a:cxn ang="0">
                  <a:pos x="T8" y="T9"/>
                </a:cxn>
                <a:cxn ang="0">
                  <a:pos x="T10" y="T11"/>
                </a:cxn>
                <a:cxn ang="0">
                  <a:pos x="T12" y="T13"/>
                </a:cxn>
              </a:cxnLst>
              <a:rect l="0" t="0" r="r" b="b"/>
              <a:pathLst>
                <a:path w="313" h="345">
                  <a:moveTo>
                    <a:pt x="313" y="160"/>
                  </a:moveTo>
                  <a:cubicBezTo>
                    <a:pt x="256" y="199"/>
                    <a:pt x="199" y="239"/>
                    <a:pt x="141" y="278"/>
                  </a:cubicBezTo>
                  <a:cubicBezTo>
                    <a:pt x="39" y="345"/>
                    <a:pt x="5" y="20"/>
                    <a:pt x="0" y="20"/>
                  </a:cubicBezTo>
                  <a:cubicBezTo>
                    <a:pt x="112" y="0"/>
                    <a:pt x="112" y="0"/>
                    <a:pt x="112" y="0"/>
                  </a:cubicBezTo>
                  <a:cubicBezTo>
                    <a:pt x="124" y="184"/>
                    <a:pt x="124" y="184"/>
                    <a:pt x="124" y="184"/>
                  </a:cubicBezTo>
                  <a:cubicBezTo>
                    <a:pt x="249" y="30"/>
                    <a:pt x="249" y="30"/>
                    <a:pt x="249" y="30"/>
                  </a:cubicBezTo>
                  <a:lnTo>
                    <a:pt x="313" y="160"/>
                  </a:lnTo>
                  <a:close/>
                </a:path>
              </a:pathLst>
            </a:custGeom>
            <a:solidFill>
              <a:srgbClr val="DAD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2">
              <a:extLst>
                <a:ext uri="{FF2B5EF4-FFF2-40B4-BE49-F238E27FC236}">
                  <a16:creationId xmlns:a16="http://schemas.microsoft.com/office/drawing/2014/main" id="{6BB840CF-FA59-429A-9B16-F9AD84B744F0}"/>
                </a:ext>
              </a:extLst>
            </p:cNvPr>
            <p:cNvSpPr/>
            <p:nvPr/>
          </p:nvSpPr>
          <p:spPr bwMode="auto">
            <a:xfrm>
              <a:off x="3816" y="2355"/>
              <a:ext cx="146" cy="617"/>
            </a:xfrm>
            <a:custGeom>
              <a:avLst/>
              <a:gdLst>
                <a:gd name="T0" fmla="*/ 130 w 146"/>
                <a:gd name="T1" fmla="*/ 0 h 617"/>
                <a:gd name="T2" fmla="*/ 135 w 146"/>
                <a:gd name="T3" fmla="*/ 39 h 617"/>
                <a:gd name="T4" fmla="*/ 146 w 146"/>
                <a:gd name="T5" fmla="*/ 533 h 617"/>
                <a:gd name="T6" fmla="*/ 69 w 146"/>
                <a:gd name="T7" fmla="*/ 617 h 617"/>
                <a:gd name="T8" fmla="*/ 0 w 146"/>
                <a:gd name="T9" fmla="*/ 519 h 617"/>
                <a:gd name="T10" fmla="*/ 78 w 146"/>
                <a:gd name="T11" fmla="*/ 38 h 617"/>
                <a:gd name="T12" fmla="*/ 130 w 146"/>
                <a:gd name="T13" fmla="*/ 0 h 617"/>
              </a:gdLst>
              <a:ahLst/>
              <a:cxnLst>
                <a:cxn ang="0">
                  <a:pos x="T0" y="T1"/>
                </a:cxn>
                <a:cxn ang="0">
                  <a:pos x="T2" y="T3"/>
                </a:cxn>
                <a:cxn ang="0">
                  <a:pos x="T4" y="T5"/>
                </a:cxn>
                <a:cxn ang="0">
                  <a:pos x="T6" y="T7"/>
                </a:cxn>
                <a:cxn ang="0">
                  <a:pos x="T8" y="T9"/>
                </a:cxn>
                <a:cxn ang="0">
                  <a:pos x="T10" y="T11"/>
                </a:cxn>
                <a:cxn ang="0">
                  <a:pos x="T12" y="T13"/>
                </a:cxn>
              </a:cxnLst>
              <a:rect l="0" t="0" r="r" b="b"/>
              <a:pathLst>
                <a:path w="146" h="617">
                  <a:moveTo>
                    <a:pt x="130" y="0"/>
                  </a:moveTo>
                  <a:lnTo>
                    <a:pt x="135" y="39"/>
                  </a:lnTo>
                  <a:lnTo>
                    <a:pt x="146" y="533"/>
                  </a:lnTo>
                  <a:lnTo>
                    <a:pt x="69" y="617"/>
                  </a:lnTo>
                  <a:lnTo>
                    <a:pt x="0" y="519"/>
                  </a:lnTo>
                  <a:lnTo>
                    <a:pt x="78" y="38"/>
                  </a:lnTo>
                  <a:lnTo>
                    <a:pt x="130" y="0"/>
                  </a:lnTo>
                  <a:close/>
                </a:path>
              </a:pathLst>
            </a:custGeom>
            <a:solidFill>
              <a:srgbClr val="362F3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43">
              <a:extLst>
                <a:ext uri="{FF2B5EF4-FFF2-40B4-BE49-F238E27FC236}">
                  <a16:creationId xmlns:a16="http://schemas.microsoft.com/office/drawing/2014/main" id="{6FC8DB09-B840-489C-AC6E-01851FC8FCC2}"/>
                </a:ext>
              </a:extLst>
            </p:cNvPr>
            <p:cNvSpPr/>
            <p:nvPr/>
          </p:nvSpPr>
          <p:spPr bwMode="auto">
            <a:xfrm>
              <a:off x="3878" y="2321"/>
              <a:ext cx="98" cy="74"/>
            </a:xfrm>
            <a:custGeom>
              <a:avLst/>
              <a:gdLst>
                <a:gd name="T0" fmla="*/ 5 w 72"/>
                <a:gd name="T1" fmla="*/ 1 h 55"/>
                <a:gd name="T2" fmla="*/ 66 w 72"/>
                <a:gd name="T3" fmla="*/ 5 h 55"/>
                <a:gd name="T4" fmla="*/ 69 w 72"/>
                <a:gd name="T5" fmla="*/ 35 h 55"/>
                <a:gd name="T6" fmla="*/ 54 w 72"/>
                <a:gd name="T7" fmla="*/ 54 h 55"/>
                <a:gd name="T8" fmla="*/ 12 w 72"/>
                <a:gd name="T9" fmla="*/ 53 h 55"/>
                <a:gd name="T10" fmla="*/ 0 w 72"/>
                <a:gd name="T11" fmla="*/ 31 h 55"/>
                <a:gd name="T12" fmla="*/ 5 w 72"/>
                <a:gd name="T13" fmla="*/ 1 h 55"/>
              </a:gdLst>
              <a:ahLst/>
              <a:cxnLst>
                <a:cxn ang="0">
                  <a:pos x="T0" y="T1"/>
                </a:cxn>
                <a:cxn ang="0">
                  <a:pos x="T2" y="T3"/>
                </a:cxn>
                <a:cxn ang="0">
                  <a:pos x="T4" y="T5"/>
                </a:cxn>
                <a:cxn ang="0">
                  <a:pos x="T6" y="T7"/>
                </a:cxn>
                <a:cxn ang="0">
                  <a:pos x="T8" y="T9"/>
                </a:cxn>
                <a:cxn ang="0">
                  <a:pos x="T10" y="T11"/>
                </a:cxn>
                <a:cxn ang="0">
                  <a:pos x="T12" y="T13"/>
                </a:cxn>
              </a:cxnLst>
              <a:rect l="0" t="0" r="r" b="b"/>
              <a:pathLst>
                <a:path w="72" h="55">
                  <a:moveTo>
                    <a:pt x="5" y="1"/>
                  </a:moveTo>
                  <a:cubicBezTo>
                    <a:pt x="11" y="1"/>
                    <a:pt x="65" y="0"/>
                    <a:pt x="66" y="5"/>
                  </a:cubicBezTo>
                  <a:cubicBezTo>
                    <a:pt x="66" y="9"/>
                    <a:pt x="72" y="33"/>
                    <a:pt x="69" y="35"/>
                  </a:cubicBezTo>
                  <a:cubicBezTo>
                    <a:pt x="67" y="36"/>
                    <a:pt x="59" y="54"/>
                    <a:pt x="54" y="54"/>
                  </a:cubicBezTo>
                  <a:cubicBezTo>
                    <a:pt x="49" y="55"/>
                    <a:pt x="16" y="54"/>
                    <a:pt x="12" y="53"/>
                  </a:cubicBezTo>
                  <a:cubicBezTo>
                    <a:pt x="8" y="52"/>
                    <a:pt x="0" y="34"/>
                    <a:pt x="0" y="31"/>
                  </a:cubicBezTo>
                  <a:cubicBezTo>
                    <a:pt x="0" y="29"/>
                    <a:pt x="5" y="1"/>
                    <a:pt x="5" y="1"/>
                  </a:cubicBezTo>
                  <a:close/>
                </a:path>
              </a:pathLst>
            </a:custGeom>
            <a:solidFill>
              <a:srgbClr val="362F3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4">
              <a:extLst>
                <a:ext uri="{FF2B5EF4-FFF2-40B4-BE49-F238E27FC236}">
                  <a16:creationId xmlns:a16="http://schemas.microsoft.com/office/drawing/2014/main" id="{67661752-87A2-4E30-B5CB-E70C82F00387}"/>
                </a:ext>
              </a:extLst>
            </p:cNvPr>
            <p:cNvSpPr/>
            <p:nvPr/>
          </p:nvSpPr>
          <p:spPr bwMode="auto">
            <a:xfrm>
              <a:off x="3877" y="1932"/>
              <a:ext cx="62" cy="114"/>
            </a:xfrm>
            <a:custGeom>
              <a:avLst/>
              <a:gdLst>
                <a:gd name="T0" fmla="*/ 46 w 46"/>
                <a:gd name="T1" fmla="*/ 0 h 84"/>
                <a:gd name="T2" fmla="*/ 30 w 46"/>
                <a:gd name="T3" fmla="*/ 68 h 84"/>
                <a:gd name="T4" fmla="*/ 0 w 46"/>
                <a:gd name="T5" fmla="*/ 84 h 84"/>
                <a:gd name="T6" fmla="*/ 25 w 46"/>
                <a:gd name="T7" fmla="*/ 60 h 84"/>
                <a:gd name="T8" fmla="*/ 46 w 46"/>
                <a:gd name="T9" fmla="*/ 0 h 84"/>
              </a:gdLst>
              <a:ahLst/>
              <a:cxnLst>
                <a:cxn ang="0">
                  <a:pos x="T0" y="T1"/>
                </a:cxn>
                <a:cxn ang="0">
                  <a:pos x="T2" y="T3"/>
                </a:cxn>
                <a:cxn ang="0">
                  <a:pos x="T4" y="T5"/>
                </a:cxn>
                <a:cxn ang="0">
                  <a:pos x="T6" y="T7"/>
                </a:cxn>
                <a:cxn ang="0">
                  <a:pos x="T8" y="T9"/>
                </a:cxn>
              </a:cxnLst>
              <a:rect l="0" t="0" r="r" b="b"/>
              <a:pathLst>
                <a:path w="46" h="84">
                  <a:moveTo>
                    <a:pt x="46" y="0"/>
                  </a:moveTo>
                  <a:cubicBezTo>
                    <a:pt x="46" y="4"/>
                    <a:pt x="30" y="68"/>
                    <a:pt x="30" y="68"/>
                  </a:cubicBezTo>
                  <a:cubicBezTo>
                    <a:pt x="13" y="78"/>
                    <a:pt x="13" y="73"/>
                    <a:pt x="0" y="84"/>
                  </a:cubicBezTo>
                  <a:cubicBezTo>
                    <a:pt x="3" y="73"/>
                    <a:pt x="25" y="60"/>
                    <a:pt x="25" y="60"/>
                  </a:cubicBezTo>
                  <a:lnTo>
                    <a:pt x="46" y="0"/>
                  </a:lnTo>
                  <a:close/>
                </a:path>
              </a:pathLst>
            </a:custGeom>
            <a:solidFill>
              <a:srgbClr val="DCAB9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5">
              <a:extLst>
                <a:ext uri="{FF2B5EF4-FFF2-40B4-BE49-F238E27FC236}">
                  <a16:creationId xmlns:a16="http://schemas.microsoft.com/office/drawing/2014/main" id="{B6E6AFFF-133F-4F66-B766-B1C2E7585D7F}"/>
                </a:ext>
              </a:extLst>
            </p:cNvPr>
            <p:cNvSpPr/>
            <p:nvPr/>
          </p:nvSpPr>
          <p:spPr bwMode="auto">
            <a:xfrm>
              <a:off x="3878" y="2060"/>
              <a:ext cx="101" cy="21"/>
            </a:xfrm>
            <a:custGeom>
              <a:avLst/>
              <a:gdLst>
                <a:gd name="T0" fmla="*/ 70 w 74"/>
                <a:gd name="T1" fmla="*/ 6 h 16"/>
                <a:gd name="T2" fmla="*/ 42 w 74"/>
                <a:gd name="T3" fmla="*/ 14 h 16"/>
                <a:gd name="T4" fmla="*/ 22 w 74"/>
                <a:gd name="T5" fmla="*/ 12 h 16"/>
                <a:gd name="T6" fmla="*/ 2 w 74"/>
                <a:gd name="T7" fmla="*/ 0 h 16"/>
                <a:gd name="T8" fmla="*/ 33 w 74"/>
                <a:gd name="T9" fmla="*/ 1 h 16"/>
                <a:gd name="T10" fmla="*/ 70 w 74"/>
                <a:gd name="T11" fmla="*/ 6 h 16"/>
              </a:gdLst>
              <a:ahLst/>
              <a:cxnLst>
                <a:cxn ang="0">
                  <a:pos x="T0" y="T1"/>
                </a:cxn>
                <a:cxn ang="0">
                  <a:pos x="T2" y="T3"/>
                </a:cxn>
                <a:cxn ang="0">
                  <a:pos x="T4" y="T5"/>
                </a:cxn>
                <a:cxn ang="0">
                  <a:pos x="T6" y="T7"/>
                </a:cxn>
                <a:cxn ang="0">
                  <a:pos x="T8" y="T9"/>
                </a:cxn>
                <a:cxn ang="0">
                  <a:pos x="T10" y="T11"/>
                </a:cxn>
              </a:cxnLst>
              <a:rect l="0" t="0" r="r" b="b"/>
              <a:pathLst>
                <a:path w="74" h="16">
                  <a:moveTo>
                    <a:pt x="70" y="6"/>
                  </a:moveTo>
                  <a:cubicBezTo>
                    <a:pt x="68" y="7"/>
                    <a:pt x="52" y="12"/>
                    <a:pt x="42" y="14"/>
                  </a:cubicBezTo>
                  <a:cubicBezTo>
                    <a:pt x="33" y="16"/>
                    <a:pt x="25" y="13"/>
                    <a:pt x="22" y="12"/>
                  </a:cubicBezTo>
                  <a:cubicBezTo>
                    <a:pt x="19" y="12"/>
                    <a:pt x="0" y="0"/>
                    <a:pt x="2" y="0"/>
                  </a:cubicBezTo>
                  <a:cubicBezTo>
                    <a:pt x="5" y="0"/>
                    <a:pt x="33" y="1"/>
                    <a:pt x="33" y="1"/>
                  </a:cubicBezTo>
                  <a:cubicBezTo>
                    <a:pt x="22" y="1"/>
                    <a:pt x="74" y="4"/>
                    <a:pt x="70" y="6"/>
                  </a:cubicBezTo>
                  <a:close/>
                </a:path>
              </a:pathLst>
            </a:custGeom>
            <a:solidFill>
              <a:srgbClr val="DCAB9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46">
              <a:extLst>
                <a:ext uri="{FF2B5EF4-FFF2-40B4-BE49-F238E27FC236}">
                  <a16:creationId xmlns:a16="http://schemas.microsoft.com/office/drawing/2014/main" id="{467C6B69-7C21-4A95-ADEF-194384BDD31E}"/>
                </a:ext>
              </a:extLst>
            </p:cNvPr>
            <p:cNvSpPr/>
            <p:nvPr/>
          </p:nvSpPr>
          <p:spPr bwMode="auto">
            <a:xfrm>
              <a:off x="3839" y="2096"/>
              <a:ext cx="189" cy="30"/>
            </a:xfrm>
            <a:custGeom>
              <a:avLst/>
              <a:gdLst>
                <a:gd name="T0" fmla="*/ 72 w 139"/>
                <a:gd name="T1" fmla="*/ 22 h 22"/>
                <a:gd name="T2" fmla="*/ 81 w 139"/>
                <a:gd name="T3" fmla="*/ 22 h 22"/>
                <a:gd name="T4" fmla="*/ 137 w 139"/>
                <a:gd name="T5" fmla="*/ 4 h 22"/>
                <a:gd name="T6" fmla="*/ 136 w 139"/>
                <a:gd name="T7" fmla="*/ 2 h 22"/>
                <a:gd name="T8" fmla="*/ 81 w 139"/>
                <a:gd name="T9" fmla="*/ 20 h 22"/>
                <a:gd name="T10" fmla="*/ 3 w 139"/>
                <a:gd name="T11" fmla="*/ 3 h 22"/>
                <a:gd name="T12" fmla="*/ 2 w 139"/>
                <a:gd name="T13" fmla="*/ 5 h 22"/>
                <a:gd name="T14" fmla="*/ 72 w 139"/>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22">
                  <a:moveTo>
                    <a:pt x="72" y="22"/>
                  </a:moveTo>
                  <a:cubicBezTo>
                    <a:pt x="75" y="22"/>
                    <a:pt x="78" y="22"/>
                    <a:pt x="81" y="22"/>
                  </a:cubicBezTo>
                  <a:cubicBezTo>
                    <a:pt x="106" y="19"/>
                    <a:pt x="137" y="4"/>
                    <a:pt x="137" y="4"/>
                  </a:cubicBezTo>
                  <a:cubicBezTo>
                    <a:pt x="139" y="4"/>
                    <a:pt x="137" y="0"/>
                    <a:pt x="136" y="2"/>
                  </a:cubicBezTo>
                  <a:cubicBezTo>
                    <a:pt x="136" y="2"/>
                    <a:pt x="105" y="18"/>
                    <a:pt x="81" y="20"/>
                  </a:cubicBezTo>
                  <a:cubicBezTo>
                    <a:pt x="58" y="22"/>
                    <a:pt x="25" y="15"/>
                    <a:pt x="3" y="3"/>
                  </a:cubicBezTo>
                  <a:cubicBezTo>
                    <a:pt x="2" y="1"/>
                    <a:pt x="0" y="5"/>
                    <a:pt x="2" y="5"/>
                  </a:cubicBezTo>
                  <a:cubicBezTo>
                    <a:pt x="22" y="16"/>
                    <a:pt x="50" y="22"/>
                    <a:pt x="72" y="22"/>
                  </a:cubicBezTo>
                  <a:close/>
                </a:path>
              </a:pathLst>
            </a:custGeom>
            <a:solidFill>
              <a:srgbClr val="7F5E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47">
              <a:extLst>
                <a:ext uri="{FF2B5EF4-FFF2-40B4-BE49-F238E27FC236}">
                  <a16:creationId xmlns:a16="http://schemas.microsoft.com/office/drawing/2014/main" id="{5975F28C-AAB9-434B-A44F-8C93AF9C4966}"/>
                </a:ext>
              </a:extLst>
            </p:cNvPr>
            <p:cNvSpPr/>
            <p:nvPr/>
          </p:nvSpPr>
          <p:spPr bwMode="auto">
            <a:xfrm>
              <a:off x="3816" y="2322"/>
              <a:ext cx="127" cy="650"/>
            </a:xfrm>
            <a:custGeom>
              <a:avLst/>
              <a:gdLst>
                <a:gd name="T0" fmla="*/ 0 w 94"/>
                <a:gd name="T1" fmla="*/ 408 h 480"/>
                <a:gd name="T2" fmla="*/ 58 w 94"/>
                <a:gd name="T3" fmla="*/ 52 h 480"/>
                <a:gd name="T4" fmla="*/ 50 w 94"/>
                <a:gd name="T5" fmla="*/ 42 h 480"/>
                <a:gd name="T6" fmla="*/ 46 w 94"/>
                <a:gd name="T7" fmla="*/ 32 h 480"/>
                <a:gd name="T8" fmla="*/ 46 w 94"/>
                <a:gd name="T9" fmla="*/ 30 h 480"/>
                <a:gd name="T10" fmla="*/ 51 w 94"/>
                <a:gd name="T11" fmla="*/ 0 h 480"/>
                <a:gd name="T12" fmla="*/ 54 w 94"/>
                <a:gd name="T13" fmla="*/ 0 h 480"/>
                <a:gd name="T14" fmla="*/ 57 w 94"/>
                <a:gd name="T15" fmla="*/ 0 h 480"/>
                <a:gd name="T16" fmla="*/ 56 w 94"/>
                <a:gd name="T17" fmla="*/ 4 h 480"/>
                <a:gd name="T18" fmla="*/ 52 w 94"/>
                <a:gd name="T19" fmla="*/ 24 h 480"/>
                <a:gd name="T20" fmla="*/ 59 w 94"/>
                <a:gd name="T21" fmla="*/ 40 h 480"/>
                <a:gd name="T22" fmla="*/ 64 w 94"/>
                <a:gd name="T23" fmla="*/ 45 h 480"/>
                <a:gd name="T24" fmla="*/ 65 w 94"/>
                <a:gd name="T25" fmla="*/ 45 h 480"/>
                <a:gd name="T26" fmla="*/ 67 w 94"/>
                <a:gd name="T27" fmla="*/ 46 h 480"/>
                <a:gd name="T28" fmla="*/ 73 w 94"/>
                <a:gd name="T29" fmla="*/ 47 h 480"/>
                <a:gd name="T30" fmla="*/ 79 w 94"/>
                <a:gd name="T31" fmla="*/ 48 h 480"/>
                <a:gd name="T32" fmla="*/ 84 w 94"/>
                <a:gd name="T33" fmla="*/ 49 h 480"/>
                <a:gd name="T34" fmla="*/ 85 w 94"/>
                <a:gd name="T35" fmla="*/ 49 h 480"/>
                <a:gd name="T36" fmla="*/ 86 w 94"/>
                <a:gd name="T37" fmla="*/ 49 h 480"/>
                <a:gd name="T38" fmla="*/ 94 w 94"/>
                <a:gd name="T39" fmla="*/ 51 h 480"/>
                <a:gd name="T40" fmla="*/ 80 w 94"/>
                <a:gd name="T41" fmla="*/ 53 h 480"/>
                <a:gd name="T42" fmla="*/ 65 w 94"/>
                <a:gd name="T43" fmla="*/ 58 h 480"/>
                <a:gd name="T44" fmla="*/ 11 w 94"/>
                <a:gd name="T45" fmla="*/ 406 h 480"/>
                <a:gd name="T46" fmla="*/ 16 w 94"/>
                <a:gd name="T47" fmla="*/ 416 h 480"/>
                <a:gd name="T48" fmla="*/ 21 w 94"/>
                <a:gd name="T49" fmla="*/ 425 h 480"/>
                <a:gd name="T50" fmla="*/ 30 w 94"/>
                <a:gd name="T51" fmla="*/ 441 h 480"/>
                <a:gd name="T52" fmla="*/ 38 w 94"/>
                <a:gd name="T53" fmla="*/ 456 h 480"/>
                <a:gd name="T54" fmla="*/ 50 w 94"/>
                <a:gd name="T55" fmla="*/ 478 h 480"/>
                <a:gd name="T56" fmla="*/ 51 w 94"/>
                <a:gd name="T57" fmla="*/ 480 h 480"/>
                <a:gd name="T58" fmla="*/ 50 w 94"/>
                <a:gd name="T59" fmla="*/ 478 h 480"/>
                <a:gd name="T60" fmla="*/ 38 w 94"/>
                <a:gd name="T61" fmla="*/ 461 h 480"/>
                <a:gd name="T62" fmla="*/ 29 w 94"/>
                <a:gd name="T63" fmla="*/ 448 h 480"/>
                <a:gd name="T64" fmla="*/ 11 w 94"/>
                <a:gd name="T65" fmla="*/ 423 h 480"/>
                <a:gd name="T66" fmla="*/ 2 w 94"/>
                <a:gd name="T67" fmla="*/ 411 h 480"/>
                <a:gd name="T68" fmla="*/ 0 w 94"/>
                <a:gd name="T69" fmla="*/ 408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480">
                  <a:moveTo>
                    <a:pt x="0" y="408"/>
                  </a:moveTo>
                  <a:cubicBezTo>
                    <a:pt x="58" y="52"/>
                    <a:pt x="58" y="52"/>
                    <a:pt x="58" y="52"/>
                  </a:cubicBezTo>
                  <a:cubicBezTo>
                    <a:pt x="56" y="52"/>
                    <a:pt x="53" y="47"/>
                    <a:pt x="50" y="42"/>
                  </a:cubicBezTo>
                  <a:cubicBezTo>
                    <a:pt x="48" y="38"/>
                    <a:pt x="47" y="34"/>
                    <a:pt x="46" y="32"/>
                  </a:cubicBezTo>
                  <a:cubicBezTo>
                    <a:pt x="46" y="31"/>
                    <a:pt x="46" y="31"/>
                    <a:pt x="46" y="30"/>
                  </a:cubicBezTo>
                  <a:cubicBezTo>
                    <a:pt x="46" y="28"/>
                    <a:pt x="51" y="0"/>
                    <a:pt x="51" y="0"/>
                  </a:cubicBezTo>
                  <a:cubicBezTo>
                    <a:pt x="51" y="0"/>
                    <a:pt x="52" y="0"/>
                    <a:pt x="54" y="0"/>
                  </a:cubicBezTo>
                  <a:cubicBezTo>
                    <a:pt x="55" y="0"/>
                    <a:pt x="56" y="0"/>
                    <a:pt x="57" y="0"/>
                  </a:cubicBezTo>
                  <a:cubicBezTo>
                    <a:pt x="57" y="1"/>
                    <a:pt x="56" y="3"/>
                    <a:pt x="56" y="4"/>
                  </a:cubicBezTo>
                  <a:cubicBezTo>
                    <a:pt x="53" y="11"/>
                    <a:pt x="51" y="20"/>
                    <a:pt x="52" y="24"/>
                  </a:cubicBezTo>
                  <a:cubicBezTo>
                    <a:pt x="53" y="29"/>
                    <a:pt x="56" y="35"/>
                    <a:pt x="59" y="40"/>
                  </a:cubicBezTo>
                  <a:cubicBezTo>
                    <a:pt x="61" y="43"/>
                    <a:pt x="63" y="45"/>
                    <a:pt x="64" y="45"/>
                  </a:cubicBezTo>
                  <a:cubicBezTo>
                    <a:pt x="65" y="45"/>
                    <a:pt x="65" y="45"/>
                    <a:pt x="65" y="45"/>
                  </a:cubicBezTo>
                  <a:cubicBezTo>
                    <a:pt x="65" y="46"/>
                    <a:pt x="66" y="46"/>
                    <a:pt x="67" y="46"/>
                  </a:cubicBezTo>
                  <a:cubicBezTo>
                    <a:pt x="68" y="46"/>
                    <a:pt x="71" y="47"/>
                    <a:pt x="73" y="47"/>
                  </a:cubicBezTo>
                  <a:cubicBezTo>
                    <a:pt x="75" y="48"/>
                    <a:pt x="77" y="48"/>
                    <a:pt x="79" y="48"/>
                  </a:cubicBezTo>
                  <a:cubicBezTo>
                    <a:pt x="81" y="49"/>
                    <a:pt x="83" y="49"/>
                    <a:pt x="84" y="49"/>
                  </a:cubicBezTo>
                  <a:cubicBezTo>
                    <a:pt x="85" y="49"/>
                    <a:pt x="85" y="49"/>
                    <a:pt x="85" y="49"/>
                  </a:cubicBezTo>
                  <a:cubicBezTo>
                    <a:pt x="85" y="49"/>
                    <a:pt x="86" y="49"/>
                    <a:pt x="86" y="49"/>
                  </a:cubicBezTo>
                  <a:cubicBezTo>
                    <a:pt x="90" y="50"/>
                    <a:pt x="94" y="51"/>
                    <a:pt x="94" y="51"/>
                  </a:cubicBezTo>
                  <a:cubicBezTo>
                    <a:pt x="94" y="51"/>
                    <a:pt x="87" y="52"/>
                    <a:pt x="80" y="53"/>
                  </a:cubicBezTo>
                  <a:cubicBezTo>
                    <a:pt x="73" y="55"/>
                    <a:pt x="66" y="57"/>
                    <a:pt x="65" y="58"/>
                  </a:cubicBezTo>
                  <a:cubicBezTo>
                    <a:pt x="64" y="61"/>
                    <a:pt x="7" y="396"/>
                    <a:pt x="11" y="406"/>
                  </a:cubicBezTo>
                  <a:cubicBezTo>
                    <a:pt x="12" y="407"/>
                    <a:pt x="13" y="411"/>
                    <a:pt x="16" y="416"/>
                  </a:cubicBezTo>
                  <a:cubicBezTo>
                    <a:pt x="17" y="419"/>
                    <a:pt x="19" y="422"/>
                    <a:pt x="21" y="425"/>
                  </a:cubicBezTo>
                  <a:cubicBezTo>
                    <a:pt x="24" y="430"/>
                    <a:pt x="27" y="436"/>
                    <a:pt x="30" y="441"/>
                  </a:cubicBezTo>
                  <a:cubicBezTo>
                    <a:pt x="32" y="446"/>
                    <a:pt x="35" y="452"/>
                    <a:pt x="38" y="456"/>
                  </a:cubicBezTo>
                  <a:cubicBezTo>
                    <a:pt x="44" y="466"/>
                    <a:pt x="48" y="475"/>
                    <a:pt x="50" y="478"/>
                  </a:cubicBezTo>
                  <a:cubicBezTo>
                    <a:pt x="51" y="479"/>
                    <a:pt x="51" y="480"/>
                    <a:pt x="51" y="480"/>
                  </a:cubicBezTo>
                  <a:cubicBezTo>
                    <a:pt x="50" y="478"/>
                    <a:pt x="50" y="478"/>
                    <a:pt x="50" y="478"/>
                  </a:cubicBezTo>
                  <a:cubicBezTo>
                    <a:pt x="38" y="461"/>
                    <a:pt x="38" y="461"/>
                    <a:pt x="38" y="461"/>
                  </a:cubicBezTo>
                  <a:cubicBezTo>
                    <a:pt x="29" y="448"/>
                    <a:pt x="29" y="448"/>
                    <a:pt x="29" y="448"/>
                  </a:cubicBezTo>
                  <a:cubicBezTo>
                    <a:pt x="11" y="423"/>
                    <a:pt x="11" y="423"/>
                    <a:pt x="11" y="423"/>
                  </a:cubicBezTo>
                  <a:cubicBezTo>
                    <a:pt x="2" y="411"/>
                    <a:pt x="2" y="411"/>
                    <a:pt x="2" y="411"/>
                  </a:cubicBezTo>
                  <a:lnTo>
                    <a:pt x="0" y="408"/>
                  </a:lnTo>
                  <a:close/>
                </a:path>
              </a:pathLst>
            </a:custGeom>
            <a:solidFill>
              <a:srgbClr val="2C27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48">
              <a:extLst>
                <a:ext uri="{FF2B5EF4-FFF2-40B4-BE49-F238E27FC236}">
                  <a16:creationId xmlns:a16="http://schemas.microsoft.com/office/drawing/2014/main" id="{B66FAC66-74FB-430D-B4BA-163E000A1F88}"/>
                </a:ext>
              </a:extLst>
            </p:cNvPr>
            <p:cNvSpPr/>
            <p:nvPr/>
          </p:nvSpPr>
          <p:spPr bwMode="auto">
            <a:xfrm>
              <a:off x="3098" y="3531"/>
              <a:ext cx="652" cy="456"/>
            </a:xfrm>
            <a:custGeom>
              <a:avLst/>
              <a:gdLst>
                <a:gd name="T0" fmla="*/ 453 w 480"/>
                <a:gd name="T1" fmla="*/ 1 h 337"/>
                <a:gd name="T2" fmla="*/ 26 w 480"/>
                <a:gd name="T3" fmla="*/ 0 h 337"/>
                <a:gd name="T4" fmla="*/ 15 w 480"/>
                <a:gd name="T5" fmla="*/ 12 h 337"/>
                <a:gd name="T6" fmla="*/ 0 w 480"/>
                <a:gd name="T7" fmla="*/ 326 h 337"/>
                <a:gd name="T8" fmla="*/ 11 w 480"/>
                <a:gd name="T9" fmla="*/ 337 h 337"/>
                <a:gd name="T10" fmla="*/ 469 w 480"/>
                <a:gd name="T11" fmla="*/ 337 h 337"/>
                <a:gd name="T12" fmla="*/ 480 w 480"/>
                <a:gd name="T13" fmla="*/ 326 h 337"/>
                <a:gd name="T14" fmla="*/ 464 w 480"/>
                <a:gd name="T15" fmla="*/ 13 h 337"/>
                <a:gd name="T16" fmla="*/ 453 w 480"/>
                <a:gd name="T17" fmla="*/ 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0" h="337">
                  <a:moveTo>
                    <a:pt x="453" y="1"/>
                  </a:moveTo>
                  <a:cubicBezTo>
                    <a:pt x="26" y="0"/>
                    <a:pt x="26" y="0"/>
                    <a:pt x="26" y="0"/>
                  </a:cubicBezTo>
                  <a:cubicBezTo>
                    <a:pt x="20" y="0"/>
                    <a:pt x="15" y="6"/>
                    <a:pt x="15" y="12"/>
                  </a:cubicBezTo>
                  <a:cubicBezTo>
                    <a:pt x="0" y="326"/>
                    <a:pt x="0" y="326"/>
                    <a:pt x="0" y="326"/>
                  </a:cubicBezTo>
                  <a:cubicBezTo>
                    <a:pt x="0" y="332"/>
                    <a:pt x="5" y="337"/>
                    <a:pt x="11" y="337"/>
                  </a:cubicBezTo>
                  <a:cubicBezTo>
                    <a:pt x="469" y="337"/>
                    <a:pt x="469" y="337"/>
                    <a:pt x="469" y="337"/>
                  </a:cubicBezTo>
                  <a:cubicBezTo>
                    <a:pt x="475" y="337"/>
                    <a:pt x="480" y="332"/>
                    <a:pt x="480" y="326"/>
                  </a:cubicBezTo>
                  <a:cubicBezTo>
                    <a:pt x="464" y="13"/>
                    <a:pt x="464" y="13"/>
                    <a:pt x="464" y="13"/>
                  </a:cubicBezTo>
                  <a:cubicBezTo>
                    <a:pt x="464" y="6"/>
                    <a:pt x="459" y="1"/>
                    <a:pt x="453" y="1"/>
                  </a:cubicBezTo>
                  <a:close/>
                </a:path>
              </a:pathLst>
            </a:custGeom>
            <a:solidFill>
              <a:srgbClr val="8642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49">
              <a:extLst>
                <a:ext uri="{FF2B5EF4-FFF2-40B4-BE49-F238E27FC236}">
                  <a16:creationId xmlns:a16="http://schemas.microsoft.com/office/drawing/2014/main" id="{125156EC-A539-4FB0-868B-D6BCF4A63014}"/>
                </a:ext>
              </a:extLst>
            </p:cNvPr>
            <p:cNvSpPr/>
            <p:nvPr/>
          </p:nvSpPr>
          <p:spPr bwMode="auto">
            <a:xfrm>
              <a:off x="3114" y="3548"/>
              <a:ext cx="620" cy="422"/>
            </a:xfrm>
            <a:custGeom>
              <a:avLst/>
              <a:gdLst>
                <a:gd name="T0" fmla="*/ 598 w 620"/>
                <a:gd name="T1" fmla="*/ 0 h 422"/>
                <a:gd name="T2" fmla="*/ 620 w 620"/>
                <a:gd name="T3" fmla="*/ 422 h 422"/>
                <a:gd name="T4" fmla="*/ 0 w 620"/>
                <a:gd name="T5" fmla="*/ 422 h 422"/>
                <a:gd name="T6" fmla="*/ 21 w 620"/>
                <a:gd name="T7" fmla="*/ 0 h 422"/>
                <a:gd name="T8" fmla="*/ 598 w 620"/>
                <a:gd name="T9" fmla="*/ 0 h 422"/>
              </a:gdLst>
              <a:ahLst/>
              <a:cxnLst>
                <a:cxn ang="0">
                  <a:pos x="T0" y="T1"/>
                </a:cxn>
                <a:cxn ang="0">
                  <a:pos x="T2" y="T3"/>
                </a:cxn>
                <a:cxn ang="0">
                  <a:pos x="T4" y="T5"/>
                </a:cxn>
                <a:cxn ang="0">
                  <a:pos x="T6" y="T7"/>
                </a:cxn>
                <a:cxn ang="0">
                  <a:pos x="T8" y="T9"/>
                </a:cxn>
              </a:cxnLst>
              <a:rect l="0" t="0" r="r" b="b"/>
              <a:pathLst>
                <a:path w="620" h="422">
                  <a:moveTo>
                    <a:pt x="598" y="0"/>
                  </a:moveTo>
                  <a:lnTo>
                    <a:pt x="620" y="422"/>
                  </a:lnTo>
                  <a:lnTo>
                    <a:pt x="0" y="422"/>
                  </a:lnTo>
                  <a:lnTo>
                    <a:pt x="21" y="0"/>
                  </a:lnTo>
                  <a:lnTo>
                    <a:pt x="598" y="0"/>
                  </a:lnTo>
                  <a:close/>
                </a:path>
              </a:pathLst>
            </a:custGeom>
            <a:solidFill>
              <a:srgbClr val="96453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0">
              <a:extLst>
                <a:ext uri="{FF2B5EF4-FFF2-40B4-BE49-F238E27FC236}">
                  <a16:creationId xmlns:a16="http://schemas.microsoft.com/office/drawing/2014/main" id="{A9158F6E-474B-4C10-9D74-A7AC53C0A425}"/>
                </a:ext>
              </a:extLst>
            </p:cNvPr>
            <p:cNvSpPr>
              <a:spLocks noEditPoints="1"/>
            </p:cNvSpPr>
            <p:nvPr/>
          </p:nvSpPr>
          <p:spPr bwMode="auto">
            <a:xfrm>
              <a:off x="3326" y="3468"/>
              <a:ext cx="196" cy="86"/>
            </a:xfrm>
            <a:custGeom>
              <a:avLst/>
              <a:gdLst>
                <a:gd name="T0" fmla="*/ 131 w 144"/>
                <a:gd name="T1" fmla="*/ 0 h 63"/>
                <a:gd name="T2" fmla="*/ 144 w 144"/>
                <a:gd name="T3" fmla="*/ 13 h 63"/>
                <a:gd name="T4" fmla="*/ 144 w 144"/>
                <a:gd name="T5" fmla="*/ 49 h 63"/>
                <a:gd name="T6" fmla="*/ 131 w 144"/>
                <a:gd name="T7" fmla="*/ 63 h 63"/>
                <a:gd name="T8" fmla="*/ 14 w 144"/>
                <a:gd name="T9" fmla="*/ 63 h 63"/>
                <a:gd name="T10" fmla="*/ 0 w 144"/>
                <a:gd name="T11" fmla="*/ 49 h 63"/>
                <a:gd name="T12" fmla="*/ 0 w 144"/>
                <a:gd name="T13" fmla="*/ 13 h 63"/>
                <a:gd name="T14" fmla="*/ 14 w 144"/>
                <a:gd name="T15" fmla="*/ 0 h 63"/>
                <a:gd name="T16" fmla="*/ 131 w 144"/>
                <a:gd name="T17" fmla="*/ 0 h 63"/>
                <a:gd name="T18" fmla="*/ 14 w 144"/>
                <a:gd name="T19" fmla="*/ 21 h 63"/>
                <a:gd name="T20" fmla="*/ 12 w 144"/>
                <a:gd name="T21" fmla="*/ 22 h 63"/>
                <a:gd name="T22" fmla="*/ 12 w 144"/>
                <a:gd name="T23" fmla="*/ 49 h 63"/>
                <a:gd name="T24" fmla="*/ 14 w 144"/>
                <a:gd name="T25" fmla="*/ 50 h 63"/>
                <a:gd name="T26" fmla="*/ 131 w 144"/>
                <a:gd name="T27" fmla="*/ 50 h 63"/>
                <a:gd name="T28" fmla="*/ 132 w 144"/>
                <a:gd name="T29" fmla="*/ 49 h 63"/>
                <a:gd name="T30" fmla="*/ 132 w 144"/>
                <a:gd name="T31" fmla="*/ 22 h 63"/>
                <a:gd name="T32" fmla="*/ 131 w 144"/>
                <a:gd name="T33" fmla="*/ 21 h 63"/>
                <a:gd name="T34" fmla="*/ 14 w 144"/>
                <a:gd name="T35" fmla="*/ 2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 h="63">
                  <a:moveTo>
                    <a:pt x="131" y="0"/>
                  </a:moveTo>
                  <a:cubicBezTo>
                    <a:pt x="138" y="0"/>
                    <a:pt x="144" y="6"/>
                    <a:pt x="144" y="13"/>
                  </a:cubicBezTo>
                  <a:cubicBezTo>
                    <a:pt x="144" y="49"/>
                    <a:pt x="144" y="49"/>
                    <a:pt x="144" y="49"/>
                  </a:cubicBezTo>
                  <a:cubicBezTo>
                    <a:pt x="144" y="57"/>
                    <a:pt x="138" y="63"/>
                    <a:pt x="131" y="63"/>
                  </a:cubicBezTo>
                  <a:cubicBezTo>
                    <a:pt x="14" y="63"/>
                    <a:pt x="14" y="63"/>
                    <a:pt x="14" y="63"/>
                  </a:cubicBezTo>
                  <a:cubicBezTo>
                    <a:pt x="6" y="63"/>
                    <a:pt x="0" y="57"/>
                    <a:pt x="0" y="49"/>
                  </a:cubicBezTo>
                  <a:cubicBezTo>
                    <a:pt x="0" y="13"/>
                    <a:pt x="0" y="13"/>
                    <a:pt x="0" y="13"/>
                  </a:cubicBezTo>
                  <a:cubicBezTo>
                    <a:pt x="0" y="6"/>
                    <a:pt x="6" y="0"/>
                    <a:pt x="14" y="0"/>
                  </a:cubicBezTo>
                  <a:cubicBezTo>
                    <a:pt x="131" y="0"/>
                    <a:pt x="131" y="0"/>
                    <a:pt x="131" y="0"/>
                  </a:cubicBezTo>
                  <a:close/>
                  <a:moveTo>
                    <a:pt x="14" y="21"/>
                  </a:moveTo>
                  <a:cubicBezTo>
                    <a:pt x="13" y="21"/>
                    <a:pt x="12" y="21"/>
                    <a:pt x="12" y="22"/>
                  </a:cubicBezTo>
                  <a:cubicBezTo>
                    <a:pt x="12" y="49"/>
                    <a:pt x="12" y="49"/>
                    <a:pt x="12" y="49"/>
                  </a:cubicBezTo>
                  <a:cubicBezTo>
                    <a:pt x="12" y="50"/>
                    <a:pt x="13" y="50"/>
                    <a:pt x="14" y="50"/>
                  </a:cubicBezTo>
                  <a:cubicBezTo>
                    <a:pt x="131" y="50"/>
                    <a:pt x="131" y="50"/>
                    <a:pt x="131" y="50"/>
                  </a:cubicBezTo>
                  <a:cubicBezTo>
                    <a:pt x="131" y="50"/>
                    <a:pt x="132" y="50"/>
                    <a:pt x="132" y="49"/>
                  </a:cubicBezTo>
                  <a:cubicBezTo>
                    <a:pt x="132" y="22"/>
                    <a:pt x="132" y="22"/>
                    <a:pt x="132" y="22"/>
                  </a:cubicBezTo>
                  <a:cubicBezTo>
                    <a:pt x="132" y="21"/>
                    <a:pt x="131" y="21"/>
                    <a:pt x="131" y="21"/>
                  </a:cubicBezTo>
                  <a:lnTo>
                    <a:pt x="14" y="21"/>
                  </a:lnTo>
                  <a:close/>
                </a:path>
              </a:pathLst>
            </a:custGeom>
            <a:solidFill>
              <a:srgbClr val="362F3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1">
              <a:extLst>
                <a:ext uri="{FF2B5EF4-FFF2-40B4-BE49-F238E27FC236}">
                  <a16:creationId xmlns:a16="http://schemas.microsoft.com/office/drawing/2014/main" id="{D0A67216-7FE5-471C-B8AE-6F867D50DAD7}"/>
                </a:ext>
              </a:extLst>
            </p:cNvPr>
            <p:cNvSpPr/>
            <p:nvPr/>
          </p:nvSpPr>
          <p:spPr bwMode="auto">
            <a:xfrm>
              <a:off x="3091" y="3527"/>
              <a:ext cx="666" cy="292"/>
            </a:xfrm>
            <a:custGeom>
              <a:avLst/>
              <a:gdLst>
                <a:gd name="T0" fmla="*/ 479 w 490"/>
                <a:gd name="T1" fmla="*/ 0 h 216"/>
                <a:gd name="T2" fmla="*/ 11 w 490"/>
                <a:gd name="T3" fmla="*/ 0 h 216"/>
                <a:gd name="T4" fmla="*/ 0 w 490"/>
                <a:gd name="T5" fmla="*/ 12 h 216"/>
                <a:gd name="T6" fmla="*/ 0 w 490"/>
                <a:gd name="T7" fmla="*/ 155 h 216"/>
                <a:gd name="T8" fmla="*/ 245 w 490"/>
                <a:gd name="T9" fmla="*/ 216 h 216"/>
                <a:gd name="T10" fmla="*/ 490 w 490"/>
                <a:gd name="T11" fmla="*/ 155 h 216"/>
                <a:gd name="T12" fmla="*/ 490 w 490"/>
                <a:gd name="T13" fmla="*/ 12 h 216"/>
                <a:gd name="T14" fmla="*/ 479 w 490"/>
                <a:gd name="T15" fmla="*/ 0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0" h="216">
                  <a:moveTo>
                    <a:pt x="479" y="0"/>
                  </a:moveTo>
                  <a:cubicBezTo>
                    <a:pt x="11" y="0"/>
                    <a:pt x="11" y="0"/>
                    <a:pt x="11" y="0"/>
                  </a:cubicBezTo>
                  <a:cubicBezTo>
                    <a:pt x="5" y="0"/>
                    <a:pt x="0" y="6"/>
                    <a:pt x="0" y="12"/>
                  </a:cubicBezTo>
                  <a:cubicBezTo>
                    <a:pt x="0" y="155"/>
                    <a:pt x="0" y="155"/>
                    <a:pt x="0" y="155"/>
                  </a:cubicBezTo>
                  <a:cubicBezTo>
                    <a:pt x="56" y="192"/>
                    <a:pt x="145" y="216"/>
                    <a:pt x="245" y="216"/>
                  </a:cubicBezTo>
                  <a:cubicBezTo>
                    <a:pt x="345" y="216"/>
                    <a:pt x="434" y="192"/>
                    <a:pt x="490" y="155"/>
                  </a:cubicBezTo>
                  <a:cubicBezTo>
                    <a:pt x="490" y="12"/>
                    <a:pt x="490" y="12"/>
                    <a:pt x="490" y="12"/>
                  </a:cubicBezTo>
                  <a:cubicBezTo>
                    <a:pt x="490" y="6"/>
                    <a:pt x="485" y="0"/>
                    <a:pt x="479" y="0"/>
                  </a:cubicBezTo>
                  <a:close/>
                </a:path>
              </a:pathLst>
            </a:custGeom>
            <a:solidFill>
              <a:srgbClr val="6F2B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4">
              <a:extLst>
                <a:ext uri="{FF2B5EF4-FFF2-40B4-BE49-F238E27FC236}">
                  <a16:creationId xmlns:a16="http://schemas.microsoft.com/office/drawing/2014/main" id="{4839F9FE-24B2-4139-9FD1-60B2190D674C}"/>
                </a:ext>
              </a:extLst>
            </p:cNvPr>
            <p:cNvSpPr>
              <a:spLocks noEditPoints="1"/>
            </p:cNvSpPr>
            <p:nvPr/>
          </p:nvSpPr>
          <p:spPr bwMode="auto">
            <a:xfrm>
              <a:off x="3100" y="3514"/>
              <a:ext cx="649" cy="297"/>
            </a:xfrm>
            <a:custGeom>
              <a:avLst/>
              <a:gdLst>
                <a:gd name="T0" fmla="*/ 1 w 478"/>
                <a:gd name="T1" fmla="*/ 157 h 219"/>
                <a:gd name="T2" fmla="*/ 0 w 478"/>
                <a:gd name="T3" fmla="*/ 156 h 219"/>
                <a:gd name="T4" fmla="*/ 0 w 478"/>
                <a:gd name="T5" fmla="*/ 6 h 219"/>
                <a:gd name="T6" fmla="*/ 5 w 478"/>
                <a:gd name="T7" fmla="*/ 0 h 219"/>
                <a:gd name="T8" fmla="*/ 473 w 478"/>
                <a:gd name="T9" fmla="*/ 0 h 219"/>
                <a:gd name="T10" fmla="*/ 478 w 478"/>
                <a:gd name="T11" fmla="*/ 6 h 219"/>
                <a:gd name="T12" fmla="*/ 478 w 478"/>
                <a:gd name="T13" fmla="*/ 156 h 219"/>
                <a:gd name="T14" fmla="*/ 477 w 478"/>
                <a:gd name="T15" fmla="*/ 157 h 219"/>
                <a:gd name="T16" fmla="*/ 239 w 478"/>
                <a:gd name="T17" fmla="*/ 219 h 219"/>
                <a:gd name="T18" fmla="*/ 1 w 478"/>
                <a:gd name="T19" fmla="*/ 157 h 219"/>
                <a:gd name="T20" fmla="*/ 474 w 478"/>
                <a:gd name="T21" fmla="*/ 6 h 219"/>
                <a:gd name="T22" fmla="*/ 473 w 478"/>
                <a:gd name="T23" fmla="*/ 4 h 219"/>
                <a:gd name="T24" fmla="*/ 5 w 478"/>
                <a:gd name="T25" fmla="*/ 4 h 219"/>
                <a:gd name="T26" fmla="*/ 4 w 478"/>
                <a:gd name="T27" fmla="*/ 6 h 219"/>
                <a:gd name="T28" fmla="*/ 4 w 478"/>
                <a:gd name="T29" fmla="*/ 154 h 219"/>
                <a:gd name="T30" fmla="*/ 239 w 478"/>
                <a:gd name="T31" fmla="*/ 215 h 219"/>
                <a:gd name="T32" fmla="*/ 474 w 478"/>
                <a:gd name="T33" fmla="*/ 154 h 219"/>
                <a:gd name="T34" fmla="*/ 474 w 478"/>
                <a:gd name="T35" fmla="*/ 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219">
                  <a:moveTo>
                    <a:pt x="1" y="157"/>
                  </a:moveTo>
                  <a:cubicBezTo>
                    <a:pt x="0" y="156"/>
                    <a:pt x="0" y="156"/>
                    <a:pt x="0" y="156"/>
                  </a:cubicBezTo>
                  <a:cubicBezTo>
                    <a:pt x="0" y="6"/>
                    <a:pt x="0" y="6"/>
                    <a:pt x="0" y="6"/>
                  </a:cubicBezTo>
                  <a:cubicBezTo>
                    <a:pt x="0" y="3"/>
                    <a:pt x="2" y="0"/>
                    <a:pt x="5" y="0"/>
                  </a:cubicBezTo>
                  <a:cubicBezTo>
                    <a:pt x="473" y="0"/>
                    <a:pt x="473" y="0"/>
                    <a:pt x="473" y="0"/>
                  </a:cubicBezTo>
                  <a:cubicBezTo>
                    <a:pt x="476" y="0"/>
                    <a:pt x="478" y="3"/>
                    <a:pt x="478" y="6"/>
                  </a:cubicBezTo>
                  <a:cubicBezTo>
                    <a:pt x="478" y="156"/>
                    <a:pt x="478" y="156"/>
                    <a:pt x="478" y="156"/>
                  </a:cubicBezTo>
                  <a:cubicBezTo>
                    <a:pt x="477" y="157"/>
                    <a:pt x="477" y="157"/>
                    <a:pt x="477" y="157"/>
                  </a:cubicBezTo>
                  <a:cubicBezTo>
                    <a:pt x="419" y="197"/>
                    <a:pt x="333" y="219"/>
                    <a:pt x="239" y="219"/>
                  </a:cubicBezTo>
                  <a:cubicBezTo>
                    <a:pt x="146" y="219"/>
                    <a:pt x="59" y="197"/>
                    <a:pt x="1" y="157"/>
                  </a:cubicBezTo>
                  <a:close/>
                  <a:moveTo>
                    <a:pt x="474" y="6"/>
                  </a:moveTo>
                  <a:cubicBezTo>
                    <a:pt x="474" y="5"/>
                    <a:pt x="474" y="4"/>
                    <a:pt x="473" y="4"/>
                  </a:cubicBezTo>
                  <a:cubicBezTo>
                    <a:pt x="5" y="4"/>
                    <a:pt x="5" y="4"/>
                    <a:pt x="5" y="4"/>
                  </a:cubicBezTo>
                  <a:cubicBezTo>
                    <a:pt x="5" y="4"/>
                    <a:pt x="4" y="5"/>
                    <a:pt x="4" y="6"/>
                  </a:cubicBezTo>
                  <a:cubicBezTo>
                    <a:pt x="4" y="154"/>
                    <a:pt x="4" y="154"/>
                    <a:pt x="4" y="154"/>
                  </a:cubicBezTo>
                  <a:cubicBezTo>
                    <a:pt x="61" y="193"/>
                    <a:pt x="147" y="215"/>
                    <a:pt x="239" y="215"/>
                  </a:cubicBezTo>
                  <a:cubicBezTo>
                    <a:pt x="331" y="215"/>
                    <a:pt x="417" y="193"/>
                    <a:pt x="474" y="154"/>
                  </a:cubicBezTo>
                  <a:lnTo>
                    <a:pt x="474" y="6"/>
                  </a:lnTo>
                  <a:close/>
                </a:path>
              </a:pathLst>
            </a:custGeom>
            <a:solidFill>
              <a:srgbClr val="68281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55">
              <a:extLst>
                <a:ext uri="{FF2B5EF4-FFF2-40B4-BE49-F238E27FC236}">
                  <a16:creationId xmlns:a16="http://schemas.microsoft.com/office/drawing/2014/main" id="{2860CBF3-E18A-43D1-A829-EBB95BE9381B}"/>
                </a:ext>
              </a:extLst>
            </p:cNvPr>
            <p:cNvSpPr/>
            <p:nvPr/>
          </p:nvSpPr>
          <p:spPr bwMode="auto">
            <a:xfrm>
              <a:off x="3397" y="3784"/>
              <a:ext cx="71" cy="74"/>
            </a:xfrm>
            <a:custGeom>
              <a:avLst/>
              <a:gdLst>
                <a:gd name="T0" fmla="*/ 47 w 52"/>
                <a:gd name="T1" fmla="*/ 0 h 55"/>
                <a:gd name="T2" fmla="*/ 5 w 52"/>
                <a:gd name="T3" fmla="*/ 0 h 55"/>
                <a:gd name="T4" fmla="*/ 0 w 52"/>
                <a:gd name="T5" fmla="*/ 5 h 55"/>
                <a:gd name="T6" fmla="*/ 0 w 52"/>
                <a:gd name="T7" fmla="*/ 50 h 55"/>
                <a:gd name="T8" fmla="*/ 5 w 52"/>
                <a:gd name="T9" fmla="*/ 55 h 55"/>
                <a:gd name="T10" fmla="*/ 47 w 52"/>
                <a:gd name="T11" fmla="*/ 55 h 55"/>
                <a:gd name="T12" fmla="*/ 52 w 52"/>
                <a:gd name="T13" fmla="*/ 50 h 55"/>
                <a:gd name="T14" fmla="*/ 52 w 52"/>
                <a:gd name="T15" fmla="*/ 5 h 55"/>
                <a:gd name="T16" fmla="*/ 47 w 52"/>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5">
                  <a:moveTo>
                    <a:pt x="47" y="0"/>
                  </a:moveTo>
                  <a:cubicBezTo>
                    <a:pt x="5" y="0"/>
                    <a:pt x="5" y="0"/>
                    <a:pt x="5" y="0"/>
                  </a:cubicBezTo>
                  <a:cubicBezTo>
                    <a:pt x="2" y="0"/>
                    <a:pt x="0" y="3"/>
                    <a:pt x="0" y="5"/>
                  </a:cubicBezTo>
                  <a:cubicBezTo>
                    <a:pt x="0" y="50"/>
                    <a:pt x="0" y="50"/>
                    <a:pt x="0" y="50"/>
                  </a:cubicBezTo>
                  <a:cubicBezTo>
                    <a:pt x="0" y="53"/>
                    <a:pt x="2" y="55"/>
                    <a:pt x="5" y="55"/>
                  </a:cubicBezTo>
                  <a:cubicBezTo>
                    <a:pt x="47" y="55"/>
                    <a:pt x="47" y="55"/>
                    <a:pt x="47" y="55"/>
                  </a:cubicBezTo>
                  <a:cubicBezTo>
                    <a:pt x="50" y="55"/>
                    <a:pt x="52" y="53"/>
                    <a:pt x="52" y="50"/>
                  </a:cubicBezTo>
                  <a:cubicBezTo>
                    <a:pt x="52" y="5"/>
                    <a:pt x="52" y="5"/>
                    <a:pt x="52" y="5"/>
                  </a:cubicBezTo>
                  <a:cubicBezTo>
                    <a:pt x="52" y="3"/>
                    <a:pt x="50" y="0"/>
                    <a:pt x="47" y="0"/>
                  </a:cubicBezTo>
                  <a:close/>
                </a:path>
              </a:pathLst>
            </a:custGeom>
            <a:solidFill>
              <a:srgbClr val="E4E3E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56">
              <a:extLst>
                <a:ext uri="{FF2B5EF4-FFF2-40B4-BE49-F238E27FC236}">
                  <a16:creationId xmlns:a16="http://schemas.microsoft.com/office/drawing/2014/main" id="{8A0740E4-7035-4251-BE5C-B144629B754F}"/>
                </a:ext>
              </a:extLst>
            </p:cNvPr>
            <p:cNvSpPr/>
            <p:nvPr/>
          </p:nvSpPr>
          <p:spPr bwMode="auto">
            <a:xfrm>
              <a:off x="3407" y="3797"/>
              <a:ext cx="51" cy="49"/>
            </a:xfrm>
            <a:custGeom>
              <a:avLst/>
              <a:gdLst>
                <a:gd name="T0" fmla="*/ 35 w 38"/>
                <a:gd name="T1" fmla="*/ 0 h 36"/>
                <a:gd name="T2" fmla="*/ 3 w 38"/>
                <a:gd name="T3" fmla="*/ 0 h 36"/>
                <a:gd name="T4" fmla="*/ 0 w 38"/>
                <a:gd name="T5" fmla="*/ 3 h 36"/>
                <a:gd name="T6" fmla="*/ 0 w 38"/>
                <a:gd name="T7" fmla="*/ 33 h 36"/>
                <a:gd name="T8" fmla="*/ 3 w 38"/>
                <a:gd name="T9" fmla="*/ 36 h 36"/>
                <a:gd name="T10" fmla="*/ 35 w 38"/>
                <a:gd name="T11" fmla="*/ 36 h 36"/>
                <a:gd name="T12" fmla="*/ 38 w 38"/>
                <a:gd name="T13" fmla="*/ 33 h 36"/>
                <a:gd name="T14" fmla="*/ 38 w 38"/>
                <a:gd name="T15" fmla="*/ 3 h 36"/>
                <a:gd name="T16" fmla="*/ 35 w 38"/>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6">
                  <a:moveTo>
                    <a:pt x="35" y="0"/>
                  </a:moveTo>
                  <a:cubicBezTo>
                    <a:pt x="3" y="0"/>
                    <a:pt x="3" y="0"/>
                    <a:pt x="3" y="0"/>
                  </a:cubicBezTo>
                  <a:cubicBezTo>
                    <a:pt x="1" y="0"/>
                    <a:pt x="0" y="1"/>
                    <a:pt x="0" y="3"/>
                  </a:cubicBezTo>
                  <a:cubicBezTo>
                    <a:pt x="0" y="33"/>
                    <a:pt x="0" y="33"/>
                    <a:pt x="0" y="33"/>
                  </a:cubicBezTo>
                  <a:cubicBezTo>
                    <a:pt x="0" y="35"/>
                    <a:pt x="1" y="36"/>
                    <a:pt x="3" y="36"/>
                  </a:cubicBezTo>
                  <a:cubicBezTo>
                    <a:pt x="35" y="36"/>
                    <a:pt x="35" y="36"/>
                    <a:pt x="35" y="36"/>
                  </a:cubicBezTo>
                  <a:cubicBezTo>
                    <a:pt x="37" y="36"/>
                    <a:pt x="38" y="35"/>
                    <a:pt x="38" y="33"/>
                  </a:cubicBezTo>
                  <a:cubicBezTo>
                    <a:pt x="38" y="3"/>
                    <a:pt x="38" y="3"/>
                    <a:pt x="38" y="3"/>
                  </a:cubicBezTo>
                  <a:cubicBezTo>
                    <a:pt x="38" y="1"/>
                    <a:pt x="37" y="0"/>
                    <a:pt x="35" y="0"/>
                  </a:cubicBezTo>
                  <a:close/>
                </a:path>
              </a:pathLst>
            </a:custGeom>
            <a:solidFill>
              <a:srgbClr val="898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Rectangle 57">
              <a:extLst>
                <a:ext uri="{FF2B5EF4-FFF2-40B4-BE49-F238E27FC236}">
                  <a16:creationId xmlns:a16="http://schemas.microsoft.com/office/drawing/2014/main" id="{CC59317F-349D-4148-8087-60E5342B5C81}"/>
                </a:ext>
              </a:extLst>
            </p:cNvPr>
            <p:cNvSpPr>
              <a:spLocks noChangeArrowheads="1"/>
            </p:cNvSpPr>
            <p:nvPr/>
          </p:nvSpPr>
          <p:spPr bwMode="auto">
            <a:xfrm>
              <a:off x="3885" y="2972"/>
              <a:ext cx="1" cy="1"/>
            </a:xfrm>
            <a:prstGeom prst="rect">
              <a:avLst/>
            </a:prstGeom>
            <a:solidFill>
              <a:srgbClr val="CECC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 name="Freeform 58">
              <a:extLst>
                <a:ext uri="{FF2B5EF4-FFF2-40B4-BE49-F238E27FC236}">
                  <a16:creationId xmlns:a16="http://schemas.microsoft.com/office/drawing/2014/main" id="{59208A11-1A24-4CD8-909D-8AD0B95C1444}"/>
                </a:ext>
              </a:extLst>
            </p:cNvPr>
            <p:cNvSpPr/>
            <p:nvPr/>
          </p:nvSpPr>
          <p:spPr bwMode="auto">
            <a:xfrm>
              <a:off x="3286" y="2314"/>
              <a:ext cx="498" cy="650"/>
            </a:xfrm>
            <a:custGeom>
              <a:avLst/>
              <a:gdLst>
                <a:gd name="T0" fmla="*/ 11 w 367"/>
                <a:gd name="T1" fmla="*/ 0 h 480"/>
                <a:gd name="T2" fmla="*/ 22 w 367"/>
                <a:gd name="T3" fmla="*/ 33 h 480"/>
                <a:gd name="T4" fmla="*/ 93 w 367"/>
                <a:gd name="T5" fmla="*/ 238 h 480"/>
                <a:gd name="T6" fmla="*/ 174 w 367"/>
                <a:gd name="T7" fmla="*/ 212 h 480"/>
                <a:gd name="T8" fmla="*/ 293 w 367"/>
                <a:gd name="T9" fmla="*/ 102 h 480"/>
                <a:gd name="T10" fmla="*/ 326 w 367"/>
                <a:gd name="T11" fmla="*/ 192 h 480"/>
                <a:gd name="T12" fmla="*/ 313 w 367"/>
                <a:gd name="T13" fmla="*/ 379 h 480"/>
                <a:gd name="T14" fmla="*/ 332 w 367"/>
                <a:gd name="T15" fmla="*/ 412 h 480"/>
                <a:gd name="T16" fmla="*/ 367 w 367"/>
                <a:gd name="T17" fmla="*/ 464 h 480"/>
                <a:gd name="T18" fmla="*/ 367 w 367"/>
                <a:gd name="T19" fmla="*/ 480 h 480"/>
                <a:gd name="T20" fmla="*/ 280 w 367"/>
                <a:gd name="T21" fmla="*/ 439 h 480"/>
                <a:gd name="T22" fmla="*/ 312 w 367"/>
                <a:gd name="T23" fmla="*/ 254 h 480"/>
                <a:gd name="T24" fmla="*/ 299 w 367"/>
                <a:gd name="T25" fmla="*/ 152 h 480"/>
                <a:gd name="T26" fmla="*/ 141 w 367"/>
                <a:gd name="T27" fmla="*/ 260 h 480"/>
                <a:gd name="T28" fmla="*/ 0 w 367"/>
                <a:gd name="T29" fmla="*/ 2 h 480"/>
                <a:gd name="T30" fmla="*/ 11 w 367"/>
                <a:gd name="T31"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7" h="480">
                  <a:moveTo>
                    <a:pt x="11" y="0"/>
                  </a:moveTo>
                  <a:cubicBezTo>
                    <a:pt x="16" y="7"/>
                    <a:pt x="20" y="17"/>
                    <a:pt x="22" y="33"/>
                  </a:cubicBezTo>
                  <a:cubicBezTo>
                    <a:pt x="25" y="70"/>
                    <a:pt x="65" y="209"/>
                    <a:pt x="93" y="238"/>
                  </a:cubicBezTo>
                  <a:cubicBezTo>
                    <a:pt x="121" y="267"/>
                    <a:pt x="137" y="242"/>
                    <a:pt x="174" y="212"/>
                  </a:cubicBezTo>
                  <a:cubicBezTo>
                    <a:pt x="205" y="185"/>
                    <a:pt x="296" y="146"/>
                    <a:pt x="293" y="102"/>
                  </a:cubicBezTo>
                  <a:cubicBezTo>
                    <a:pt x="292" y="86"/>
                    <a:pt x="320" y="147"/>
                    <a:pt x="326" y="192"/>
                  </a:cubicBezTo>
                  <a:cubicBezTo>
                    <a:pt x="331" y="237"/>
                    <a:pt x="318" y="355"/>
                    <a:pt x="313" y="379"/>
                  </a:cubicBezTo>
                  <a:cubicBezTo>
                    <a:pt x="309" y="403"/>
                    <a:pt x="313" y="415"/>
                    <a:pt x="332" y="412"/>
                  </a:cubicBezTo>
                  <a:cubicBezTo>
                    <a:pt x="350" y="408"/>
                    <a:pt x="344" y="443"/>
                    <a:pt x="367" y="464"/>
                  </a:cubicBezTo>
                  <a:cubicBezTo>
                    <a:pt x="367" y="480"/>
                    <a:pt x="367" y="480"/>
                    <a:pt x="367" y="480"/>
                  </a:cubicBezTo>
                  <a:cubicBezTo>
                    <a:pt x="299" y="464"/>
                    <a:pt x="280" y="439"/>
                    <a:pt x="280" y="439"/>
                  </a:cubicBezTo>
                  <a:cubicBezTo>
                    <a:pt x="296" y="379"/>
                    <a:pt x="309" y="316"/>
                    <a:pt x="312" y="254"/>
                  </a:cubicBezTo>
                  <a:cubicBezTo>
                    <a:pt x="313" y="219"/>
                    <a:pt x="308" y="185"/>
                    <a:pt x="299" y="152"/>
                  </a:cubicBezTo>
                  <a:cubicBezTo>
                    <a:pt x="246" y="188"/>
                    <a:pt x="194" y="225"/>
                    <a:pt x="141" y="260"/>
                  </a:cubicBezTo>
                  <a:cubicBezTo>
                    <a:pt x="39" y="327"/>
                    <a:pt x="5" y="2"/>
                    <a:pt x="0" y="2"/>
                  </a:cubicBezTo>
                  <a:cubicBezTo>
                    <a:pt x="0" y="2"/>
                    <a:pt x="5" y="1"/>
                    <a:pt x="11" y="0"/>
                  </a:cubicBezTo>
                  <a:close/>
                </a:path>
              </a:pathLst>
            </a:custGeom>
            <a:solidFill>
              <a:srgbClr val="CEC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59">
              <a:extLst>
                <a:ext uri="{FF2B5EF4-FFF2-40B4-BE49-F238E27FC236}">
                  <a16:creationId xmlns:a16="http://schemas.microsoft.com/office/drawing/2014/main" id="{8A68B18F-1598-43E8-A5AD-011CB52EA813}"/>
                </a:ext>
              </a:extLst>
            </p:cNvPr>
            <p:cNvSpPr/>
            <p:nvPr/>
          </p:nvSpPr>
          <p:spPr bwMode="auto">
            <a:xfrm>
              <a:off x="4030" y="2439"/>
              <a:ext cx="252" cy="488"/>
            </a:xfrm>
            <a:custGeom>
              <a:avLst/>
              <a:gdLst>
                <a:gd name="T0" fmla="*/ 0 w 185"/>
                <a:gd name="T1" fmla="*/ 342 h 361"/>
                <a:gd name="T2" fmla="*/ 149 w 185"/>
                <a:gd name="T3" fmla="*/ 186 h 361"/>
                <a:gd name="T4" fmla="*/ 70 w 185"/>
                <a:gd name="T5" fmla="*/ 0 h 361"/>
                <a:gd name="T6" fmla="*/ 92 w 185"/>
                <a:gd name="T7" fmla="*/ 15 h 361"/>
                <a:gd name="T8" fmla="*/ 159 w 185"/>
                <a:gd name="T9" fmla="*/ 166 h 361"/>
                <a:gd name="T10" fmla="*/ 185 w 185"/>
                <a:gd name="T11" fmla="*/ 186 h 361"/>
                <a:gd name="T12" fmla="*/ 153 w 185"/>
                <a:gd name="T13" fmla="*/ 204 h 361"/>
                <a:gd name="T14" fmla="*/ 19 w 185"/>
                <a:gd name="T15" fmla="*/ 361 h 361"/>
                <a:gd name="T16" fmla="*/ 0 w 185"/>
                <a:gd name="T17" fmla="*/ 342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361">
                  <a:moveTo>
                    <a:pt x="0" y="342"/>
                  </a:moveTo>
                  <a:cubicBezTo>
                    <a:pt x="149" y="186"/>
                    <a:pt x="149" y="186"/>
                    <a:pt x="149" y="186"/>
                  </a:cubicBezTo>
                  <a:cubicBezTo>
                    <a:pt x="70" y="0"/>
                    <a:pt x="70" y="0"/>
                    <a:pt x="70" y="0"/>
                  </a:cubicBezTo>
                  <a:cubicBezTo>
                    <a:pt x="75" y="0"/>
                    <a:pt x="92" y="15"/>
                    <a:pt x="92" y="15"/>
                  </a:cubicBezTo>
                  <a:cubicBezTo>
                    <a:pt x="99" y="27"/>
                    <a:pt x="146" y="149"/>
                    <a:pt x="159" y="166"/>
                  </a:cubicBezTo>
                  <a:cubicBezTo>
                    <a:pt x="172" y="184"/>
                    <a:pt x="185" y="186"/>
                    <a:pt x="185" y="186"/>
                  </a:cubicBezTo>
                  <a:cubicBezTo>
                    <a:pt x="185" y="186"/>
                    <a:pt x="170" y="187"/>
                    <a:pt x="153" y="204"/>
                  </a:cubicBezTo>
                  <a:cubicBezTo>
                    <a:pt x="138" y="219"/>
                    <a:pt x="49" y="330"/>
                    <a:pt x="19" y="361"/>
                  </a:cubicBezTo>
                  <a:lnTo>
                    <a:pt x="0" y="342"/>
                  </a:lnTo>
                  <a:close/>
                </a:path>
              </a:pathLst>
            </a:custGeom>
            <a:solidFill>
              <a:srgbClr val="CEC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60">
              <a:extLst>
                <a:ext uri="{FF2B5EF4-FFF2-40B4-BE49-F238E27FC236}">
                  <a16:creationId xmlns:a16="http://schemas.microsoft.com/office/drawing/2014/main" id="{48A9A16C-71AB-4ABE-B3FA-C473A53DBA9B}"/>
                </a:ext>
              </a:extLst>
            </p:cNvPr>
            <p:cNvSpPr/>
            <p:nvPr/>
          </p:nvSpPr>
          <p:spPr bwMode="auto">
            <a:xfrm>
              <a:off x="4006" y="2439"/>
              <a:ext cx="162" cy="484"/>
            </a:xfrm>
            <a:custGeom>
              <a:avLst/>
              <a:gdLst>
                <a:gd name="T0" fmla="*/ 41 w 119"/>
                <a:gd name="T1" fmla="*/ 271 h 358"/>
                <a:gd name="T2" fmla="*/ 53 w 119"/>
                <a:gd name="T3" fmla="*/ 172 h 358"/>
                <a:gd name="T4" fmla="*/ 88 w 119"/>
                <a:gd name="T5" fmla="*/ 0 h 358"/>
                <a:gd name="T6" fmla="*/ 110 w 119"/>
                <a:gd name="T7" fmla="*/ 15 h 358"/>
                <a:gd name="T8" fmla="*/ 119 w 119"/>
                <a:gd name="T9" fmla="*/ 34 h 358"/>
                <a:gd name="T10" fmla="*/ 113 w 119"/>
                <a:gd name="T11" fmla="*/ 47 h 358"/>
                <a:gd name="T12" fmla="*/ 68 w 119"/>
                <a:gd name="T13" fmla="*/ 304 h 358"/>
                <a:gd name="T14" fmla="*/ 71 w 119"/>
                <a:gd name="T15" fmla="*/ 322 h 358"/>
                <a:gd name="T16" fmla="*/ 51 w 119"/>
                <a:gd name="T17" fmla="*/ 346 h 358"/>
                <a:gd name="T18" fmla="*/ 17 w 119"/>
                <a:gd name="T19" fmla="*/ 358 h 358"/>
                <a:gd name="T20" fmla="*/ 0 w 119"/>
                <a:gd name="T21" fmla="*/ 340 h 358"/>
                <a:gd name="T22" fmla="*/ 41 w 119"/>
                <a:gd name="T23" fmla="*/ 271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358">
                  <a:moveTo>
                    <a:pt x="41" y="271"/>
                  </a:moveTo>
                  <a:cubicBezTo>
                    <a:pt x="44" y="233"/>
                    <a:pt x="49" y="240"/>
                    <a:pt x="53" y="172"/>
                  </a:cubicBezTo>
                  <a:cubicBezTo>
                    <a:pt x="58" y="101"/>
                    <a:pt x="82" y="0"/>
                    <a:pt x="88" y="0"/>
                  </a:cubicBezTo>
                  <a:cubicBezTo>
                    <a:pt x="93" y="0"/>
                    <a:pt x="110" y="15"/>
                    <a:pt x="110" y="15"/>
                  </a:cubicBezTo>
                  <a:cubicBezTo>
                    <a:pt x="112" y="18"/>
                    <a:pt x="115" y="24"/>
                    <a:pt x="119" y="34"/>
                  </a:cubicBezTo>
                  <a:cubicBezTo>
                    <a:pt x="116" y="41"/>
                    <a:pt x="114" y="45"/>
                    <a:pt x="113" y="47"/>
                  </a:cubicBezTo>
                  <a:cubicBezTo>
                    <a:pt x="75" y="129"/>
                    <a:pt x="56" y="213"/>
                    <a:pt x="68" y="304"/>
                  </a:cubicBezTo>
                  <a:cubicBezTo>
                    <a:pt x="69" y="310"/>
                    <a:pt x="70" y="316"/>
                    <a:pt x="71" y="322"/>
                  </a:cubicBezTo>
                  <a:cubicBezTo>
                    <a:pt x="64" y="331"/>
                    <a:pt x="57" y="339"/>
                    <a:pt x="51" y="346"/>
                  </a:cubicBezTo>
                  <a:cubicBezTo>
                    <a:pt x="17" y="358"/>
                    <a:pt x="17" y="358"/>
                    <a:pt x="17" y="358"/>
                  </a:cubicBezTo>
                  <a:cubicBezTo>
                    <a:pt x="9" y="350"/>
                    <a:pt x="0" y="342"/>
                    <a:pt x="0" y="340"/>
                  </a:cubicBezTo>
                  <a:cubicBezTo>
                    <a:pt x="1" y="337"/>
                    <a:pt x="38" y="310"/>
                    <a:pt x="41" y="271"/>
                  </a:cubicBezTo>
                  <a:close/>
                </a:path>
              </a:pathLst>
            </a:custGeom>
            <a:solidFill>
              <a:srgbClr val="CEC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04" name="Freeform 116">
            <a:extLst>
              <a:ext uri="{FF2B5EF4-FFF2-40B4-BE49-F238E27FC236}">
                <a16:creationId xmlns:a16="http://schemas.microsoft.com/office/drawing/2014/main" id="{0051E88C-93AC-4E75-83EA-DB5905EBA70B}"/>
              </a:ext>
            </a:extLst>
          </p:cNvPr>
          <p:cNvSpPr>
            <a:spLocks noEditPoints="1"/>
          </p:cNvSpPr>
          <p:nvPr/>
        </p:nvSpPr>
        <p:spPr bwMode="auto">
          <a:xfrm>
            <a:off x="9745890" y="1888461"/>
            <a:ext cx="436826" cy="352278"/>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105" name="Freeform 105">
            <a:extLst>
              <a:ext uri="{FF2B5EF4-FFF2-40B4-BE49-F238E27FC236}">
                <a16:creationId xmlns:a16="http://schemas.microsoft.com/office/drawing/2014/main" id="{7314D4A1-2958-4F49-8517-1BD87F60EA69}"/>
              </a:ext>
            </a:extLst>
          </p:cNvPr>
          <p:cNvSpPr>
            <a:spLocks noEditPoints="1"/>
          </p:cNvSpPr>
          <p:nvPr/>
        </p:nvSpPr>
        <p:spPr bwMode="auto">
          <a:xfrm>
            <a:off x="4105687" y="1851631"/>
            <a:ext cx="433281" cy="427002"/>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91440" tIns="45720" rIns="91440" bIns="45720" numCol="1" anchor="t" anchorCtr="0" compatLnSpc="1"/>
          <a:lstStyle/>
          <a:p>
            <a:endParaRPr lang="en-US" dirty="0">
              <a:solidFill>
                <a:schemeClr val="accent3">
                  <a:lumMod val="50000"/>
                </a:schemeClr>
              </a:solidFill>
            </a:endParaRPr>
          </a:p>
        </p:txBody>
      </p:sp>
      <p:sp>
        <p:nvSpPr>
          <p:cNvPr id="106" name="Freeform 62">
            <a:extLst>
              <a:ext uri="{FF2B5EF4-FFF2-40B4-BE49-F238E27FC236}">
                <a16:creationId xmlns:a16="http://schemas.microsoft.com/office/drawing/2014/main" id="{CF4DD25D-C011-420E-B76F-87BAD41272DD}"/>
              </a:ext>
            </a:extLst>
          </p:cNvPr>
          <p:cNvSpPr>
            <a:spLocks noChangeAspect="1" noEditPoints="1"/>
          </p:cNvSpPr>
          <p:nvPr/>
        </p:nvSpPr>
        <p:spPr bwMode="auto">
          <a:xfrm>
            <a:off x="6923253" y="2332450"/>
            <a:ext cx="423615" cy="427002"/>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107" name="矩形 106">
            <a:extLst>
              <a:ext uri="{FF2B5EF4-FFF2-40B4-BE49-F238E27FC236}">
                <a16:creationId xmlns:a16="http://schemas.microsoft.com/office/drawing/2014/main" id="{0FA4C37F-D810-46A4-818A-9231F34B3CEF}"/>
              </a:ext>
            </a:extLst>
          </p:cNvPr>
          <p:cNvSpPr/>
          <p:nvPr/>
        </p:nvSpPr>
        <p:spPr>
          <a:xfrm>
            <a:off x="3285771" y="2999816"/>
            <a:ext cx="2073111" cy="1393779"/>
          </a:xfrm>
          <a:prstGeom prst="rect">
            <a:avLst/>
          </a:prstGeom>
          <a:noFill/>
        </p:spPr>
        <p:txBody>
          <a:bodyPr wrap="square" rtlCol="0">
            <a:spAutoFit/>
          </a:bodyPr>
          <a:lstStyle/>
          <a:p>
            <a:pPr algn="just">
              <a:lnSpc>
                <a:spcPct val="120000"/>
              </a:lnSpc>
            </a:pPr>
            <a:r>
              <a:rPr lang="zh-CN" altLang="en-US" sz="1800" dirty="0">
                <a:solidFill>
                  <a:schemeClr val="bg1"/>
                </a:solidFill>
                <a:latin typeface="微软雅黑" panose="020B0503020204020204" pitchFamily="34" charset="-122"/>
                <a:ea typeface="微软雅黑" panose="020B0503020204020204" pitchFamily="34" charset="-122"/>
              </a:rPr>
              <a:t>从基本框架开始编写前端项目，极大提高了对框架理解和编码能力。</a:t>
            </a:r>
            <a:endParaRPr sz="1600" dirty="0">
              <a:solidFill>
                <a:schemeClr val="bg1"/>
              </a:solidFill>
              <a:latin typeface="微软雅黑" panose="020B0503020204020204" pitchFamily="34" charset="-122"/>
              <a:ea typeface="微软雅黑" panose="020B0503020204020204" pitchFamily="34" charset="-122"/>
            </a:endParaRPr>
          </a:p>
        </p:txBody>
      </p:sp>
      <p:sp>
        <p:nvSpPr>
          <p:cNvPr id="108" name="矩形 107">
            <a:extLst>
              <a:ext uri="{FF2B5EF4-FFF2-40B4-BE49-F238E27FC236}">
                <a16:creationId xmlns:a16="http://schemas.microsoft.com/office/drawing/2014/main" id="{E09C5313-5A3A-44A8-A7C3-AD4AD72C953E}"/>
              </a:ext>
            </a:extLst>
          </p:cNvPr>
          <p:cNvSpPr/>
          <p:nvPr/>
        </p:nvSpPr>
        <p:spPr>
          <a:xfrm>
            <a:off x="8927746" y="3110768"/>
            <a:ext cx="2073111" cy="1393779"/>
          </a:xfrm>
          <a:prstGeom prst="rect">
            <a:avLst/>
          </a:prstGeom>
          <a:noFill/>
        </p:spPr>
        <p:txBody>
          <a:bodyPr wrap="square" rtlCol="0">
            <a:spAutoFit/>
          </a:bodyPr>
          <a:lstStyle/>
          <a:p>
            <a:pPr algn="just">
              <a:lnSpc>
                <a:spcPct val="120000"/>
              </a:lnSpc>
            </a:pPr>
            <a:r>
              <a:rPr sz="1800" dirty="0">
                <a:solidFill>
                  <a:schemeClr val="bg1"/>
                </a:solidFill>
                <a:latin typeface="微软雅黑" panose="020B0503020204020204" pitchFamily="34" charset="-122"/>
                <a:ea typeface="微软雅黑" panose="020B0503020204020204" pitchFamily="34" charset="-122"/>
              </a:rPr>
              <a:t> </a:t>
            </a:r>
            <a:r>
              <a:rPr lang="zh-CN" altLang="en-US" sz="1800" dirty="0">
                <a:solidFill>
                  <a:schemeClr val="bg1"/>
                </a:solidFill>
                <a:latin typeface="微软雅黑" panose="020B0503020204020204" pitchFamily="34" charset="-122"/>
                <a:ea typeface="微软雅黑" panose="020B0503020204020204" pitchFamily="34" charset="-122"/>
              </a:rPr>
              <a:t>现场问题排查能锻炼独立分析</a:t>
            </a:r>
            <a:r>
              <a:rPr lang="en-US" altLang="zh-CN" sz="1800" dirty="0">
                <a:solidFill>
                  <a:schemeClr val="bg1"/>
                </a:solidFill>
                <a:latin typeface="微软雅黑" panose="020B0503020204020204" pitchFamily="34" charset="-122"/>
                <a:ea typeface="微软雅黑" panose="020B0503020204020204" pitchFamily="34" charset="-122"/>
              </a:rPr>
              <a:t>-</a:t>
            </a:r>
            <a:r>
              <a:rPr lang="zh-CN" altLang="en-US" sz="1800" dirty="0">
                <a:solidFill>
                  <a:schemeClr val="bg1"/>
                </a:solidFill>
                <a:latin typeface="微软雅黑" panose="020B0503020204020204" pitchFamily="34" charset="-122"/>
                <a:ea typeface="微软雅黑" panose="020B0503020204020204" pitchFamily="34" charset="-122"/>
              </a:rPr>
              <a:t>定位</a:t>
            </a:r>
            <a:r>
              <a:rPr lang="en-US" altLang="zh-CN" sz="1800" dirty="0">
                <a:solidFill>
                  <a:schemeClr val="bg1"/>
                </a:solidFill>
                <a:latin typeface="微软雅黑" panose="020B0503020204020204" pitchFamily="34" charset="-122"/>
                <a:ea typeface="微软雅黑" panose="020B0503020204020204" pitchFamily="34" charset="-122"/>
              </a:rPr>
              <a:t>-</a:t>
            </a:r>
            <a:r>
              <a:rPr lang="zh-CN" altLang="en-US" sz="1800" dirty="0">
                <a:solidFill>
                  <a:schemeClr val="bg1"/>
                </a:solidFill>
                <a:latin typeface="微软雅黑" panose="020B0503020204020204" pitchFamily="34" charset="-122"/>
                <a:ea typeface="微软雅黑" panose="020B0503020204020204" pitchFamily="34" charset="-122"/>
              </a:rPr>
              <a:t>解决问题的能力</a:t>
            </a:r>
            <a:r>
              <a:rPr lang="zh-CN" sz="1800" dirty="0">
                <a:solidFill>
                  <a:schemeClr val="bg1"/>
                </a:solidFill>
                <a:latin typeface="微软雅黑" panose="020B0503020204020204" pitchFamily="34" charset="-122"/>
                <a:ea typeface="微软雅黑" panose="020B0503020204020204" pitchFamily="34" charset="-122"/>
              </a:rPr>
              <a:t>。</a:t>
            </a:r>
          </a:p>
        </p:txBody>
      </p:sp>
      <p:sp>
        <p:nvSpPr>
          <p:cNvPr id="109" name="矩形 108">
            <a:extLst>
              <a:ext uri="{FF2B5EF4-FFF2-40B4-BE49-F238E27FC236}">
                <a16:creationId xmlns:a16="http://schemas.microsoft.com/office/drawing/2014/main" id="{AFF5BCED-5CF0-4341-AA0B-E801079C1E3A}"/>
              </a:ext>
            </a:extLst>
          </p:cNvPr>
          <p:cNvSpPr/>
          <p:nvPr/>
        </p:nvSpPr>
        <p:spPr>
          <a:xfrm>
            <a:off x="6107395" y="3656309"/>
            <a:ext cx="2073111" cy="1393779"/>
          </a:xfrm>
          <a:prstGeom prst="rect">
            <a:avLst/>
          </a:prstGeom>
          <a:noFill/>
        </p:spPr>
        <p:txBody>
          <a:bodyPr wrap="square" rtlCol="0">
            <a:spAutoFit/>
          </a:bodyPr>
          <a:lstStyle/>
          <a:p>
            <a:pPr algn="just">
              <a:lnSpc>
                <a:spcPct val="120000"/>
              </a:lnSpc>
            </a:pPr>
            <a:r>
              <a:rPr lang="zh-CN" altLang="en-US" sz="1800" dirty="0">
                <a:solidFill>
                  <a:schemeClr val="bg1"/>
                </a:solidFill>
                <a:latin typeface="微软雅黑" panose="020B0503020204020204" pitchFamily="34" charset="-122"/>
                <a:ea typeface="微软雅黑" panose="020B0503020204020204" pitchFamily="34" charset="-122"/>
              </a:rPr>
              <a:t>需求沟通理解不到位，导致后续会一直有现场问题影响之后项目。</a:t>
            </a:r>
            <a:endParaRPr lang="zh-CN" sz="1800" dirty="0">
              <a:solidFill>
                <a:schemeClr val="bg1"/>
              </a:solidFill>
              <a:latin typeface="微软雅黑" panose="020B0503020204020204" pitchFamily="34" charset="-122"/>
              <a:ea typeface="微软雅黑" panose="020B0503020204020204" pitchFamily="34" charset="-122"/>
            </a:endParaRPr>
          </a:p>
        </p:txBody>
      </p:sp>
      <p:cxnSp>
        <p:nvCxnSpPr>
          <p:cNvPr id="110" name="Straight Connector 43">
            <a:extLst>
              <a:ext uri="{FF2B5EF4-FFF2-40B4-BE49-F238E27FC236}">
                <a16:creationId xmlns:a16="http://schemas.microsoft.com/office/drawing/2014/main" id="{C32C31C4-50A5-4A96-AF52-4604E6EA991B}"/>
              </a:ext>
            </a:extLst>
          </p:cNvPr>
          <p:cNvCxnSpPr/>
          <p:nvPr/>
        </p:nvCxnSpPr>
        <p:spPr>
          <a:xfrm>
            <a:off x="2693806" y="5960090"/>
            <a:ext cx="9159739" cy="0"/>
          </a:xfrm>
          <a:prstGeom prst="line">
            <a:avLst/>
          </a:prstGeom>
          <a:ln w="19050">
            <a:solidFill>
              <a:srgbClr val="313D4D"/>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1" name="Straight Connector 38">
            <a:extLst>
              <a:ext uri="{FF2B5EF4-FFF2-40B4-BE49-F238E27FC236}">
                <a16:creationId xmlns:a16="http://schemas.microsoft.com/office/drawing/2014/main" id="{F83D3E0E-D421-4172-B2B6-1E5F2E808797}"/>
              </a:ext>
            </a:extLst>
          </p:cNvPr>
          <p:cNvCxnSpPr/>
          <p:nvPr/>
        </p:nvCxnSpPr>
        <p:spPr>
          <a:xfrm>
            <a:off x="4322326" y="5365690"/>
            <a:ext cx="0" cy="594400"/>
          </a:xfrm>
          <a:prstGeom prst="line">
            <a:avLst/>
          </a:prstGeom>
          <a:ln w="19050" cap="rnd">
            <a:solidFill>
              <a:srgbClr val="CB233A"/>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2" name="Straight Connector 38">
            <a:extLst>
              <a:ext uri="{FF2B5EF4-FFF2-40B4-BE49-F238E27FC236}">
                <a16:creationId xmlns:a16="http://schemas.microsoft.com/office/drawing/2014/main" id="{CF9E0F0E-47A4-410F-BCFF-B35B944E9EF4}"/>
              </a:ext>
            </a:extLst>
          </p:cNvPr>
          <p:cNvCxnSpPr/>
          <p:nvPr/>
        </p:nvCxnSpPr>
        <p:spPr>
          <a:xfrm>
            <a:off x="9964302" y="5365690"/>
            <a:ext cx="0" cy="594400"/>
          </a:xfrm>
          <a:prstGeom prst="line">
            <a:avLst/>
          </a:prstGeom>
          <a:ln w="19050" cap="rnd">
            <a:solidFill>
              <a:srgbClr val="CB233A"/>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3" name="Straight Connector 38">
            <a:extLst>
              <a:ext uri="{FF2B5EF4-FFF2-40B4-BE49-F238E27FC236}">
                <a16:creationId xmlns:a16="http://schemas.microsoft.com/office/drawing/2014/main" id="{B88A1C4E-1A10-4A04-BD4F-0057DB284C0D}"/>
              </a:ext>
            </a:extLst>
          </p:cNvPr>
          <p:cNvCxnSpPr>
            <a:stCxn id="23" idx="2"/>
          </p:cNvCxnSpPr>
          <p:nvPr/>
        </p:nvCxnSpPr>
        <p:spPr>
          <a:xfrm flipH="1">
            <a:off x="7143950" y="5772091"/>
            <a:ext cx="1" cy="187999"/>
          </a:xfrm>
          <a:prstGeom prst="line">
            <a:avLst/>
          </a:prstGeom>
          <a:ln w="19050" cap="rnd">
            <a:solidFill>
              <a:srgbClr val="313D4D"/>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799387"/>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1000" fill="hold"/>
                                        <p:tgtEl>
                                          <p:spTgt spid="24"/>
                                        </p:tgtEl>
                                        <p:attrNameLst>
                                          <p:attrName>ppt_x</p:attrName>
                                        </p:attrNameLst>
                                      </p:cBhvr>
                                      <p:tavLst>
                                        <p:tav tm="0">
                                          <p:val>
                                            <p:strVal val="#ppt_x"/>
                                          </p:val>
                                        </p:tav>
                                        <p:tav tm="100000">
                                          <p:val>
                                            <p:strVal val="#ppt_x"/>
                                          </p:val>
                                        </p:tav>
                                      </p:tavLst>
                                    </p:anim>
                                    <p:anim calcmode="lin" valueType="num">
                                      <p:cBhvr additive="base">
                                        <p:cTn id="8" dur="100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1000" fill="hold"/>
                                        <p:tgtEl>
                                          <p:spTgt spid="23"/>
                                        </p:tgtEl>
                                        <p:attrNameLst>
                                          <p:attrName>ppt_x</p:attrName>
                                        </p:attrNameLst>
                                      </p:cBhvr>
                                      <p:tavLst>
                                        <p:tav tm="0">
                                          <p:val>
                                            <p:strVal val="#ppt_x"/>
                                          </p:val>
                                        </p:tav>
                                        <p:tav tm="100000">
                                          <p:val>
                                            <p:strVal val="#ppt_x"/>
                                          </p:val>
                                        </p:tav>
                                      </p:tavLst>
                                    </p:anim>
                                    <p:anim calcmode="lin" valueType="num">
                                      <p:cBhvr additive="base">
                                        <p:cTn id="12" dur="10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1000" fill="hold"/>
                                        <p:tgtEl>
                                          <p:spTgt spid="22"/>
                                        </p:tgtEl>
                                        <p:attrNameLst>
                                          <p:attrName>ppt_x</p:attrName>
                                        </p:attrNameLst>
                                      </p:cBhvr>
                                      <p:tavLst>
                                        <p:tav tm="0">
                                          <p:val>
                                            <p:strVal val="#ppt_x"/>
                                          </p:val>
                                        </p:tav>
                                        <p:tav tm="100000">
                                          <p:val>
                                            <p:strVal val="#ppt_x"/>
                                          </p:val>
                                        </p:tav>
                                      </p:tavLst>
                                    </p:anim>
                                    <p:anim calcmode="lin" valueType="num">
                                      <p:cBhvr additive="base">
                                        <p:cTn id="16" dur="1000" fill="hold"/>
                                        <p:tgtEl>
                                          <p:spTgt spid="22"/>
                                        </p:tgtEl>
                                        <p:attrNameLst>
                                          <p:attrName>ppt_y</p:attrName>
                                        </p:attrNameLst>
                                      </p:cBhvr>
                                      <p:tavLst>
                                        <p:tav tm="0">
                                          <p:val>
                                            <p:strVal val="1+#ppt_h/2"/>
                                          </p:val>
                                        </p:tav>
                                        <p:tav tm="100000">
                                          <p:val>
                                            <p:strVal val="#ppt_y"/>
                                          </p:val>
                                        </p:tav>
                                      </p:tavLst>
                                    </p:anim>
                                  </p:childTnLst>
                                </p:cTn>
                              </p:par>
                              <p:par>
                                <p:cTn id="17" presetID="53" presetClass="entr" presetSubtype="16" fill="hold" grpId="0" nodeType="withEffect">
                                  <p:stCondLst>
                                    <p:cond delay="0"/>
                                  </p:stCondLst>
                                  <p:childTnLst>
                                    <p:set>
                                      <p:cBhvr>
                                        <p:cTn id="18" dur="1" fill="hold">
                                          <p:stCondLst>
                                            <p:cond delay="0"/>
                                          </p:stCondLst>
                                        </p:cTn>
                                        <p:tgtEl>
                                          <p:spTgt spid="104"/>
                                        </p:tgtEl>
                                        <p:attrNameLst>
                                          <p:attrName>style.visibility</p:attrName>
                                        </p:attrNameLst>
                                      </p:cBhvr>
                                      <p:to>
                                        <p:strVal val="visible"/>
                                      </p:to>
                                    </p:set>
                                    <p:anim calcmode="lin" valueType="num">
                                      <p:cBhvr>
                                        <p:cTn id="19" dur="500" fill="hold"/>
                                        <p:tgtEl>
                                          <p:spTgt spid="104"/>
                                        </p:tgtEl>
                                        <p:attrNameLst>
                                          <p:attrName>ppt_w</p:attrName>
                                        </p:attrNameLst>
                                      </p:cBhvr>
                                      <p:tavLst>
                                        <p:tav tm="0">
                                          <p:val>
                                            <p:fltVal val="0"/>
                                          </p:val>
                                        </p:tav>
                                        <p:tav tm="100000">
                                          <p:val>
                                            <p:strVal val="#ppt_w"/>
                                          </p:val>
                                        </p:tav>
                                      </p:tavLst>
                                    </p:anim>
                                    <p:anim calcmode="lin" valueType="num">
                                      <p:cBhvr>
                                        <p:cTn id="20" dur="500" fill="hold"/>
                                        <p:tgtEl>
                                          <p:spTgt spid="104"/>
                                        </p:tgtEl>
                                        <p:attrNameLst>
                                          <p:attrName>ppt_h</p:attrName>
                                        </p:attrNameLst>
                                      </p:cBhvr>
                                      <p:tavLst>
                                        <p:tav tm="0">
                                          <p:val>
                                            <p:fltVal val="0"/>
                                          </p:val>
                                        </p:tav>
                                        <p:tav tm="100000">
                                          <p:val>
                                            <p:strVal val="#ppt_h"/>
                                          </p:val>
                                        </p:tav>
                                      </p:tavLst>
                                    </p:anim>
                                    <p:animEffect transition="in" filter="fade">
                                      <p:cBhvr>
                                        <p:cTn id="21" dur="500"/>
                                        <p:tgtEl>
                                          <p:spTgt spid="104"/>
                                        </p:tgtEl>
                                      </p:cBhvr>
                                    </p:animEffect>
                                  </p:childTnLst>
                                </p:cTn>
                              </p:par>
                              <p:par>
                                <p:cTn id="22" presetID="53" presetClass="entr" presetSubtype="16" fill="hold" grpId="0" nodeType="withEffect">
                                  <p:stCondLst>
                                    <p:cond delay="250"/>
                                  </p:stCondLst>
                                  <p:childTnLst>
                                    <p:set>
                                      <p:cBhvr>
                                        <p:cTn id="23" dur="1" fill="hold">
                                          <p:stCondLst>
                                            <p:cond delay="0"/>
                                          </p:stCondLst>
                                        </p:cTn>
                                        <p:tgtEl>
                                          <p:spTgt spid="105"/>
                                        </p:tgtEl>
                                        <p:attrNameLst>
                                          <p:attrName>style.visibility</p:attrName>
                                        </p:attrNameLst>
                                      </p:cBhvr>
                                      <p:to>
                                        <p:strVal val="visible"/>
                                      </p:to>
                                    </p:set>
                                    <p:anim calcmode="lin" valueType="num">
                                      <p:cBhvr>
                                        <p:cTn id="24" dur="500" fill="hold"/>
                                        <p:tgtEl>
                                          <p:spTgt spid="105"/>
                                        </p:tgtEl>
                                        <p:attrNameLst>
                                          <p:attrName>ppt_w</p:attrName>
                                        </p:attrNameLst>
                                      </p:cBhvr>
                                      <p:tavLst>
                                        <p:tav tm="0">
                                          <p:val>
                                            <p:fltVal val="0"/>
                                          </p:val>
                                        </p:tav>
                                        <p:tav tm="100000">
                                          <p:val>
                                            <p:strVal val="#ppt_w"/>
                                          </p:val>
                                        </p:tav>
                                      </p:tavLst>
                                    </p:anim>
                                    <p:anim calcmode="lin" valueType="num">
                                      <p:cBhvr>
                                        <p:cTn id="25" dur="500" fill="hold"/>
                                        <p:tgtEl>
                                          <p:spTgt spid="105"/>
                                        </p:tgtEl>
                                        <p:attrNameLst>
                                          <p:attrName>ppt_h</p:attrName>
                                        </p:attrNameLst>
                                      </p:cBhvr>
                                      <p:tavLst>
                                        <p:tav tm="0">
                                          <p:val>
                                            <p:fltVal val="0"/>
                                          </p:val>
                                        </p:tav>
                                        <p:tav tm="100000">
                                          <p:val>
                                            <p:strVal val="#ppt_h"/>
                                          </p:val>
                                        </p:tav>
                                      </p:tavLst>
                                    </p:anim>
                                    <p:animEffect transition="in" filter="fade">
                                      <p:cBhvr>
                                        <p:cTn id="26" dur="500"/>
                                        <p:tgtEl>
                                          <p:spTgt spid="105"/>
                                        </p:tgtEl>
                                      </p:cBhvr>
                                    </p:animEffect>
                                  </p:childTnLst>
                                </p:cTn>
                              </p:par>
                              <p:par>
                                <p:cTn id="27" presetID="53" presetClass="entr" presetSubtype="16" fill="hold" grpId="0" nodeType="withEffect">
                                  <p:stCondLst>
                                    <p:cond delay="500"/>
                                  </p:stCondLst>
                                  <p:childTnLst>
                                    <p:set>
                                      <p:cBhvr>
                                        <p:cTn id="28" dur="1" fill="hold">
                                          <p:stCondLst>
                                            <p:cond delay="0"/>
                                          </p:stCondLst>
                                        </p:cTn>
                                        <p:tgtEl>
                                          <p:spTgt spid="106"/>
                                        </p:tgtEl>
                                        <p:attrNameLst>
                                          <p:attrName>style.visibility</p:attrName>
                                        </p:attrNameLst>
                                      </p:cBhvr>
                                      <p:to>
                                        <p:strVal val="visible"/>
                                      </p:to>
                                    </p:set>
                                    <p:anim calcmode="lin" valueType="num">
                                      <p:cBhvr>
                                        <p:cTn id="29" dur="500" fill="hold"/>
                                        <p:tgtEl>
                                          <p:spTgt spid="106"/>
                                        </p:tgtEl>
                                        <p:attrNameLst>
                                          <p:attrName>ppt_w</p:attrName>
                                        </p:attrNameLst>
                                      </p:cBhvr>
                                      <p:tavLst>
                                        <p:tav tm="0">
                                          <p:val>
                                            <p:fltVal val="0"/>
                                          </p:val>
                                        </p:tav>
                                        <p:tav tm="100000">
                                          <p:val>
                                            <p:strVal val="#ppt_w"/>
                                          </p:val>
                                        </p:tav>
                                      </p:tavLst>
                                    </p:anim>
                                    <p:anim calcmode="lin" valueType="num">
                                      <p:cBhvr>
                                        <p:cTn id="30" dur="500" fill="hold"/>
                                        <p:tgtEl>
                                          <p:spTgt spid="106"/>
                                        </p:tgtEl>
                                        <p:attrNameLst>
                                          <p:attrName>ppt_h</p:attrName>
                                        </p:attrNameLst>
                                      </p:cBhvr>
                                      <p:tavLst>
                                        <p:tav tm="0">
                                          <p:val>
                                            <p:fltVal val="0"/>
                                          </p:val>
                                        </p:tav>
                                        <p:tav tm="100000">
                                          <p:val>
                                            <p:strVal val="#ppt_h"/>
                                          </p:val>
                                        </p:tav>
                                      </p:tavLst>
                                    </p:anim>
                                    <p:animEffect transition="in" filter="fade">
                                      <p:cBhvr>
                                        <p:cTn id="31" dur="500"/>
                                        <p:tgtEl>
                                          <p:spTgt spid="106"/>
                                        </p:tgtEl>
                                      </p:cBhvr>
                                    </p:animEffect>
                                  </p:childTnLst>
                                </p:cTn>
                              </p:par>
                              <p:par>
                                <p:cTn id="32" presetID="18" presetClass="entr" presetSubtype="3" fill="hold" nodeType="withEffect">
                                  <p:stCondLst>
                                    <p:cond delay="750"/>
                                  </p:stCondLst>
                                  <p:childTnLst>
                                    <p:set>
                                      <p:cBhvr>
                                        <p:cTn id="33" dur="1" fill="hold">
                                          <p:stCondLst>
                                            <p:cond delay="0"/>
                                          </p:stCondLst>
                                        </p:cTn>
                                        <p:tgtEl>
                                          <p:spTgt spid="110"/>
                                        </p:tgtEl>
                                        <p:attrNameLst>
                                          <p:attrName>style.visibility</p:attrName>
                                        </p:attrNameLst>
                                      </p:cBhvr>
                                      <p:to>
                                        <p:strVal val="visible"/>
                                      </p:to>
                                    </p:set>
                                    <p:animEffect transition="in" filter="strips(upRight)">
                                      <p:cBhvr>
                                        <p:cTn id="34" dur="500"/>
                                        <p:tgtEl>
                                          <p:spTgt spid="110"/>
                                        </p:tgtEl>
                                      </p:cBhvr>
                                    </p:animEffect>
                                  </p:childTnLst>
                                </p:cTn>
                              </p:par>
                              <p:par>
                                <p:cTn id="35" presetID="18" presetClass="entr" presetSubtype="12" fill="hold" nodeType="withEffect">
                                  <p:stCondLst>
                                    <p:cond delay="1000"/>
                                  </p:stCondLst>
                                  <p:childTnLst>
                                    <p:set>
                                      <p:cBhvr>
                                        <p:cTn id="36" dur="1" fill="hold">
                                          <p:stCondLst>
                                            <p:cond delay="0"/>
                                          </p:stCondLst>
                                        </p:cTn>
                                        <p:tgtEl>
                                          <p:spTgt spid="111"/>
                                        </p:tgtEl>
                                        <p:attrNameLst>
                                          <p:attrName>style.visibility</p:attrName>
                                        </p:attrNameLst>
                                      </p:cBhvr>
                                      <p:to>
                                        <p:strVal val="visible"/>
                                      </p:to>
                                    </p:set>
                                    <p:animEffect transition="in" filter="strips(downLeft)">
                                      <p:cBhvr>
                                        <p:cTn id="37" dur="500"/>
                                        <p:tgtEl>
                                          <p:spTgt spid="111"/>
                                        </p:tgtEl>
                                      </p:cBhvr>
                                    </p:animEffect>
                                  </p:childTnLst>
                                </p:cTn>
                              </p:par>
                              <p:par>
                                <p:cTn id="38" presetID="18" presetClass="entr" presetSubtype="12" fill="hold" nodeType="withEffect">
                                  <p:stCondLst>
                                    <p:cond delay="1250"/>
                                  </p:stCondLst>
                                  <p:childTnLst>
                                    <p:set>
                                      <p:cBhvr>
                                        <p:cTn id="39" dur="1" fill="hold">
                                          <p:stCondLst>
                                            <p:cond delay="0"/>
                                          </p:stCondLst>
                                        </p:cTn>
                                        <p:tgtEl>
                                          <p:spTgt spid="112"/>
                                        </p:tgtEl>
                                        <p:attrNameLst>
                                          <p:attrName>style.visibility</p:attrName>
                                        </p:attrNameLst>
                                      </p:cBhvr>
                                      <p:to>
                                        <p:strVal val="visible"/>
                                      </p:to>
                                    </p:set>
                                    <p:animEffect transition="in" filter="strips(downLeft)">
                                      <p:cBhvr>
                                        <p:cTn id="40" dur="500"/>
                                        <p:tgtEl>
                                          <p:spTgt spid="112"/>
                                        </p:tgtEl>
                                      </p:cBhvr>
                                    </p:animEffect>
                                  </p:childTnLst>
                                </p:cTn>
                              </p:par>
                              <p:par>
                                <p:cTn id="41" presetID="18" presetClass="entr" presetSubtype="12" fill="hold" nodeType="withEffect">
                                  <p:stCondLst>
                                    <p:cond delay="1500"/>
                                  </p:stCondLst>
                                  <p:childTnLst>
                                    <p:set>
                                      <p:cBhvr>
                                        <p:cTn id="42" dur="1" fill="hold">
                                          <p:stCondLst>
                                            <p:cond delay="0"/>
                                          </p:stCondLst>
                                        </p:cTn>
                                        <p:tgtEl>
                                          <p:spTgt spid="113"/>
                                        </p:tgtEl>
                                        <p:attrNameLst>
                                          <p:attrName>style.visibility</p:attrName>
                                        </p:attrNameLst>
                                      </p:cBhvr>
                                      <p:to>
                                        <p:strVal val="visible"/>
                                      </p:to>
                                    </p:set>
                                    <p:animEffect transition="in" filter="strips(downLeft)">
                                      <p:cBhvr>
                                        <p:cTn id="43" dur="500"/>
                                        <p:tgtEl>
                                          <p:spTgt spid="113"/>
                                        </p:tgtEl>
                                      </p:cBhvr>
                                    </p:animEffect>
                                  </p:childTnLst>
                                </p:cTn>
                              </p:par>
                              <p:par>
                                <p:cTn id="44" presetID="2" presetClass="entr" presetSubtype="4"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 calcmode="lin" valueType="num">
                                      <p:cBhvr additive="base">
                                        <p:cTn id="46" dur="500" fill="hold"/>
                                        <p:tgtEl>
                                          <p:spTgt spid="28"/>
                                        </p:tgtEl>
                                        <p:attrNameLst>
                                          <p:attrName>ppt_x</p:attrName>
                                        </p:attrNameLst>
                                      </p:cBhvr>
                                      <p:tavLst>
                                        <p:tav tm="0">
                                          <p:val>
                                            <p:strVal val="#ppt_x"/>
                                          </p:val>
                                        </p:tav>
                                        <p:tav tm="100000">
                                          <p:val>
                                            <p:strVal val="#ppt_x"/>
                                          </p:val>
                                        </p:tav>
                                      </p:tavLst>
                                    </p:anim>
                                    <p:anim calcmode="lin" valueType="num">
                                      <p:cBhvr additive="base">
                                        <p:cTn id="4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nimBg="1"/>
      <p:bldP spid="24" grpId="0" bldLvl="0" animBg="1"/>
      <p:bldP spid="104" grpId="0" bldLvl="0" animBg="1"/>
      <p:bldP spid="105" grpId="0" bldLvl="0" animBg="1"/>
      <p:bldP spid="106"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30481" y="-8632"/>
            <a:ext cx="3478344" cy="6857554"/>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a:off x="1072132"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gradFill>
            <a:gsLst>
              <a:gs pos="0">
                <a:srgbClr val="C00000">
                  <a:alpha val="41000"/>
                </a:srgbClr>
              </a:gs>
              <a:gs pos="100000">
                <a:srgbClr val="AC2125">
                  <a:alpha val="10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39" name="任意多边形 38"/>
          <p:cNvSpPr/>
          <p:nvPr/>
        </p:nvSpPr>
        <p:spPr>
          <a:xfrm>
            <a:off x="1550715"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solidFill>
            <a:schemeClr val="bg1"/>
          </a:solid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36" name="文本框 35"/>
          <p:cNvSpPr txBox="1"/>
          <p:nvPr/>
        </p:nvSpPr>
        <p:spPr>
          <a:xfrm rot="5400000">
            <a:off x="946220" y="3061106"/>
            <a:ext cx="4172395" cy="830889"/>
          </a:xfrm>
          <a:prstGeom prst="rect">
            <a:avLst/>
          </a:prstGeom>
          <a:noFill/>
        </p:spPr>
        <p:txBody>
          <a:bodyPr wrap="none" rtlCol="0">
            <a:spAutoFit/>
            <a:scene3d>
              <a:camera prst="orthographicFront"/>
              <a:lightRig rig="threePt" dir="t"/>
            </a:scene3d>
            <a:sp3d contourW="12700"/>
          </a:bodyPr>
          <a:lstStyle/>
          <a:p>
            <a:pPr algn="ctr"/>
            <a:r>
              <a:rPr lang="en-US" altLang="zh-CN" sz="4800" b="1" dirty="0">
                <a:solidFill>
                  <a:srgbClr val="595959">
                    <a:alpha val="29000"/>
                  </a:srgbClr>
                </a:solidFill>
                <a:ea typeface="思源黑体" panose="020B0500000000000000" pitchFamily="34" charset="-122"/>
              </a:rPr>
              <a:t>CONTENTS</a:t>
            </a:r>
            <a:endParaRPr lang="zh-CN" altLang="en-US" sz="4800" b="1" dirty="0">
              <a:solidFill>
                <a:srgbClr val="595959">
                  <a:alpha val="29000"/>
                </a:srgbClr>
              </a:solidFill>
              <a:ea typeface="思源黑体" panose="020B0500000000000000" pitchFamily="34" charset="-122"/>
            </a:endParaRPr>
          </a:p>
        </p:txBody>
      </p:sp>
      <p:sp>
        <p:nvSpPr>
          <p:cNvPr id="40" name="文本框 39"/>
          <p:cNvSpPr txBox="1"/>
          <p:nvPr/>
        </p:nvSpPr>
        <p:spPr>
          <a:xfrm>
            <a:off x="3286894" y="2414721"/>
            <a:ext cx="909515" cy="2123658"/>
          </a:xfrm>
          <a:prstGeom prst="rect">
            <a:avLst/>
          </a:prstGeom>
          <a:noFill/>
        </p:spPr>
        <p:txBody>
          <a:bodyPr wrap="square" rtlCol="0">
            <a:spAutoFit/>
            <a:scene3d>
              <a:camera prst="orthographicFront"/>
              <a:lightRig rig="threePt" dir="t"/>
            </a:scene3d>
            <a:sp3d contourW="12700"/>
          </a:bodyPr>
          <a:lstStyle/>
          <a:p>
            <a:pPr algn="ctr"/>
            <a:r>
              <a:rPr lang="zh-CN" altLang="en-US" sz="6600" b="1" dirty="0">
                <a:solidFill>
                  <a:schemeClr val="tx1">
                    <a:lumMod val="75000"/>
                    <a:lumOff val="25000"/>
                  </a:schemeClr>
                </a:solidFill>
                <a:ea typeface="思源黑体" panose="020B0500000000000000" pitchFamily="34" charset="-122"/>
              </a:rPr>
              <a:t>目录</a:t>
            </a:r>
          </a:p>
        </p:txBody>
      </p:sp>
      <p:grpSp>
        <p:nvGrpSpPr>
          <p:cNvPr id="35" name="组合 34"/>
          <p:cNvGrpSpPr/>
          <p:nvPr/>
        </p:nvGrpSpPr>
        <p:grpSpPr>
          <a:xfrm>
            <a:off x="6023198" y="1227371"/>
            <a:ext cx="3239061" cy="663726"/>
            <a:chOff x="5591150" y="1338211"/>
            <a:chExt cx="3239061" cy="663726"/>
          </a:xfrm>
        </p:grpSpPr>
        <p:sp>
          <p:nvSpPr>
            <p:cNvPr id="8" name="文本框 7"/>
            <p:cNvSpPr txBox="1"/>
            <p:nvPr/>
          </p:nvSpPr>
          <p:spPr>
            <a:xfrm>
              <a:off x="6491109" y="1408464"/>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75000"/>
                      <a:lumOff val="25000"/>
                    </a:schemeClr>
                  </a:solidFill>
                  <a:ea typeface="思源黑体" panose="020B0500000000000000" pitchFamily="34" charset="-122"/>
                </a:rPr>
                <a:t>新人成长计划</a:t>
              </a:r>
            </a:p>
          </p:txBody>
        </p:sp>
        <p:sp>
          <p:nvSpPr>
            <p:cNvPr id="41" name="椭圆 40"/>
            <p:cNvSpPr/>
            <p:nvPr/>
          </p:nvSpPr>
          <p:spPr>
            <a:xfrm>
              <a:off x="5591150" y="1338211"/>
              <a:ext cx="663726" cy="663726"/>
            </a:xfrm>
            <a:prstGeom prst="ellipse">
              <a:avLst/>
            </a:prstGeom>
            <a:gradFill>
              <a:gsLst>
                <a:gs pos="0">
                  <a:srgbClr val="E53238"/>
                </a:gs>
                <a:gs pos="100000">
                  <a:srgbClr val="AC2125"/>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400" dirty="0">
                  <a:latin typeface="Aa楷体" panose="02000500000000000000" pitchFamily="2" charset="-122"/>
                  <a:ea typeface="思源黑体" panose="020B0500000000000000" pitchFamily="34" charset="-122"/>
                </a:rPr>
                <a:t>01</a:t>
              </a:r>
              <a:endParaRPr lang="zh-CN" altLang="en-US" sz="2400" dirty="0">
                <a:latin typeface="Aa楷体" panose="02000500000000000000" pitchFamily="2" charset="-122"/>
                <a:ea typeface="思源黑体" panose="020B0500000000000000" pitchFamily="34" charset="-122"/>
              </a:endParaRPr>
            </a:p>
          </p:txBody>
        </p:sp>
      </p:grpSp>
      <p:grpSp>
        <p:nvGrpSpPr>
          <p:cNvPr id="42" name="组合 41"/>
          <p:cNvGrpSpPr/>
          <p:nvPr/>
        </p:nvGrpSpPr>
        <p:grpSpPr>
          <a:xfrm>
            <a:off x="6023198" y="2192363"/>
            <a:ext cx="3251407" cy="663726"/>
            <a:chOff x="5591150" y="1338211"/>
            <a:chExt cx="3251407" cy="663726"/>
          </a:xfrm>
        </p:grpSpPr>
        <p:sp>
          <p:nvSpPr>
            <p:cNvPr id="46" name="文本框 45"/>
            <p:cNvSpPr txBox="1"/>
            <p:nvPr/>
          </p:nvSpPr>
          <p:spPr>
            <a:xfrm>
              <a:off x="6503455" y="1408464"/>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75000"/>
                      <a:lumOff val="25000"/>
                    </a:schemeClr>
                  </a:solidFill>
                  <a:ea typeface="思源黑体" panose="020B0500000000000000" pitchFamily="34" charset="-122"/>
                </a:rPr>
                <a:t>学习成果总结</a:t>
              </a:r>
            </a:p>
          </p:txBody>
        </p:sp>
        <p:sp>
          <p:nvSpPr>
            <p:cNvPr id="44" name="椭圆 43"/>
            <p:cNvSpPr/>
            <p:nvPr/>
          </p:nvSpPr>
          <p:spPr>
            <a:xfrm>
              <a:off x="5591150" y="1338211"/>
              <a:ext cx="663726" cy="663726"/>
            </a:xfrm>
            <a:prstGeom prst="ellipse">
              <a:avLst/>
            </a:prstGeom>
            <a:gradFill>
              <a:gsLst>
                <a:gs pos="0">
                  <a:srgbClr val="E53238"/>
                </a:gs>
                <a:gs pos="100000">
                  <a:srgbClr val="AC2125"/>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400" dirty="0">
                  <a:latin typeface="Aa楷体" panose="02000500000000000000" pitchFamily="2" charset="-122"/>
                  <a:ea typeface="思源黑体" panose="020B0500000000000000" pitchFamily="34" charset="-122"/>
                </a:rPr>
                <a:t>02</a:t>
              </a:r>
              <a:endParaRPr lang="zh-CN" altLang="en-US" sz="2400" dirty="0">
                <a:latin typeface="Aa楷体" panose="02000500000000000000" pitchFamily="2" charset="-122"/>
                <a:ea typeface="思源黑体" panose="020B0500000000000000" pitchFamily="34" charset="-122"/>
              </a:endParaRPr>
            </a:p>
          </p:txBody>
        </p:sp>
      </p:grpSp>
      <p:grpSp>
        <p:nvGrpSpPr>
          <p:cNvPr id="47" name="组合 46"/>
          <p:cNvGrpSpPr/>
          <p:nvPr/>
        </p:nvGrpSpPr>
        <p:grpSpPr>
          <a:xfrm>
            <a:off x="6023198" y="3157355"/>
            <a:ext cx="3251407" cy="663726"/>
            <a:chOff x="5591150" y="1338211"/>
            <a:chExt cx="3251407" cy="663726"/>
          </a:xfrm>
        </p:grpSpPr>
        <p:sp>
          <p:nvSpPr>
            <p:cNvPr id="51" name="文本框 50"/>
            <p:cNvSpPr txBox="1"/>
            <p:nvPr/>
          </p:nvSpPr>
          <p:spPr>
            <a:xfrm>
              <a:off x="6503455" y="1413314"/>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75000"/>
                      <a:lumOff val="25000"/>
                    </a:schemeClr>
                  </a:solidFill>
                  <a:ea typeface="思源黑体" panose="020B0500000000000000" pitchFamily="34" charset="-122"/>
                </a:rPr>
                <a:t>工作成果总结</a:t>
              </a:r>
            </a:p>
          </p:txBody>
        </p:sp>
        <p:sp>
          <p:nvSpPr>
            <p:cNvPr id="49" name="椭圆 48"/>
            <p:cNvSpPr/>
            <p:nvPr/>
          </p:nvSpPr>
          <p:spPr>
            <a:xfrm>
              <a:off x="5591150" y="1338211"/>
              <a:ext cx="663726" cy="663726"/>
            </a:xfrm>
            <a:prstGeom prst="ellipse">
              <a:avLst/>
            </a:prstGeom>
            <a:gradFill>
              <a:gsLst>
                <a:gs pos="0">
                  <a:srgbClr val="E53238"/>
                </a:gs>
                <a:gs pos="100000">
                  <a:srgbClr val="AC2125"/>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400" dirty="0">
                  <a:latin typeface="Aa楷体" panose="02000500000000000000" pitchFamily="2" charset="-122"/>
                  <a:ea typeface="思源黑体" panose="020B0500000000000000" pitchFamily="34" charset="-122"/>
                </a:rPr>
                <a:t>03</a:t>
              </a:r>
              <a:endParaRPr lang="zh-CN" altLang="en-US" sz="2400" dirty="0">
                <a:latin typeface="Aa楷体" panose="02000500000000000000" pitchFamily="2" charset="-122"/>
                <a:ea typeface="思源黑体" panose="020B0500000000000000" pitchFamily="34" charset="-122"/>
              </a:endParaRPr>
            </a:p>
          </p:txBody>
        </p:sp>
      </p:grpSp>
      <p:grpSp>
        <p:nvGrpSpPr>
          <p:cNvPr id="52" name="组合 51"/>
          <p:cNvGrpSpPr/>
          <p:nvPr/>
        </p:nvGrpSpPr>
        <p:grpSpPr>
          <a:xfrm>
            <a:off x="6023198" y="4122347"/>
            <a:ext cx="2786536" cy="663726"/>
            <a:chOff x="5591150" y="1338211"/>
            <a:chExt cx="2786536" cy="663726"/>
          </a:xfrm>
        </p:grpSpPr>
        <p:sp>
          <p:nvSpPr>
            <p:cNvPr id="56" name="文本框 55"/>
            <p:cNvSpPr txBox="1"/>
            <p:nvPr/>
          </p:nvSpPr>
          <p:spPr>
            <a:xfrm>
              <a:off x="6503455" y="1403094"/>
              <a:ext cx="1874231"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75000"/>
                      <a:lumOff val="25000"/>
                    </a:schemeClr>
                  </a:solidFill>
                  <a:ea typeface="思源黑体" panose="020B0500000000000000" pitchFamily="34" charset="-122"/>
                </a:rPr>
                <a:t>收获</a:t>
              </a:r>
              <a:r>
                <a:rPr lang="en-US" altLang="zh-CN" sz="2800" b="1" dirty="0">
                  <a:solidFill>
                    <a:schemeClr val="tx1">
                      <a:lumMod val="75000"/>
                      <a:lumOff val="25000"/>
                    </a:schemeClr>
                  </a:solidFill>
                  <a:ea typeface="思源黑体" panose="020B0500000000000000" pitchFamily="34" charset="-122"/>
                </a:rPr>
                <a:t>&amp;</a:t>
              </a:r>
              <a:r>
                <a:rPr lang="zh-CN" altLang="en-US" sz="2800" b="1" dirty="0">
                  <a:solidFill>
                    <a:schemeClr val="tx1">
                      <a:lumMod val="75000"/>
                      <a:lumOff val="25000"/>
                    </a:schemeClr>
                  </a:solidFill>
                  <a:ea typeface="思源黑体" panose="020B0500000000000000" pitchFamily="34" charset="-122"/>
                </a:rPr>
                <a:t>自评</a:t>
              </a:r>
            </a:p>
          </p:txBody>
        </p:sp>
        <p:sp>
          <p:nvSpPr>
            <p:cNvPr id="54" name="椭圆 53"/>
            <p:cNvSpPr/>
            <p:nvPr/>
          </p:nvSpPr>
          <p:spPr>
            <a:xfrm>
              <a:off x="5591150" y="1338211"/>
              <a:ext cx="663726" cy="663726"/>
            </a:xfrm>
            <a:prstGeom prst="ellipse">
              <a:avLst/>
            </a:prstGeom>
            <a:gradFill>
              <a:gsLst>
                <a:gs pos="0">
                  <a:srgbClr val="E53238"/>
                </a:gs>
                <a:gs pos="100000">
                  <a:srgbClr val="AC2125"/>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400" dirty="0">
                  <a:latin typeface="Aa楷体" panose="02000500000000000000" pitchFamily="2" charset="-122"/>
                  <a:ea typeface="思源黑体" panose="020B0500000000000000" pitchFamily="34" charset="-122"/>
                </a:rPr>
                <a:t>04</a:t>
              </a:r>
              <a:endParaRPr lang="zh-CN" altLang="en-US" sz="2400" dirty="0">
                <a:latin typeface="Aa楷体" panose="02000500000000000000" pitchFamily="2" charset="-122"/>
                <a:ea typeface="思源黑体" panose="020B0500000000000000" pitchFamily="34" charset="-122"/>
              </a:endParaRPr>
            </a:p>
          </p:txBody>
        </p:sp>
      </p:grpSp>
      <p:grpSp>
        <p:nvGrpSpPr>
          <p:cNvPr id="57" name="组合 56"/>
          <p:cNvGrpSpPr/>
          <p:nvPr/>
        </p:nvGrpSpPr>
        <p:grpSpPr>
          <a:xfrm>
            <a:off x="6023198" y="5087337"/>
            <a:ext cx="2786536" cy="663726"/>
            <a:chOff x="5591150" y="1338211"/>
            <a:chExt cx="2786536" cy="663726"/>
          </a:xfrm>
        </p:grpSpPr>
        <p:sp>
          <p:nvSpPr>
            <p:cNvPr id="61" name="文本框 60"/>
            <p:cNvSpPr txBox="1"/>
            <p:nvPr/>
          </p:nvSpPr>
          <p:spPr>
            <a:xfrm>
              <a:off x="6503455" y="1408464"/>
              <a:ext cx="1874231"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75000"/>
                      <a:lumOff val="25000"/>
                    </a:schemeClr>
                  </a:solidFill>
                  <a:ea typeface="思源黑体" panose="020B0500000000000000" pitchFamily="34" charset="-122"/>
                </a:rPr>
                <a:t>建议</a:t>
              </a:r>
              <a:r>
                <a:rPr lang="en-US" altLang="zh-CN" sz="2800" b="1" dirty="0">
                  <a:solidFill>
                    <a:schemeClr val="tx1">
                      <a:lumMod val="75000"/>
                      <a:lumOff val="25000"/>
                    </a:schemeClr>
                  </a:solidFill>
                  <a:ea typeface="思源黑体" panose="020B0500000000000000" pitchFamily="34" charset="-122"/>
                </a:rPr>
                <a:t>&amp;</a:t>
              </a:r>
              <a:r>
                <a:rPr lang="zh-CN" altLang="en-US" sz="2800" b="1" dirty="0">
                  <a:solidFill>
                    <a:schemeClr val="tx1">
                      <a:lumMod val="75000"/>
                      <a:lumOff val="25000"/>
                    </a:schemeClr>
                  </a:solidFill>
                  <a:ea typeface="思源黑体" panose="020B0500000000000000" pitchFamily="34" charset="-122"/>
                </a:rPr>
                <a:t>展望</a:t>
              </a:r>
            </a:p>
          </p:txBody>
        </p:sp>
        <p:sp>
          <p:nvSpPr>
            <p:cNvPr id="59" name="椭圆 58"/>
            <p:cNvSpPr/>
            <p:nvPr/>
          </p:nvSpPr>
          <p:spPr>
            <a:xfrm>
              <a:off x="5591150" y="1338211"/>
              <a:ext cx="663726" cy="663726"/>
            </a:xfrm>
            <a:prstGeom prst="ellipse">
              <a:avLst/>
            </a:prstGeom>
            <a:gradFill>
              <a:gsLst>
                <a:gs pos="0">
                  <a:srgbClr val="E53238"/>
                </a:gs>
                <a:gs pos="100000">
                  <a:srgbClr val="AC2125"/>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400" dirty="0">
                  <a:latin typeface="Aa楷体" panose="02000500000000000000" pitchFamily="2" charset="-122"/>
                  <a:ea typeface="思源黑体" panose="020B0500000000000000" pitchFamily="34" charset="-122"/>
                </a:rPr>
                <a:t>05</a:t>
              </a:r>
              <a:endParaRPr lang="zh-CN" altLang="en-US" sz="2400" dirty="0">
                <a:latin typeface="Aa楷体" panose="02000500000000000000" pitchFamily="2" charset="-122"/>
                <a:ea typeface="思源黑体" panose="020B0500000000000000" pitchFamily="34" charset="-122"/>
              </a:endParaRPr>
            </a:p>
          </p:txBody>
        </p:sp>
      </p:grpSp>
    </p:spTree>
    <p:extLst>
      <p:ext uri="{BB962C8B-B14F-4D97-AF65-F5344CB8AC3E}">
        <p14:creationId xmlns:p14="http://schemas.microsoft.com/office/powerpoint/2010/main" val="2502426158"/>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1+#ppt_w/2"/>
                                              </p:val>
                                            </p:tav>
                                            <p:tav tm="100000">
                                              <p:val>
                                                <p:strVal val="#ppt_x"/>
                                              </p:val>
                                            </p:tav>
                                          </p:tavLst>
                                        </p:anim>
                                        <p:anim calcmode="lin" valueType="num">
                                          <p:cBhvr additive="base">
                                            <p:cTn id="12" dur="500" fill="hold"/>
                                            <p:tgtEl>
                                              <p:spTgt spid="62"/>
                                            </p:tgtEl>
                                            <p:attrNameLst>
                                              <p:attrName>ppt_y</p:attrName>
                                            </p:attrNameLst>
                                          </p:cBhvr>
                                          <p:tavLst>
                                            <p:tav tm="0">
                                              <p:val>
                                                <p:strVal val="#ppt_y"/>
                                              </p:val>
                                            </p:tav>
                                            <p:tav tm="100000">
                                              <p:val>
                                                <p:strVal val="#ppt_y"/>
                                              </p:val>
                                            </p:tav>
                                          </p:tavLst>
                                        </p:anim>
                                      </p:childTnLst>
                                    </p:cTn>
                                  </p:par>
                                  <p:par>
                                    <p:cTn id="13" presetID="14" presetClass="entr" presetSubtype="5"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vertical)">
                                          <p:cBhvr>
                                            <p:cTn id="15" dur="500"/>
                                            <p:tgtEl>
                                              <p:spTgt spid="2"/>
                                            </p:tgtEl>
                                          </p:cBhvr>
                                        </p:animEffect>
                                      </p:childTnLst>
                                    </p:cTn>
                                  </p:par>
                                </p:childTnLst>
                              </p:cTn>
                            </p:par>
                            <p:par>
                              <p:cTn id="16" fill="hold">
                                <p:stCondLst>
                                  <p:cond delay="750"/>
                                </p:stCondLst>
                                <p:childTnLst>
                                  <p:par>
                                    <p:cTn id="17" presetID="42" presetClass="entr" presetSubtype="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1000"/>
                                            <p:tgtEl>
                                              <p:spTgt spid="36"/>
                                            </p:tgtEl>
                                          </p:cBhvr>
                                        </p:animEffect>
                                        <p:anim calcmode="lin" valueType="num">
                                          <p:cBhvr>
                                            <p:cTn id="20" dur="1000" fill="hold"/>
                                            <p:tgtEl>
                                              <p:spTgt spid="36"/>
                                            </p:tgtEl>
                                            <p:attrNameLst>
                                              <p:attrName>ppt_x</p:attrName>
                                            </p:attrNameLst>
                                          </p:cBhvr>
                                          <p:tavLst>
                                            <p:tav tm="0">
                                              <p:val>
                                                <p:strVal val="#ppt_x"/>
                                              </p:val>
                                            </p:tav>
                                            <p:tav tm="100000">
                                              <p:val>
                                                <p:strVal val="#ppt_x"/>
                                              </p:val>
                                            </p:tav>
                                          </p:tavLst>
                                        </p:anim>
                                        <p:anim calcmode="lin" valueType="num">
                                          <p:cBhvr>
                                            <p:cTn id="21" dur="1000" fill="hold"/>
                                            <p:tgtEl>
                                              <p:spTgt spid="36"/>
                                            </p:tgtEl>
                                            <p:attrNameLst>
                                              <p:attrName>ppt_y</p:attrName>
                                            </p:attrNameLst>
                                          </p:cBhvr>
                                          <p:tavLst>
                                            <p:tav tm="0">
                                              <p:val>
                                                <p:strVal val="#ppt_y+.1"/>
                                              </p:val>
                                            </p:tav>
                                            <p:tav tm="100000">
                                              <p:val>
                                                <p:strVal val="#ppt_y"/>
                                              </p:val>
                                            </p:tav>
                                          </p:tavLst>
                                        </p:anim>
                                      </p:childTnLst>
                                    </p:cTn>
                                  </p:par>
                                </p:childTnLst>
                              </p:cTn>
                            </p:par>
                            <p:par>
                              <p:cTn id="22" fill="hold">
                                <p:stCondLst>
                                  <p:cond delay="1750"/>
                                </p:stCondLst>
                                <p:childTnLst>
                                  <p:par>
                                    <p:cTn id="23" presetID="50" presetClass="entr" presetSubtype="0" decel="10000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p:cTn id="25" dur="1000" fill="hold"/>
                                            <p:tgtEl>
                                              <p:spTgt spid="40"/>
                                            </p:tgtEl>
                                            <p:attrNameLst>
                                              <p:attrName>ppt_w</p:attrName>
                                            </p:attrNameLst>
                                          </p:cBhvr>
                                          <p:tavLst>
                                            <p:tav tm="0">
                                              <p:val>
                                                <p:strVal val="#ppt_w+.3"/>
                                              </p:val>
                                            </p:tav>
                                            <p:tav tm="100000">
                                              <p:val>
                                                <p:strVal val="#ppt_w"/>
                                              </p:val>
                                            </p:tav>
                                          </p:tavLst>
                                        </p:anim>
                                        <p:anim calcmode="lin" valueType="num">
                                          <p:cBhvr>
                                            <p:cTn id="26" dur="1000" fill="hold"/>
                                            <p:tgtEl>
                                              <p:spTgt spid="40"/>
                                            </p:tgtEl>
                                            <p:attrNameLst>
                                              <p:attrName>ppt_h</p:attrName>
                                            </p:attrNameLst>
                                          </p:cBhvr>
                                          <p:tavLst>
                                            <p:tav tm="0">
                                              <p:val>
                                                <p:strVal val="#ppt_h"/>
                                              </p:val>
                                            </p:tav>
                                            <p:tav tm="100000">
                                              <p:val>
                                                <p:strVal val="#ppt_h"/>
                                              </p:val>
                                            </p:tav>
                                          </p:tavLst>
                                        </p:anim>
                                        <p:animEffect transition="in" filter="fade">
                                          <p:cBhvr>
                                            <p:cTn id="27" dur="1000"/>
                                            <p:tgtEl>
                                              <p:spTgt spid="40"/>
                                            </p:tgtEl>
                                          </p:cBhvr>
                                        </p:animEffect>
                                      </p:childTnLst>
                                    </p:cTn>
                                  </p:par>
                                  <p:par>
                                    <p:cTn id="28" presetID="2" presetClass="entr" presetSubtype="2" fill="hold" nodeType="withEffect" p14:presetBounceEnd="40000">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14:bounceEnd="40000">
                                          <p:cBhvr additive="base">
                                            <p:cTn id="30" dur="750" fill="hold"/>
                                            <p:tgtEl>
                                              <p:spTgt spid="35"/>
                                            </p:tgtEl>
                                            <p:attrNameLst>
                                              <p:attrName>ppt_x</p:attrName>
                                            </p:attrNameLst>
                                          </p:cBhvr>
                                          <p:tavLst>
                                            <p:tav tm="0">
                                              <p:val>
                                                <p:strVal val="1+#ppt_w/2"/>
                                              </p:val>
                                            </p:tav>
                                            <p:tav tm="100000">
                                              <p:val>
                                                <p:strVal val="#ppt_x"/>
                                              </p:val>
                                            </p:tav>
                                          </p:tavLst>
                                        </p:anim>
                                        <p:anim calcmode="lin" valueType="num" p14:bounceEnd="40000">
                                          <p:cBhvr additive="base">
                                            <p:cTn id="31" dur="750" fill="hold"/>
                                            <p:tgtEl>
                                              <p:spTgt spid="35"/>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14:presetBounceEnd="40000">
                                      <p:stCondLst>
                                        <p:cond delay="250"/>
                                      </p:stCondLst>
                                      <p:childTnLst>
                                        <p:set>
                                          <p:cBhvr>
                                            <p:cTn id="33" dur="1" fill="hold">
                                              <p:stCondLst>
                                                <p:cond delay="0"/>
                                              </p:stCondLst>
                                            </p:cTn>
                                            <p:tgtEl>
                                              <p:spTgt spid="42"/>
                                            </p:tgtEl>
                                            <p:attrNameLst>
                                              <p:attrName>style.visibility</p:attrName>
                                            </p:attrNameLst>
                                          </p:cBhvr>
                                          <p:to>
                                            <p:strVal val="visible"/>
                                          </p:to>
                                        </p:set>
                                        <p:anim calcmode="lin" valueType="num" p14:bounceEnd="40000">
                                          <p:cBhvr additive="base">
                                            <p:cTn id="34" dur="750" fill="hold"/>
                                            <p:tgtEl>
                                              <p:spTgt spid="42"/>
                                            </p:tgtEl>
                                            <p:attrNameLst>
                                              <p:attrName>ppt_x</p:attrName>
                                            </p:attrNameLst>
                                          </p:cBhvr>
                                          <p:tavLst>
                                            <p:tav tm="0">
                                              <p:val>
                                                <p:strVal val="1+#ppt_w/2"/>
                                              </p:val>
                                            </p:tav>
                                            <p:tav tm="100000">
                                              <p:val>
                                                <p:strVal val="#ppt_x"/>
                                              </p:val>
                                            </p:tav>
                                          </p:tavLst>
                                        </p:anim>
                                        <p:anim calcmode="lin" valueType="num" p14:bounceEnd="40000">
                                          <p:cBhvr additive="base">
                                            <p:cTn id="35" dur="750" fill="hold"/>
                                            <p:tgtEl>
                                              <p:spTgt spid="42"/>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14:presetBounceEnd="40000">
                                      <p:stCondLst>
                                        <p:cond delay="500"/>
                                      </p:stCondLst>
                                      <p:childTnLst>
                                        <p:set>
                                          <p:cBhvr>
                                            <p:cTn id="37" dur="1" fill="hold">
                                              <p:stCondLst>
                                                <p:cond delay="0"/>
                                              </p:stCondLst>
                                            </p:cTn>
                                            <p:tgtEl>
                                              <p:spTgt spid="47"/>
                                            </p:tgtEl>
                                            <p:attrNameLst>
                                              <p:attrName>style.visibility</p:attrName>
                                            </p:attrNameLst>
                                          </p:cBhvr>
                                          <p:to>
                                            <p:strVal val="visible"/>
                                          </p:to>
                                        </p:set>
                                        <p:anim calcmode="lin" valueType="num" p14:bounceEnd="40000">
                                          <p:cBhvr additive="base">
                                            <p:cTn id="38" dur="750" fill="hold"/>
                                            <p:tgtEl>
                                              <p:spTgt spid="47"/>
                                            </p:tgtEl>
                                            <p:attrNameLst>
                                              <p:attrName>ppt_x</p:attrName>
                                            </p:attrNameLst>
                                          </p:cBhvr>
                                          <p:tavLst>
                                            <p:tav tm="0">
                                              <p:val>
                                                <p:strVal val="1+#ppt_w/2"/>
                                              </p:val>
                                            </p:tav>
                                            <p:tav tm="100000">
                                              <p:val>
                                                <p:strVal val="#ppt_x"/>
                                              </p:val>
                                            </p:tav>
                                          </p:tavLst>
                                        </p:anim>
                                        <p:anim calcmode="lin" valueType="num" p14:bounceEnd="40000">
                                          <p:cBhvr additive="base">
                                            <p:cTn id="39" dur="750" fill="hold"/>
                                            <p:tgtEl>
                                              <p:spTgt spid="47"/>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14:presetBounceEnd="40000">
                                      <p:stCondLst>
                                        <p:cond delay="750"/>
                                      </p:stCondLst>
                                      <p:childTnLst>
                                        <p:set>
                                          <p:cBhvr>
                                            <p:cTn id="41" dur="1" fill="hold">
                                              <p:stCondLst>
                                                <p:cond delay="0"/>
                                              </p:stCondLst>
                                            </p:cTn>
                                            <p:tgtEl>
                                              <p:spTgt spid="52"/>
                                            </p:tgtEl>
                                            <p:attrNameLst>
                                              <p:attrName>style.visibility</p:attrName>
                                            </p:attrNameLst>
                                          </p:cBhvr>
                                          <p:to>
                                            <p:strVal val="visible"/>
                                          </p:to>
                                        </p:set>
                                        <p:anim calcmode="lin" valueType="num" p14:bounceEnd="40000">
                                          <p:cBhvr additive="base">
                                            <p:cTn id="42" dur="750" fill="hold"/>
                                            <p:tgtEl>
                                              <p:spTgt spid="52"/>
                                            </p:tgtEl>
                                            <p:attrNameLst>
                                              <p:attrName>ppt_x</p:attrName>
                                            </p:attrNameLst>
                                          </p:cBhvr>
                                          <p:tavLst>
                                            <p:tav tm="0">
                                              <p:val>
                                                <p:strVal val="1+#ppt_w/2"/>
                                              </p:val>
                                            </p:tav>
                                            <p:tav tm="100000">
                                              <p:val>
                                                <p:strVal val="#ppt_x"/>
                                              </p:val>
                                            </p:tav>
                                          </p:tavLst>
                                        </p:anim>
                                        <p:anim calcmode="lin" valueType="num" p14:bounceEnd="40000">
                                          <p:cBhvr additive="base">
                                            <p:cTn id="43" dur="750" fill="hold"/>
                                            <p:tgtEl>
                                              <p:spTgt spid="52"/>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14:presetBounceEnd="40000">
                                      <p:stCondLst>
                                        <p:cond delay="1000"/>
                                      </p:stCondLst>
                                      <p:childTnLst>
                                        <p:set>
                                          <p:cBhvr>
                                            <p:cTn id="45" dur="1" fill="hold">
                                              <p:stCondLst>
                                                <p:cond delay="0"/>
                                              </p:stCondLst>
                                            </p:cTn>
                                            <p:tgtEl>
                                              <p:spTgt spid="57"/>
                                            </p:tgtEl>
                                            <p:attrNameLst>
                                              <p:attrName>style.visibility</p:attrName>
                                            </p:attrNameLst>
                                          </p:cBhvr>
                                          <p:to>
                                            <p:strVal val="visible"/>
                                          </p:to>
                                        </p:set>
                                        <p:anim calcmode="lin" valueType="num" p14:bounceEnd="40000">
                                          <p:cBhvr additive="base">
                                            <p:cTn id="46" dur="750" fill="hold"/>
                                            <p:tgtEl>
                                              <p:spTgt spid="57"/>
                                            </p:tgtEl>
                                            <p:attrNameLst>
                                              <p:attrName>ppt_x</p:attrName>
                                            </p:attrNameLst>
                                          </p:cBhvr>
                                          <p:tavLst>
                                            <p:tav tm="0">
                                              <p:val>
                                                <p:strVal val="1+#ppt_w/2"/>
                                              </p:val>
                                            </p:tav>
                                            <p:tav tm="100000">
                                              <p:val>
                                                <p:strVal val="#ppt_x"/>
                                              </p:val>
                                            </p:tav>
                                          </p:tavLst>
                                        </p:anim>
                                        <p:anim calcmode="lin" valueType="num" p14:bounceEnd="40000">
                                          <p:cBhvr additive="base">
                                            <p:cTn id="47" dur="75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2" grpId="0" animBg="1"/>
          <p:bldP spid="39" grpId="0" animBg="1"/>
          <p:bldP spid="36" grpId="0"/>
          <p:bldP spid="4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1+#ppt_w/2"/>
                                              </p:val>
                                            </p:tav>
                                            <p:tav tm="100000">
                                              <p:val>
                                                <p:strVal val="#ppt_x"/>
                                              </p:val>
                                            </p:tav>
                                          </p:tavLst>
                                        </p:anim>
                                        <p:anim calcmode="lin" valueType="num">
                                          <p:cBhvr additive="base">
                                            <p:cTn id="12" dur="500" fill="hold"/>
                                            <p:tgtEl>
                                              <p:spTgt spid="62"/>
                                            </p:tgtEl>
                                            <p:attrNameLst>
                                              <p:attrName>ppt_y</p:attrName>
                                            </p:attrNameLst>
                                          </p:cBhvr>
                                          <p:tavLst>
                                            <p:tav tm="0">
                                              <p:val>
                                                <p:strVal val="#ppt_y"/>
                                              </p:val>
                                            </p:tav>
                                            <p:tav tm="100000">
                                              <p:val>
                                                <p:strVal val="#ppt_y"/>
                                              </p:val>
                                            </p:tav>
                                          </p:tavLst>
                                        </p:anim>
                                      </p:childTnLst>
                                    </p:cTn>
                                  </p:par>
                                  <p:par>
                                    <p:cTn id="13" presetID="14" presetClass="entr" presetSubtype="5"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vertical)">
                                          <p:cBhvr>
                                            <p:cTn id="15" dur="500"/>
                                            <p:tgtEl>
                                              <p:spTgt spid="2"/>
                                            </p:tgtEl>
                                          </p:cBhvr>
                                        </p:animEffect>
                                      </p:childTnLst>
                                    </p:cTn>
                                  </p:par>
                                </p:childTnLst>
                              </p:cTn>
                            </p:par>
                            <p:par>
                              <p:cTn id="16" fill="hold">
                                <p:stCondLst>
                                  <p:cond delay="750"/>
                                </p:stCondLst>
                                <p:childTnLst>
                                  <p:par>
                                    <p:cTn id="17" presetID="42" presetClass="entr" presetSubtype="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1000"/>
                                            <p:tgtEl>
                                              <p:spTgt spid="36"/>
                                            </p:tgtEl>
                                          </p:cBhvr>
                                        </p:animEffect>
                                        <p:anim calcmode="lin" valueType="num">
                                          <p:cBhvr>
                                            <p:cTn id="20" dur="1000" fill="hold"/>
                                            <p:tgtEl>
                                              <p:spTgt spid="36"/>
                                            </p:tgtEl>
                                            <p:attrNameLst>
                                              <p:attrName>ppt_x</p:attrName>
                                            </p:attrNameLst>
                                          </p:cBhvr>
                                          <p:tavLst>
                                            <p:tav tm="0">
                                              <p:val>
                                                <p:strVal val="#ppt_x"/>
                                              </p:val>
                                            </p:tav>
                                            <p:tav tm="100000">
                                              <p:val>
                                                <p:strVal val="#ppt_x"/>
                                              </p:val>
                                            </p:tav>
                                          </p:tavLst>
                                        </p:anim>
                                        <p:anim calcmode="lin" valueType="num">
                                          <p:cBhvr>
                                            <p:cTn id="21" dur="1000" fill="hold"/>
                                            <p:tgtEl>
                                              <p:spTgt spid="36"/>
                                            </p:tgtEl>
                                            <p:attrNameLst>
                                              <p:attrName>ppt_y</p:attrName>
                                            </p:attrNameLst>
                                          </p:cBhvr>
                                          <p:tavLst>
                                            <p:tav tm="0">
                                              <p:val>
                                                <p:strVal val="#ppt_y+.1"/>
                                              </p:val>
                                            </p:tav>
                                            <p:tav tm="100000">
                                              <p:val>
                                                <p:strVal val="#ppt_y"/>
                                              </p:val>
                                            </p:tav>
                                          </p:tavLst>
                                        </p:anim>
                                      </p:childTnLst>
                                    </p:cTn>
                                  </p:par>
                                </p:childTnLst>
                              </p:cTn>
                            </p:par>
                            <p:par>
                              <p:cTn id="22" fill="hold">
                                <p:stCondLst>
                                  <p:cond delay="1750"/>
                                </p:stCondLst>
                                <p:childTnLst>
                                  <p:par>
                                    <p:cTn id="23" presetID="50" presetClass="entr" presetSubtype="0" decel="10000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p:cTn id="25" dur="1000" fill="hold"/>
                                            <p:tgtEl>
                                              <p:spTgt spid="40"/>
                                            </p:tgtEl>
                                            <p:attrNameLst>
                                              <p:attrName>ppt_w</p:attrName>
                                            </p:attrNameLst>
                                          </p:cBhvr>
                                          <p:tavLst>
                                            <p:tav tm="0">
                                              <p:val>
                                                <p:strVal val="#ppt_w+.3"/>
                                              </p:val>
                                            </p:tav>
                                            <p:tav tm="100000">
                                              <p:val>
                                                <p:strVal val="#ppt_w"/>
                                              </p:val>
                                            </p:tav>
                                          </p:tavLst>
                                        </p:anim>
                                        <p:anim calcmode="lin" valueType="num">
                                          <p:cBhvr>
                                            <p:cTn id="26" dur="1000" fill="hold"/>
                                            <p:tgtEl>
                                              <p:spTgt spid="40"/>
                                            </p:tgtEl>
                                            <p:attrNameLst>
                                              <p:attrName>ppt_h</p:attrName>
                                            </p:attrNameLst>
                                          </p:cBhvr>
                                          <p:tavLst>
                                            <p:tav tm="0">
                                              <p:val>
                                                <p:strVal val="#ppt_h"/>
                                              </p:val>
                                            </p:tav>
                                            <p:tav tm="100000">
                                              <p:val>
                                                <p:strVal val="#ppt_h"/>
                                              </p:val>
                                            </p:tav>
                                          </p:tavLst>
                                        </p:anim>
                                        <p:animEffect transition="in" filter="fade">
                                          <p:cBhvr>
                                            <p:cTn id="27" dur="1000"/>
                                            <p:tgtEl>
                                              <p:spTgt spid="40"/>
                                            </p:tgtEl>
                                          </p:cBhvr>
                                        </p:animEffect>
                                      </p:childTnLst>
                                    </p:cTn>
                                  </p:par>
                                  <p:par>
                                    <p:cTn id="28" presetID="2" presetClass="entr" presetSubtype="2" fill="hold" nodeType="withEffect">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cBhvr additive="base">
                                            <p:cTn id="30" dur="750" fill="hold"/>
                                            <p:tgtEl>
                                              <p:spTgt spid="35"/>
                                            </p:tgtEl>
                                            <p:attrNameLst>
                                              <p:attrName>ppt_x</p:attrName>
                                            </p:attrNameLst>
                                          </p:cBhvr>
                                          <p:tavLst>
                                            <p:tav tm="0">
                                              <p:val>
                                                <p:strVal val="1+#ppt_w/2"/>
                                              </p:val>
                                            </p:tav>
                                            <p:tav tm="100000">
                                              <p:val>
                                                <p:strVal val="#ppt_x"/>
                                              </p:val>
                                            </p:tav>
                                          </p:tavLst>
                                        </p:anim>
                                        <p:anim calcmode="lin" valueType="num">
                                          <p:cBhvr additive="base">
                                            <p:cTn id="31" dur="750" fill="hold"/>
                                            <p:tgtEl>
                                              <p:spTgt spid="35"/>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250"/>
                                      </p:stCondLst>
                                      <p:childTnLst>
                                        <p:set>
                                          <p:cBhvr>
                                            <p:cTn id="33" dur="1" fill="hold">
                                              <p:stCondLst>
                                                <p:cond delay="0"/>
                                              </p:stCondLst>
                                            </p:cTn>
                                            <p:tgtEl>
                                              <p:spTgt spid="42"/>
                                            </p:tgtEl>
                                            <p:attrNameLst>
                                              <p:attrName>style.visibility</p:attrName>
                                            </p:attrNameLst>
                                          </p:cBhvr>
                                          <p:to>
                                            <p:strVal val="visible"/>
                                          </p:to>
                                        </p:set>
                                        <p:anim calcmode="lin" valueType="num">
                                          <p:cBhvr additive="base">
                                            <p:cTn id="34" dur="750" fill="hold"/>
                                            <p:tgtEl>
                                              <p:spTgt spid="42"/>
                                            </p:tgtEl>
                                            <p:attrNameLst>
                                              <p:attrName>ppt_x</p:attrName>
                                            </p:attrNameLst>
                                          </p:cBhvr>
                                          <p:tavLst>
                                            <p:tav tm="0">
                                              <p:val>
                                                <p:strVal val="1+#ppt_w/2"/>
                                              </p:val>
                                            </p:tav>
                                            <p:tav tm="100000">
                                              <p:val>
                                                <p:strVal val="#ppt_x"/>
                                              </p:val>
                                            </p:tav>
                                          </p:tavLst>
                                        </p:anim>
                                        <p:anim calcmode="lin" valueType="num">
                                          <p:cBhvr additive="base">
                                            <p:cTn id="35" dur="750" fill="hold"/>
                                            <p:tgtEl>
                                              <p:spTgt spid="42"/>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500"/>
                                      </p:stCondLst>
                                      <p:childTnLst>
                                        <p:set>
                                          <p:cBhvr>
                                            <p:cTn id="37" dur="1" fill="hold">
                                              <p:stCondLst>
                                                <p:cond delay="0"/>
                                              </p:stCondLst>
                                            </p:cTn>
                                            <p:tgtEl>
                                              <p:spTgt spid="47"/>
                                            </p:tgtEl>
                                            <p:attrNameLst>
                                              <p:attrName>style.visibility</p:attrName>
                                            </p:attrNameLst>
                                          </p:cBhvr>
                                          <p:to>
                                            <p:strVal val="visible"/>
                                          </p:to>
                                        </p:set>
                                        <p:anim calcmode="lin" valueType="num">
                                          <p:cBhvr additive="base">
                                            <p:cTn id="38" dur="750" fill="hold"/>
                                            <p:tgtEl>
                                              <p:spTgt spid="47"/>
                                            </p:tgtEl>
                                            <p:attrNameLst>
                                              <p:attrName>ppt_x</p:attrName>
                                            </p:attrNameLst>
                                          </p:cBhvr>
                                          <p:tavLst>
                                            <p:tav tm="0">
                                              <p:val>
                                                <p:strVal val="1+#ppt_w/2"/>
                                              </p:val>
                                            </p:tav>
                                            <p:tav tm="100000">
                                              <p:val>
                                                <p:strVal val="#ppt_x"/>
                                              </p:val>
                                            </p:tav>
                                          </p:tavLst>
                                        </p:anim>
                                        <p:anim calcmode="lin" valueType="num">
                                          <p:cBhvr additive="base">
                                            <p:cTn id="39" dur="750" fill="hold"/>
                                            <p:tgtEl>
                                              <p:spTgt spid="47"/>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750"/>
                                      </p:stCondLst>
                                      <p:childTnLst>
                                        <p:set>
                                          <p:cBhvr>
                                            <p:cTn id="41" dur="1" fill="hold">
                                              <p:stCondLst>
                                                <p:cond delay="0"/>
                                              </p:stCondLst>
                                            </p:cTn>
                                            <p:tgtEl>
                                              <p:spTgt spid="52"/>
                                            </p:tgtEl>
                                            <p:attrNameLst>
                                              <p:attrName>style.visibility</p:attrName>
                                            </p:attrNameLst>
                                          </p:cBhvr>
                                          <p:to>
                                            <p:strVal val="visible"/>
                                          </p:to>
                                        </p:set>
                                        <p:anim calcmode="lin" valueType="num">
                                          <p:cBhvr additive="base">
                                            <p:cTn id="42" dur="750" fill="hold"/>
                                            <p:tgtEl>
                                              <p:spTgt spid="52"/>
                                            </p:tgtEl>
                                            <p:attrNameLst>
                                              <p:attrName>ppt_x</p:attrName>
                                            </p:attrNameLst>
                                          </p:cBhvr>
                                          <p:tavLst>
                                            <p:tav tm="0">
                                              <p:val>
                                                <p:strVal val="1+#ppt_w/2"/>
                                              </p:val>
                                            </p:tav>
                                            <p:tav tm="100000">
                                              <p:val>
                                                <p:strVal val="#ppt_x"/>
                                              </p:val>
                                            </p:tav>
                                          </p:tavLst>
                                        </p:anim>
                                        <p:anim calcmode="lin" valueType="num">
                                          <p:cBhvr additive="base">
                                            <p:cTn id="43" dur="750" fill="hold"/>
                                            <p:tgtEl>
                                              <p:spTgt spid="52"/>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stCondLst>
                                        <p:cond delay="1000"/>
                                      </p:stCondLst>
                                      <p:childTnLst>
                                        <p:set>
                                          <p:cBhvr>
                                            <p:cTn id="45" dur="1" fill="hold">
                                              <p:stCondLst>
                                                <p:cond delay="0"/>
                                              </p:stCondLst>
                                            </p:cTn>
                                            <p:tgtEl>
                                              <p:spTgt spid="57"/>
                                            </p:tgtEl>
                                            <p:attrNameLst>
                                              <p:attrName>style.visibility</p:attrName>
                                            </p:attrNameLst>
                                          </p:cBhvr>
                                          <p:to>
                                            <p:strVal val="visible"/>
                                          </p:to>
                                        </p:set>
                                        <p:anim calcmode="lin" valueType="num">
                                          <p:cBhvr additive="base">
                                            <p:cTn id="46" dur="750" fill="hold"/>
                                            <p:tgtEl>
                                              <p:spTgt spid="57"/>
                                            </p:tgtEl>
                                            <p:attrNameLst>
                                              <p:attrName>ppt_x</p:attrName>
                                            </p:attrNameLst>
                                          </p:cBhvr>
                                          <p:tavLst>
                                            <p:tav tm="0">
                                              <p:val>
                                                <p:strVal val="1+#ppt_w/2"/>
                                              </p:val>
                                            </p:tav>
                                            <p:tav tm="100000">
                                              <p:val>
                                                <p:strVal val="#ppt_x"/>
                                              </p:val>
                                            </p:tav>
                                          </p:tavLst>
                                        </p:anim>
                                        <p:anim calcmode="lin" valueType="num">
                                          <p:cBhvr additive="base">
                                            <p:cTn id="47" dur="75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2" grpId="0" animBg="1"/>
          <p:bldP spid="39" grpId="0" animBg="1"/>
          <p:bldP spid="36" grpId="0"/>
          <p:bldP spid="40"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E38C594A-D83D-4693-80E9-1D7B764E00C7}"/>
              </a:ext>
            </a:extLst>
          </p:cNvPr>
          <p:cNvSpPr txBox="1"/>
          <p:nvPr/>
        </p:nvSpPr>
        <p:spPr>
          <a:xfrm>
            <a:off x="1125344" y="236367"/>
            <a:ext cx="6482030" cy="584775"/>
          </a:xfrm>
          <a:prstGeom prst="rect">
            <a:avLst/>
          </a:prstGeom>
          <a:noFill/>
        </p:spPr>
        <p:txBody>
          <a:bodyPr wrap="square" rtlCol="0">
            <a:spAutoFit/>
          </a:bodyPr>
          <a:lstStyle>
            <a:defPPr>
              <a:defRPr lang="zh-CN"/>
            </a:defPPr>
            <a:lvl1pPr algn="ctr">
              <a:defRPr sz="2800" b="1">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工作成果展示</a:t>
            </a:r>
            <a:r>
              <a:rPr kumimoji="0" lang="en-US" altLang="zh-CN"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a:t>
            </a:r>
            <a:r>
              <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万华槽车装卸管控</a:t>
            </a:r>
          </a:p>
        </p:txBody>
      </p:sp>
      <p:sp>
        <p:nvSpPr>
          <p:cNvPr id="33" name="矩形 32">
            <a:extLst>
              <a:ext uri="{FF2B5EF4-FFF2-40B4-BE49-F238E27FC236}">
                <a16:creationId xmlns:a16="http://schemas.microsoft.com/office/drawing/2014/main" id="{33550685-596D-46EA-A4C9-489FD4CEA190}"/>
              </a:ext>
            </a:extLst>
          </p:cNvPr>
          <p:cNvSpPr/>
          <p:nvPr/>
        </p:nvSpPr>
        <p:spPr bwMode="auto">
          <a:xfrm>
            <a:off x="410276" y="2232"/>
            <a:ext cx="680835" cy="895098"/>
          </a:xfrm>
          <a:prstGeom prst="rect">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lvl="0" indent="0" algn="ctr" defTabSz="913760" rtl="0" eaLnBrk="1" fontAlgn="base" latinLnBrk="0" hangingPunct="1">
              <a:lnSpc>
                <a:spcPct val="100000"/>
              </a:lnSpc>
              <a:spcBef>
                <a:spcPct val="0"/>
              </a:spcBef>
              <a:spcAft>
                <a:spcPct val="0"/>
              </a:spcAft>
              <a:buClrTx/>
              <a:buSzTx/>
              <a:buFontTx/>
              <a:buNone/>
              <a:tabLst/>
              <a:defRPr/>
            </a:pPr>
            <a:endParaRPr kumimoji="0" lang="zh-CN" altLang="en-US" sz="1999" b="0" i="0" u="none" strike="noStrike" kern="0" cap="none" spc="0" normalizeH="0" baseline="0" noProof="0">
              <a:ln>
                <a:noFill/>
              </a:ln>
              <a:solidFill>
                <a:srgbClr val="FFFFFF"/>
              </a:solidFill>
              <a:effectLst/>
              <a:uLnTx/>
              <a:uFillTx/>
              <a:latin typeface="微软雅黑"/>
              <a:ea typeface="微软雅黑"/>
              <a:cs typeface="+mn-cs"/>
            </a:endParaRPr>
          </a:p>
        </p:txBody>
      </p:sp>
      <p:grpSp>
        <p:nvGrpSpPr>
          <p:cNvPr id="34" name="组合 33">
            <a:extLst>
              <a:ext uri="{FF2B5EF4-FFF2-40B4-BE49-F238E27FC236}">
                <a16:creationId xmlns:a16="http://schemas.microsoft.com/office/drawing/2014/main" id="{D70E7067-5F11-4FDA-81C1-604E9F77ECDE}"/>
              </a:ext>
            </a:extLst>
          </p:cNvPr>
          <p:cNvGrpSpPr/>
          <p:nvPr/>
        </p:nvGrpSpPr>
        <p:grpSpPr>
          <a:xfrm>
            <a:off x="547505" y="386911"/>
            <a:ext cx="406377" cy="406375"/>
            <a:chOff x="2715905" y="-1569492"/>
            <a:chExt cx="504967" cy="504965"/>
          </a:xfrm>
        </p:grpSpPr>
        <p:sp>
          <p:nvSpPr>
            <p:cNvPr id="35" name="椭圆 34">
              <a:extLst>
                <a:ext uri="{FF2B5EF4-FFF2-40B4-BE49-F238E27FC236}">
                  <a16:creationId xmlns:a16="http://schemas.microsoft.com/office/drawing/2014/main" id="{AE8163C7-9BE3-491F-9D81-E51977328B29}"/>
                </a:ext>
              </a:extLst>
            </p:cNvPr>
            <p:cNvSpPr/>
            <p:nvPr/>
          </p:nvSpPr>
          <p:spPr bwMode="auto">
            <a:xfrm>
              <a:off x="2715905" y="-1569492"/>
              <a:ext cx="504967" cy="504965"/>
            </a:xfrm>
            <a:prstGeom prst="ellipse">
              <a:avLst/>
            </a:prstGeom>
            <a:solidFill>
              <a:srgbClr val="FFFFFF"/>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任意多边形: 形状 35">
              <a:extLst>
                <a:ext uri="{FF2B5EF4-FFF2-40B4-BE49-F238E27FC236}">
                  <a16:creationId xmlns:a16="http://schemas.microsoft.com/office/drawing/2014/main" id="{9EE95D1F-45EC-49BB-917C-7F6E5F0C6DD7}"/>
                </a:ext>
              </a:extLst>
            </p:cNvPr>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rgbClr val="BA1E34"/>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86" name="图片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6301" y="444855"/>
            <a:ext cx="2055889" cy="268862"/>
          </a:xfrm>
          <a:prstGeom prst="rect">
            <a:avLst/>
          </a:prstGeom>
        </p:spPr>
      </p:pic>
      <p:pic>
        <p:nvPicPr>
          <p:cNvPr id="2" name="图片 1"/>
          <p:cNvPicPr>
            <a:picLocks noChangeAspect="1"/>
          </p:cNvPicPr>
          <p:nvPr/>
        </p:nvPicPr>
        <p:blipFill>
          <a:blip r:embed="rId4"/>
          <a:stretch>
            <a:fillRect/>
          </a:stretch>
        </p:blipFill>
        <p:spPr>
          <a:xfrm>
            <a:off x="431491" y="969291"/>
            <a:ext cx="10622732" cy="5694545"/>
          </a:xfrm>
          <a:prstGeom prst="rect">
            <a:avLst/>
          </a:prstGeom>
        </p:spPr>
      </p:pic>
    </p:spTree>
    <p:extLst>
      <p:ext uri="{BB962C8B-B14F-4D97-AF65-F5344CB8AC3E}">
        <p14:creationId xmlns:p14="http://schemas.microsoft.com/office/powerpoint/2010/main" val="2092656175"/>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矩形 16"/>
          <p:cNvSpPr/>
          <p:nvPr/>
        </p:nvSpPr>
        <p:spPr>
          <a:xfrm flipH="1">
            <a:off x="8712069" y="-8632"/>
            <a:ext cx="3478344" cy="6857554"/>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FZZhengHeiS-R-GB"/>
              <a:cs typeface="+mn-cs"/>
            </a:endParaRPr>
          </a:p>
        </p:txBody>
      </p:sp>
      <p:sp>
        <p:nvSpPr>
          <p:cNvPr id="18" name="任意多边形 17"/>
          <p:cNvSpPr/>
          <p:nvPr/>
        </p:nvSpPr>
        <p:spPr>
          <a:xfrm flipH="1">
            <a:off x="395594"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gradFill>
            <a:gsLst>
              <a:gs pos="0">
                <a:srgbClr val="C00000">
                  <a:alpha val="41000"/>
                </a:srgbClr>
              </a:gs>
              <a:gs pos="100000">
                <a:srgbClr val="AC2125">
                  <a:alpha val="10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FZZhengHeiS-R-GB"/>
              <a:ea typeface="思源黑体" panose="020B0500000000000000" pitchFamily="34" charset="-122"/>
              <a:cs typeface="+mn-cs"/>
            </a:endParaRPr>
          </a:p>
        </p:txBody>
      </p:sp>
      <p:sp>
        <p:nvSpPr>
          <p:cNvPr id="19" name="任意多边形 18"/>
          <p:cNvSpPr/>
          <p:nvPr/>
        </p:nvSpPr>
        <p:spPr>
          <a:xfrm flipH="1">
            <a:off x="-14514"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solidFill>
            <a:schemeClr val="bg1"/>
          </a:solid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FZZhengHeiS-R-GB"/>
              <a:ea typeface="思源黑体" panose="020B0500000000000000" pitchFamily="34" charset="-122"/>
              <a:cs typeface="+mn-cs"/>
            </a:endParaRPr>
          </a:p>
        </p:txBody>
      </p:sp>
      <p:sp>
        <p:nvSpPr>
          <p:cNvPr id="5" name="文本框 4"/>
          <p:cNvSpPr txBox="1"/>
          <p:nvPr/>
        </p:nvSpPr>
        <p:spPr>
          <a:xfrm>
            <a:off x="3256696" y="2342141"/>
            <a:ext cx="2597186" cy="707886"/>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收获</a:t>
            </a:r>
            <a:r>
              <a:rPr kumimoji="0" lang="en-US" altLang="zh-CN" sz="40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&amp;</a:t>
            </a:r>
            <a:r>
              <a:rPr kumimoji="0" lang="zh-CN" altLang="en-US" sz="40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自评</a:t>
            </a:r>
          </a:p>
        </p:txBody>
      </p:sp>
      <p:cxnSp>
        <p:nvCxnSpPr>
          <p:cNvPr id="11" name="直接连接符 10"/>
          <p:cNvCxnSpPr/>
          <p:nvPr/>
        </p:nvCxnSpPr>
        <p:spPr>
          <a:xfrm>
            <a:off x="3256696" y="3126697"/>
            <a:ext cx="4886086"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046810" y="3302899"/>
            <a:ext cx="1582484" cy="338554"/>
          </a:xfrm>
          <a:prstGeom prst="rect">
            <a:avLst/>
          </a:prstGeom>
          <a:noFill/>
        </p:spPr>
        <p:txBody>
          <a:bodyPr wrap="none" rtlCol="0">
            <a:spAutoFit/>
            <a:scene3d>
              <a:camera prst="orthographicFront"/>
              <a:lightRig rig="threePt" dir="t"/>
            </a:scene3d>
            <a:sp3d contourW="12700"/>
          </a:bodyPr>
          <a:lstStyle/>
          <a:p>
            <a:pPr marL="571443" marR="0" lvl="0" indent="-323968"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600" b="0" i="0" u="none" strike="noStrike" kern="1200" cap="none" spc="0" normalizeH="0" baseline="0" noProof="0" dirty="0">
                <a:ln>
                  <a:noFill/>
                </a:ln>
                <a:solidFill>
                  <a:prstClr val="white">
                    <a:lumMod val="50000"/>
                  </a:prstClr>
                </a:solidFill>
                <a:effectLst/>
                <a:uLnTx/>
                <a:uFillTx/>
                <a:latin typeface="FZZhengHeiS-R-GB"/>
                <a:ea typeface="思源黑体" panose="020B0500000000000000" pitchFamily="34" charset="-122"/>
                <a:cs typeface="+mn-cs"/>
              </a:rPr>
              <a:t>收获感悟</a:t>
            </a:r>
          </a:p>
        </p:txBody>
      </p:sp>
      <p:sp>
        <p:nvSpPr>
          <p:cNvPr id="15" name="文本框 14"/>
          <p:cNvSpPr txBox="1"/>
          <p:nvPr/>
        </p:nvSpPr>
        <p:spPr>
          <a:xfrm>
            <a:off x="5033193" y="3302899"/>
            <a:ext cx="1582484" cy="338554"/>
          </a:xfrm>
          <a:prstGeom prst="rect">
            <a:avLst/>
          </a:prstGeom>
          <a:noFill/>
        </p:spPr>
        <p:txBody>
          <a:bodyPr wrap="none" rtlCol="0">
            <a:spAutoFit/>
            <a:scene3d>
              <a:camera prst="orthographicFront"/>
              <a:lightRig rig="threePt" dir="t"/>
            </a:scene3d>
            <a:sp3d contourW="12700"/>
          </a:bodyPr>
          <a:lstStyle/>
          <a:p>
            <a:pPr marL="571443" marR="0" lvl="0" indent="-323968"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600" b="0" i="0" u="none" strike="noStrike" kern="1200" cap="none" spc="0" normalizeH="0" baseline="0" noProof="0" dirty="0">
                <a:ln>
                  <a:noFill/>
                </a:ln>
                <a:solidFill>
                  <a:prstClr val="white">
                    <a:lumMod val="50000"/>
                  </a:prstClr>
                </a:solidFill>
                <a:effectLst/>
                <a:uLnTx/>
                <a:uFillTx/>
                <a:latin typeface="FZZhengHeiS-R-GB"/>
                <a:ea typeface="思源黑体" panose="020B0500000000000000" pitchFamily="34" charset="-122"/>
                <a:cs typeface="+mn-cs"/>
              </a:rPr>
              <a:t>自我评价</a:t>
            </a:r>
          </a:p>
        </p:txBody>
      </p:sp>
      <p:sp>
        <p:nvSpPr>
          <p:cNvPr id="20" name="椭圆 19"/>
          <p:cNvSpPr/>
          <p:nvPr/>
        </p:nvSpPr>
        <p:spPr>
          <a:xfrm>
            <a:off x="1267609" y="2581347"/>
            <a:ext cx="1299205" cy="1299205"/>
          </a:xfrm>
          <a:prstGeom prst="ellipse">
            <a:avLst/>
          </a:prstGeom>
          <a:gradFill>
            <a:gsLst>
              <a:gs pos="0">
                <a:srgbClr val="E53238"/>
              </a:gs>
              <a:gs pos="100000">
                <a:srgbClr val="AC2125"/>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prstClr val="white"/>
                </a:solidFill>
                <a:effectLst/>
                <a:uLnTx/>
                <a:uFillTx/>
                <a:latin typeface="Aa楷体" panose="02000500000000000000" pitchFamily="2" charset="-122"/>
                <a:ea typeface="思源黑体" panose="020B0500000000000000" pitchFamily="34" charset="-122"/>
                <a:cs typeface="+mn-cs"/>
              </a:rPr>
              <a:t>04</a:t>
            </a:r>
            <a:endParaRPr kumimoji="0" lang="zh-CN" altLang="en-US" sz="6600" b="0" i="0" u="none" strike="noStrike" kern="1200" cap="none" spc="0" normalizeH="0" baseline="0" noProof="0" dirty="0">
              <a:ln>
                <a:noFill/>
              </a:ln>
              <a:solidFill>
                <a:prstClr val="white"/>
              </a:solidFill>
              <a:effectLst/>
              <a:uLnTx/>
              <a:uFillTx/>
              <a:latin typeface="Aa楷体" panose="02000500000000000000" pitchFamily="2" charset="-122"/>
              <a:ea typeface="思源黑体" panose="020B0500000000000000" pitchFamily="34" charset="-122"/>
              <a:cs typeface="+mn-cs"/>
            </a:endParaRPr>
          </a:p>
        </p:txBody>
      </p:sp>
      <p:sp>
        <p:nvSpPr>
          <p:cNvPr id="23" name="文本框 22"/>
          <p:cNvSpPr txBox="1"/>
          <p:nvPr/>
        </p:nvSpPr>
        <p:spPr>
          <a:xfrm>
            <a:off x="1295712" y="4063404"/>
            <a:ext cx="1242999" cy="523220"/>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300" normalizeH="0" baseline="0" noProof="0" dirty="0">
              <a:ln>
                <a:noFill/>
              </a:ln>
              <a:solidFill>
                <a:srgbClr val="595959"/>
              </a:solidFill>
              <a:effectLst/>
              <a:uLnTx/>
              <a:uFillTx/>
              <a:latin typeface="Aa楷体" panose="02000500000000000000" pitchFamily="2" charset="-122"/>
              <a:ea typeface="思源黑体" panose="020B0500000000000000" pitchFamily="34" charset="-122"/>
              <a:cs typeface="+mn-cs"/>
            </a:endParaRPr>
          </a:p>
        </p:txBody>
      </p:sp>
    </p:spTree>
    <p:extLst>
      <p:ext uri="{BB962C8B-B14F-4D97-AF65-F5344CB8AC3E}">
        <p14:creationId xmlns:p14="http://schemas.microsoft.com/office/powerpoint/2010/main" val="850559722"/>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vertical)">
                                      <p:cBhvr>
                                        <p:cTn id="7" dur="500"/>
                                        <p:tgtEl>
                                          <p:spTgt spid="17"/>
                                        </p:tgtEl>
                                      </p:cBhvr>
                                    </p:animEffect>
                                  </p:childTnLst>
                                </p:cTn>
                              </p:par>
                              <p:par>
                                <p:cTn id="8" presetID="2" presetClass="entr" presetSubtype="8"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 calcmode="lin" valueType="num">
                                      <p:cBhvr additive="base">
                                        <p:cTn id="10" dur="500" fill="hold"/>
                                        <p:tgtEl>
                                          <p:spTgt spid="18"/>
                                        </p:tgtEl>
                                        <p:attrNameLst>
                                          <p:attrName>ppt_x</p:attrName>
                                        </p:attrNameLst>
                                      </p:cBhvr>
                                      <p:tavLst>
                                        <p:tav tm="0">
                                          <p:val>
                                            <p:strVal val="0-#ppt_w/2"/>
                                          </p:val>
                                        </p:tav>
                                        <p:tav tm="100000">
                                          <p:val>
                                            <p:strVal val="#ppt_x"/>
                                          </p:val>
                                        </p:tav>
                                      </p:tavLst>
                                    </p:anim>
                                    <p:anim calcmode="lin" valueType="num">
                                      <p:cBhvr additive="base">
                                        <p:cTn id="11" dur="500" fill="hold"/>
                                        <p:tgtEl>
                                          <p:spTgt spid="18"/>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750" fill="hold"/>
                                        <p:tgtEl>
                                          <p:spTgt spid="19"/>
                                        </p:tgtEl>
                                        <p:attrNameLst>
                                          <p:attrName>ppt_x</p:attrName>
                                        </p:attrNameLst>
                                      </p:cBhvr>
                                      <p:tavLst>
                                        <p:tav tm="0">
                                          <p:val>
                                            <p:strVal val="0-#ppt_w/2"/>
                                          </p:val>
                                        </p:tav>
                                        <p:tav tm="100000">
                                          <p:val>
                                            <p:strVal val="#ppt_x"/>
                                          </p:val>
                                        </p:tav>
                                      </p:tavLst>
                                    </p:anim>
                                    <p:anim calcmode="lin" valueType="num">
                                      <p:cBhvr additive="base">
                                        <p:cTn id="15" dur="750" fill="hold"/>
                                        <p:tgtEl>
                                          <p:spTgt spid="19"/>
                                        </p:tgtEl>
                                        <p:attrNameLst>
                                          <p:attrName>ppt_y</p:attrName>
                                        </p:attrNameLst>
                                      </p:cBhvr>
                                      <p:tavLst>
                                        <p:tav tm="0">
                                          <p:val>
                                            <p:strVal val="#ppt_y"/>
                                          </p:val>
                                        </p:tav>
                                        <p:tav tm="100000">
                                          <p:val>
                                            <p:strVal val="#ppt_y"/>
                                          </p:val>
                                        </p:tav>
                                      </p:tavLst>
                                    </p:anim>
                                  </p:childTnLst>
                                </p:cTn>
                              </p:par>
                              <p:par>
                                <p:cTn id="16" presetID="47" presetClass="entr" presetSubtype="0" fill="hold" grpId="0" nodeType="withEffect" nodePh="1">
                                  <p:stCondLst>
                                    <p:cond delay="250"/>
                                  </p:stCondLst>
                                  <p:endCondLst>
                                    <p:cond evt="begin" delay="0">
                                      <p:tn val="16"/>
                                    </p:cond>
                                  </p:endCondLst>
                                  <p:childTnLst>
                                    <p:set>
                                      <p:cBhvr>
                                        <p:cTn id="17" dur="1" fill="hold">
                                          <p:stCondLst>
                                            <p:cond delay="0"/>
                                          </p:stCondLst>
                                        </p:cTn>
                                        <p:tgtEl>
                                          <p:spTgt spid="23"/>
                                        </p:tgtEl>
                                        <p:attrNameLst>
                                          <p:attrName>style.visibility</p:attrName>
                                        </p:attrNameLst>
                                      </p:cBhvr>
                                      <p:to>
                                        <p:strVal val="visible"/>
                                      </p:to>
                                    </p:set>
                                    <p:animEffect transition="in" filter="fade">
                                      <p:cBhvr>
                                        <p:cTn id="18" dur="1000"/>
                                        <p:tgtEl>
                                          <p:spTgt spid="23"/>
                                        </p:tgtEl>
                                      </p:cBhvr>
                                    </p:animEffect>
                                    <p:anim calcmode="lin" valueType="num">
                                      <p:cBhvr>
                                        <p:cTn id="19" dur="1000" fill="hold"/>
                                        <p:tgtEl>
                                          <p:spTgt spid="23"/>
                                        </p:tgtEl>
                                        <p:attrNameLst>
                                          <p:attrName>ppt_x</p:attrName>
                                        </p:attrNameLst>
                                      </p:cBhvr>
                                      <p:tavLst>
                                        <p:tav tm="0">
                                          <p:val>
                                            <p:strVal val="#ppt_x"/>
                                          </p:val>
                                        </p:tav>
                                        <p:tav tm="100000">
                                          <p:val>
                                            <p:strVal val="#ppt_x"/>
                                          </p:val>
                                        </p:tav>
                                      </p:tavLst>
                                    </p:anim>
                                    <p:anim calcmode="lin" valueType="num">
                                      <p:cBhvr>
                                        <p:cTn id="20" dur="1000" fill="hold"/>
                                        <p:tgtEl>
                                          <p:spTgt spid="2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5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1000"/>
                                        <p:tgtEl>
                                          <p:spTgt spid="20"/>
                                        </p:tgtEl>
                                      </p:cBhvr>
                                    </p:animEffect>
                                    <p:anim calcmode="lin" valueType="num">
                                      <p:cBhvr>
                                        <p:cTn id="24" dur="1000" fill="hold"/>
                                        <p:tgtEl>
                                          <p:spTgt spid="20"/>
                                        </p:tgtEl>
                                        <p:attrNameLst>
                                          <p:attrName>ppt_x</p:attrName>
                                        </p:attrNameLst>
                                      </p:cBhvr>
                                      <p:tavLst>
                                        <p:tav tm="0">
                                          <p:val>
                                            <p:strVal val="#ppt_x"/>
                                          </p:val>
                                        </p:tav>
                                        <p:tav tm="100000">
                                          <p:val>
                                            <p:strVal val="#ppt_x"/>
                                          </p:val>
                                        </p:tav>
                                      </p:tavLst>
                                    </p:anim>
                                    <p:anim calcmode="lin" valueType="num">
                                      <p:cBhvr>
                                        <p:cTn id="25" dur="1000" fill="hold"/>
                                        <p:tgtEl>
                                          <p:spTgt spid="20"/>
                                        </p:tgtEl>
                                        <p:attrNameLst>
                                          <p:attrName>ppt_y</p:attrName>
                                        </p:attrNameLst>
                                      </p:cBhvr>
                                      <p:tavLst>
                                        <p:tav tm="0">
                                          <p:val>
                                            <p:strVal val="#ppt_y+.1"/>
                                          </p:val>
                                        </p:tav>
                                        <p:tav tm="100000">
                                          <p:val>
                                            <p:strVal val="#ppt_y"/>
                                          </p:val>
                                        </p:tav>
                                      </p:tavLst>
                                    </p:anim>
                                  </p:childTnLst>
                                </p:cTn>
                              </p:par>
                            </p:childTnLst>
                          </p:cTn>
                        </p:par>
                        <p:par>
                          <p:cTn id="26" fill="hold">
                            <p:stCondLst>
                              <p:cond delay="1250"/>
                            </p:stCondLst>
                            <p:childTnLst>
                              <p:par>
                                <p:cTn id="27" presetID="2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1750"/>
                            </p:stCondLst>
                            <p:childTnLst>
                              <p:par>
                                <p:cTn id="31" presetID="12" presetClass="entr" presetSubtype="4"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p:tgtEl>
                                          <p:spTgt spid="5"/>
                                        </p:tgtEl>
                                        <p:attrNameLst>
                                          <p:attrName>ppt_y</p:attrName>
                                        </p:attrNameLst>
                                      </p:cBhvr>
                                      <p:tavLst>
                                        <p:tav tm="0">
                                          <p:val>
                                            <p:strVal val="#ppt_y+#ppt_h*1.125000"/>
                                          </p:val>
                                        </p:tav>
                                        <p:tav tm="100000">
                                          <p:val>
                                            <p:strVal val="#ppt_y"/>
                                          </p:val>
                                        </p:tav>
                                      </p:tavLst>
                                    </p:anim>
                                    <p:animEffect transition="in" filter="wipe(up)">
                                      <p:cBhvr>
                                        <p:cTn id="34" dur="500"/>
                                        <p:tgtEl>
                                          <p:spTgt spid="5"/>
                                        </p:tgtEl>
                                      </p:cBhvr>
                                    </p:animEffect>
                                  </p:childTnLst>
                                </p:cTn>
                              </p:par>
                            </p:childTnLst>
                          </p:cTn>
                        </p:par>
                        <p:par>
                          <p:cTn id="35" fill="hold">
                            <p:stCondLst>
                              <p:cond delay="2250"/>
                            </p:stCondLst>
                            <p:childTnLst>
                              <p:par>
                                <p:cTn id="36" presetID="42" presetClass="entr" presetSubtype="0"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1000"/>
                                        <p:tgtEl>
                                          <p:spTgt spid="13"/>
                                        </p:tgtEl>
                                      </p:cBhvr>
                                    </p:animEffect>
                                    <p:anim calcmode="lin" valueType="num">
                                      <p:cBhvr>
                                        <p:cTn id="39" dur="1000" fill="hold"/>
                                        <p:tgtEl>
                                          <p:spTgt spid="13"/>
                                        </p:tgtEl>
                                        <p:attrNameLst>
                                          <p:attrName>ppt_x</p:attrName>
                                        </p:attrNameLst>
                                      </p:cBhvr>
                                      <p:tavLst>
                                        <p:tav tm="0">
                                          <p:val>
                                            <p:strVal val="#ppt_x"/>
                                          </p:val>
                                        </p:tav>
                                        <p:tav tm="100000">
                                          <p:val>
                                            <p:strVal val="#ppt_x"/>
                                          </p:val>
                                        </p:tav>
                                      </p:tavLst>
                                    </p:anim>
                                    <p:anim calcmode="lin" valueType="num">
                                      <p:cBhvr>
                                        <p:cTn id="40" dur="1000" fill="hold"/>
                                        <p:tgtEl>
                                          <p:spTgt spid="13"/>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1000"/>
                                        <p:tgtEl>
                                          <p:spTgt spid="15"/>
                                        </p:tgtEl>
                                      </p:cBhvr>
                                    </p:animEffect>
                                    <p:anim calcmode="lin" valueType="num">
                                      <p:cBhvr>
                                        <p:cTn id="44" dur="1000" fill="hold"/>
                                        <p:tgtEl>
                                          <p:spTgt spid="15"/>
                                        </p:tgtEl>
                                        <p:attrNameLst>
                                          <p:attrName>ppt_x</p:attrName>
                                        </p:attrNameLst>
                                      </p:cBhvr>
                                      <p:tavLst>
                                        <p:tav tm="0">
                                          <p:val>
                                            <p:strVal val="#ppt_x"/>
                                          </p:val>
                                        </p:tav>
                                        <p:tav tm="100000">
                                          <p:val>
                                            <p:strVal val="#ppt_x"/>
                                          </p:val>
                                        </p:tav>
                                      </p:tavLst>
                                    </p:anim>
                                    <p:anim calcmode="lin" valueType="num">
                                      <p:cBhvr>
                                        <p:cTn id="4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5" grpId="0"/>
      <p:bldP spid="13" grpId="0"/>
      <p:bldP spid="15" grpId="0"/>
      <p:bldP spid="20" grpId="0" animBg="1"/>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Freeform 7">
            <a:extLst>
              <a:ext uri="{FF2B5EF4-FFF2-40B4-BE49-F238E27FC236}">
                <a16:creationId xmlns:a16="http://schemas.microsoft.com/office/drawing/2014/main" id="{3C1EF071-E84E-4100-AA64-D3D5DD66B5F1}"/>
              </a:ext>
            </a:extLst>
          </p:cNvPr>
          <p:cNvSpPr/>
          <p:nvPr/>
        </p:nvSpPr>
        <p:spPr bwMode="auto">
          <a:xfrm rot="21146637">
            <a:off x="853107" y="2715370"/>
            <a:ext cx="5753180" cy="2730276"/>
          </a:xfrm>
          <a:custGeom>
            <a:avLst/>
            <a:gdLst>
              <a:gd name="T0" fmla="*/ 0 w 1296"/>
              <a:gd name="T1" fmla="*/ 421 h 439"/>
              <a:gd name="T2" fmla="*/ 61 w 1296"/>
              <a:gd name="T3" fmla="*/ 427 h 439"/>
              <a:gd name="T4" fmla="*/ 221 w 1296"/>
              <a:gd name="T5" fmla="*/ 433 h 439"/>
              <a:gd name="T6" fmla="*/ 447 w 1296"/>
              <a:gd name="T7" fmla="*/ 422 h 439"/>
              <a:gd name="T8" fmla="*/ 573 w 1296"/>
              <a:gd name="T9" fmla="*/ 404 h 439"/>
              <a:gd name="T10" fmla="*/ 702 w 1296"/>
              <a:gd name="T11" fmla="*/ 377 h 439"/>
              <a:gd name="T12" fmla="*/ 828 w 1296"/>
              <a:gd name="T13" fmla="*/ 338 h 439"/>
              <a:gd name="T14" fmla="*/ 944 w 1296"/>
              <a:gd name="T15" fmla="*/ 288 h 439"/>
              <a:gd name="T16" fmla="*/ 1047 w 1296"/>
              <a:gd name="T17" fmla="*/ 229 h 439"/>
              <a:gd name="T18" fmla="*/ 1131 w 1296"/>
              <a:gd name="T19" fmla="*/ 165 h 439"/>
              <a:gd name="T20" fmla="*/ 1195 w 1296"/>
              <a:gd name="T21" fmla="*/ 102 h 439"/>
              <a:gd name="T22" fmla="*/ 1219 w 1296"/>
              <a:gd name="T23" fmla="*/ 74 h 439"/>
              <a:gd name="T24" fmla="*/ 1239 w 1296"/>
              <a:gd name="T25" fmla="*/ 50 h 439"/>
              <a:gd name="T26" fmla="*/ 1253 w 1296"/>
              <a:gd name="T27" fmla="*/ 29 h 439"/>
              <a:gd name="T28" fmla="*/ 1264 w 1296"/>
              <a:gd name="T29" fmla="*/ 13 h 439"/>
              <a:gd name="T30" fmla="*/ 1272 w 1296"/>
              <a:gd name="T31" fmla="*/ 0 h 439"/>
              <a:gd name="T32" fmla="*/ 1296 w 1296"/>
              <a:gd name="T33" fmla="*/ 16 h 439"/>
              <a:gd name="T34" fmla="*/ 1287 w 1296"/>
              <a:gd name="T35" fmla="*/ 29 h 439"/>
              <a:gd name="T36" fmla="*/ 1276 w 1296"/>
              <a:gd name="T37" fmla="*/ 45 h 439"/>
              <a:gd name="T38" fmla="*/ 1260 w 1296"/>
              <a:gd name="T39" fmla="*/ 66 h 439"/>
              <a:gd name="T40" fmla="*/ 1239 w 1296"/>
              <a:gd name="T41" fmla="*/ 91 h 439"/>
              <a:gd name="T42" fmla="*/ 1213 w 1296"/>
              <a:gd name="T43" fmla="*/ 120 h 439"/>
              <a:gd name="T44" fmla="*/ 1146 w 1296"/>
              <a:gd name="T45" fmla="*/ 183 h 439"/>
              <a:gd name="T46" fmla="*/ 1058 w 1296"/>
              <a:gd name="T47" fmla="*/ 247 h 439"/>
              <a:gd name="T48" fmla="*/ 953 w 1296"/>
              <a:gd name="T49" fmla="*/ 305 h 439"/>
              <a:gd name="T50" fmla="*/ 833 w 1296"/>
              <a:gd name="T51" fmla="*/ 354 h 439"/>
              <a:gd name="T52" fmla="*/ 706 w 1296"/>
              <a:gd name="T53" fmla="*/ 390 h 439"/>
              <a:gd name="T54" fmla="*/ 575 w 1296"/>
              <a:gd name="T55" fmla="*/ 415 h 439"/>
              <a:gd name="T56" fmla="*/ 448 w 1296"/>
              <a:gd name="T57" fmla="*/ 430 h 439"/>
              <a:gd name="T58" fmla="*/ 221 w 1296"/>
              <a:gd name="T59" fmla="*/ 437 h 439"/>
              <a:gd name="T60" fmla="*/ 60 w 1296"/>
              <a:gd name="T61" fmla="*/ 428 h 439"/>
              <a:gd name="T62" fmla="*/ 0 w 1296"/>
              <a:gd name="T63" fmla="*/ 421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96" h="439">
                <a:moveTo>
                  <a:pt x="0" y="421"/>
                </a:moveTo>
                <a:cubicBezTo>
                  <a:pt x="0" y="421"/>
                  <a:pt x="22" y="424"/>
                  <a:pt x="61" y="427"/>
                </a:cubicBezTo>
                <a:cubicBezTo>
                  <a:pt x="99" y="430"/>
                  <a:pt x="154" y="433"/>
                  <a:pt x="221" y="433"/>
                </a:cubicBezTo>
                <a:cubicBezTo>
                  <a:pt x="287" y="433"/>
                  <a:pt x="365" y="430"/>
                  <a:pt x="447" y="422"/>
                </a:cubicBezTo>
                <a:cubicBezTo>
                  <a:pt x="488" y="417"/>
                  <a:pt x="531" y="412"/>
                  <a:pt x="573" y="404"/>
                </a:cubicBezTo>
                <a:cubicBezTo>
                  <a:pt x="616" y="397"/>
                  <a:pt x="660" y="388"/>
                  <a:pt x="702" y="377"/>
                </a:cubicBezTo>
                <a:cubicBezTo>
                  <a:pt x="745" y="366"/>
                  <a:pt x="787" y="353"/>
                  <a:pt x="828" y="338"/>
                </a:cubicBezTo>
                <a:cubicBezTo>
                  <a:pt x="868" y="323"/>
                  <a:pt x="907" y="306"/>
                  <a:pt x="944" y="288"/>
                </a:cubicBezTo>
                <a:cubicBezTo>
                  <a:pt x="981" y="269"/>
                  <a:pt x="1015" y="249"/>
                  <a:pt x="1047" y="229"/>
                </a:cubicBezTo>
                <a:cubicBezTo>
                  <a:pt x="1078" y="208"/>
                  <a:pt x="1106" y="186"/>
                  <a:pt x="1131" y="165"/>
                </a:cubicBezTo>
                <a:cubicBezTo>
                  <a:pt x="1156" y="143"/>
                  <a:pt x="1177" y="122"/>
                  <a:pt x="1195" y="102"/>
                </a:cubicBezTo>
                <a:cubicBezTo>
                  <a:pt x="1204" y="93"/>
                  <a:pt x="1212" y="83"/>
                  <a:pt x="1219" y="74"/>
                </a:cubicBezTo>
                <a:cubicBezTo>
                  <a:pt x="1226" y="65"/>
                  <a:pt x="1233" y="57"/>
                  <a:pt x="1239" y="50"/>
                </a:cubicBezTo>
                <a:cubicBezTo>
                  <a:pt x="1244" y="42"/>
                  <a:pt x="1249" y="35"/>
                  <a:pt x="1253" y="29"/>
                </a:cubicBezTo>
                <a:cubicBezTo>
                  <a:pt x="1258" y="23"/>
                  <a:pt x="1261" y="18"/>
                  <a:pt x="1264" y="13"/>
                </a:cubicBezTo>
                <a:cubicBezTo>
                  <a:pt x="1270" y="5"/>
                  <a:pt x="1272" y="0"/>
                  <a:pt x="1272" y="0"/>
                </a:cubicBezTo>
                <a:cubicBezTo>
                  <a:pt x="1296" y="16"/>
                  <a:pt x="1296" y="16"/>
                  <a:pt x="1296" y="16"/>
                </a:cubicBezTo>
                <a:cubicBezTo>
                  <a:pt x="1296" y="16"/>
                  <a:pt x="1293" y="20"/>
                  <a:pt x="1287" y="29"/>
                </a:cubicBezTo>
                <a:cubicBezTo>
                  <a:pt x="1284" y="33"/>
                  <a:pt x="1280" y="39"/>
                  <a:pt x="1276" y="45"/>
                </a:cubicBezTo>
                <a:cubicBezTo>
                  <a:pt x="1271" y="51"/>
                  <a:pt x="1266" y="58"/>
                  <a:pt x="1260" y="66"/>
                </a:cubicBezTo>
                <a:cubicBezTo>
                  <a:pt x="1254" y="73"/>
                  <a:pt x="1247" y="82"/>
                  <a:pt x="1239" y="91"/>
                </a:cubicBezTo>
                <a:cubicBezTo>
                  <a:pt x="1231" y="100"/>
                  <a:pt x="1223" y="110"/>
                  <a:pt x="1213" y="120"/>
                </a:cubicBezTo>
                <a:cubicBezTo>
                  <a:pt x="1195" y="140"/>
                  <a:pt x="1172" y="161"/>
                  <a:pt x="1146" y="183"/>
                </a:cubicBezTo>
                <a:cubicBezTo>
                  <a:pt x="1120" y="204"/>
                  <a:pt x="1091" y="226"/>
                  <a:pt x="1058" y="247"/>
                </a:cubicBezTo>
                <a:cubicBezTo>
                  <a:pt x="1026" y="267"/>
                  <a:pt x="990" y="287"/>
                  <a:pt x="953" y="305"/>
                </a:cubicBezTo>
                <a:cubicBezTo>
                  <a:pt x="915" y="323"/>
                  <a:pt x="875" y="339"/>
                  <a:pt x="833" y="354"/>
                </a:cubicBezTo>
                <a:cubicBezTo>
                  <a:pt x="792" y="368"/>
                  <a:pt x="749" y="380"/>
                  <a:pt x="706" y="390"/>
                </a:cubicBezTo>
                <a:cubicBezTo>
                  <a:pt x="662" y="401"/>
                  <a:pt x="619" y="409"/>
                  <a:pt x="575" y="415"/>
                </a:cubicBezTo>
                <a:cubicBezTo>
                  <a:pt x="532" y="422"/>
                  <a:pt x="489" y="427"/>
                  <a:pt x="448" y="430"/>
                </a:cubicBezTo>
                <a:cubicBezTo>
                  <a:pt x="365" y="437"/>
                  <a:pt x="287" y="439"/>
                  <a:pt x="221" y="437"/>
                </a:cubicBezTo>
                <a:cubicBezTo>
                  <a:pt x="154" y="436"/>
                  <a:pt x="99" y="432"/>
                  <a:pt x="60" y="428"/>
                </a:cubicBezTo>
                <a:cubicBezTo>
                  <a:pt x="22" y="424"/>
                  <a:pt x="0" y="421"/>
                  <a:pt x="0" y="421"/>
                </a:cubicBezTo>
              </a:path>
            </a:pathLst>
          </a:custGeom>
          <a:solidFill>
            <a:srgbClr val="FFFFFF">
              <a:lumMod val="85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400"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ea"/>
              <a:sym typeface="+mn-lt"/>
            </a:endParaRPr>
          </a:p>
        </p:txBody>
      </p:sp>
      <p:sp>
        <p:nvSpPr>
          <p:cNvPr id="32" name="文本框 31">
            <a:extLst>
              <a:ext uri="{FF2B5EF4-FFF2-40B4-BE49-F238E27FC236}">
                <a16:creationId xmlns:a16="http://schemas.microsoft.com/office/drawing/2014/main" id="{E38C594A-D83D-4693-80E9-1D7B764E00C7}"/>
              </a:ext>
            </a:extLst>
          </p:cNvPr>
          <p:cNvSpPr txBox="1"/>
          <p:nvPr/>
        </p:nvSpPr>
        <p:spPr>
          <a:xfrm>
            <a:off x="1125344" y="236367"/>
            <a:ext cx="6482030" cy="584775"/>
          </a:xfrm>
          <a:prstGeom prst="rect">
            <a:avLst/>
          </a:prstGeom>
          <a:noFill/>
        </p:spPr>
        <p:txBody>
          <a:bodyPr wrap="square" rtlCol="0">
            <a:spAutoFit/>
          </a:bodyPr>
          <a:lstStyle>
            <a:defPPr>
              <a:defRPr lang="zh-CN"/>
            </a:defPPr>
            <a:lvl1pPr algn="ctr">
              <a:defRPr sz="2800" b="1">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成长收获</a:t>
            </a:r>
          </a:p>
        </p:txBody>
      </p:sp>
      <p:sp>
        <p:nvSpPr>
          <p:cNvPr id="33" name="矩形 32">
            <a:extLst>
              <a:ext uri="{FF2B5EF4-FFF2-40B4-BE49-F238E27FC236}">
                <a16:creationId xmlns:a16="http://schemas.microsoft.com/office/drawing/2014/main" id="{33550685-596D-46EA-A4C9-489FD4CEA190}"/>
              </a:ext>
            </a:extLst>
          </p:cNvPr>
          <p:cNvSpPr/>
          <p:nvPr/>
        </p:nvSpPr>
        <p:spPr bwMode="auto">
          <a:xfrm>
            <a:off x="410276" y="2232"/>
            <a:ext cx="680835" cy="895098"/>
          </a:xfrm>
          <a:prstGeom prst="rect">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lvl="0" indent="0" algn="ctr" defTabSz="913760" rtl="0" eaLnBrk="1" fontAlgn="base" latinLnBrk="0" hangingPunct="1">
              <a:lnSpc>
                <a:spcPct val="100000"/>
              </a:lnSpc>
              <a:spcBef>
                <a:spcPct val="0"/>
              </a:spcBef>
              <a:spcAft>
                <a:spcPct val="0"/>
              </a:spcAft>
              <a:buClrTx/>
              <a:buSzTx/>
              <a:buFontTx/>
              <a:buNone/>
              <a:tabLst/>
              <a:defRPr/>
            </a:pPr>
            <a:endParaRPr kumimoji="0" lang="zh-CN" altLang="en-US" sz="1999" b="0" i="0" u="none" strike="noStrike" kern="0" cap="none" spc="0" normalizeH="0" baseline="0" noProof="0">
              <a:ln>
                <a:noFill/>
              </a:ln>
              <a:solidFill>
                <a:srgbClr val="FFFFFF"/>
              </a:solidFill>
              <a:effectLst/>
              <a:uLnTx/>
              <a:uFillTx/>
              <a:latin typeface="微软雅黑"/>
              <a:ea typeface="微软雅黑"/>
              <a:cs typeface="+mn-cs"/>
            </a:endParaRPr>
          </a:p>
        </p:txBody>
      </p:sp>
      <p:grpSp>
        <p:nvGrpSpPr>
          <p:cNvPr id="34" name="组合 33">
            <a:extLst>
              <a:ext uri="{FF2B5EF4-FFF2-40B4-BE49-F238E27FC236}">
                <a16:creationId xmlns:a16="http://schemas.microsoft.com/office/drawing/2014/main" id="{D70E7067-5F11-4FDA-81C1-604E9F77ECDE}"/>
              </a:ext>
            </a:extLst>
          </p:cNvPr>
          <p:cNvGrpSpPr/>
          <p:nvPr/>
        </p:nvGrpSpPr>
        <p:grpSpPr>
          <a:xfrm>
            <a:off x="547505" y="386911"/>
            <a:ext cx="406377" cy="406375"/>
            <a:chOff x="2715905" y="-1569492"/>
            <a:chExt cx="504967" cy="504965"/>
          </a:xfrm>
        </p:grpSpPr>
        <p:sp>
          <p:nvSpPr>
            <p:cNvPr id="35" name="椭圆 34">
              <a:extLst>
                <a:ext uri="{FF2B5EF4-FFF2-40B4-BE49-F238E27FC236}">
                  <a16:creationId xmlns:a16="http://schemas.microsoft.com/office/drawing/2014/main" id="{AE8163C7-9BE3-491F-9D81-E51977328B29}"/>
                </a:ext>
              </a:extLst>
            </p:cNvPr>
            <p:cNvSpPr/>
            <p:nvPr/>
          </p:nvSpPr>
          <p:spPr bwMode="auto">
            <a:xfrm>
              <a:off x="2715905" y="-1569492"/>
              <a:ext cx="504967" cy="504965"/>
            </a:xfrm>
            <a:prstGeom prst="ellipse">
              <a:avLst/>
            </a:prstGeom>
            <a:solidFill>
              <a:srgbClr val="FFFFFF"/>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任意多边形: 形状 35">
              <a:extLst>
                <a:ext uri="{FF2B5EF4-FFF2-40B4-BE49-F238E27FC236}">
                  <a16:creationId xmlns:a16="http://schemas.microsoft.com/office/drawing/2014/main" id="{9EE95D1F-45EC-49BB-917C-7F6E5F0C6DD7}"/>
                </a:ext>
              </a:extLst>
            </p:cNvPr>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rgbClr val="BA1E34"/>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86" name="图片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6301" y="444855"/>
            <a:ext cx="2055889" cy="268862"/>
          </a:xfrm>
          <a:prstGeom prst="rect">
            <a:avLst/>
          </a:prstGeom>
        </p:spPr>
      </p:pic>
      <p:pic>
        <p:nvPicPr>
          <p:cNvPr id="9" name="图片 29">
            <a:extLst>
              <a:ext uri="{FF2B5EF4-FFF2-40B4-BE49-F238E27FC236}">
                <a16:creationId xmlns:a16="http://schemas.microsoft.com/office/drawing/2014/main" id="{0F861266-8044-4494-B008-67FE37F0309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291382">
            <a:off x="6179768" y="1097633"/>
            <a:ext cx="628046" cy="201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8">
            <a:extLst>
              <a:ext uri="{FF2B5EF4-FFF2-40B4-BE49-F238E27FC236}">
                <a16:creationId xmlns:a16="http://schemas.microsoft.com/office/drawing/2014/main" id="{8D7F96CD-A6A8-410F-9BB9-8868A4B8C588}"/>
              </a:ext>
            </a:extLst>
          </p:cNvPr>
          <p:cNvSpPr>
            <a:spLocks noChangeArrowheads="1"/>
          </p:cNvSpPr>
          <p:nvPr/>
        </p:nvSpPr>
        <p:spPr bwMode="auto">
          <a:xfrm>
            <a:off x="4433661" y="4694751"/>
            <a:ext cx="207048" cy="207048"/>
          </a:xfrm>
          <a:prstGeom prst="ellipse">
            <a:avLst/>
          </a:prstGeom>
          <a:solidFill>
            <a:srgbClr val="C00000"/>
          </a:solidFill>
          <a:ln w="28575" cap="flat">
            <a:solidFill>
              <a:srgbClr val="FFFFFF"/>
            </a:solidFill>
            <a:prstDash val="solid"/>
            <a:miter lim="800000"/>
          </a:ln>
          <a:effectLst>
            <a:outerShdw blurRad="50800" dist="38100" dir="2700000" algn="tl" rotWithShape="0">
              <a:prstClr val="black">
                <a:alpha val="40000"/>
              </a:prstClr>
            </a:outerShdw>
          </a:effec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400" b="0" i="0" u="none" strike="noStrike" kern="0" cap="none" spc="0" normalizeH="0" baseline="0" noProof="0">
              <a:ln>
                <a:noFill/>
              </a:ln>
              <a:solidFill>
                <a:srgbClr val="54A0D8"/>
              </a:solidFill>
              <a:effectLst/>
              <a:uLnTx/>
              <a:uFillTx/>
              <a:latin typeface="Arial" panose="020B0604020202020204" pitchFamily="34" charset="0"/>
              <a:ea typeface="宋体" panose="02010600030101010101" pitchFamily="2" charset="-122"/>
            </a:endParaRPr>
          </a:p>
        </p:txBody>
      </p:sp>
      <p:sp>
        <p:nvSpPr>
          <p:cNvPr id="11" name="Oval 10">
            <a:extLst>
              <a:ext uri="{FF2B5EF4-FFF2-40B4-BE49-F238E27FC236}">
                <a16:creationId xmlns:a16="http://schemas.microsoft.com/office/drawing/2014/main" id="{D80DD252-54AD-4980-BDC9-C214D581D126}"/>
              </a:ext>
            </a:extLst>
          </p:cNvPr>
          <p:cNvSpPr>
            <a:spLocks noChangeArrowheads="1"/>
          </p:cNvSpPr>
          <p:nvPr/>
        </p:nvSpPr>
        <p:spPr bwMode="auto">
          <a:xfrm>
            <a:off x="5260474" y="3974223"/>
            <a:ext cx="216710" cy="218091"/>
          </a:xfrm>
          <a:prstGeom prst="ellipse">
            <a:avLst/>
          </a:prstGeom>
          <a:solidFill>
            <a:srgbClr val="4D4D4D"/>
          </a:solidFill>
          <a:ln w="28575" cap="flat">
            <a:solidFill>
              <a:srgbClr val="FFFFFF"/>
            </a:solidFill>
            <a:prstDash val="solid"/>
            <a:miter lim="800000"/>
          </a:ln>
          <a:effectLst>
            <a:outerShdw blurRad="50800" dist="38100" dir="2700000" algn="tl" rotWithShape="0">
              <a:prstClr val="black">
                <a:alpha val="40000"/>
              </a:prstClr>
            </a:outerShdw>
          </a:effec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400" b="0" i="0" u="none" strike="noStrike" kern="0" cap="none" spc="0" normalizeH="0" baseline="0" noProof="0">
              <a:ln>
                <a:noFill/>
              </a:ln>
              <a:solidFill>
                <a:srgbClr val="54A0D8"/>
              </a:solidFill>
              <a:effectLst/>
              <a:uLnTx/>
              <a:uFillTx/>
              <a:latin typeface="Arial" panose="020B0604020202020204" pitchFamily="34" charset="0"/>
              <a:ea typeface="宋体" panose="02010600030101010101" pitchFamily="2" charset="-122"/>
            </a:endParaRPr>
          </a:p>
        </p:txBody>
      </p:sp>
      <p:sp>
        <p:nvSpPr>
          <p:cNvPr id="12" name="Oval 12">
            <a:extLst>
              <a:ext uri="{FF2B5EF4-FFF2-40B4-BE49-F238E27FC236}">
                <a16:creationId xmlns:a16="http://schemas.microsoft.com/office/drawing/2014/main" id="{65ABAF6E-9B05-4830-8F1C-FB22396BAA04}"/>
              </a:ext>
            </a:extLst>
          </p:cNvPr>
          <p:cNvSpPr>
            <a:spLocks noChangeArrowheads="1"/>
          </p:cNvSpPr>
          <p:nvPr/>
        </p:nvSpPr>
        <p:spPr bwMode="auto">
          <a:xfrm>
            <a:off x="5831927" y="3179158"/>
            <a:ext cx="247077" cy="247077"/>
          </a:xfrm>
          <a:prstGeom prst="ellipse">
            <a:avLst/>
          </a:prstGeom>
          <a:solidFill>
            <a:srgbClr val="C00000"/>
          </a:solidFill>
          <a:ln w="28575" cap="flat">
            <a:solidFill>
              <a:srgbClr val="FFFFFF"/>
            </a:solidFill>
            <a:prstDash val="solid"/>
            <a:miter lim="800000"/>
          </a:ln>
          <a:effectLst>
            <a:outerShdw blurRad="50800" dist="38100" dir="2700000" algn="tl" rotWithShape="0">
              <a:prstClr val="black">
                <a:alpha val="40000"/>
              </a:prstClr>
            </a:outerShdw>
          </a:effec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400" b="0" i="0" u="none" strike="noStrike" kern="0" cap="none" spc="0" normalizeH="0" baseline="0" noProof="0">
              <a:ln>
                <a:noFill/>
              </a:ln>
              <a:solidFill>
                <a:srgbClr val="54A0D8"/>
              </a:solidFill>
              <a:effectLst/>
              <a:uLnTx/>
              <a:uFillTx/>
              <a:latin typeface="Arial" panose="020B0604020202020204" pitchFamily="34" charset="0"/>
              <a:ea typeface="宋体" panose="02010600030101010101" pitchFamily="2" charset="-122"/>
            </a:endParaRPr>
          </a:p>
        </p:txBody>
      </p:sp>
      <p:sp>
        <p:nvSpPr>
          <p:cNvPr id="13" name="Oval 8">
            <a:extLst>
              <a:ext uri="{FF2B5EF4-FFF2-40B4-BE49-F238E27FC236}">
                <a16:creationId xmlns:a16="http://schemas.microsoft.com/office/drawing/2014/main" id="{426D73ED-17ED-4CC2-9C26-80F0C16B02F9}"/>
              </a:ext>
            </a:extLst>
          </p:cNvPr>
          <p:cNvSpPr>
            <a:spLocks noChangeArrowheads="1"/>
          </p:cNvSpPr>
          <p:nvPr/>
        </p:nvSpPr>
        <p:spPr bwMode="auto">
          <a:xfrm>
            <a:off x="3125116" y="5324177"/>
            <a:ext cx="179442" cy="178061"/>
          </a:xfrm>
          <a:prstGeom prst="ellipse">
            <a:avLst/>
          </a:prstGeom>
          <a:solidFill>
            <a:srgbClr val="4D4D4D"/>
          </a:solidFill>
          <a:ln w="28575" cap="flat">
            <a:solidFill>
              <a:srgbClr val="FFFFFF"/>
            </a:solidFill>
            <a:prstDash val="solid"/>
            <a:miter lim="800000"/>
          </a:ln>
          <a:effectLst>
            <a:outerShdw blurRad="50800" dist="38100" dir="2700000" algn="tl" rotWithShape="0">
              <a:prstClr val="black">
                <a:alpha val="40000"/>
              </a:prstClr>
            </a:outerShdw>
          </a:effec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400" b="0" i="0" u="none" strike="noStrike" kern="0" cap="none" spc="0" normalizeH="0" baseline="0" noProof="0">
              <a:ln>
                <a:noFill/>
              </a:ln>
              <a:solidFill>
                <a:srgbClr val="54A0D8"/>
              </a:solidFill>
              <a:effectLst/>
              <a:uLnTx/>
              <a:uFillTx/>
              <a:latin typeface="Arial" panose="020B0604020202020204" pitchFamily="34" charset="0"/>
              <a:ea typeface="宋体" panose="02010600030101010101" pitchFamily="2" charset="-122"/>
            </a:endParaRPr>
          </a:p>
        </p:txBody>
      </p:sp>
      <p:sp>
        <p:nvSpPr>
          <p:cNvPr id="14" name="文本框 13">
            <a:extLst>
              <a:ext uri="{FF2B5EF4-FFF2-40B4-BE49-F238E27FC236}">
                <a16:creationId xmlns:a16="http://schemas.microsoft.com/office/drawing/2014/main" id="{30D7E0C0-387C-49DD-B3EF-A059C1256CAE}"/>
              </a:ext>
            </a:extLst>
          </p:cNvPr>
          <p:cNvSpPr txBox="1"/>
          <p:nvPr/>
        </p:nvSpPr>
        <p:spPr>
          <a:xfrm>
            <a:off x="3486760" y="5378009"/>
            <a:ext cx="6998230" cy="276999"/>
          </a:xfrm>
          <a:prstGeom prst="rect">
            <a:avLst/>
          </a:prstGeom>
          <a:noFill/>
        </p:spPr>
        <p:txBody>
          <a:bodyPr>
            <a:spAutoFit/>
          </a:bodyPr>
          <a:lstStyle/>
          <a:p>
            <a:pPr fontAlgn="base">
              <a:spcBef>
                <a:spcPct val="0"/>
              </a:spcBef>
              <a:spcAft>
                <a:spcPct val="0"/>
              </a:spcAft>
              <a:buFont typeface="Arial" panose="020B0604020202020204" pitchFamily="34" charset="0"/>
              <a:buNone/>
            </a:pPr>
            <a:r>
              <a:rPr lang="zh-CN" altLang="en-US" sz="1200" dirty="0">
                <a:solidFill>
                  <a:srgbClr val="4D4D4D"/>
                </a:solidFill>
                <a:latin typeface="微软雅黑"/>
                <a:ea typeface="微软雅黑"/>
              </a:rPr>
              <a:t>  保持心态、积极沟通、多学多问、善于总结</a:t>
            </a:r>
          </a:p>
        </p:txBody>
      </p:sp>
      <p:grpSp>
        <p:nvGrpSpPr>
          <p:cNvPr id="15" name="组合 14">
            <a:extLst>
              <a:ext uri="{FF2B5EF4-FFF2-40B4-BE49-F238E27FC236}">
                <a16:creationId xmlns:a16="http://schemas.microsoft.com/office/drawing/2014/main" id="{3D9396FB-F3FE-49A8-932A-AE3E87F951CF}"/>
              </a:ext>
            </a:extLst>
          </p:cNvPr>
          <p:cNvGrpSpPr/>
          <p:nvPr/>
        </p:nvGrpSpPr>
        <p:grpSpPr>
          <a:xfrm>
            <a:off x="1773782" y="4990139"/>
            <a:ext cx="1405167" cy="346460"/>
            <a:chOff x="1198563" y="5017382"/>
            <a:chExt cx="1616075" cy="398462"/>
          </a:xfrm>
        </p:grpSpPr>
        <p:sp>
          <p:nvSpPr>
            <p:cNvPr id="16" name="矩形: 圆角 36">
              <a:extLst>
                <a:ext uri="{FF2B5EF4-FFF2-40B4-BE49-F238E27FC236}">
                  <a16:creationId xmlns:a16="http://schemas.microsoft.com/office/drawing/2014/main" id="{EA56C721-9FB5-4848-AEA2-0698623D864E}"/>
                </a:ext>
              </a:extLst>
            </p:cNvPr>
            <p:cNvSpPr>
              <a:spLocks noChangeArrowheads="1"/>
            </p:cNvSpPr>
            <p:nvPr/>
          </p:nvSpPr>
          <p:spPr bwMode="auto">
            <a:xfrm>
              <a:off x="1198563" y="5022144"/>
              <a:ext cx="1616075" cy="393700"/>
            </a:xfrm>
            <a:prstGeom prst="roundRect">
              <a:avLst>
                <a:gd name="adj" fmla="val 50000"/>
              </a:avLst>
            </a:prstGeom>
            <a:solidFill>
              <a:srgbClr val="595959"/>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Tx/>
                <a:buSzTx/>
                <a:buFont typeface="Arial" panose="020B0604020202020204" pitchFamily="34" charset="0"/>
                <a:buChar char="•"/>
                <a:tabLst/>
                <a:defRPr/>
              </a:pPr>
              <a:endParaRPr kumimoji="0" lang="zh-CN" altLang="en-US" sz="1600" b="0" i="0" u="none" strike="noStrike" kern="0" cap="none" spc="0" normalizeH="0" baseline="0" noProof="0">
                <a:ln>
                  <a:noFill/>
                </a:ln>
                <a:solidFill>
                  <a:srgbClr val="F4F4F4"/>
                </a:solidFill>
                <a:effectLst/>
                <a:uLnTx/>
                <a:uFillTx/>
                <a:latin typeface="Arial" panose="020B0604020202020204" pitchFamily="34" charset="0"/>
                <a:ea typeface="微软雅黑" panose="020B0503020204020204" pitchFamily="34" charset="-122"/>
              </a:endParaRPr>
            </a:p>
          </p:txBody>
        </p:sp>
        <p:sp>
          <p:nvSpPr>
            <p:cNvPr id="17" name="文本框 16">
              <a:extLst>
                <a:ext uri="{FF2B5EF4-FFF2-40B4-BE49-F238E27FC236}">
                  <a16:creationId xmlns:a16="http://schemas.microsoft.com/office/drawing/2014/main" id="{6D0C1518-11A0-4B78-AE62-582184730696}"/>
                </a:ext>
              </a:extLst>
            </p:cNvPr>
            <p:cNvSpPr txBox="1"/>
            <p:nvPr/>
          </p:nvSpPr>
          <p:spPr>
            <a:xfrm>
              <a:off x="1509713" y="5017382"/>
              <a:ext cx="1038318" cy="353973"/>
            </a:xfrm>
            <a:prstGeom prst="rect">
              <a:avLst/>
            </a:prstGeom>
            <a:noFill/>
          </p:spPr>
          <p:txBody>
            <a:bodyPr wrap="none">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400" b="0" i="0" u="none" strike="noStrike" kern="0" cap="none" spc="0" normalizeH="0" baseline="0" noProof="0" dirty="0">
                  <a:ln>
                    <a:noFill/>
                  </a:ln>
                  <a:solidFill>
                    <a:srgbClr val="FFFFFF"/>
                  </a:solidFill>
                  <a:effectLst/>
                  <a:uLnTx/>
                  <a:uFillTx/>
                  <a:latin typeface="微软雅黑"/>
                  <a:ea typeface="微软雅黑"/>
                </a:rPr>
                <a:t>积极向上</a:t>
              </a:r>
            </a:p>
          </p:txBody>
        </p:sp>
      </p:grpSp>
      <p:sp>
        <p:nvSpPr>
          <p:cNvPr id="18" name="文本框 39">
            <a:extLst>
              <a:ext uri="{FF2B5EF4-FFF2-40B4-BE49-F238E27FC236}">
                <a16:creationId xmlns:a16="http://schemas.microsoft.com/office/drawing/2014/main" id="{964200F6-777C-4A7F-B5C0-1B120440617C}"/>
              </a:ext>
            </a:extLst>
          </p:cNvPr>
          <p:cNvSpPr txBox="1">
            <a:spLocks noChangeArrowheads="1"/>
          </p:cNvSpPr>
          <p:nvPr/>
        </p:nvSpPr>
        <p:spPr bwMode="auto">
          <a:xfrm>
            <a:off x="4727670" y="4767907"/>
            <a:ext cx="57117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Aft>
                <a:spcPct val="0"/>
              </a:spcAft>
              <a:buFont typeface="Arial" panose="020B0604020202020204" pitchFamily="34" charset="0"/>
              <a:buChar char="•"/>
            </a:pPr>
            <a:r>
              <a:rPr lang="en-US" altLang="zh-CN" sz="1200" dirty="0">
                <a:solidFill>
                  <a:srgbClr val="4D4D4D"/>
                </a:solidFill>
                <a:latin typeface="微软雅黑"/>
                <a:ea typeface="微软雅黑"/>
              </a:rPr>
              <a:t> </a:t>
            </a:r>
            <a:r>
              <a:rPr lang="zh-CN" altLang="en-US" sz="1200" dirty="0">
                <a:solidFill>
                  <a:srgbClr val="4D4D4D"/>
                </a:solidFill>
                <a:latin typeface="微软雅黑"/>
                <a:ea typeface="微软雅黑"/>
              </a:rPr>
              <a:t>编码规范、编程技巧、设计构思以及问题排查的思路</a:t>
            </a:r>
          </a:p>
        </p:txBody>
      </p:sp>
      <p:sp>
        <p:nvSpPr>
          <p:cNvPr id="19" name="文本框 41">
            <a:extLst>
              <a:ext uri="{FF2B5EF4-FFF2-40B4-BE49-F238E27FC236}">
                <a16:creationId xmlns:a16="http://schemas.microsoft.com/office/drawing/2014/main" id="{F2EE45F2-7351-4117-92B7-EA1BCF147E30}"/>
              </a:ext>
            </a:extLst>
          </p:cNvPr>
          <p:cNvSpPr txBox="1">
            <a:spLocks noChangeArrowheads="1"/>
          </p:cNvSpPr>
          <p:nvPr/>
        </p:nvSpPr>
        <p:spPr bwMode="auto">
          <a:xfrm>
            <a:off x="5555863" y="4098452"/>
            <a:ext cx="55078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Aft>
                <a:spcPct val="0"/>
              </a:spcAft>
              <a:buFont typeface="Arial" panose="020B0604020202020204" pitchFamily="34" charset="0"/>
              <a:buChar char="•"/>
            </a:pPr>
            <a:r>
              <a:rPr lang="zh-CN" altLang="en-US" sz="1200" dirty="0">
                <a:solidFill>
                  <a:srgbClr val="4D4D4D"/>
                </a:solidFill>
                <a:latin typeface="微软雅黑"/>
                <a:ea typeface="微软雅黑"/>
              </a:rPr>
              <a:t> 随着一个个项目的完成，我对于项目流程愈发熟悉，也对每个流程节点该做什么有了更深的认识</a:t>
            </a:r>
            <a:r>
              <a:rPr lang="en-US" altLang="zh-CN" sz="1200" dirty="0">
                <a:solidFill>
                  <a:srgbClr val="4D4D4D"/>
                </a:solidFill>
                <a:latin typeface="微软雅黑"/>
                <a:ea typeface="微软雅黑"/>
              </a:rPr>
              <a:t>——</a:t>
            </a:r>
            <a:r>
              <a:rPr lang="zh-CN" altLang="en-US" sz="1200" dirty="0">
                <a:solidFill>
                  <a:srgbClr val="4D4D4D"/>
                </a:solidFill>
                <a:latin typeface="微软雅黑"/>
                <a:ea typeface="微软雅黑"/>
              </a:rPr>
              <a:t>快速上手、高效开发、稳定结束</a:t>
            </a:r>
          </a:p>
        </p:txBody>
      </p:sp>
      <p:sp>
        <p:nvSpPr>
          <p:cNvPr id="20" name="文本框 43">
            <a:extLst>
              <a:ext uri="{FF2B5EF4-FFF2-40B4-BE49-F238E27FC236}">
                <a16:creationId xmlns:a16="http://schemas.microsoft.com/office/drawing/2014/main" id="{42964138-F914-449A-BAD3-82BC515CD9C6}"/>
              </a:ext>
            </a:extLst>
          </p:cNvPr>
          <p:cNvSpPr txBox="1">
            <a:spLocks noChangeArrowheads="1"/>
          </p:cNvSpPr>
          <p:nvPr/>
        </p:nvSpPr>
        <p:spPr bwMode="auto">
          <a:xfrm>
            <a:off x="6203233" y="3293724"/>
            <a:ext cx="54365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Aft>
                <a:spcPct val="0"/>
              </a:spcAft>
              <a:buFont typeface="Arial" panose="020B0604020202020204" pitchFamily="34" charset="0"/>
              <a:buChar char="•"/>
            </a:pPr>
            <a:r>
              <a:rPr lang="zh-CN" altLang="en-US" sz="1200" dirty="0">
                <a:solidFill>
                  <a:srgbClr val="4D4D4D"/>
                </a:solidFill>
                <a:latin typeface="微软雅黑"/>
                <a:ea typeface="微软雅黑"/>
              </a:rPr>
              <a:t> 安全生产</a:t>
            </a:r>
            <a:r>
              <a:rPr lang="en-US" altLang="zh-CN" sz="1200" dirty="0">
                <a:solidFill>
                  <a:srgbClr val="4D4D4D"/>
                </a:solidFill>
                <a:latin typeface="微软雅黑"/>
                <a:ea typeface="微软雅黑"/>
              </a:rPr>
              <a:t>BU</a:t>
            </a:r>
            <a:r>
              <a:rPr lang="zh-CN" altLang="en-US" sz="1200" dirty="0">
                <a:solidFill>
                  <a:srgbClr val="4D4D4D"/>
                </a:solidFill>
                <a:latin typeface="微软雅黑"/>
                <a:ea typeface="微软雅黑"/>
              </a:rPr>
              <a:t>涉及的组件多种多样，以解决缺陷为桥梁，对很多常用组件都有</a:t>
            </a:r>
            <a:r>
              <a:rPr lang="en-US" altLang="zh-CN" sz="1200" dirty="0">
                <a:solidFill>
                  <a:srgbClr val="4D4D4D"/>
                </a:solidFill>
                <a:latin typeface="微软雅黑"/>
                <a:ea typeface="微软雅黑"/>
              </a:rPr>
              <a:t>      </a:t>
            </a:r>
            <a:r>
              <a:rPr lang="zh-CN" altLang="en-US" sz="1200" dirty="0">
                <a:solidFill>
                  <a:srgbClr val="4D4D4D"/>
                </a:solidFill>
                <a:latin typeface="微软雅黑"/>
                <a:ea typeface="微软雅黑"/>
              </a:rPr>
              <a:t>了一定程度的了解，为今后快速上手开发新项目打下基础。</a:t>
            </a:r>
          </a:p>
        </p:txBody>
      </p:sp>
      <p:grpSp>
        <p:nvGrpSpPr>
          <p:cNvPr id="21" name="组合 20">
            <a:extLst>
              <a:ext uri="{FF2B5EF4-FFF2-40B4-BE49-F238E27FC236}">
                <a16:creationId xmlns:a16="http://schemas.microsoft.com/office/drawing/2014/main" id="{448F37CC-1A15-490E-96AE-FBE163C799F3}"/>
              </a:ext>
            </a:extLst>
          </p:cNvPr>
          <p:cNvGrpSpPr/>
          <p:nvPr/>
        </p:nvGrpSpPr>
        <p:grpSpPr>
          <a:xfrm>
            <a:off x="3058861" y="4418686"/>
            <a:ext cx="1405167" cy="345080"/>
            <a:chOff x="2676525" y="4360157"/>
            <a:chExt cx="1616075" cy="396875"/>
          </a:xfrm>
        </p:grpSpPr>
        <p:sp>
          <p:nvSpPr>
            <p:cNvPr id="22" name="矩形: 圆角 44">
              <a:extLst>
                <a:ext uri="{FF2B5EF4-FFF2-40B4-BE49-F238E27FC236}">
                  <a16:creationId xmlns:a16="http://schemas.microsoft.com/office/drawing/2014/main" id="{2404C48C-28D7-4128-9635-30002544982B}"/>
                </a:ext>
              </a:extLst>
            </p:cNvPr>
            <p:cNvSpPr>
              <a:spLocks noChangeArrowheads="1"/>
            </p:cNvSpPr>
            <p:nvPr/>
          </p:nvSpPr>
          <p:spPr bwMode="auto">
            <a:xfrm>
              <a:off x="2676525" y="4363332"/>
              <a:ext cx="1616075" cy="393700"/>
            </a:xfrm>
            <a:prstGeom prst="roundRect">
              <a:avLst>
                <a:gd name="adj" fmla="val 50000"/>
              </a:avLst>
            </a:prstGeom>
            <a:solidFill>
              <a:srgbClr val="C00000"/>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Tx/>
                <a:buSzTx/>
                <a:buFont typeface="Arial" panose="020B0604020202020204" pitchFamily="34" charset="0"/>
                <a:buChar char="•"/>
                <a:tabLst/>
                <a:defRPr/>
              </a:pPr>
              <a:endParaRPr kumimoji="0" lang="zh-CN" altLang="en-US" sz="1600" b="0" i="0" u="none" strike="noStrike" kern="0" cap="none" spc="0" normalizeH="0" baseline="0" noProof="0">
                <a:ln>
                  <a:noFill/>
                </a:ln>
                <a:solidFill>
                  <a:srgbClr val="F4F4F4"/>
                </a:solidFill>
                <a:effectLst/>
                <a:uLnTx/>
                <a:uFillTx/>
                <a:latin typeface="Arial" panose="020B0604020202020204" pitchFamily="34" charset="0"/>
                <a:ea typeface="微软雅黑" panose="020B0503020204020204" pitchFamily="34" charset="-122"/>
              </a:endParaRPr>
            </a:p>
          </p:txBody>
        </p:sp>
        <p:sp>
          <p:nvSpPr>
            <p:cNvPr id="23" name="文本框 22">
              <a:extLst>
                <a:ext uri="{FF2B5EF4-FFF2-40B4-BE49-F238E27FC236}">
                  <a16:creationId xmlns:a16="http://schemas.microsoft.com/office/drawing/2014/main" id="{84ABDEED-D625-4612-8836-06F111CFFB6A}"/>
                </a:ext>
              </a:extLst>
            </p:cNvPr>
            <p:cNvSpPr txBox="1"/>
            <p:nvPr/>
          </p:nvSpPr>
          <p:spPr>
            <a:xfrm>
              <a:off x="2959100" y="4360157"/>
              <a:ext cx="1038318" cy="353973"/>
            </a:xfrm>
            <a:prstGeom prst="rect">
              <a:avLst/>
            </a:prstGeom>
            <a:noFill/>
          </p:spPr>
          <p:txBody>
            <a:bodyPr wrap="none">
              <a:spAutoFit/>
            </a:bodyPr>
            <a:lstStyle>
              <a:defPPr>
                <a:defRPr lang="zh-CN"/>
              </a:defPPr>
              <a:lvl1pPr>
                <a:defRPr b="1">
                  <a:solidFill>
                    <a:schemeClr val="accent1"/>
                  </a:solidFill>
                </a:defRPr>
              </a:lvl1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400" b="0" i="0" u="none" strike="noStrike" kern="0" cap="none" spc="0" normalizeH="0" baseline="0" noProof="0" dirty="0">
                  <a:ln>
                    <a:noFill/>
                  </a:ln>
                  <a:solidFill>
                    <a:srgbClr val="FFFFFF"/>
                  </a:solidFill>
                  <a:effectLst/>
                  <a:uLnTx/>
                  <a:uFillTx/>
                  <a:latin typeface="微软雅黑"/>
                  <a:ea typeface="微软雅黑"/>
                </a:rPr>
                <a:t>技术提升</a:t>
              </a:r>
            </a:p>
          </p:txBody>
        </p:sp>
      </p:grpSp>
      <p:grpSp>
        <p:nvGrpSpPr>
          <p:cNvPr id="24" name="组合 23">
            <a:extLst>
              <a:ext uri="{FF2B5EF4-FFF2-40B4-BE49-F238E27FC236}">
                <a16:creationId xmlns:a16="http://schemas.microsoft.com/office/drawing/2014/main" id="{3501C187-E202-4AE1-90D8-70D9C7472150}"/>
              </a:ext>
            </a:extLst>
          </p:cNvPr>
          <p:cNvGrpSpPr/>
          <p:nvPr/>
        </p:nvGrpSpPr>
        <p:grpSpPr>
          <a:xfrm>
            <a:off x="3816658" y="3735427"/>
            <a:ext cx="1405167" cy="343700"/>
            <a:chOff x="3548063" y="3574344"/>
            <a:chExt cx="1616075" cy="395288"/>
          </a:xfrm>
        </p:grpSpPr>
        <p:sp>
          <p:nvSpPr>
            <p:cNvPr id="25" name="矩形: 圆角 46">
              <a:extLst>
                <a:ext uri="{FF2B5EF4-FFF2-40B4-BE49-F238E27FC236}">
                  <a16:creationId xmlns:a16="http://schemas.microsoft.com/office/drawing/2014/main" id="{B475EC00-10E5-4322-B9D4-604278182410}"/>
                </a:ext>
              </a:extLst>
            </p:cNvPr>
            <p:cNvSpPr>
              <a:spLocks noChangeArrowheads="1"/>
            </p:cNvSpPr>
            <p:nvPr/>
          </p:nvSpPr>
          <p:spPr bwMode="auto">
            <a:xfrm>
              <a:off x="3548063" y="3575932"/>
              <a:ext cx="1616075" cy="393700"/>
            </a:xfrm>
            <a:prstGeom prst="roundRect">
              <a:avLst>
                <a:gd name="adj" fmla="val 50000"/>
              </a:avLst>
            </a:prstGeom>
            <a:solidFill>
              <a:srgbClr val="595959"/>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Tx/>
                <a:buSzTx/>
                <a:buFont typeface="Arial" panose="020B0604020202020204" pitchFamily="34" charset="0"/>
                <a:buChar char="•"/>
                <a:tabLst/>
                <a:defRPr/>
              </a:pPr>
              <a:endParaRPr kumimoji="0" lang="zh-CN" altLang="en-US" sz="1600" b="0" i="0" u="none" strike="noStrike" kern="0" cap="none" spc="0" normalizeH="0" baseline="0" noProof="0">
                <a:ln>
                  <a:noFill/>
                </a:ln>
                <a:solidFill>
                  <a:srgbClr val="F4F4F4"/>
                </a:solidFill>
                <a:effectLst/>
                <a:uLnTx/>
                <a:uFillTx/>
                <a:latin typeface="Arial" panose="020B0604020202020204" pitchFamily="34" charset="0"/>
                <a:ea typeface="微软雅黑" panose="020B0503020204020204" pitchFamily="34" charset="-122"/>
              </a:endParaRPr>
            </a:p>
          </p:txBody>
        </p:sp>
        <p:sp>
          <p:nvSpPr>
            <p:cNvPr id="26" name="文本框 25">
              <a:extLst>
                <a:ext uri="{FF2B5EF4-FFF2-40B4-BE49-F238E27FC236}">
                  <a16:creationId xmlns:a16="http://schemas.microsoft.com/office/drawing/2014/main" id="{84FEE00F-C9F3-415B-9936-7DCF5EBA5E95}"/>
                </a:ext>
              </a:extLst>
            </p:cNvPr>
            <p:cNvSpPr txBox="1"/>
            <p:nvPr/>
          </p:nvSpPr>
          <p:spPr>
            <a:xfrm>
              <a:off x="3832225" y="3574344"/>
              <a:ext cx="1038318" cy="353973"/>
            </a:xfrm>
            <a:prstGeom prst="rect">
              <a:avLst/>
            </a:prstGeom>
            <a:noFill/>
          </p:spPr>
          <p:txBody>
            <a:bodyPr wrap="none">
              <a:spAutoFit/>
            </a:bodyPr>
            <a:lstStyle>
              <a:defPPr>
                <a:defRPr lang="zh-CN"/>
              </a:defPPr>
              <a:lvl1pPr>
                <a:defRPr b="1">
                  <a:solidFill>
                    <a:schemeClr val="accent1"/>
                  </a:solidFill>
                </a:defRPr>
              </a:lvl1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400" b="0" i="0" u="none" strike="noStrike" kern="0" cap="none" spc="0" normalizeH="0" baseline="0" noProof="0" dirty="0">
                  <a:ln>
                    <a:noFill/>
                  </a:ln>
                  <a:solidFill>
                    <a:srgbClr val="FFFFFF"/>
                  </a:solidFill>
                  <a:effectLst/>
                  <a:uLnTx/>
                  <a:uFillTx/>
                  <a:latin typeface="微软雅黑"/>
                  <a:ea typeface="微软雅黑"/>
                </a:rPr>
                <a:t>项目经验</a:t>
              </a:r>
            </a:p>
          </p:txBody>
        </p:sp>
      </p:grpSp>
      <p:grpSp>
        <p:nvGrpSpPr>
          <p:cNvPr id="27" name="组合 26">
            <a:extLst>
              <a:ext uri="{FF2B5EF4-FFF2-40B4-BE49-F238E27FC236}">
                <a16:creationId xmlns:a16="http://schemas.microsoft.com/office/drawing/2014/main" id="{8B670152-4B13-4B77-A995-382DE92AE980}"/>
              </a:ext>
            </a:extLst>
          </p:cNvPr>
          <p:cNvGrpSpPr/>
          <p:nvPr/>
        </p:nvGrpSpPr>
        <p:grpSpPr>
          <a:xfrm>
            <a:off x="4390871" y="2951404"/>
            <a:ext cx="1405167" cy="342320"/>
            <a:chOff x="4208463" y="2672644"/>
            <a:chExt cx="1616075" cy="393700"/>
          </a:xfrm>
        </p:grpSpPr>
        <p:sp>
          <p:nvSpPr>
            <p:cNvPr id="28" name="矩形: 圆角 48">
              <a:extLst>
                <a:ext uri="{FF2B5EF4-FFF2-40B4-BE49-F238E27FC236}">
                  <a16:creationId xmlns:a16="http://schemas.microsoft.com/office/drawing/2014/main" id="{1430D9F3-4516-4407-B9D5-A74D9D2DA5CE}"/>
                </a:ext>
              </a:extLst>
            </p:cNvPr>
            <p:cNvSpPr>
              <a:spLocks noChangeArrowheads="1"/>
            </p:cNvSpPr>
            <p:nvPr/>
          </p:nvSpPr>
          <p:spPr bwMode="auto">
            <a:xfrm>
              <a:off x="4208463" y="2672644"/>
              <a:ext cx="1616075" cy="393700"/>
            </a:xfrm>
            <a:prstGeom prst="roundRect">
              <a:avLst>
                <a:gd name="adj" fmla="val 50000"/>
              </a:avLst>
            </a:prstGeom>
            <a:solidFill>
              <a:srgbClr val="C00000"/>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Tx/>
                <a:buSzTx/>
                <a:buFont typeface="Arial" panose="020B0604020202020204" pitchFamily="34" charset="0"/>
                <a:buChar char="•"/>
                <a:tabLst/>
                <a:defRPr/>
              </a:pPr>
              <a:endParaRPr kumimoji="0" lang="zh-CN" altLang="en-US" sz="1600" b="0" i="0" u="none" strike="noStrike" kern="0" cap="none" spc="0" normalizeH="0" baseline="0" noProof="0">
                <a:ln>
                  <a:noFill/>
                </a:ln>
                <a:solidFill>
                  <a:srgbClr val="F4F4F4"/>
                </a:solidFill>
                <a:effectLst/>
                <a:uLnTx/>
                <a:uFillTx/>
                <a:latin typeface="Arial" panose="020B0604020202020204" pitchFamily="34" charset="0"/>
                <a:ea typeface="微软雅黑" panose="020B0503020204020204" pitchFamily="34" charset="-122"/>
              </a:endParaRPr>
            </a:p>
          </p:txBody>
        </p:sp>
        <p:sp>
          <p:nvSpPr>
            <p:cNvPr id="29" name="文本框 28">
              <a:extLst>
                <a:ext uri="{FF2B5EF4-FFF2-40B4-BE49-F238E27FC236}">
                  <a16:creationId xmlns:a16="http://schemas.microsoft.com/office/drawing/2014/main" id="{6DAEF6DD-0702-4A30-A056-899BEE462F75}"/>
                </a:ext>
              </a:extLst>
            </p:cNvPr>
            <p:cNvSpPr txBox="1"/>
            <p:nvPr/>
          </p:nvSpPr>
          <p:spPr>
            <a:xfrm>
              <a:off x="4494213" y="2683757"/>
              <a:ext cx="1038318" cy="353972"/>
            </a:xfrm>
            <a:prstGeom prst="rect">
              <a:avLst/>
            </a:prstGeom>
            <a:noFill/>
          </p:spPr>
          <p:txBody>
            <a:bodyPr wrap="none">
              <a:spAutoFit/>
            </a:bodyPr>
            <a:lstStyle>
              <a:defPPr>
                <a:defRPr lang="zh-CN"/>
              </a:defPPr>
              <a:lvl1pPr>
                <a:defRPr b="1">
                  <a:solidFill>
                    <a:schemeClr val="accent1"/>
                  </a:solidFill>
                </a:defRPr>
              </a:lvl1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400" b="0" i="0" u="none" strike="noStrike" kern="0" cap="none" spc="0" normalizeH="0" baseline="0" noProof="0" dirty="0">
                  <a:ln>
                    <a:noFill/>
                  </a:ln>
                  <a:solidFill>
                    <a:srgbClr val="FFFFFF"/>
                  </a:solidFill>
                  <a:effectLst/>
                  <a:uLnTx/>
                  <a:uFillTx/>
                  <a:latin typeface="微软雅黑"/>
                  <a:ea typeface="微软雅黑"/>
                </a:rPr>
                <a:t>业务能力</a:t>
              </a:r>
            </a:p>
          </p:txBody>
        </p:sp>
      </p:grpSp>
      <p:sp>
        <p:nvSpPr>
          <p:cNvPr id="30" name="TextBox 22">
            <a:extLst>
              <a:ext uri="{FF2B5EF4-FFF2-40B4-BE49-F238E27FC236}">
                <a16:creationId xmlns:a16="http://schemas.microsoft.com/office/drawing/2014/main" id="{C29F8CDE-687D-4336-8ED7-9C6C67560065}"/>
              </a:ext>
            </a:extLst>
          </p:cNvPr>
          <p:cNvSpPr txBox="1"/>
          <p:nvPr/>
        </p:nvSpPr>
        <p:spPr>
          <a:xfrm>
            <a:off x="1522131" y="2551249"/>
            <a:ext cx="1897942" cy="874407"/>
          </a:xfrm>
          <a:prstGeom prst="rect">
            <a:avLst/>
          </a:prstGeom>
          <a:noFill/>
        </p:spPr>
        <p:txBody>
          <a:bodyPr>
            <a:spAutoFit/>
          </a:bodyPr>
          <a:lstStyle/>
          <a:p>
            <a:pPr algn="ctr" fontAlgn="base">
              <a:lnSpc>
                <a:spcPct val="150000"/>
              </a:lnSpc>
              <a:spcBef>
                <a:spcPct val="0"/>
              </a:spcBef>
              <a:spcAft>
                <a:spcPct val="0"/>
              </a:spcAft>
              <a:buFont typeface="Arial" panose="020B0604020202020204" pitchFamily="34" charset="0"/>
              <a:buNone/>
              <a:defRPr/>
            </a:pPr>
            <a:r>
              <a:rPr lang="zh-CN" altLang="en-US" b="1" dirty="0">
                <a:solidFill>
                  <a:srgbClr val="4D4D4D"/>
                </a:solidFill>
                <a:latin typeface="微软雅黑"/>
                <a:ea typeface="微软雅黑"/>
              </a:rPr>
              <a:t>保证工作质量</a:t>
            </a:r>
            <a:endParaRPr lang="en-US" altLang="zh-CN" b="1" dirty="0">
              <a:solidFill>
                <a:srgbClr val="4D4D4D"/>
              </a:solidFill>
              <a:latin typeface="微软雅黑"/>
              <a:ea typeface="微软雅黑"/>
            </a:endParaRPr>
          </a:p>
          <a:p>
            <a:pPr algn="ctr" fontAlgn="base">
              <a:lnSpc>
                <a:spcPct val="150000"/>
              </a:lnSpc>
              <a:spcBef>
                <a:spcPct val="0"/>
              </a:spcBef>
              <a:spcAft>
                <a:spcPct val="0"/>
              </a:spcAft>
              <a:buFont typeface="Arial" panose="020B0604020202020204" pitchFamily="34" charset="0"/>
              <a:buNone/>
              <a:defRPr/>
            </a:pPr>
            <a:r>
              <a:rPr lang="zh-CN" altLang="en-US" b="1" dirty="0">
                <a:solidFill>
                  <a:srgbClr val="4D4D4D"/>
                </a:solidFill>
                <a:latin typeface="微软雅黑"/>
                <a:ea typeface="微软雅黑"/>
              </a:rPr>
              <a:t>提升开发效率</a:t>
            </a:r>
          </a:p>
        </p:txBody>
      </p:sp>
    </p:spTree>
    <p:extLst>
      <p:ext uri="{BB962C8B-B14F-4D97-AF65-F5344CB8AC3E}">
        <p14:creationId xmlns:p14="http://schemas.microsoft.com/office/powerpoint/2010/main" val="595425317"/>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par>
                                <p:cTn id="30" presetID="53" presetClass="entr" presetSubtype="16"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53" presetClass="entr" presetSubtype="16"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par>
                                <p:cTn id="40" presetID="53" presetClass="entr" presetSubtype="16"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par>
                                <p:cTn id="45" presetID="53" presetClass="entr" presetSubtype="16"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Effect transition="in" filter="fade">
                                      <p:cBhvr>
                                        <p:cTn id="49" dur="500"/>
                                        <p:tgtEl>
                                          <p:spTgt spid="15"/>
                                        </p:tgtEl>
                                      </p:cBhvr>
                                    </p:animEffect>
                                  </p:childTnLst>
                                </p:cTn>
                              </p:par>
                              <p:par>
                                <p:cTn id="50" presetID="2" presetClass="entr" presetSubtype="8" fill="hold" nodeType="withEffect">
                                  <p:stCondLst>
                                    <p:cond delay="0"/>
                                  </p:stCondLst>
                                  <p:childTnLst>
                                    <p:set>
                                      <p:cBhvr>
                                        <p:cTn id="51" dur="1" fill="hold">
                                          <p:stCondLst>
                                            <p:cond delay="0"/>
                                          </p:stCondLst>
                                        </p:cTn>
                                        <p:tgtEl>
                                          <p:spTgt spid="30">
                                            <p:txEl>
                                              <p:pRg st="0" end="0"/>
                                            </p:txEl>
                                          </p:spTgt>
                                        </p:tgtEl>
                                        <p:attrNameLst>
                                          <p:attrName>style.visibility</p:attrName>
                                        </p:attrNameLst>
                                      </p:cBhvr>
                                      <p:to>
                                        <p:strVal val="visible"/>
                                      </p:to>
                                    </p:set>
                                    <p:anim calcmode="lin" valueType="num">
                                      <p:cBhvr additive="base">
                                        <p:cTn id="52" dur="500" fill="hold"/>
                                        <p:tgtEl>
                                          <p:spTgt spid="30">
                                            <p:txEl>
                                              <p:pRg st="0" end="0"/>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30">
                                            <p:txEl>
                                              <p:pRg st="0" end="0"/>
                                            </p:txEl>
                                          </p:spTgt>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30">
                                            <p:txEl>
                                              <p:pRg st="1" end="1"/>
                                            </p:txEl>
                                          </p:spTgt>
                                        </p:tgtEl>
                                        <p:attrNameLst>
                                          <p:attrName>style.visibility</p:attrName>
                                        </p:attrNameLst>
                                      </p:cBhvr>
                                      <p:to>
                                        <p:strVal val="visible"/>
                                      </p:to>
                                    </p:set>
                                    <p:anim calcmode="lin" valueType="num">
                                      <p:cBhvr additive="base">
                                        <p:cTn id="56" dur="500" fill="hold"/>
                                        <p:tgtEl>
                                          <p:spTgt spid="30">
                                            <p:txEl>
                                              <p:pRg st="1" end="1"/>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3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additive="base">
                                        <p:cTn id="62" dur="500" fill="hold"/>
                                        <p:tgtEl>
                                          <p:spTgt spid="20"/>
                                        </p:tgtEl>
                                        <p:attrNameLst>
                                          <p:attrName>ppt_x</p:attrName>
                                        </p:attrNameLst>
                                      </p:cBhvr>
                                      <p:tavLst>
                                        <p:tav tm="0">
                                          <p:val>
                                            <p:strVal val="#ppt_x"/>
                                          </p:val>
                                        </p:tav>
                                        <p:tav tm="100000">
                                          <p:val>
                                            <p:strVal val="#ppt_x"/>
                                          </p:val>
                                        </p:tav>
                                      </p:tavLst>
                                    </p:anim>
                                    <p:anim calcmode="lin" valueType="num">
                                      <p:cBhvr additive="base">
                                        <p:cTn id="63" dur="500" fill="hold"/>
                                        <p:tgtEl>
                                          <p:spTgt spid="20"/>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 calcmode="lin" valueType="num">
                                      <p:cBhvr additive="base">
                                        <p:cTn id="66" dur="500" fill="hold"/>
                                        <p:tgtEl>
                                          <p:spTgt spid="19"/>
                                        </p:tgtEl>
                                        <p:attrNameLst>
                                          <p:attrName>ppt_x</p:attrName>
                                        </p:attrNameLst>
                                      </p:cBhvr>
                                      <p:tavLst>
                                        <p:tav tm="0">
                                          <p:val>
                                            <p:strVal val="#ppt_x"/>
                                          </p:val>
                                        </p:tav>
                                        <p:tav tm="100000">
                                          <p:val>
                                            <p:strVal val="#ppt_x"/>
                                          </p:val>
                                        </p:tav>
                                      </p:tavLst>
                                    </p:anim>
                                    <p:anim calcmode="lin" valueType="num">
                                      <p:cBhvr additive="base">
                                        <p:cTn id="67" dur="500" fill="hold"/>
                                        <p:tgtEl>
                                          <p:spTgt spid="19"/>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18"/>
                                        </p:tgtEl>
                                        <p:attrNameLst>
                                          <p:attrName>style.visibility</p:attrName>
                                        </p:attrNameLst>
                                      </p:cBhvr>
                                      <p:to>
                                        <p:strVal val="visible"/>
                                      </p:to>
                                    </p:set>
                                    <p:anim calcmode="lin" valueType="num">
                                      <p:cBhvr additive="base">
                                        <p:cTn id="70" dur="500" fill="hold"/>
                                        <p:tgtEl>
                                          <p:spTgt spid="18"/>
                                        </p:tgtEl>
                                        <p:attrNameLst>
                                          <p:attrName>ppt_x</p:attrName>
                                        </p:attrNameLst>
                                      </p:cBhvr>
                                      <p:tavLst>
                                        <p:tav tm="0">
                                          <p:val>
                                            <p:strVal val="#ppt_x"/>
                                          </p:val>
                                        </p:tav>
                                        <p:tav tm="100000">
                                          <p:val>
                                            <p:strVal val="#ppt_x"/>
                                          </p:val>
                                        </p:tav>
                                      </p:tavLst>
                                    </p:anim>
                                    <p:anim calcmode="lin" valueType="num">
                                      <p:cBhvr additive="base">
                                        <p:cTn id="71" dur="500" fill="hold"/>
                                        <p:tgtEl>
                                          <p:spTgt spid="18"/>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 calcmode="lin" valueType="num">
                                      <p:cBhvr additive="base">
                                        <p:cTn id="74" dur="500" fill="hold"/>
                                        <p:tgtEl>
                                          <p:spTgt spid="14"/>
                                        </p:tgtEl>
                                        <p:attrNameLst>
                                          <p:attrName>ppt_x</p:attrName>
                                        </p:attrNameLst>
                                      </p:cBhvr>
                                      <p:tavLst>
                                        <p:tav tm="0">
                                          <p:val>
                                            <p:strVal val="#ppt_x"/>
                                          </p:val>
                                        </p:tav>
                                        <p:tav tm="100000">
                                          <p:val>
                                            <p:strVal val="#ppt_x"/>
                                          </p:val>
                                        </p:tav>
                                      </p:tavLst>
                                    </p:anim>
                                    <p:anim calcmode="lin" valueType="num">
                                      <p:cBhvr additive="base">
                                        <p:cTn id="75" dur="500" fill="hold"/>
                                        <p:tgtEl>
                                          <p:spTgt spid="14"/>
                                        </p:tgtEl>
                                        <p:attrNameLst>
                                          <p:attrName>ppt_y</p:attrName>
                                        </p:attrNameLst>
                                      </p:cBhvr>
                                      <p:tavLst>
                                        <p:tav tm="0">
                                          <p:val>
                                            <p:strVal val="1+#ppt_h/2"/>
                                          </p:val>
                                        </p:tav>
                                        <p:tav tm="100000">
                                          <p:val>
                                            <p:strVal val="#ppt_y"/>
                                          </p:val>
                                        </p:tav>
                                      </p:tavLst>
                                    </p:anim>
                                  </p:childTnLst>
                                </p:cTn>
                              </p:par>
                              <p:par>
                                <p:cTn id="76" presetID="22" presetClass="entr" presetSubtype="8" fill="hold" grpId="0" nodeType="with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wipe(left)">
                                      <p:cBhvr>
                                        <p:cTn id="7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0" grpId="0" animBg="1"/>
      <p:bldP spid="11" grpId="0" animBg="1"/>
      <p:bldP spid="12" grpId="0" animBg="1"/>
      <p:bldP spid="13" grpId="0" animBg="1"/>
      <p:bldP spid="14" grpId="0"/>
      <p:bldP spid="18" grpId="0"/>
      <p:bldP spid="19" grpId="0"/>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E38C594A-D83D-4693-80E9-1D7B764E00C7}"/>
              </a:ext>
            </a:extLst>
          </p:cNvPr>
          <p:cNvSpPr txBox="1"/>
          <p:nvPr/>
        </p:nvSpPr>
        <p:spPr>
          <a:xfrm>
            <a:off x="1125344" y="236367"/>
            <a:ext cx="6482030" cy="584775"/>
          </a:xfrm>
          <a:prstGeom prst="rect">
            <a:avLst/>
          </a:prstGeom>
          <a:noFill/>
        </p:spPr>
        <p:txBody>
          <a:bodyPr wrap="square" rtlCol="0">
            <a:spAutoFit/>
          </a:bodyPr>
          <a:lstStyle>
            <a:defPPr>
              <a:defRPr lang="zh-CN"/>
            </a:defPPr>
            <a:lvl1pPr algn="ctr">
              <a:defRPr sz="2800" b="1">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自我评价</a:t>
            </a:r>
          </a:p>
        </p:txBody>
      </p:sp>
      <p:sp>
        <p:nvSpPr>
          <p:cNvPr id="33" name="矩形 32">
            <a:extLst>
              <a:ext uri="{FF2B5EF4-FFF2-40B4-BE49-F238E27FC236}">
                <a16:creationId xmlns:a16="http://schemas.microsoft.com/office/drawing/2014/main" id="{33550685-596D-46EA-A4C9-489FD4CEA190}"/>
              </a:ext>
            </a:extLst>
          </p:cNvPr>
          <p:cNvSpPr/>
          <p:nvPr/>
        </p:nvSpPr>
        <p:spPr bwMode="auto">
          <a:xfrm>
            <a:off x="410276" y="2232"/>
            <a:ext cx="680835" cy="895098"/>
          </a:xfrm>
          <a:prstGeom prst="rect">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lvl="0" indent="0" algn="ctr" defTabSz="913760" rtl="0" eaLnBrk="1" fontAlgn="base" latinLnBrk="0" hangingPunct="1">
              <a:lnSpc>
                <a:spcPct val="100000"/>
              </a:lnSpc>
              <a:spcBef>
                <a:spcPct val="0"/>
              </a:spcBef>
              <a:spcAft>
                <a:spcPct val="0"/>
              </a:spcAft>
              <a:buClrTx/>
              <a:buSzTx/>
              <a:buFontTx/>
              <a:buNone/>
              <a:tabLst/>
              <a:defRPr/>
            </a:pPr>
            <a:endParaRPr kumimoji="0" lang="zh-CN" altLang="en-US" sz="1999" b="0" i="0" u="none" strike="noStrike" kern="0" cap="none" spc="0" normalizeH="0" baseline="0" noProof="0">
              <a:ln>
                <a:noFill/>
              </a:ln>
              <a:solidFill>
                <a:srgbClr val="FFFFFF"/>
              </a:solidFill>
              <a:effectLst/>
              <a:uLnTx/>
              <a:uFillTx/>
              <a:latin typeface="微软雅黑"/>
              <a:ea typeface="微软雅黑"/>
              <a:cs typeface="+mn-cs"/>
            </a:endParaRPr>
          </a:p>
        </p:txBody>
      </p:sp>
      <p:grpSp>
        <p:nvGrpSpPr>
          <p:cNvPr id="34" name="组合 33">
            <a:extLst>
              <a:ext uri="{FF2B5EF4-FFF2-40B4-BE49-F238E27FC236}">
                <a16:creationId xmlns:a16="http://schemas.microsoft.com/office/drawing/2014/main" id="{D70E7067-5F11-4FDA-81C1-604E9F77ECDE}"/>
              </a:ext>
            </a:extLst>
          </p:cNvPr>
          <p:cNvGrpSpPr/>
          <p:nvPr/>
        </p:nvGrpSpPr>
        <p:grpSpPr>
          <a:xfrm>
            <a:off x="547505" y="386911"/>
            <a:ext cx="406377" cy="406375"/>
            <a:chOff x="2715905" y="-1569492"/>
            <a:chExt cx="504967" cy="504965"/>
          </a:xfrm>
        </p:grpSpPr>
        <p:sp>
          <p:nvSpPr>
            <p:cNvPr id="35" name="椭圆 34">
              <a:extLst>
                <a:ext uri="{FF2B5EF4-FFF2-40B4-BE49-F238E27FC236}">
                  <a16:creationId xmlns:a16="http://schemas.microsoft.com/office/drawing/2014/main" id="{AE8163C7-9BE3-491F-9D81-E51977328B29}"/>
                </a:ext>
              </a:extLst>
            </p:cNvPr>
            <p:cNvSpPr/>
            <p:nvPr/>
          </p:nvSpPr>
          <p:spPr bwMode="auto">
            <a:xfrm>
              <a:off x="2715905" y="-1569492"/>
              <a:ext cx="504967" cy="504965"/>
            </a:xfrm>
            <a:prstGeom prst="ellipse">
              <a:avLst/>
            </a:prstGeom>
            <a:solidFill>
              <a:srgbClr val="FFFFFF"/>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任意多边形: 形状 35">
              <a:extLst>
                <a:ext uri="{FF2B5EF4-FFF2-40B4-BE49-F238E27FC236}">
                  <a16:creationId xmlns:a16="http://schemas.microsoft.com/office/drawing/2014/main" id="{9EE95D1F-45EC-49BB-917C-7F6E5F0C6DD7}"/>
                </a:ext>
              </a:extLst>
            </p:cNvPr>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rgbClr val="BA1E34"/>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86" name="图片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6301" y="444855"/>
            <a:ext cx="2055889" cy="268862"/>
          </a:xfrm>
          <a:prstGeom prst="rect">
            <a:avLst/>
          </a:prstGeom>
        </p:spPr>
      </p:pic>
      <p:grpSp>
        <p:nvGrpSpPr>
          <p:cNvPr id="55" name="组合 54">
            <a:extLst>
              <a:ext uri="{FF2B5EF4-FFF2-40B4-BE49-F238E27FC236}">
                <a16:creationId xmlns:a16="http://schemas.microsoft.com/office/drawing/2014/main" id="{DE53E997-E983-48CB-B946-10A6267333A1}"/>
              </a:ext>
            </a:extLst>
          </p:cNvPr>
          <p:cNvGrpSpPr/>
          <p:nvPr/>
        </p:nvGrpSpPr>
        <p:grpSpPr>
          <a:xfrm>
            <a:off x="123926" y="2060848"/>
            <a:ext cx="3744416" cy="3743352"/>
            <a:chOff x="6216660" y="2061912"/>
            <a:chExt cx="4217953" cy="3743352"/>
          </a:xfrm>
        </p:grpSpPr>
        <p:sp>
          <p:nvSpPr>
            <p:cNvPr id="56" name="矩形 55">
              <a:extLst>
                <a:ext uri="{FF2B5EF4-FFF2-40B4-BE49-F238E27FC236}">
                  <a16:creationId xmlns:a16="http://schemas.microsoft.com/office/drawing/2014/main" id="{C94B2F3D-8590-40E9-A21B-0BB8F07D214E}"/>
                </a:ext>
              </a:extLst>
            </p:cNvPr>
            <p:cNvSpPr/>
            <p:nvPr/>
          </p:nvSpPr>
          <p:spPr bwMode="auto">
            <a:xfrm>
              <a:off x="6216660" y="2190078"/>
              <a:ext cx="4217953" cy="3615186"/>
            </a:xfrm>
            <a:prstGeom prst="rect">
              <a:avLst/>
            </a:prstGeom>
            <a:solidFill>
              <a:srgbClr val="FFFFFF">
                <a:lumMod val="95000"/>
              </a:srgbClr>
            </a:solidFill>
            <a:ln>
              <a:solidFill>
                <a:srgbClr val="FFFFFF">
                  <a:lumMod val="85000"/>
                </a:srgbClr>
              </a:solid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a:ln>
                  <a:noFill/>
                </a:ln>
                <a:solidFill>
                  <a:srgbClr val="4D4D4D"/>
                </a:solidFill>
                <a:effectLst/>
                <a:uLnTx/>
                <a:uFillTx/>
                <a:latin typeface="Arial" panose="020B0604020202020204" pitchFamily="34" charset="0"/>
                <a:ea typeface="宋体" panose="02010600030101010101" pitchFamily="2" charset="-122"/>
              </a:endParaRPr>
            </a:p>
          </p:txBody>
        </p:sp>
        <p:sp>
          <p:nvSpPr>
            <p:cNvPr id="57" name="Freeform 6">
              <a:extLst>
                <a:ext uri="{FF2B5EF4-FFF2-40B4-BE49-F238E27FC236}">
                  <a16:creationId xmlns:a16="http://schemas.microsoft.com/office/drawing/2014/main" id="{4614DB08-5348-4AF9-A7B2-A4216529BD88}"/>
                </a:ext>
              </a:extLst>
            </p:cNvPr>
            <p:cNvSpPr/>
            <p:nvPr/>
          </p:nvSpPr>
          <p:spPr bwMode="auto">
            <a:xfrm>
              <a:off x="6546985"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58" name="Freeform 7">
              <a:extLst>
                <a:ext uri="{FF2B5EF4-FFF2-40B4-BE49-F238E27FC236}">
                  <a16:creationId xmlns:a16="http://schemas.microsoft.com/office/drawing/2014/main" id="{F608C3E2-4391-4D31-BA73-A7F5944C4D9C}"/>
                </a:ext>
              </a:extLst>
            </p:cNvPr>
            <p:cNvSpPr/>
            <p:nvPr/>
          </p:nvSpPr>
          <p:spPr bwMode="auto">
            <a:xfrm>
              <a:off x="6784903"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E53238"/>
            </a:solidFill>
            <a:ln>
              <a:no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dirty="0">
                <a:ln>
                  <a:noFill/>
                </a:ln>
                <a:solidFill>
                  <a:srgbClr val="54A0D8"/>
                </a:solidFill>
                <a:effectLst/>
                <a:uLnTx/>
                <a:uFillTx/>
                <a:latin typeface="Arial" panose="020B0604020202020204" pitchFamily="34" charset="0"/>
                <a:ea typeface="宋体" panose="02010600030101010101" pitchFamily="2" charset="-122"/>
              </a:endParaRPr>
            </a:p>
          </p:txBody>
        </p:sp>
        <p:sp>
          <p:nvSpPr>
            <p:cNvPr id="59" name="矩形 58">
              <a:extLst>
                <a:ext uri="{FF2B5EF4-FFF2-40B4-BE49-F238E27FC236}">
                  <a16:creationId xmlns:a16="http://schemas.microsoft.com/office/drawing/2014/main" id="{AFA24D37-85FC-46E8-AC19-1661C9C7E700}"/>
                </a:ext>
              </a:extLst>
            </p:cNvPr>
            <p:cNvSpPr/>
            <p:nvPr/>
          </p:nvSpPr>
          <p:spPr>
            <a:xfrm>
              <a:off x="7321027" y="2215327"/>
              <a:ext cx="2092844" cy="338554"/>
            </a:xfrm>
            <a:prstGeom prst="rect">
              <a:avLst/>
            </a:prstGeom>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600" b="1" i="0" u="none" strike="noStrike" kern="0" cap="none" spc="0" normalizeH="0" baseline="0" noProof="0" dirty="0">
                  <a:ln>
                    <a:noFill/>
                  </a:ln>
                  <a:solidFill>
                    <a:srgbClr val="FFFFFF"/>
                  </a:solidFill>
                  <a:effectLst/>
                  <a:uLnTx/>
                  <a:uFillTx/>
                  <a:latin typeface="微软雅黑"/>
                  <a:ea typeface="微软雅黑"/>
                </a:rPr>
                <a:t>优势亮点</a:t>
              </a:r>
            </a:p>
          </p:txBody>
        </p:sp>
      </p:grpSp>
      <p:grpSp>
        <p:nvGrpSpPr>
          <p:cNvPr id="73" name="组合 72">
            <a:extLst>
              <a:ext uri="{FF2B5EF4-FFF2-40B4-BE49-F238E27FC236}">
                <a16:creationId xmlns:a16="http://schemas.microsoft.com/office/drawing/2014/main" id="{0AE6E6FF-87EC-4AF5-ADBA-0C24E841449E}"/>
              </a:ext>
            </a:extLst>
          </p:cNvPr>
          <p:cNvGrpSpPr/>
          <p:nvPr/>
        </p:nvGrpSpPr>
        <p:grpSpPr>
          <a:xfrm>
            <a:off x="8083707" y="2060848"/>
            <a:ext cx="3744416" cy="3743352"/>
            <a:chOff x="6216660" y="2061912"/>
            <a:chExt cx="4217953" cy="3743352"/>
          </a:xfrm>
        </p:grpSpPr>
        <p:sp>
          <p:nvSpPr>
            <p:cNvPr id="74" name="矩形 73">
              <a:extLst>
                <a:ext uri="{FF2B5EF4-FFF2-40B4-BE49-F238E27FC236}">
                  <a16:creationId xmlns:a16="http://schemas.microsoft.com/office/drawing/2014/main" id="{A4D6C886-13CE-4FD7-9551-13A47231AC2B}"/>
                </a:ext>
              </a:extLst>
            </p:cNvPr>
            <p:cNvSpPr/>
            <p:nvPr/>
          </p:nvSpPr>
          <p:spPr bwMode="auto">
            <a:xfrm>
              <a:off x="6216660" y="2190078"/>
              <a:ext cx="4217953" cy="3615186"/>
            </a:xfrm>
            <a:prstGeom prst="rect">
              <a:avLst/>
            </a:prstGeom>
            <a:solidFill>
              <a:srgbClr val="FFFFFF">
                <a:lumMod val="95000"/>
              </a:srgbClr>
            </a:solidFill>
            <a:ln>
              <a:solidFill>
                <a:srgbClr val="FFFFFF">
                  <a:lumMod val="85000"/>
                </a:srgbClr>
              </a:solid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a:ln>
                  <a:noFill/>
                </a:ln>
                <a:solidFill>
                  <a:srgbClr val="4D4D4D"/>
                </a:solidFill>
                <a:effectLst/>
                <a:uLnTx/>
                <a:uFillTx/>
                <a:latin typeface="Arial" panose="020B0604020202020204" pitchFamily="34" charset="0"/>
                <a:ea typeface="宋体" panose="02010600030101010101" pitchFamily="2" charset="-122"/>
              </a:endParaRPr>
            </a:p>
          </p:txBody>
        </p:sp>
        <p:sp>
          <p:nvSpPr>
            <p:cNvPr id="75" name="Freeform 6">
              <a:extLst>
                <a:ext uri="{FF2B5EF4-FFF2-40B4-BE49-F238E27FC236}">
                  <a16:creationId xmlns:a16="http://schemas.microsoft.com/office/drawing/2014/main" id="{1BEA8FDA-BF91-4FA2-8AAF-8E2432664352}"/>
                </a:ext>
              </a:extLst>
            </p:cNvPr>
            <p:cNvSpPr/>
            <p:nvPr/>
          </p:nvSpPr>
          <p:spPr bwMode="auto">
            <a:xfrm>
              <a:off x="6546985"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76" name="Freeform 7">
              <a:extLst>
                <a:ext uri="{FF2B5EF4-FFF2-40B4-BE49-F238E27FC236}">
                  <a16:creationId xmlns:a16="http://schemas.microsoft.com/office/drawing/2014/main" id="{69FEAD3E-9E13-4742-8B70-50064DDCD8D7}"/>
                </a:ext>
              </a:extLst>
            </p:cNvPr>
            <p:cNvSpPr/>
            <p:nvPr/>
          </p:nvSpPr>
          <p:spPr bwMode="auto">
            <a:xfrm>
              <a:off x="6784903"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E53238"/>
            </a:solidFill>
            <a:ln>
              <a:no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dirty="0">
                <a:ln>
                  <a:noFill/>
                </a:ln>
                <a:solidFill>
                  <a:srgbClr val="54A0D8"/>
                </a:solidFill>
                <a:effectLst/>
                <a:uLnTx/>
                <a:uFillTx/>
                <a:latin typeface="Arial" panose="020B0604020202020204" pitchFamily="34" charset="0"/>
                <a:ea typeface="宋体" panose="02010600030101010101" pitchFamily="2" charset="-122"/>
              </a:endParaRPr>
            </a:p>
          </p:txBody>
        </p:sp>
        <p:sp>
          <p:nvSpPr>
            <p:cNvPr id="77" name="矩形 76">
              <a:extLst>
                <a:ext uri="{FF2B5EF4-FFF2-40B4-BE49-F238E27FC236}">
                  <a16:creationId xmlns:a16="http://schemas.microsoft.com/office/drawing/2014/main" id="{0134F56C-3ABA-4B13-B81D-D77A58433EF3}"/>
                </a:ext>
              </a:extLst>
            </p:cNvPr>
            <p:cNvSpPr/>
            <p:nvPr/>
          </p:nvSpPr>
          <p:spPr>
            <a:xfrm>
              <a:off x="7321027" y="2215327"/>
              <a:ext cx="2092844" cy="338554"/>
            </a:xfrm>
            <a:prstGeom prst="rect">
              <a:avLst/>
            </a:prstGeom>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600" b="1" i="0" u="none" strike="noStrike" kern="0" cap="none" spc="0" normalizeH="0" baseline="0" noProof="0" dirty="0">
                  <a:ln>
                    <a:noFill/>
                  </a:ln>
                  <a:solidFill>
                    <a:srgbClr val="FFFFFF"/>
                  </a:solidFill>
                  <a:effectLst/>
                  <a:uLnTx/>
                  <a:uFillTx/>
                  <a:latin typeface="微软雅黑"/>
                  <a:ea typeface="微软雅黑"/>
                </a:rPr>
                <a:t>改进计划</a:t>
              </a:r>
            </a:p>
          </p:txBody>
        </p:sp>
      </p:grpSp>
      <p:grpSp>
        <p:nvGrpSpPr>
          <p:cNvPr id="79" name="组合 78">
            <a:extLst>
              <a:ext uri="{FF2B5EF4-FFF2-40B4-BE49-F238E27FC236}">
                <a16:creationId xmlns:a16="http://schemas.microsoft.com/office/drawing/2014/main" id="{8DB9CF86-6208-4713-A040-08CD18A4F4BB}"/>
              </a:ext>
            </a:extLst>
          </p:cNvPr>
          <p:cNvGrpSpPr/>
          <p:nvPr/>
        </p:nvGrpSpPr>
        <p:grpSpPr>
          <a:xfrm>
            <a:off x="4161339" y="2065767"/>
            <a:ext cx="3744416" cy="3743352"/>
            <a:chOff x="6216660" y="2061912"/>
            <a:chExt cx="4217953" cy="3743352"/>
          </a:xfrm>
        </p:grpSpPr>
        <p:sp>
          <p:nvSpPr>
            <p:cNvPr id="80" name="矩形 79">
              <a:extLst>
                <a:ext uri="{FF2B5EF4-FFF2-40B4-BE49-F238E27FC236}">
                  <a16:creationId xmlns:a16="http://schemas.microsoft.com/office/drawing/2014/main" id="{51A25238-CD5D-4B94-A1AC-A3D94A7A0015}"/>
                </a:ext>
              </a:extLst>
            </p:cNvPr>
            <p:cNvSpPr/>
            <p:nvPr/>
          </p:nvSpPr>
          <p:spPr bwMode="auto">
            <a:xfrm>
              <a:off x="6216660" y="2190078"/>
              <a:ext cx="4217953" cy="3615186"/>
            </a:xfrm>
            <a:prstGeom prst="rect">
              <a:avLst/>
            </a:prstGeom>
            <a:solidFill>
              <a:srgbClr val="FFFFFF">
                <a:lumMod val="95000"/>
              </a:srgbClr>
            </a:solidFill>
            <a:ln>
              <a:solidFill>
                <a:srgbClr val="FFFFFF">
                  <a:lumMod val="85000"/>
                </a:srgbClr>
              </a:solid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a:ln>
                  <a:noFill/>
                </a:ln>
                <a:solidFill>
                  <a:srgbClr val="4D4D4D"/>
                </a:solidFill>
                <a:effectLst/>
                <a:uLnTx/>
                <a:uFillTx/>
                <a:latin typeface="Arial" panose="020B0604020202020204" pitchFamily="34" charset="0"/>
                <a:ea typeface="宋体" panose="02010600030101010101" pitchFamily="2" charset="-122"/>
              </a:endParaRPr>
            </a:p>
          </p:txBody>
        </p:sp>
        <p:sp>
          <p:nvSpPr>
            <p:cNvPr id="81" name="Freeform 6">
              <a:extLst>
                <a:ext uri="{FF2B5EF4-FFF2-40B4-BE49-F238E27FC236}">
                  <a16:creationId xmlns:a16="http://schemas.microsoft.com/office/drawing/2014/main" id="{961E0313-B70F-4A24-99E3-AD3BB979AA25}"/>
                </a:ext>
              </a:extLst>
            </p:cNvPr>
            <p:cNvSpPr/>
            <p:nvPr/>
          </p:nvSpPr>
          <p:spPr bwMode="auto">
            <a:xfrm>
              <a:off x="6546985"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82" name="Freeform 7">
              <a:extLst>
                <a:ext uri="{FF2B5EF4-FFF2-40B4-BE49-F238E27FC236}">
                  <a16:creationId xmlns:a16="http://schemas.microsoft.com/office/drawing/2014/main" id="{C9CC17E4-6D58-4FFF-8D0C-5A9068B6FA90}"/>
                </a:ext>
              </a:extLst>
            </p:cNvPr>
            <p:cNvSpPr/>
            <p:nvPr/>
          </p:nvSpPr>
          <p:spPr bwMode="auto">
            <a:xfrm>
              <a:off x="6784903"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595959"/>
            </a:solidFill>
            <a:ln>
              <a:no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a:ln>
                  <a:noFill/>
                </a:ln>
                <a:solidFill>
                  <a:srgbClr val="54A0D8"/>
                </a:solidFill>
                <a:effectLst/>
                <a:uLnTx/>
                <a:uFillTx/>
                <a:latin typeface="Arial" panose="020B0604020202020204" pitchFamily="34" charset="0"/>
                <a:ea typeface="宋体" panose="02010600030101010101" pitchFamily="2" charset="-122"/>
              </a:endParaRPr>
            </a:p>
          </p:txBody>
        </p:sp>
        <p:sp>
          <p:nvSpPr>
            <p:cNvPr id="83" name="矩形 82">
              <a:extLst>
                <a:ext uri="{FF2B5EF4-FFF2-40B4-BE49-F238E27FC236}">
                  <a16:creationId xmlns:a16="http://schemas.microsoft.com/office/drawing/2014/main" id="{81871C7D-AE8F-44E1-B1E1-AFC199BAFE5D}"/>
                </a:ext>
              </a:extLst>
            </p:cNvPr>
            <p:cNvSpPr/>
            <p:nvPr/>
          </p:nvSpPr>
          <p:spPr>
            <a:xfrm>
              <a:off x="7321027" y="2215327"/>
              <a:ext cx="2092844" cy="338554"/>
            </a:xfrm>
            <a:prstGeom prst="rect">
              <a:avLst/>
            </a:prstGeom>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600" b="1" i="0" u="none" strike="noStrike" kern="0" cap="none" spc="0" normalizeH="0" baseline="0" noProof="0" dirty="0">
                  <a:ln>
                    <a:noFill/>
                  </a:ln>
                  <a:solidFill>
                    <a:srgbClr val="FFFFFF"/>
                  </a:solidFill>
                  <a:effectLst/>
                  <a:uLnTx/>
                  <a:uFillTx/>
                  <a:latin typeface="微软雅黑"/>
                  <a:ea typeface="微软雅黑"/>
                </a:rPr>
                <a:t>存在问题</a:t>
              </a:r>
            </a:p>
          </p:txBody>
        </p:sp>
      </p:grpSp>
      <p:sp>
        <p:nvSpPr>
          <p:cNvPr id="85" name="文本框 9">
            <a:extLst>
              <a:ext uri="{FF2B5EF4-FFF2-40B4-BE49-F238E27FC236}">
                <a16:creationId xmlns:a16="http://schemas.microsoft.com/office/drawing/2014/main" id="{6B682BB5-DDEC-49B3-AC59-8DA7463347E9}"/>
              </a:ext>
            </a:extLst>
          </p:cNvPr>
          <p:cNvSpPr txBox="1"/>
          <p:nvPr/>
        </p:nvSpPr>
        <p:spPr>
          <a:xfrm>
            <a:off x="668627" y="2968982"/>
            <a:ext cx="2030743" cy="215444"/>
          </a:xfrm>
          <a:prstGeom prst="rect">
            <a:avLst/>
          </a:prstGeom>
          <a:noFill/>
        </p:spPr>
        <p:txBody>
          <a:bodyPr wrap="square" lIns="0" tIns="0" rIns="0" bIns="0" rtlCol="0">
            <a:spAutoFit/>
          </a:bodyPr>
          <a:lstStyle/>
          <a:p>
            <a:pPr marL="228594" lvl="1" indent="-228594" fontAlgn="auto">
              <a:spcBef>
                <a:spcPts val="0"/>
              </a:spcBef>
              <a:spcAft>
                <a:spcPts val="0"/>
              </a:spcAft>
              <a:buSzPct val="70000"/>
              <a:buFont typeface="Wingdings" pitchFamily="2" charset="2"/>
              <a:buChar char="l"/>
            </a:pPr>
            <a:r>
              <a:rPr lang="zh-CN" altLang="en-US" sz="1400" dirty="0">
                <a:solidFill>
                  <a:prstClr val="black">
                    <a:lumMod val="65000"/>
                    <a:lumOff val="35000"/>
                  </a:prstClr>
                </a:solidFill>
                <a:latin typeface="微软雅黑" pitchFamily="34" charset="-122"/>
                <a:ea typeface="微软雅黑" pitchFamily="34" charset="-122"/>
              </a:rPr>
              <a:t>快速适应、学习能力</a:t>
            </a:r>
          </a:p>
        </p:txBody>
      </p:sp>
      <p:sp>
        <p:nvSpPr>
          <p:cNvPr id="87" name="文本框 9">
            <a:extLst>
              <a:ext uri="{FF2B5EF4-FFF2-40B4-BE49-F238E27FC236}">
                <a16:creationId xmlns:a16="http://schemas.microsoft.com/office/drawing/2014/main" id="{C4F627C2-25BF-4302-867E-A9522FBAF972}"/>
              </a:ext>
            </a:extLst>
          </p:cNvPr>
          <p:cNvSpPr txBox="1"/>
          <p:nvPr/>
        </p:nvSpPr>
        <p:spPr>
          <a:xfrm>
            <a:off x="668627" y="3413614"/>
            <a:ext cx="2697727" cy="430887"/>
          </a:xfrm>
          <a:prstGeom prst="rect">
            <a:avLst/>
          </a:prstGeom>
          <a:noFill/>
        </p:spPr>
        <p:txBody>
          <a:bodyPr wrap="square" lIns="0" tIns="0" rIns="0" bIns="0" rtlCol="0">
            <a:spAutoFit/>
          </a:bodyPr>
          <a:lstStyle/>
          <a:p>
            <a:pPr marL="228594" lvl="1" indent="-228594" fontAlgn="auto">
              <a:spcBef>
                <a:spcPts val="0"/>
              </a:spcBef>
              <a:spcAft>
                <a:spcPts val="0"/>
              </a:spcAft>
              <a:buSzPct val="70000"/>
              <a:buFont typeface="Wingdings" pitchFamily="2" charset="2"/>
              <a:buChar char="l"/>
            </a:pPr>
            <a:r>
              <a:rPr lang="zh-CN" altLang="en-US" sz="1400" dirty="0">
                <a:solidFill>
                  <a:prstClr val="black">
                    <a:lumMod val="65000"/>
                    <a:lumOff val="35000"/>
                  </a:prstClr>
                </a:solidFill>
                <a:latin typeface="微软雅黑" pitchFamily="34" charset="-122"/>
                <a:ea typeface="微软雅黑" pitchFamily="34" charset="-122"/>
              </a:rPr>
              <a:t>积极沟通，遇到问题及时提出，存在不足及时改正</a:t>
            </a:r>
          </a:p>
        </p:txBody>
      </p:sp>
      <p:sp>
        <p:nvSpPr>
          <p:cNvPr id="88" name="文本框 9">
            <a:extLst>
              <a:ext uri="{FF2B5EF4-FFF2-40B4-BE49-F238E27FC236}">
                <a16:creationId xmlns:a16="http://schemas.microsoft.com/office/drawing/2014/main" id="{2BAA2FDB-9A61-430B-B13A-91B8F20229F1}"/>
              </a:ext>
            </a:extLst>
          </p:cNvPr>
          <p:cNvSpPr txBox="1"/>
          <p:nvPr/>
        </p:nvSpPr>
        <p:spPr>
          <a:xfrm>
            <a:off x="668627" y="3990440"/>
            <a:ext cx="2697727" cy="215444"/>
          </a:xfrm>
          <a:prstGeom prst="rect">
            <a:avLst/>
          </a:prstGeom>
          <a:noFill/>
        </p:spPr>
        <p:txBody>
          <a:bodyPr wrap="square" lIns="0" tIns="0" rIns="0" bIns="0" rtlCol="0">
            <a:spAutoFit/>
          </a:bodyPr>
          <a:lstStyle/>
          <a:p>
            <a:pPr marL="228594" lvl="1" indent="-228594" fontAlgn="auto">
              <a:spcBef>
                <a:spcPts val="0"/>
              </a:spcBef>
              <a:spcAft>
                <a:spcPts val="0"/>
              </a:spcAft>
              <a:buSzPct val="70000"/>
              <a:buFont typeface="Wingdings" pitchFamily="2" charset="2"/>
              <a:buChar char="l"/>
            </a:pPr>
            <a:r>
              <a:rPr lang="zh-CN" altLang="en-US" sz="1400" dirty="0">
                <a:solidFill>
                  <a:prstClr val="black">
                    <a:lumMod val="65000"/>
                    <a:lumOff val="35000"/>
                  </a:prstClr>
                </a:solidFill>
                <a:latin typeface="微软雅黑" pitchFamily="34" charset="-122"/>
                <a:ea typeface="微软雅黑" pitchFamily="34" charset="-122"/>
              </a:rPr>
              <a:t>享受团队协作的高效开发方式</a:t>
            </a:r>
          </a:p>
        </p:txBody>
      </p:sp>
      <p:sp>
        <p:nvSpPr>
          <p:cNvPr id="89" name="文本框 9">
            <a:extLst>
              <a:ext uri="{FF2B5EF4-FFF2-40B4-BE49-F238E27FC236}">
                <a16:creationId xmlns:a16="http://schemas.microsoft.com/office/drawing/2014/main" id="{13EAE819-3157-40BA-A687-8AEE646AAEB6}"/>
              </a:ext>
            </a:extLst>
          </p:cNvPr>
          <p:cNvSpPr txBox="1"/>
          <p:nvPr/>
        </p:nvSpPr>
        <p:spPr>
          <a:xfrm>
            <a:off x="668627" y="4444576"/>
            <a:ext cx="2697727" cy="215444"/>
          </a:xfrm>
          <a:prstGeom prst="rect">
            <a:avLst/>
          </a:prstGeom>
          <a:noFill/>
        </p:spPr>
        <p:txBody>
          <a:bodyPr wrap="square" lIns="0" tIns="0" rIns="0" bIns="0" rtlCol="0">
            <a:spAutoFit/>
          </a:bodyPr>
          <a:lstStyle/>
          <a:p>
            <a:pPr marL="228594" lvl="1" indent="-228594" fontAlgn="auto">
              <a:spcBef>
                <a:spcPts val="0"/>
              </a:spcBef>
              <a:spcAft>
                <a:spcPts val="0"/>
              </a:spcAft>
              <a:buSzPct val="70000"/>
              <a:buFont typeface="Wingdings" pitchFamily="2" charset="2"/>
              <a:buChar char="l"/>
            </a:pPr>
            <a:r>
              <a:rPr lang="zh-CN" altLang="en-US" sz="1400" dirty="0">
                <a:solidFill>
                  <a:prstClr val="black">
                    <a:lumMod val="65000"/>
                    <a:lumOff val="35000"/>
                  </a:prstClr>
                </a:solidFill>
                <a:latin typeface="微软雅黑" pitchFamily="34" charset="-122"/>
                <a:ea typeface="微软雅黑" pitchFamily="34" charset="-122"/>
              </a:rPr>
              <a:t>勇于尝试，保持学习心态</a:t>
            </a:r>
          </a:p>
        </p:txBody>
      </p:sp>
      <p:sp>
        <p:nvSpPr>
          <p:cNvPr id="90" name="文本框 9">
            <a:extLst>
              <a:ext uri="{FF2B5EF4-FFF2-40B4-BE49-F238E27FC236}">
                <a16:creationId xmlns:a16="http://schemas.microsoft.com/office/drawing/2014/main" id="{0C04DDB6-8B66-4D60-8684-C3E5D35F66E9}"/>
              </a:ext>
            </a:extLst>
          </p:cNvPr>
          <p:cNvSpPr txBox="1"/>
          <p:nvPr/>
        </p:nvSpPr>
        <p:spPr>
          <a:xfrm>
            <a:off x="4802049" y="2968982"/>
            <a:ext cx="2501627" cy="215444"/>
          </a:xfrm>
          <a:prstGeom prst="rect">
            <a:avLst/>
          </a:prstGeom>
          <a:noFill/>
        </p:spPr>
        <p:txBody>
          <a:bodyPr wrap="square" lIns="0" tIns="0" rIns="0" bIns="0" rtlCol="0">
            <a:spAutoFit/>
          </a:bodyPr>
          <a:lstStyle/>
          <a:p>
            <a:pPr marL="228594" lvl="1" indent="-228594" fontAlgn="auto">
              <a:spcBef>
                <a:spcPts val="0"/>
              </a:spcBef>
              <a:spcAft>
                <a:spcPts val="0"/>
              </a:spcAft>
              <a:buSzPct val="70000"/>
              <a:buFont typeface="Wingdings" pitchFamily="2" charset="2"/>
              <a:buChar char="l"/>
            </a:pPr>
            <a:r>
              <a:rPr lang="zh-CN" altLang="en-US" sz="1400" dirty="0">
                <a:solidFill>
                  <a:prstClr val="black">
                    <a:lumMod val="65000"/>
                    <a:lumOff val="35000"/>
                  </a:prstClr>
                </a:solidFill>
                <a:latin typeface="微软雅黑" pitchFamily="34" charset="-122"/>
                <a:ea typeface="微软雅黑" pitchFamily="34" charset="-122"/>
              </a:rPr>
              <a:t>未能养成及时总结的习惯</a:t>
            </a:r>
          </a:p>
        </p:txBody>
      </p:sp>
      <p:sp>
        <p:nvSpPr>
          <p:cNvPr id="91" name="文本框 9">
            <a:extLst>
              <a:ext uri="{FF2B5EF4-FFF2-40B4-BE49-F238E27FC236}">
                <a16:creationId xmlns:a16="http://schemas.microsoft.com/office/drawing/2014/main" id="{C4CF83E8-40A9-4459-8513-D6D462D10538}"/>
              </a:ext>
            </a:extLst>
          </p:cNvPr>
          <p:cNvSpPr txBox="1"/>
          <p:nvPr/>
        </p:nvSpPr>
        <p:spPr>
          <a:xfrm>
            <a:off x="8618313" y="2964760"/>
            <a:ext cx="2749440" cy="430887"/>
          </a:xfrm>
          <a:prstGeom prst="rect">
            <a:avLst/>
          </a:prstGeom>
          <a:noFill/>
        </p:spPr>
        <p:txBody>
          <a:bodyPr wrap="square" lIns="0" tIns="0" rIns="0" bIns="0" rtlCol="0">
            <a:spAutoFit/>
          </a:bodyPr>
          <a:lstStyle/>
          <a:p>
            <a:pPr marL="228594" lvl="1" indent="-228594" fontAlgn="auto">
              <a:spcBef>
                <a:spcPts val="0"/>
              </a:spcBef>
              <a:spcAft>
                <a:spcPts val="0"/>
              </a:spcAft>
              <a:buSzPct val="70000"/>
              <a:buFont typeface="Wingdings" pitchFamily="2" charset="2"/>
              <a:buChar char="l"/>
            </a:pPr>
            <a:r>
              <a:rPr lang="zh-CN" altLang="en-US" sz="1400" dirty="0">
                <a:solidFill>
                  <a:prstClr val="black">
                    <a:lumMod val="65000"/>
                    <a:lumOff val="35000"/>
                  </a:prstClr>
                </a:solidFill>
                <a:latin typeface="微软雅黑" pitchFamily="34" charset="-122"/>
                <a:ea typeface="微软雅黑" pitchFamily="34" charset="-122"/>
              </a:rPr>
              <a:t>养成每日小结的习惯，自己把握开发进度，有风险及时反馈</a:t>
            </a:r>
          </a:p>
        </p:txBody>
      </p:sp>
      <p:sp>
        <p:nvSpPr>
          <p:cNvPr id="92" name="文本框 9">
            <a:extLst>
              <a:ext uri="{FF2B5EF4-FFF2-40B4-BE49-F238E27FC236}">
                <a16:creationId xmlns:a16="http://schemas.microsoft.com/office/drawing/2014/main" id="{4CDC547C-7799-423D-9A2B-E1E5BD8F77B2}"/>
              </a:ext>
            </a:extLst>
          </p:cNvPr>
          <p:cNvSpPr txBox="1"/>
          <p:nvPr/>
        </p:nvSpPr>
        <p:spPr>
          <a:xfrm>
            <a:off x="8618312" y="3535877"/>
            <a:ext cx="3093517" cy="430887"/>
          </a:xfrm>
          <a:prstGeom prst="rect">
            <a:avLst/>
          </a:prstGeom>
          <a:noFill/>
        </p:spPr>
        <p:txBody>
          <a:bodyPr wrap="square" lIns="0" tIns="0" rIns="0" bIns="0" rtlCol="0">
            <a:spAutoFit/>
          </a:bodyPr>
          <a:lstStyle/>
          <a:p>
            <a:pPr marL="228594" lvl="1" indent="-228594" fontAlgn="auto">
              <a:spcBef>
                <a:spcPts val="0"/>
              </a:spcBef>
              <a:spcAft>
                <a:spcPts val="0"/>
              </a:spcAft>
              <a:buSzPct val="70000"/>
              <a:buFont typeface="Wingdings" pitchFamily="2" charset="2"/>
              <a:buChar char="l"/>
            </a:pPr>
            <a:r>
              <a:rPr lang="zh-CN" altLang="en-US" sz="1400" dirty="0">
                <a:solidFill>
                  <a:prstClr val="black">
                    <a:lumMod val="65000"/>
                    <a:lumOff val="35000"/>
                  </a:prstClr>
                </a:solidFill>
                <a:latin typeface="微软雅黑" pitchFamily="34" charset="-122"/>
                <a:ea typeface="微软雅黑" pitchFamily="34" charset="-122"/>
              </a:rPr>
              <a:t>养成项目结束后及时总结、复盘习惯，把项目经历转化为</a:t>
            </a:r>
            <a:r>
              <a:rPr lang="en-US" altLang="zh-CN" sz="1400" dirty="0">
                <a:solidFill>
                  <a:prstClr val="black">
                    <a:lumMod val="65000"/>
                    <a:lumOff val="35000"/>
                  </a:prstClr>
                </a:solidFill>
                <a:latin typeface="微软雅黑" pitchFamily="34" charset="-122"/>
                <a:ea typeface="微软雅黑" pitchFamily="34" charset="-122"/>
              </a:rPr>
              <a:t>-</a:t>
            </a:r>
            <a:r>
              <a:rPr lang="zh-CN" altLang="en-US" sz="1400" dirty="0">
                <a:solidFill>
                  <a:prstClr val="black">
                    <a:lumMod val="65000"/>
                    <a:lumOff val="35000"/>
                  </a:prstClr>
                </a:solidFill>
                <a:latin typeface="微软雅黑" pitchFamily="34" charset="-122"/>
                <a:ea typeface="微软雅黑" pitchFamily="34" charset="-122"/>
              </a:rPr>
              <a:t>有用经验</a:t>
            </a:r>
          </a:p>
        </p:txBody>
      </p:sp>
      <p:sp>
        <p:nvSpPr>
          <p:cNvPr id="93" name="文本框 9">
            <a:extLst>
              <a:ext uri="{FF2B5EF4-FFF2-40B4-BE49-F238E27FC236}">
                <a16:creationId xmlns:a16="http://schemas.microsoft.com/office/drawing/2014/main" id="{B728443F-6DC0-4E68-A20A-37A6626E1EA8}"/>
              </a:ext>
            </a:extLst>
          </p:cNvPr>
          <p:cNvSpPr txBox="1"/>
          <p:nvPr/>
        </p:nvSpPr>
        <p:spPr>
          <a:xfrm>
            <a:off x="4802049" y="3399509"/>
            <a:ext cx="2933675" cy="215444"/>
          </a:xfrm>
          <a:prstGeom prst="rect">
            <a:avLst/>
          </a:prstGeom>
          <a:noFill/>
        </p:spPr>
        <p:txBody>
          <a:bodyPr wrap="square" lIns="0" tIns="0" rIns="0" bIns="0" rtlCol="0">
            <a:spAutoFit/>
          </a:bodyPr>
          <a:lstStyle/>
          <a:p>
            <a:pPr marL="228594" lvl="1" indent="-228594" fontAlgn="auto">
              <a:spcBef>
                <a:spcPts val="0"/>
              </a:spcBef>
              <a:spcAft>
                <a:spcPts val="0"/>
              </a:spcAft>
              <a:buSzPct val="70000"/>
              <a:buFont typeface="Wingdings" pitchFamily="2" charset="2"/>
              <a:buChar char="l"/>
            </a:pPr>
            <a:r>
              <a:rPr lang="zh-CN" altLang="en-US" sz="1400" dirty="0">
                <a:solidFill>
                  <a:prstClr val="black">
                    <a:lumMod val="65000"/>
                    <a:lumOff val="35000"/>
                  </a:prstClr>
                </a:solidFill>
                <a:latin typeface="微软雅黑" pitchFamily="34" charset="-122"/>
                <a:ea typeface="微软雅黑" pitchFamily="34" charset="-122"/>
              </a:rPr>
              <a:t>开发时没能注重细节、考虑不全面</a:t>
            </a:r>
          </a:p>
        </p:txBody>
      </p:sp>
      <p:sp>
        <p:nvSpPr>
          <p:cNvPr id="94" name="文本框 9">
            <a:extLst>
              <a:ext uri="{FF2B5EF4-FFF2-40B4-BE49-F238E27FC236}">
                <a16:creationId xmlns:a16="http://schemas.microsoft.com/office/drawing/2014/main" id="{9856F52F-4C72-48E0-ACCF-6E881B9CA404}"/>
              </a:ext>
            </a:extLst>
          </p:cNvPr>
          <p:cNvSpPr txBox="1"/>
          <p:nvPr/>
        </p:nvSpPr>
        <p:spPr>
          <a:xfrm>
            <a:off x="4802049" y="3845438"/>
            <a:ext cx="2933675" cy="430887"/>
          </a:xfrm>
          <a:prstGeom prst="rect">
            <a:avLst/>
          </a:prstGeom>
          <a:noFill/>
        </p:spPr>
        <p:txBody>
          <a:bodyPr wrap="square" lIns="0" tIns="0" rIns="0" bIns="0" rtlCol="0">
            <a:spAutoFit/>
          </a:bodyPr>
          <a:lstStyle/>
          <a:p>
            <a:pPr marL="228594" lvl="1" indent="-228594" fontAlgn="auto">
              <a:spcBef>
                <a:spcPts val="0"/>
              </a:spcBef>
              <a:spcAft>
                <a:spcPts val="0"/>
              </a:spcAft>
              <a:buSzPct val="70000"/>
              <a:buFont typeface="Wingdings" pitchFamily="2" charset="2"/>
              <a:buChar char="l"/>
            </a:pPr>
            <a:r>
              <a:rPr lang="zh-CN" altLang="en-US" sz="1400" dirty="0">
                <a:solidFill>
                  <a:prstClr val="black">
                    <a:lumMod val="65000"/>
                    <a:lumOff val="35000"/>
                  </a:prstClr>
                </a:solidFill>
                <a:latin typeface="微软雅黑" pitchFamily="34" charset="-122"/>
                <a:ea typeface="微软雅黑" pitchFamily="34" charset="-122"/>
              </a:rPr>
              <a:t>对于需求、交互了解不够，项目前期下的功夫不够多</a:t>
            </a:r>
          </a:p>
        </p:txBody>
      </p:sp>
      <p:sp>
        <p:nvSpPr>
          <p:cNvPr id="95" name="文本框 9">
            <a:extLst>
              <a:ext uri="{FF2B5EF4-FFF2-40B4-BE49-F238E27FC236}">
                <a16:creationId xmlns:a16="http://schemas.microsoft.com/office/drawing/2014/main" id="{129CC73B-5B75-4BE6-A0F8-DCF54AAB9A7E}"/>
              </a:ext>
            </a:extLst>
          </p:cNvPr>
          <p:cNvSpPr txBox="1"/>
          <p:nvPr/>
        </p:nvSpPr>
        <p:spPr>
          <a:xfrm>
            <a:off x="4802049" y="4525220"/>
            <a:ext cx="2933675" cy="215444"/>
          </a:xfrm>
          <a:prstGeom prst="rect">
            <a:avLst/>
          </a:prstGeom>
          <a:noFill/>
        </p:spPr>
        <p:txBody>
          <a:bodyPr wrap="square" lIns="0" tIns="0" rIns="0" bIns="0" rtlCol="0">
            <a:spAutoFit/>
          </a:bodyPr>
          <a:lstStyle/>
          <a:p>
            <a:pPr marL="228594" lvl="1" indent="-228594" fontAlgn="auto">
              <a:spcBef>
                <a:spcPts val="0"/>
              </a:spcBef>
              <a:spcAft>
                <a:spcPts val="0"/>
              </a:spcAft>
              <a:buSzPct val="70000"/>
              <a:buFont typeface="Wingdings" pitchFamily="2" charset="2"/>
              <a:buChar char="l"/>
            </a:pPr>
            <a:r>
              <a:rPr lang="zh-CN" altLang="en-US" sz="1400" dirty="0">
                <a:solidFill>
                  <a:prstClr val="black">
                    <a:lumMod val="65000"/>
                    <a:lumOff val="35000"/>
                  </a:prstClr>
                </a:solidFill>
                <a:latin typeface="微软雅黑" pitchFamily="34" charset="-122"/>
                <a:ea typeface="微软雅黑" pitchFamily="34" charset="-122"/>
              </a:rPr>
              <a:t>心态会因为项目时间节点变急躁</a:t>
            </a:r>
          </a:p>
        </p:txBody>
      </p:sp>
      <p:sp>
        <p:nvSpPr>
          <p:cNvPr id="96" name="文本框 9">
            <a:extLst>
              <a:ext uri="{FF2B5EF4-FFF2-40B4-BE49-F238E27FC236}">
                <a16:creationId xmlns:a16="http://schemas.microsoft.com/office/drawing/2014/main" id="{04DDFCAC-1DC2-4B21-88D4-A833C7962A5D}"/>
              </a:ext>
            </a:extLst>
          </p:cNvPr>
          <p:cNvSpPr txBox="1"/>
          <p:nvPr/>
        </p:nvSpPr>
        <p:spPr>
          <a:xfrm>
            <a:off x="8618312" y="4106994"/>
            <a:ext cx="3093517" cy="215444"/>
          </a:xfrm>
          <a:prstGeom prst="rect">
            <a:avLst/>
          </a:prstGeom>
          <a:noFill/>
        </p:spPr>
        <p:txBody>
          <a:bodyPr wrap="square" lIns="0" tIns="0" rIns="0" bIns="0" rtlCol="0">
            <a:spAutoFit/>
          </a:bodyPr>
          <a:lstStyle/>
          <a:p>
            <a:pPr marL="228594" lvl="1" indent="-228594" fontAlgn="auto">
              <a:spcBef>
                <a:spcPts val="0"/>
              </a:spcBef>
              <a:spcAft>
                <a:spcPts val="0"/>
              </a:spcAft>
              <a:buSzPct val="70000"/>
              <a:buFont typeface="Wingdings" pitchFamily="2" charset="2"/>
              <a:buChar char="l"/>
            </a:pPr>
            <a:r>
              <a:rPr lang="zh-CN" altLang="en-US" sz="1400" dirty="0">
                <a:solidFill>
                  <a:prstClr val="black">
                    <a:lumMod val="65000"/>
                    <a:lumOff val="35000"/>
                  </a:prstClr>
                </a:solidFill>
                <a:latin typeface="微软雅黑" pitchFamily="34" charset="-122"/>
                <a:ea typeface="微软雅黑" pitchFamily="34" charset="-122"/>
              </a:rPr>
              <a:t>改正认知，加大项目前期参与力度</a:t>
            </a:r>
          </a:p>
        </p:txBody>
      </p:sp>
      <p:sp>
        <p:nvSpPr>
          <p:cNvPr id="97" name="文本框 9">
            <a:extLst>
              <a:ext uri="{FF2B5EF4-FFF2-40B4-BE49-F238E27FC236}">
                <a16:creationId xmlns:a16="http://schemas.microsoft.com/office/drawing/2014/main" id="{99D549A8-7063-4FCF-A2EB-FE5F01D1FC03}"/>
              </a:ext>
            </a:extLst>
          </p:cNvPr>
          <p:cNvSpPr txBox="1"/>
          <p:nvPr/>
        </p:nvSpPr>
        <p:spPr>
          <a:xfrm>
            <a:off x="8618312" y="4520663"/>
            <a:ext cx="3093517" cy="430887"/>
          </a:xfrm>
          <a:prstGeom prst="rect">
            <a:avLst/>
          </a:prstGeom>
          <a:noFill/>
        </p:spPr>
        <p:txBody>
          <a:bodyPr wrap="square" lIns="0" tIns="0" rIns="0" bIns="0" rtlCol="0">
            <a:spAutoFit/>
          </a:bodyPr>
          <a:lstStyle/>
          <a:p>
            <a:pPr marL="228594" lvl="1" indent="-228594" fontAlgn="auto">
              <a:spcBef>
                <a:spcPts val="0"/>
              </a:spcBef>
              <a:spcAft>
                <a:spcPts val="0"/>
              </a:spcAft>
              <a:buSzPct val="70000"/>
              <a:buFont typeface="Wingdings" pitchFamily="2" charset="2"/>
              <a:buChar char="l"/>
            </a:pPr>
            <a:r>
              <a:rPr lang="zh-CN" altLang="en-US" sz="1400" dirty="0">
                <a:solidFill>
                  <a:prstClr val="black">
                    <a:lumMod val="65000"/>
                    <a:lumOff val="35000"/>
                  </a:prstClr>
                </a:solidFill>
                <a:latin typeface="微软雅黑" pitchFamily="34" charset="-122"/>
                <a:ea typeface="微软雅黑" pitchFamily="34" charset="-122"/>
              </a:rPr>
              <a:t>多于同事，导师、领导沟通，理性分析，端正心态，保持热情</a:t>
            </a:r>
          </a:p>
        </p:txBody>
      </p:sp>
    </p:spTree>
    <p:extLst>
      <p:ext uri="{BB962C8B-B14F-4D97-AF65-F5344CB8AC3E}">
        <p14:creationId xmlns:p14="http://schemas.microsoft.com/office/powerpoint/2010/main" val="3122368007"/>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2"/>
                    </p:tgtEl>
                  </p:cond>
                </p:stCondLst>
                <p:endSync evt="end" delay="0">
                  <p:rtn val="all"/>
                </p:endSync>
                <p:childTnLst>
                  <p:par>
                    <p:cTn id="3" fill="hold">
                      <p:stCondLst>
                        <p:cond delay="0"/>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5"/>
                                        </p:tgtEl>
                                        <p:attrNameLst>
                                          <p:attrName>style.visibility</p:attrName>
                                        </p:attrNameLst>
                                      </p:cBhvr>
                                      <p:to>
                                        <p:strVal val="visible"/>
                                      </p:to>
                                    </p:set>
                                    <p:anim calcmode="lin" valueType="num">
                                      <p:cBhvr additive="base">
                                        <p:cTn id="11" dur="500" fill="hold"/>
                                        <p:tgtEl>
                                          <p:spTgt spid="85"/>
                                        </p:tgtEl>
                                        <p:attrNameLst>
                                          <p:attrName>ppt_x</p:attrName>
                                        </p:attrNameLst>
                                      </p:cBhvr>
                                      <p:tavLst>
                                        <p:tav tm="0">
                                          <p:val>
                                            <p:strVal val="#ppt_x"/>
                                          </p:val>
                                        </p:tav>
                                        <p:tav tm="100000">
                                          <p:val>
                                            <p:strVal val="#ppt_x"/>
                                          </p:val>
                                        </p:tav>
                                      </p:tavLst>
                                    </p:anim>
                                    <p:anim calcmode="lin" valueType="num">
                                      <p:cBhvr additive="base">
                                        <p:cTn id="12" dur="500" fill="hold"/>
                                        <p:tgtEl>
                                          <p:spTgt spid="8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7"/>
                                        </p:tgtEl>
                                        <p:attrNameLst>
                                          <p:attrName>style.visibility</p:attrName>
                                        </p:attrNameLst>
                                      </p:cBhvr>
                                      <p:to>
                                        <p:strVal val="visible"/>
                                      </p:to>
                                    </p:set>
                                    <p:anim calcmode="lin" valueType="num">
                                      <p:cBhvr additive="base">
                                        <p:cTn id="15" dur="500" fill="hold"/>
                                        <p:tgtEl>
                                          <p:spTgt spid="87"/>
                                        </p:tgtEl>
                                        <p:attrNameLst>
                                          <p:attrName>ppt_x</p:attrName>
                                        </p:attrNameLst>
                                      </p:cBhvr>
                                      <p:tavLst>
                                        <p:tav tm="0">
                                          <p:val>
                                            <p:strVal val="#ppt_x"/>
                                          </p:val>
                                        </p:tav>
                                        <p:tav tm="100000">
                                          <p:val>
                                            <p:strVal val="#ppt_x"/>
                                          </p:val>
                                        </p:tav>
                                      </p:tavLst>
                                    </p:anim>
                                    <p:anim calcmode="lin" valueType="num">
                                      <p:cBhvr additive="base">
                                        <p:cTn id="16" dur="500" fill="hold"/>
                                        <p:tgtEl>
                                          <p:spTgt spid="8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8"/>
                                        </p:tgtEl>
                                        <p:attrNameLst>
                                          <p:attrName>style.visibility</p:attrName>
                                        </p:attrNameLst>
                                      </p:cBhvr>
                                      <p:to>
                                        <p:strVal val="visible"/>
                                      </p:to>
                                    </p:set>
                                    <p:anim calcmode="lin" valueType="num">
                                      <p:cBhvr additive="base">
                                        <p:cTn id="19" dur="500" fill="hold"/>
                                        <p:tgtEl>
                                          <p:spTgt spid="88"/>
                                        </p:tgtEl>
                                        <p:attrNameLst>
                                          <p:attrName>ppt_x</p:attrName>
                                        </p:attrNameLst>
                                      </p:cBhvr>
                                      <p:tavLst>
                                        <p:tav tm="0">
                                          <p:val>
                                            <p:strVal val="#ppt_x"/>
                                          </p:val>
                                        </p:tav>
                                        <p:tav tm="100000">
                                          <p:val>
                                            <p:strVal val="#ppt_x"/>
                                          </p:val>
                                        </p:tav>
                                      </p:tavLst>
                                    </p:anim>
                                    <p:anim calcmode="lin" valueType="num">
                                      <p:cBhvr additive="base">
                                        <p:cTn id="20" dur="500" fill="hold"/>
                                        <p:tgtEl>
                                          <p:spTgt spid="8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9"/>
                                        </p:tgtEl>
                                        <p:attrNameLst>
                                          <p:attrName>style.visibility</p:attrName>
                                        </p:attrNameLst>
                                      </p:cBhvr>
                                      <p:to>
                                        <p:strVal val="visible"/>
                                      </p:to>
                                    </p:set>
                                    <p:anim calcmode="lin" valueType="num">
                                      <p:cBhvr additive="base">
                                        <p:cTn id="23" dur="500" fill="hold"/>
                                        <p:tgtEl>
                                          <p:spTgt spid="89"/>
                                        </p:tgtEl>
                                        <p:attrNameLst>
                                          <p:attrName>ppt_x</p:attrName>
                                        </p:attrNameLst>
                                      </p:cBhvr>
                                      <p:tavLst>
                                        <p:tav tm="0">
                                          <p:val>
                                            <p:strVal val="#ppt_x"/>
                                          </p:val>
                                        </p:tav>
                                        <p:tav tm="100000">
                                          <p:val>
                                            <p:strVal val="#ppt_x"/>
                                          </p:val>
                                        </p:tav>
                                      </p:tavLst>
                                    </p:anim>
                                    <p:anim calcmode="lin" valueType="num">
                                      <p:cBhvr additive="base">
                                        <p:cTn id="24"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9"/>
                                        </p:tgtEl>
                                        <p:attrNameLst>
                                          <p:attrName>style.visibility</p:attrName>
                                        </p:attrNameLst>
                                      </p:cBhvr>
                                      <p:to>
                                        <p:strVal val="visible"/>
                                      </p:to>
                                    </p:set>
                                    <p:anim calcmode="lin" valueType="num">
                                      <p:cBhvr additive="base">
                                        <p:cTn id="29" dur="500" fill="hold"/>
                                        <p:tgtEl>
                                          <p:spTgt spid="79"/>
                                        </p:tgtEl>
                                        <p:attrNameLst>
                                          <p:attrName>ppt_x</p:attrName>
                                        </p:attrNameLst>
                                      </p:cBhvr>
                                      <p:tavLst>
                                        <p:tav tm="0">
                                          <p:val>
                                            <p:strVal val="#ppt_x"/>
                                          </p:val>
                                        </p:tav>
                                        <p:tav tm="100000">
                                          <p:val>
                                            <p:strVal val="#ppt_x"/>
                                          </p:val>
                                        </p:tav>
                                      </p:tavLst>
                                    </p:anim>
                                    <p:anim calcmode="lin" valueType="num">
                                      <p:cBhvr additive="base">
                                        <p:cTn id="30" dur="500" fill="hold"/>
                                        <p:tgtEl>
                                          <p:spTgt spid="7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0"/>
                                        </p:tgtEl>
                                        <p:attrNameLst>
                                          <p:attrName>style.visibility</p:attrName>
                                        </p:attrNameLst>
                                      </p:cBhvr>
                                      <p:to>
                                        <p:strVal val="visible"/>
                                      </p:to>
                                    </p:set>
                                    <p:anim calcmode="lin" valueType="num">
                                      <p:cBhvr additive="base">
                                        <p:cTn id="33" dur="500" fill="hold"/>
                                        <p:tgtEl>
                                          <p:spTgt spid="90"/>
                                        </p:tgtEl>
                                        <p:attrNameLst>
                                          <p:attrName>ppt_x</p:attrName>
                                        </p:attrNameLst>
                                      </p:cBhvr>
                                      <p:tavLst>
                                        <p:tav tm="0">
                                          <p:val>
                                            <p:strVal val="#ppt_x"/>
                                          </p:val>
                                        </p:tav>
                                        <p:tav tm="100000">
                                          <p:val>
                                            <p:strVal val="#ppt_x"/>
                                          </p:val>
                                        </p:tav>
                                      </p:tavLst>
                                    </p:anim>
                                    <p:anim calcmode="lin" valueType="num">
                                      <p:cBhvr additive="base">
                                        <p:cTn id="34" dur="500" fill="hold"/>
                                        <p:tgtEl>
                                          <p:spTgt spid="9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 calcmode="lin" valueType="num">
                                      <p:cBhvr additive="base">
                                        <p:cTn id="37" dur="500" fill="hold"/>
                                        <p:tgtEl>
                                          <p:spTgt spid="93"/>
                                        </p:tgtEl>
                                        <p:attrNameLst>
                                          <p:attrName>ppt_x</p:attrName>
                                        </p:attrNameLst>
                                      </p:cBhvr>
                                      <p:tavLst>
                                        <p:tav tm="0">
                                          <p:val>
                                            <p:strVal val="#ppt_x"/>
                                          </p:val>
                                        </p:tav>
                                        <p:tav tm="100000">
                                          <p:val>
                                            <p:strVal val="#ppt_x"/>
                                          </p:val>
                                        </p:tav>
                                      </p:tavLst>
                                    </p:anim>
                                    <p:anim calcmode="lin" valueType="num">
                                      <p:cBhvr additive="base">
                                        <p:cTn id="38" dur="500" fill="hold"/>
                                        <p:tgtEl>
                                          <p:spTgt spid="9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94"/>
                                        </p:tgtEl>
                                        <p:attrNameLst>
                                          <p:attrName>style.visibility</p:attrName>
                                        </p:attrNameLst>
                                      </p:cBhvr>
                                      <p:to>
                                        <p:strVal val="visible"/>
                                      </p:to>
                                    </p:set>
                                    <p:anim calcmode="lin" valueType="num">
                                      <p:cBhvr additive="base">
                                        <p:cTn id="41" dur="500" fill="hold"/>
                                        <p:tgtEl>
                                          <p:spTgt spid="94"/>
                                        </p:tgtEl>
                                        <p:attrNameLst>
                                          <p:attrName>ppt_x</p:attrName>
                                        </p:attrNameLst>
                                      </p:cBhvr>
                                      <p:tavLst>
                                        <p:tav tm="0">
                                          <p:val>
                                            <p:strVal val="#ppt_x"/>
                                          </p:val>
                                        </p:tav>
                                        <p:tav tm="100000">
                                          <p:val>
                                            <p:strVal val="#ppt_x"/>
                                          </p:val>
                                        </p:tav>
                                      </p:tavLst>
                                    </p:anim>
                                    <p:anim calcmode="lin" valueType="num">
                                      <p:cBhvr additive="base">
                                        <p:cTn id="42" dur="500" fill="hold"/>
                                        <p:tgtEl>
                                          <p:spTgt spid="9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95"/>
                                        </p:tgtEl>
                                        <p:attrNameLst>
                                          <p:attrName>style.visibility</p:attrName>
                                        </p:attrNameLst>
                                      </p:cBhvr>
                                      <p:to>
                                        <p:strVal val="visible"/>
                                      </p:to>
                                    </p:set>
                                    <p:anim calcmode="lin" valueType="num">
                                      <p:cBhvr additive="base">
                                        <p:cTn id="45" dur="500" fill="hold"/>
                                        <p:tgtEl>
                                          <p:spTgt spid="95"/>
                                        </p:tgtEl>
                                        <p:attrNameLst>
                                          <p:attrName>ppt_x</p:attrName>
                                        </p:attrNameLst>
                                      </p:cBhvr>
                                      <p:tavLst>
                                        <p:tav tm="0">
                                          <p:val>
                                            <p:strVal val="#ppt_x"/>
                                          </p:val>
                                        </p:tav>
                                        <p:tav tm="100000">
                                          <p:val>
                                            <p:strVal val="#ppt_x"/>
                                          </p:val>
                                        </p:tav>
                                      </p:tavLst>
                                    </p:anim>
                                    <p:anim calcmode="lin" valueType="num">
                                      <p:cBhvr additive="base">
                                        <p:cTn id="46"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73"/>
                                        </p:tgtEl>
                                        <p:attrNameLst>
                                          <p:attrName>style.visibility</p:attrName>
                                        </p:attrNameLst>
                                      </p:cBhvr>
                                      <p:to>
                                        <p:strVal val="visible"/>
                                      </p:to>
                                    </p:set>
                                    <p:anim calcmode="lin" valueType="num">
                                      <p:cBhvr additive="base">
                                        <p:cTn id="51" dur="500" fill="hold"/>
                                        <p:tgtEl>
                                          <p:spTgt spid="73"/>
                                        </p:tgtEl>
                                        <p:attrNameLst>
                                          <p:attrName>ppt_x</p:attrName>
                                        </p:attrNameLst>
                                      </p:cBhvr>
                                      <p:tavLst>
                                        <p:tav tm="0">
                                          <p:val>
                                            <p:strVal val="#ppt_x"/>
                                          </p:val>
                                        </p:tav>
                                        <p:tav tm="100000">
                                          <p:val>
                                            <p:strVal val="#ppt_x"/>
                                          </p:val>
                                        </p:tav>
                                      </p:tavLst>
                                    </p:anim>
                                    <p:anim calcmode="lin" valueType="num">
                                      <p:cBhvr additive="base">
                                        <p:cTn id="52" dur="500" fill="hold"/>
                                        <p:tgtEl>
                                          <p:spTgt spid="7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91"/>
                                        </p:tgtEl>
                                        <p:attrNameLst>
                                          <p:attrName>style.visibility</p:attrName>
                                        </p:attrNameLst>
                                      </p:cBhvr>
                                      <p:to>
                                        <p:strVal val="visible"/>
                                      </p:to>
                                    </p:set>
                                    <p:anim calcmode="lin" valueType="num">
                                      <p:cBhvr additive="base">
                                        <p:cTn id="55" dur="500" fill="hold"/>
                                        <p:tgtEl>
                                          <p:spTgt spid="91"/>
                                        </p:tgtEl>
                                        <p:attrNameLst>
                                          <p:attrName>ppt_x</p:attrName>
                                        </p:attrNameLst>
                                      </p:cBhvr>
                                      <p:tavLst>
                                        <p:tav tm="0">
                                          <p:val>
                                            <p:strVal val="#ppt_x"/>
                                          </p:val>
                                        </p:tav>
                                        <p:tav tm="100000">
                                          <p:val>
                                            <p:strVal val="#ppt_x"/>
                                          </p:val>
                                        </p:tav>
                                      </p:tavLst>
                                    </p:anim>
                                    <p:anim calcmode="lin" valueType="num">
                                      <p:cBhvr additive="base">
                                        <p:cTn id="56" dur="500" fill="hold"/>
                                        <p:tgtEl>
                                          <p:spTgt spid="9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92"/>
                                        </p:tgtEl>
                                        <p:attrNameLst>
                                          <p:attrName>style.visibility</p:attrName>
                                        </p:attrNameLst>
                                      </p:cBhvr>
                                      <p:to>
                                        <p:strVal val="visible"/>
                                      </p:to>
                                    </p:set>
                                    <p:anim calcmode="lin" valueType="num">
                                      <p:cBhvr additive="base">
                                        <p:cTn id="59" dur="500" fill="hold"/>
                                        <p:tgtEl>
                                          <p:spTgt spid="92"/>
                                        </p:tgtEl>
                                        <p:attrNameLst>
                                          <p:attrName>ppt_x</p:attrName>
                                        </p:attrNameLst>
                                      </p:cBhvr>
                                      <p:tavLst>
                                        <p:tav tm="0">
                                          <p:val>
                                            <p:strVal val="#ppt_x"/>
                                          </p:val>
                                        </p:tav>
                                        <p:tav tm="100000">
                                          <p:val>
                                            <p:strVal val="#ppt_x"/>
                                          </p:val>
                                        </p:tav>
                                      </p:tavLst>
                                    </p:anim>
                                    <p:anim calcmode="lin" valueType="num">
                                      <p:cBhvr additive="base">
                                        <p:cTn id="60" dur="500" fill="hold"/>
                                        <p:tgtEl>
                                          <p:spTgt spid="9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96"/>
                                        </p:tgtEl>
                                        <p:attrNameLst>
                                          <p:attrName>style.visibility</p:attrName>
                                        </p:attrNameLst>
                                      </p:cBhvr>
                                      <p:to>
                                        <p:strVal val="visible"/>
                                      </p:to>
                                    </p:set>
                                    <p:anim calcmode="lin" valueType="num">
                                      <p:cBhvr additive="base">
                                        <p:cTn id="63" dur="500" fill="hold"/>
                                        <p:tgtEl>
                                          <p:spTgt spid="96"/>
                                        </p:tgtEl>
                                        <p:attrNameLst>
                                          <p:attrName>ppt_x</p:attrName>
                                        </p:attrNameLst>
                                      </p:cBhvr>
                                      <p:tavLst>
                                        <p:tav tm="0">
                                          <p:val>
                                            <p:strVal val="#ppt_x"/>
                                          </p:val>
                                        </p:tav>
                                        <p:tav tm="100000">
                                          <p:val>
                                            <p:strVal val="#ppt_x"/>
                                          </p:val>
                                        </p:tav>
                                      </p:tavLst>
                                    </p:anim>
                                    <p:anim calcmode="lin" valueType="num">
                                      <p:cBhvr additive="base">
                                        <p:cTn id="64" dur="500" fill="hold"/>
                                        <p:tgtEl>
                                          <p:spTgt spid="9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97"/>
                                        </p:tgtEl>
                                        <p:attrNameLst>
                                          <p:attrName>style.visibility</p:attrName>
                                        </p:attrNameLst>
                                      </p:cBhvr>
                                      <p:to>
                                        <p:strVal val="visible"/>
                                      </p:to>
                                    </p:set>
                                    <p:anim calcmode="lin" valueType="num">
                                      <p:cBhvr additive="base">
                                        <p:cTn id="67" dur="500" fill="hold"/>
                                        <p:tgtEl>
                                          <p:spTgt spid="97"/>
                                        </p:tgtEl>
                                        <p:attrNameLst>
                                          <p:attrName>ppt_x</p:attrName>
                                        </p:attrNameLst>
                                      </p:cBhvr>
                                      <p:tavLst>
                                        <p:tav tm="0">
                                          <p:val>
                                            <p:strVal val="#ppt_x"/>
                                          </p:val>
                                        </p:tav>
                                        <p:tav tm="100000">
                                          <p:val>
                                            <p:strVal val="#ppt_x"/>
                                          </p:val>
                                        </p:tav>
                                      </p:tavLst>
                                    </p:anim>
                                    <p:anim calcmode="lin" valueType="num">
                                      <p:cBhvr additive="base">
                                        <p:cTn id="68"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32"/>
                  </p:tgtEl>
                </p:cond>
              </p:nextCondLst>
            </p:seq>
          </p:childTnLst>
        </p:cTn>
      </p:par>
    </p:tnLst>
    <p:bldLst>
      <p:bldP spid="85" grpId="0"/>
      <p:bldP spid="87" grpId="0"/>
      <p:bldP spid="88" grpId="0"/>
      <p:bldP spid="89" grpId="0"/>
      <p:bldP spid="90" grpId="0"/>
      <p:bldP spid="91" grpId="0"/>
      <p:bldP spid="92" grpId="0"/>
      <p:bldP spid="93" grpId="0"/>
      <p:bldP spid="94" grpId="0"/>
      <p:bldP spid="95" grpId="0"/>
      <p:bldP spid="96" grpId="0"/>
      <p:bldP spid="97"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矩形 16"/>
          <p:cNvSpPr/>
          <p:nvPr/>
        </p:nvSpPr>
        <p:spPr>
          <a:xfrm flipH="1">
            <a:off x="8712069" y="-8632"/>
            <a:ext cx="3478344" cy="6857554"/>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FZZhengHeiS-R-GB"/>
              <a:cs typeface="+mn-cs"/>
            </a:endParaRPr>
          </a:p>
        </p:txBody>
      </p:sp>
      <p:sp>
        <p:nvSpPr>
          <p:cNvPr id="18" name="任意多边形 17"/>
          <p:cNvSpPr/>
          <p:nvPr/>
        </p:nvSpPr>
        <p:spPr>
          <a:xfrm flipH="1">
            <a:off x="395594"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gradFill>
            <a:gsLst>
              <a:gs pos="0">
                <a:srgbClr val="C00000">
                  <a:alpha val="41000"/>
                </a:srgbClr>
              </a:gs>
              <a:gs pos="100000">
                <a:srgbClr val="AC2125">
                  <a:alpha val="10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FZZhengHeiS-R-GB"/>
              <a:ea typeface="思源黑体" panose="020B0500000000000000" pitchFamily="34" charset="-122"/>
              <a:cs typeface="+mn-cs"/>
            </a:endParaRPr>
          </a:p>
        </p:txBody>
      </p:sp>
      <p:sp>
        <p:nvSpPr>
          <p:cNvPr id="19" name="任意多边形 18"/>
          <p:cNvSpPr/>
          <p:nvPr/>
        </p:nvSpPr>
        <p:spPr>
          <a:xfrm flipH="1">
            <a:off x="-14514"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solidFill>
            <a:schemeClr val="bg1"/>
          </a:solid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FZZhengHeiS-R-GB"/>
              <a:ea typeface="思源黑体" panose="020B0500000000000000" pitchFamily="34" charset="-122"/>
              <a:cs typeface="+mn-cs"/>
            </a:endParaRPr>
          </a:p>
        </p:txBody>
      </p:sp>
      <p:sp>
        <p:nvSpPr>
          <p:cNvPr id="5" name="文本框 4"/>
          <p:cNvSpPr txBox="1"/>
          <p:nvPr/>
        </p:nvSpPr>
        <p:spPr>
          <a:xfrm>
            <a:off x="3256696" y="2342141"/>
            <a:ext cx="2597186" cy="707886"/>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建议</a:t>
            </a:r>
            <a:r>
              <a:rPr kumimoji="0" lang="en-US" altLang="zh-CN" sz="40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&amp;</a:t>
            </a:r>
            <a:r>
              <a:rPr kumimoji="0" lang="zh-CN" altLang="en-US" sz="40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展望</a:t>
            </a:r>
          </a:p>
        </p:txBody>
      </p:sp>
      <p:cxnSp>
        <p:nvCxnSpPr>
          <p:cNvPr id="11" name="直接连接符 10"/>
          <p:cNvCxnSpPr/>
          <p:nvPr/>
        </p:nvCxnSpPr>
        <p:spPr>
          <a:xfrm>
            <a:off x="3256696" y="3126697"/>
            <a:ext cx="4886086"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046810" y="3302899"/>
            <a:ext cx="1787669" cy="338554"/>
          </a:xfrm>
          <a:prstGeom prst="rect">
            <a:avLst/>
          </a:prstGeom>
          <a:noFill/>
        </p:spPr>
        <p:txBody>
          <a:bodyPr wrap="none" rtlCol="0">
            <a:spAutoFit/>
            <a:scene3d>
              <a:camera prst="orthographicFront"/>
              <a:lightRig rig="threePt" dir="t"/>
            </a:scene3d>
            <a:sp3d contourW="12700"/>
          </a:bodyPr>
          <a:lstStyle/>
          <a:p>
            <a:pPr marL="571443" marR="0" lvl="0" indent="-323968"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600" b="0" i="0" u="none" strike="noStrike" kern="1200" cap="none" spc="0" normalizeH="0" baseline="0" noProof="0" dirty="0">
                <a:ln>
                  <a:noFill/>
                </a:ln>
                <a:solidFill>
                  <a:prstClr val="white">
                    <a:lumMod val="50000"/>
                  </a:prstClr>
                </a:solidFill>
                <a:effectLst/>
                <a:uLnTx/>
                <a:uFillTx/>
                <a:latin typeface="FZZhengHeiS-R-GB"/>
                <a:ea typeface="思源黑体" panose="020B0500000000000000" pitchFamily="34" charset="-122"/>
                <a:cs typeface="+mn-cs"/>
              </a:rPr>
              <a:t>对公司建议</a:t>
            </a:r>
          </a:p>
        </p:txBody>
      </p:sp>
      <p:sp>
        <p:nvSpPr>
          <p:cNvPr id="15" name="文本框 14"/>
          <p:cNvSpPr txBox="1"/>
          <p:nvPr/>
        </p:nvSpPr>
        <p:spPr>
          <a:xfrm>
            <a:off x="5033193" y="3302899"/>
            <a:ext cx="1582484" cy="338554"/>
          </a:xfrm>
          <a:prstGeom prst="rect">
            <a:avLst/>
          </a:prstGeom>
          <a:noFill/>
        </p:spPr>
        <p:txBody>
          <a:bodyPr wrap="none" rtlCol="0">
            <a:spAutoFit/>
            <a:scene3d>
              <a:camera prst="orthographicFront"/>
              <a:lightRig rig="threePt" dir="t"/>
            </a:scene3d>
            <a:sp3d contourW="12700"/>
          </a:bodyPr>
          <a:lstStyle/>
          <a:p>
            <a:pPr marL="571443" marR="0" lvl="0" indent="-323968"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600" b="0" i="0" u="none" strike="noStrike" kern="1200" cap="none" spc="0" normalizeH="0" baseline="0" noProof="0" dirty="0">
                <a:ln>
                  <a:noFill/>
                </a:ln>
                <a:solidFill>
                  <a:prstClr val="white">
                    <a:lumMod val="50000"/>
                  </a:prstClr>
                </a:solidFill>
                <a:effectLst/>
                <a:uLnTx/>
                <a:uFillTx/>
                <a:latin typeface="FZZhengHeiS-R-GB"/>
                <a:ea typeface="思源黑体" panose="020B0500000000000000" pitchFamily="34" charset="-122"/>
                <a:cs typeface="+mn-cs"/>
              </a:rPr>
              <a:t>未来展望</a:t>
            </a:r>
          </a:p>
        </p:txBody>
      </p:sp>
      <p:sp>
        <p:nvSpPr>
          <p:cNvPr id="20" name="椭圆 19"/>
          <p:cNvSpPr/>
          <p:nvPr/>
        </p:nvSpPr>
        <p:spPr>
          <a:xfrm>
            <a:off x="1267609" y="2581347"/>
            <a:ext cx="1299205" cy="1299205"/>
          </a:xfrm>
          <a:prstGeom prst="ellipse">
            <a:avLst/>
          </a:prstGeom>
          <a:gradFill>
            <a:gsLst>
              <a:gs pos="0">
                <a:srgbClr val="E53238"/>
              </a:gs>
              <a:gs pos="100000">
                <a:srgbClr val="AC2125"/>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prstClr val="white"/>
                </a:solidFill>
                <a:effectLst/>
                <a:uLnTx/>
                <a:uFillTx/>
                <a:latin typeface="Aa楷体" panose="02000500000000000000" pitchFamily="2" charset="-122"/>
                <a:ea typeface="思源黑体" panose="020B0500000000000000" pitchFamily="34" charset="-122"/>
                <a:cs typeface="+mn-cs"/>
              </a:rPr>
              <a:t>05</a:t>
            </a:r>
            <a:endParaRPr kumimoji="0" lang="zh-CN" altLang="en-US" sz="6600" b="0" i="0" u="none" strike="noStrike" kern="1200" cap="none" spc="0" normalizeH="0" baseline="0" noProof="0" dirty="0">
              <a:ln>
                <a:noFill/>
              </a:ln>
              <a:solidFill>
                <a:prstClr val="white"/>
              </a:solidFill>
              <a:effectLst/>
              <a:uLnTx/>
              <a:uFillTx/>
              <a:latin typeface="Aa楷体" panose="02000500000000000000" pitchFamily="2" charset="-122"/>
              <a:ea typeface="思源黑体" panose="020B0500000000000000" pitchFamily="34" charset="-122"/>
              <a:cs typeface="+mn-cs"/>
            </a:endParaRPr>
          </a:p>
        </p:txBody>
      </p:sp>
      <p:sp>
        <p:nvSpPr>
          <p:cNvPr id="23" name="文本框 22"/>
          <p:cNvSpPr txBox="1"/>
          <p:nvPr/>
        </p:nvSpPr>
        <p:spPr>
          <a:xfrm>
            <a:off x="1295712" y="4063404"/>
            <a:ext cx="1242999" cy="523220"/>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300" normalizeH="0" baseline="0" noProof="0" dirty="0">
              <a:ln>
                <a:noFill/>
              </a:ln>
              <a:solidFill>
                <a:srgbClr val="595959"/>
              </a:solidFill>
              <a:effectLst/>
              <a:uLnTx/>
              <a:uFillTx/>
              <a:latin typeface="Aa楷体" panose="02000500000000000000" pitchFamily="2" charset="-122"/>
              <a:ea typeface="思源黑体" panose="020B0500000000000000" pitchFamily="34" charset="-122"/>
              <a:cs typeface="+mn-cs"/>
            </a:endParaRPr>
          </a:p>
        </p:txBody>
      </p:sp>
    </p:spTree>
    <p:extLst>
      <p:ext uri="{BB962C8B-B14F-4D97-AF65-F5344CB8AC3E}">
        <p14:creationId xmlns:p14="http://schemas.microsoft.com/office/powerpoint/2010/main" val="470781100"/>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vertical)">
                                      <p:cBhvr>
                                        <p:cTn id="7" dur="500"/>
                                        <p:tgtEl>
                                          <p:spTgt spid="17"/>
                                        </p:tgtEl>
                                      </p:cBhvr>
                                    </p:animEffect>
                                  </p:childTnLst>
                                </p:cTn>
                              </p:par>
                              <p:par>
                                <p:cTn id="8" presetID="2" presetClass="entr" presetSubtype="8"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 calcmode="lin" valueType="num">
                                      <p:cBhvr additive="base">
                                        <p:cTn id="10" dur="500" fill="hold"/>
                                        <p:tgtEl>
                                          <p:spTgt spid="18"/>
                                        </p:tgtEl>
                                        <p:attrNameLst>
                                          <p:attrName>ppt_x</p:attrName>
                                        </p:attrNameLst>
                                      </p:cBhvr>
                                      <p:tavLst>
                                        <p:tav tm="0">
                                          <p:val>
                                            <p:strVal val="0-#ppt_w/2"/>
                                          </p:val>
                                        </p:tav>
                                        <p:tav tm="100000">
                                          <p:val>
                                            <p:strVal val="#ppt_x"/>
                                          </p:val>
                                        </p:tav>
                                      </p:tavLst>
                                    </p:anim>
                                    <p:anim calcmode="lin" valueType="num">
                                      <p:cBhvr additive="base">
                                        <p:cTn id="11" dur="500" fill="hold"/>
                                        <p:tgtEl>
                                          <p:spTgt spid="18"/>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750" fill="hold"/>
                                        <p:tgtEl>
                                          <p:spTgt spid="19"/>
                                        </p:tgtEl>
                                        <p:attrNameLst>
                                          <p:attrName>ppt_x</p:attrName>
                                        </p:attrNameLst>
                                      </p:cBhvr>
                                      <p:tavLst>
                                        <p:tav tm="0">
                                          <p:val>
                                            <p:strVal val="0-#ppt_w/2"/>
                                          </p:val>
                                        </p:tav>
                                        <p:tav tm="100000">
                                          <p:val>
                                            <p:strVal val="#ppt_x"/>
                                          </p:val>
                                        </p:tav>
                                      </p:tavLst>
                                    </p:anim>
                                    <p:anim calcmode="lin" valueType="num">
                                      <p:cBhvr additive="base">
                                        <p:cTn id="15" dur="750" fill="hold"/>
                                        <p:tgtEl>
                                          <p:spTgt spid="19"/>
                                        </p:tgtEl>
                                        <p:attrNameLst>
                                          <p:attrName>ppt_y</p:attrName>
                                        </p:attrNameLst>
                                      </p:cBhvr>
                                      <p:tavLst>
                                        <p:tav tm="0">
                                          <p:val>
                                            <p:strVal val="#ppt_y"/>
                                          </p:val>
                                        </p:tav>
                                        <p:tav tm="100000">
                                          <p:val>
                                            <p:strVal val="#ppt_y"/>
                                          </p:val>
                                        </p:tav>
                                      </p:tavLst>
                                    </p:anim>
                                  </p:childTnLst>
                                </p:cTn>
                              </p:par>
                              <p:par>
                                <p:cTn id="16" presetID="47" presetClass="entr" presetSubtype="0" fill="hold" grpId="0" nodeType="withEffect" nodePh="1">
                                  <p:stCondLst>
                                    <p:cond delay="250"/>
                                  </p:stCondLst>
                                  <p:endCondLst>
                                    <p:cond evt="begin" delay="0">
                                      <p:tn val="16"/>
                                    </p:cond>
                                  </p:endCondLst>
                                  <p:childTnLst>
                                    <p:set>
                                      <p:cBhvr>
                                        <p:cTn id="17" dur="1" fill="hold">
                                          <p:stCondLst>
                                            <p:cond delay="0"/>
                                          </p:stCondLst>
                                        </p:cTn>
                                        <p:tgtEl>
                                          <p:spTgt spid="23"/>
                                        </p:tgtEl>
                                        <p:attrNameLst>
                                          <p:attrName>style.visibility</p:attrName>
                                        </p:attrNameLst>
                                      </p:cBhvr>
                                      <p:to>
                                        <p:strVal val="visible"/>
                                      </p:to>
                                    </p:set>
                                    <p:animEffect transition="in" filter="fade">
                                      <p:cBhvr>
                                        <p:cTn id="18" dur="1000"/>
                                        <p:tgtEl>
                                          <p:spTgt spid="23"/>
                                        </p:tgtEl>
                                      </p:cBhvr>
                                    </p:animEffect>
                                    <p:anim calcmode="lin" valueType="num">
                                      <p:cBhvr>
                                        <p:cTn id="19" dur="1000" fill="hold"/>
                                        <p:tgtEl>
                                          <p:spTgt spid="23"/>
                                        </p:tgtEl>
                                        <p:attrNameLst>
                                          <p:attrName>ppt_x</p:attrName>
                                        </p:attrNameLst>
                                      </p:cBhvr>
                                      <p:tavLst>
                                        <p:tav tm="0">
                                          <p:val>
                                            <p:strVal val="#ppt_x"/>
                                          </p:val>
                                        </p:tav>
                                        <p:tav tm="100000">
                                          <p:val>
                                            <p:strVal val="#ppt_x"/>
                                          </p:val>
                                        </p:tav>
                                      </p:tavLst>
                                    </p:anim>
                                    <p:anim calcmode="lin" valueType="num">
                                      <p:cBhvr>
                                        <p:cTn id="20" dur="1000" fill="hold"/>
                                        <p:tgtEl>
                                          <p:spTgt spid="2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5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1000"/>
                                        <p:tgtEl>
                                          <p:spTgt spid="20"/>
                                        </p:tgtEl>
                                      </p:cBhvr>
                                    </p:animEffect>
                                    <p:anim calcmode="lin" valueType="num">
                                      <p:cBhvr>
                                        <p:cTn id="24" dur="1000" fill="hold"/>
                                        <p:tgtEl>
                                          <p:spTgt spid="20"/>
                                        </p:tgtEl>
                                        <p:attrNameLst>
                                          <p:attrName>ppt_x</p:attrName>
                                        </p:attrNameLst>
                                      </p:cBhvr>
                                      <p:tavLst>
                                        <p:tav tm="0">
                                          <p:val>
                                            <p:strVal val="#ppt_x"/>
                                          </p:val>
                                        </p:tav>
                                        <p:tav tm="100000">
                                          <p:val>
                                            <p:strVal val="#ppt_x"/>
                                          </p:val>
                                        </p:tav>
                                      </p:tavLst>
                                    </p:anim>
                                    <p:anim calcmode="lin" valueType="num">
                                      <p:cBhvr>
                                        <p:cTn id="25" dur="1000" fill="hold"/>
                                        <p:tgtEl>
                                          <p:spTgt spid="20"/>
                                        </p:tgtEl>
                                        <p:attrNameLst>
                                          <p:attrName>ppt_y</p:attrName>
                                        </p:attrNameLst>
                                      </p:cBhvr>
                                      <p:tavLst>
                                        <p:tav tm="0">
                                          <p:val>
                                            <p:strVal val="#ppt_y+.1"/>
                                          </p:val>
                                        </p:tav>
                                        <p:tav tm="100000">
                                          <p:val>
                                            <p:strVal val="#ppt_y"/>
                                          </p:val>
                                        </p:tav>
                                      </p:tavLst>
                                    </p:anim>
                                  </p:childTnLst>
                                </p:cTn>
                              </p:par>
                            </p:childTnLst>
                          </p:cTn>
                        </p:par>
                        <p:par>
                          <p:cTn id="26" fill="hold">
                            <p:stCondLst>
                              <p:cond delay="1250"/>
                            </p:stCondLst>
                            <p:childTnLst>
                              <p:par>
                                <p:cTn id="27" presetID="2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1750"/>
                            </p:stCondLst>
                            <p:childTnLst>
                              <p:par>
                                <p:cTn id="31" presetID="12" presetClass="entr" presetSubtype="4"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p:tgtEl>
                                          <p:spTgt spid="5"/>
                                        </p:tgtEl>
                                        <p:attrNameLst>
                                          <p:attrName>ppt_y</p:attrName>
                                        </p:attrNameLst>
                                      </p:cBhvr>
                                      <p:tavLst>
                                        <p:tav tm="0">
                                          <p:val>
                                            <p:strVal val="#ppt_y+#ppt_h*1.125000"/>
                                          </p:val>
                                        </p:tav>
                                        <p:tav tm="100000">
                                          <p:val>
                                            <p:strVal val="#ppt_y"/>
                                          </p:val>
                                        </p:tav>
                                      </p:tavLst>
                                    </p:anim>
                                    <p:animEffect transition="in" filter="wipe(up)">
                                      <p:cBhvr>
                                        <p:cTn id="34" dur="500"/>
                                        <p:tgtEl>
                                          <p:spTgt spid="5"/>
                                        </p:tgtEl>
                                      </p:cBhvr>
                                    </p:animEffect>
                                  </p:childTnLst>
                                </p:cTn>
                              </p:par>
                            </p:childTnLst>
                          </p:cTn>
                        </p:par>
                        <p:par>
                          <p:cTn id="35" fill="hold">
                            <p:stCondLst>
                              <p:cond delay="2250"/>
                            </p:stCondLst>
                            <p:childTnLst>
                              <p:par>
                                <p:cTn id="36" presetID="42" presetClass="entr" presetSubtype="0"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1000"/>
                                        <p:tgtEl>
                                          <p:spTgt spid="13"/>
                                        </p:tgtEl>
                                      </p:cBhvr>
                                    </p:animEffect>
                                    <p:anim calcmode="lin" valueType="num">
                                      <p:cBhvr>
                                        <p:cTn id="39" dur="1000" fill="hold"/>
                                        <p:tgtEl>
                                          <p:spTgt spid="13"/>
                                        </p:tgtEl>
                                        <p:attrNameLst>
                                          <p:attrName>ppt_x</p:attrName>
                                        </p:attrNameLst>
                                      </p:cBhvr>
                                      <p:tavLst>
                                        <p:tav tm="0">
                                          <p:val>
                                            <p:strVal val="#ppt_x"/>
                                          </p:val>
                                        </p:tav>
                                        <p:tav tm="100000">
                                          <p:val>
                                            <p:strVal val="#ppt_x"/>
                                          </p:val>
                                        </p:tav>
                                      </p:tavLst>
                                    </p:anim>
                                    <p:anim calcmode="lin" valueType="num">
                                      <p:cBhvr>
                                        <p:cTn id="40" dur="1000" fill="hold"/>
                                        <p:tgtEl>
                                          <p:spTgt spid="13"/>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1000"/>
                                        <p:tgtEl>
                                          <p:spTgt spid="15"/>
                                        </p:tgtEl>
                                      </p:cBhvr>
                                    </p:animEffect>
                                    <p:anim calcmode="lin" valueType="num">
                                      <p:cBhvr>
                                        <p:cTn id="44" dur="1000" fill="hold"/>
                                        <p:tgtEl>
                                          <p:spTgt spid="15"/>
                                        </p:tgtEl>
                                        <p:attrNameLst>
                                          <p:attrName>ppt_x</p:attrName>
                                        </p:attrNameLst>
                                      </p:cBhvr>
                                      <p:tavLst>
                                        <p:tav tm="0">
                                          <p:val>
                                            <p:strVal val="#ppt_x"/>
                                          </p:val>
                                        </p:tav>
                                        <p:tav tm="100000">
                                          <p:val>
                                            <p:strVal val="#ppt_x"/>
                                          </p:val>
                                        </p:tav>
                                      </p:tavLst>
                                    </p:anim>
                                    <p:anim calcmode="lin" valueType="num">
                                      <p:cBhvr>
                                        <p:cTn id="4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5" grpId="0"/>
      <p:bldP spid="13" grpId="0"/>
      <p:bldP spid="15" grpId="0"/>
      <p:bldP spid="20" grpId="0" animBg="1"/>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E38C594A-D83D-4693-80E9-1D7B764E00C7}"/>
              </a:ext>
            </a:extLst>
          </p:cNvPr>
          <p:cNvSpPr txBox="1"/>
          <p:nvPr/>
        </p:nvSpPr>
        <p:spPr>
          <a:xfrm>
            <a:off x="1125344" y="236367"/>
            <a:ext cx="6482030" cy="584775"/>
          </a:xfrm>
          <a:prstGeom prst="rect">
            <a:avLst/>
          </a:prstGeom>
          <a:noFill/>
        </p:spPr>
        <p:txBody>
          <a:bodyPr wrap="square" rtlCol="0">
            <a:spAutoFit/>
          </a:bodyPr>
          <a:lstStyle>
            <a:defPPr>
              <a:defRPr lang="zh-CN"/>
            </a:defPPr>
            <a:lvl1pPr algn="ctr">
              <a:defRPr sz="2800" b="1">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建议</a:t>
            </a:r>
            <a:r>
              <a:rPr kumimoji="0" lang="en-US" altLang="zh-CN"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&amp;</a:t>
            </a:r>
            <a:r>
              <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展望</a:t>
            </a:r>
          </a:p>
        </p:txBody>
      </p:sp>
      <p:sp>
        <p:nvSpPr>
          <p:cNvPr id="33" name="矩形 32">
            <a:extLst>
              <a:ext uri="{FF2B5EF4-FFF2-40B4-BE49-F238E27FC236}">
                <a16:creationId xmlns:a16="http://schemas.microsoft.com/office/drawing/2014/main" id="{33550685-596D-46EA-A4C9-489FD4CEA190}"/>
              </a:ext>
            </a:extLst>
          </p:cNvPr>
          <p:cNvSpPr/>
          <p:nvPr/>
        </p:nvSpPr>
        <p:spPr bwMode="auto">
          <a:xfrm>
            <a:off x="410276" y="2232"/>
            <a:ext cx="680835" cy="895098"/>
          </a:xfrm>
          <a:prstGeom prst="rect">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lvl="0" indent="0" algn="ctr" defTabSz="913760" rtl="0" eaLnBrk="1" fontAlgn="base" latinLnBrk="0" hangingPunct="1">
              <a:lnSpc>
                <a:spcPct val="100000"/>
              </a:lnSpc>
              <a:spcBef>
                <a:spcPct val="0"/>
              </a:spcBef>
              <a:spcAft>
                <a:spcPct val="0"/>
              </a:spcAft>
              <a:buClrTx/>
              <a:buSzTx/>
              <a:buFontTx/>
              <a:buNone/>
              <a:tabLst/>
              <a:defRPr/>
            </a:pPr>
            <a:endParaRPr kumimoji="0" lang="zh-CN" altLang="en-US" sz="1999" b="0" i="0" u="none" strike="noStrike" kern="0" cap="none" spc="0" normalizeH="0" baseline="0" noProof="0">
              <a:ln>
                <a:noFill/>
              </a:ln>
              <a:solidFill>
                <a:srgbClr val="FFFFFF"/>
              </a:solidFill>
              <a:effectLst/>
              <a:uLnTx/>
              <a:uFillTx/>
              <a:latin typeface="微软雅黑"/>
              <a:ea typeface="微软雅黑"/>
              <a:cs typeface="+mn-cs"/>
            </a:endParaRPr>
          </a:p>
        </p:txBody>
      </p:sp>
      <p:grpSp>
        <p:nvGrpSpPr>
          <p:cNvPr id="34" name="组合 33">
            <a:extLst>
              <a:ext uri="{FF2B5EF4-FFF2-40B4-BE49-F238E27FC236}">
                <a16:creationId xmlns:a16="http://schemas.microsoft.com/office/drawing/2014/main" id="{D70E7067-5F11-4FDA-81C1-604E9F77ECDE}"/>
              </a:ext>
            </a:extLst>
          </p:cNvPr>
          <p:cNvGrpSpPr/>
          <p:nvPr/>
        </p:nvGrpSpPr>
        <p:grpSpPr>
          <a:xfrm>
            <a:off x="547505" y="386911"/>
            <a:ext cx="406377" cy="406375"/>
            <a:chOff x="2715905" y="-1569492"/>
            <a:chExt cx="504967" cy="504965"/>
          </a:xfrm>
        </p:grpSpPr>
        <p:sp>
          <p:nvSpPr>
            <p:cNvPr id="35" name="椭圆 34">
              <a:extLst>
                <a:ext uri="{FF2B5EF4-FFF2-40B4-BE49-F238E27FC236}">
                  <a16:creationId xmlns:a16="http://schemas.microsoft.com/office/drawing/2014/main" id="{AE8163C7-9BE3-491F-9D81-E51977328B29}"/>
                </a:ext>
              </a:extLst>
            </p:cNvPr>
            <p:cNvSpPr/>
            <p:nvPr/>
          </p:nvSpPr>
          <p:spPr bwMode="auto">
            <a:xfrm>
              <a:off x="2715905" y="-1569492"/>
              <a:ext cx="504967" cy="504965"/>
            </a:xfrm>
            <a:prstGeom prst="ellipse">
              <a:avLst/>
            </a:prstGeom>
            <a:solidFill>
              <a:srgbClr val="FFFFFF"/>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任意多边形: 形状 35">
              <a:extLst>
                <a:ext uri="{FF2B5EF4-FFF2-40B4-BE49-F238E27FC236}">
                  <a16:creationId xmlns:a16="http://schemas.microsoft.com/office/drawing/2014/main" id="{9EE95D1F-45EC-49BB-917C-7F6E5F0C6DD7}"/>
                </a:ext>
              </a:extLst>
            </p:cNvPr>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rgbClr val="BA1E34"/>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86" name="图片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6301" y="444855"/>
            <a:ext cx="2055889" cy="268862"/>
          </a:xfrm>
          <a:prstGeom prst="rect">
            <a:avLst/>
          </a:prstGeom>
        </p:spPr>
      </p:pic>
      <p:grpSp>
        <p:nvGrpSpPr>
          <p:cNvPr id="37" name="Group 6">
            <a:extLst>
              <a:ext uri="{FF2B5EF4-FFF2-40B4-BE49-F238E27FC236}">
                <a16:creationId xmlns:a16="http://schemas.microsoft.com/office/drawing/2014/main" id="{FFA4CA89-6800-4F5E-9CFE-4EC102E95236}"/>
              </a:ext>
            </a:extLst>
          </p:cNvPr>
          <p:cNvGrpSpPr/>
          <p:nvPr/>
        </p:nvGrpSpPr>
        <p:grpSpPr>
          <a:xfrm>
            <a:off x="7189306" y="3416322"/>
            <a:ext cx="3675708" cy="679548"/>
            <a:chOff x="7125311" y="3386950"/>
            <a:chExt cx="3485499" cy="644384"/>
          </a:xfrm>
          <a:solidFill>
            <a:srgbClr val="595959"/>
          </a:solidFill>
        </p:grpSpPr>
        <p:sp>
          <p:nvSpPr>
            <p:cNvPr id="102" name="Shape 533">
              <a:extLst>
                <a:ext uri="{FF2B5EF4-FFF2-40B4-BE49-F238E27FC236}">
                  <a16:creationId xmlns:a16="http://schemas.microsoft.com/office/drawing/2014/main" id="{F8660E6A-F183-4F81-B074-E6299D7FC9A1}"/>
                </a:ext>
              </a:extLst>
            </p:cNvPr>
            <p:cNvSpPr/>
            <p:nvPr/>
          </p:nvSpPr>
          <p:spPr>
            <a:xfrm>
              <a:off x="7465374" y="3386950"/>
              <a:ext cx="3145436" cy="64438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grpFill/>
            <a:ln w="12700" cap="flat">
              <a:noFill/>
              <a:miter lim="400000"/>
            </a:ln>
            <a:effectLst/>
          </p:spPr>
          <p:txBody>
            <a:bodyPr wrap="square" lIns="53572" tIns="53572" rIns="53572" bIns="53572" numCol="1" anchor="ctr">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20000"/>
                </a:lnSpc>
                <a:spcBef>
                  <a:spcPts val="4746"/>
                </a:spcBef>
                <a:spcAft>
                  <a:spcPct val="0"/>
                </a:spcAft>
                <a:buClrTx/>
                <a:buSzTx/>
                <a:buFontTx/>
                <a:buNone/>
                <a:tabLst/>
                <a:defRPr sz="2500">
                  <a:latin typeface="Aller Light"/>
                  <a:ea typeface="Aller Light"/>
                  <a:cs typeface="Aller Light"/>
                  <a:sym typeface="Aller Light"/>
                </a:defRPr>
              </a:pPr>
              <a:endParaRPr kumimoji="0" sz="320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3" name="Shape 534">
              <a:extLst>
                <a:ext uri="{FF2B5EF4-FFF2-40B4-BE49-F238E27FC236}">
                  <a16:creationId xmlns:a16="http://schemas.microsoft.com/office/drawing/2014/main" id="{6B46D495-018A-4374-8516-F39D6A2AF808}"/>
                </a:ext>
              </a:extLst>
            </p:cNvPr>
            <p:cNvSpPr/>
            <p:nvPr/>
          </p:nvSpPr>
          <p:spPr>
            <a:xfrm>
              <a:off x="7125311" y="3386950"/>
              <a:ext cx="345204" cy="64438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9340"/>
                  </a:lnTo>
                  <a:lnTo>
                    <a:pt x="0" y="13486"/>
                  </a:lnTo>
                  <a:lnTo>
                    <a:pt x="21600" y="21600"/>
                  </a:lnTo>
                  <a:cubicBezTo>
                    <a:pt x="21600" y="21600"/>
                    <a:pt x="21600" y="0"/>
                    <a:pt x="21600" y="0"/>
                  </a:cubicBezTo>
                  <a:close/>
                </a:path>
              </a:pathLst>
            </a:custGeom>
            <a:grpFill/>
            <a:ln w="12700" cap="flat">
              <a:noFill/>
              <a:miter lim="400000"/>
            </a:ln>
            <a:effectLst/>
          </p:spPr>
          <p:txBody>
            <a:bodyPr wrap="square" lIns="53572" tIns="53572" rIns="53572" bIns="53572" numCol="1" anchor="ctr">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20000"/>
                </a:lnSpc>
                <a:spcBef>
                  <a:spcPts val="4746"/>
                </a:spcBef>
                <a:spcAft>
                  <a:spcPct val="0"/>
                </a:spcAft>
                <a:buClrTx/>
                <a:buSzTx/>
                <a:buFontTx/>
                <a:buNone/>
                <a:tabLst/>
                <a:defRPr sz="2500">
                  <a:latin typeface="Aller Light"/>
                  <a:ea typeface="Aller Light"/>
                  <a:cs typeface="Aller Light"/>
                  <a:sym typeface="Aller Light"/>
                </a:defRPr>
              </a:pPr>
              <a:endParaRPr kumimoji="0" sz="320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38" name="Group 10">
            <a:extLst>
              <a:ext uri="{FF2B5EF4-FFF2-40B4-BE49-F238E27FC236}">
                <a16:creationId xmlns:a16="http://schemas.microsoft.com/office/drawing/2014/main" id="{EB24848A-5A39-48ED-817C-3AE65B568CD2}"/>
              </a:ext>
            </a:extLst>
          </p:cNvPr>
          <p:cNvGrpSpPr/>
          <p:nvPr/>
        </p:nvGrpSpPr>
        <p:grpSpPr>
          <a:xfrm>
            <a:off x="1305266" y="3416322"/>
            <a:ext cx="3684602" cy="679548"/>
            <a:chOff x="1545760" y="3386950"/>
            <a:chExt cx="3493936" cy="644384"/>
          </a:xfrm>
          <a:solidFill>
            <a:srgbClr val="E53238"/>
          </a:solidFill>
        </p:grpSpPr>
        <p:sp>
          <p:nvSpPr>
            <p:cNvPr id="100" name="Shape 536">
              <a:extLst>
                <a:ext uri="{FF2B5EF4-FFF2-40B4-BE49-F238E27FC236}">
                  <a16:creationId xmlns:a16="http://schemas.microsoft.com/office/drawing/2014/main" id="{775464E5-E917-46E2-BE7E-535D1A7FA1F8}"/>
                </a:ext>
              </a:extLst>
            </p:cNvPr>
            <p:cNvSpPr/>
            <p:nvPr/>
          </p:nvSpPr>
          <p:spPr>
            <a:xfrm>
              <a:off x="4694491" y="3386950"/>
              <a:ext cx="345205" cy="6443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340"/>
                  </a:lnTo>
                  <a:lnTo>
                    <a:pt x="21600" y="13486"/>
                  </a:lnTo>
                  <a:lnTo>
                    <a:pt x="0" y="21600"/>
                  </a:lnTo>
                  <a:cubicBezTo>
                    <a:pt x="0" y="21600"/>
                    <a:pt x="0" y="0"/>
                    <a:pt x="0" y="0"/>
                  </a:cubicBezTo>
                  <a:close/>
                </a:path>
              </a:pathLst>
            </a:custGeom>
            <a:grpFill/>
            <a:ln w="12700" cap="flat">
              <a:noFill/>
              <a:miter lim="400000"/>
            </a:ln>
            <a:effectLst/>
          </p:spPr>
          <p:txBody>
            <a:bodyPr wrap="square" lIns="53572" tIns="53572" rIns="53572" bIns="53572" numCol="1" anchor="ctr">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20000"/>
                </a:lnSpc>
                <a:spcBef>
                  <a:spcPts val="4746"/>
                </a:spcBef>
                <a:spcAft>
                  <a:spcPct val="0"/>
                </a:spcAft>
                <a:buClrTx/>
                <a:buSzTx/>
                <a:buFontTx/>
                <a:buNone/>
                <a:tabLst/>
                <a:defRPr sz="2500">
                  <a:latin typeface="Aller Light"/>
                  <a:ea typeface="Aller Light"/>
                  <a:cs typeface="Aller Light"/>
                  <a:sym typeface="Aller Light"/>
                </a:defRPr>
              </a:pPr>
              <a:endParaRPr kumimoji="0" sz="320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1" name="Shape 537">
              <a:extLst>
                <a:ext uri="{FF2B5EF4-FFF2-40B4-BE49-F238E27FC236}">
                  <a16:creationId xmlns:a16="http://schemas.microsoft.com/office/drawing/2014/main" id="{39417A5B-6187-466B-88B3-3A91CF845360}"/>
                </a:ext>
              </a:extLst>
            </p:cNvPr>
            <p:cNvSpPr/>
            <p:nvPr/>
          </p:nvSpPr>
          <p:spPr>
            <a:xfrm>
              <a:off x="1545760" y="3386950"/>
              <a:ext cx="3151081" cy="6443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pFill/>
            <a:ln w="12700" cap="flat">
              <a:noFill/>
              <a:miter lim="400000"/>
            </a:ln>
            <a:effectLst/>
          </p:spPr>
          <p:txBody>
            <a:bodyPr wrap="square" lIns="53572" tIns="53572" rIns="53572" bIns="53572" numCol="1" anchor="ctr">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20000"/>
                </a:lnSpc>
                <a:spcBef>
                  <a:spcPts val="4746"/>
                </a:spcBef>
                <a:spcAft>
                  <a:spcPct val="0"/>
                </a:spcAft>
                <a:buClrTx/>
                <a:buSzTx/>
                <a:buFontTx/>
                <a:buNone/>
                <a:tabLst/>
                <a:defRPr sz="2500">
                  <a:latin typeface="Aller Light"/>
                  <a:ea typeface="Aller Light"/>
                  <a:cs typeface="Aller Light"/>
                  <a:sym typeface="Aller Light"/>
                </a:defRPr>
              </a:pPr>
              <a:endParaRPr kumimoji="0" sz="320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39" name="Group 14">
            <a:extLst>
              <a:ext uri="{FF2B5EF4-FFF2-40B4-BE49-F238E27FC236}">
                <a16:creationId xmlns:a16="http://schemas.microsoft.com/office/drawing/2014/main" id="{F76DA56F-1A2A-48BC-B279-F6E3C7CD2789}"/>
              </a:ext>
            </a:extLst>
          </p:cNvPr>
          <p:cNvGrpSpPr/>
          <p:nvPr/>
        </p:nvGrpSpPr>
        <p:grpSpPr>
          <a:xfrm>
            <a:off x="6817405" y="1912161"/>
            <a:ext cx="4049674" cy="907007"/>
            <a:chOff x="6772654" y="2152648"/>
            <a:chExt cx="3840113" cy="860072"/>
          </a:xfrm>
          <a:solidFill>
            <a:srgbClr val="595959"/>
          </a:solidFill>
        </p:grpSpPr>
        <p:sp>
          <p:nvSpPr>
            <p:cNvPr id="98" name="Shape 539">
              <a:extLst>
                <a:ext uri="{FF2B5EF4-FFF2-40B4-BE49-F238E27FC236}">
                  <a16:creationId xmlns:a16="http://schemas.microsoft.com/office/drawing/2014/main" id="{019205EE-330E-4288-9447-280C744EC8F3}"/>
                </a:ext>
              </a:extLst>
            </p:cNvPr>
            <p:cNvSpPr/>
            <p:nvPr/>
          </p:nvSpPr>
          <p:spPr>
            <a:xfrm>
              <a:off x="7289045" y="2152648"/>
              <a:ext cx="3323722" cy="6443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grpFill/>
            <a:ln w="12700" cap="flat">
              <a:noFill/>
              <a:miter lim="400000"/>
            </a:ln>
            <a:effectLst/>
          </p:spPr>
          <p:txBody>
            <a:bodyPr wrap="square" lIns="53572" tIns="53572" rIns="53572" bIns="53572" numCol="1" anchor="ctr">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20000"/>
                </a:lnSpc>
                <a:spcBef>
                  <a:spcPts val="4746"/>
                </a:spcBef>
                <a:spcAft>
                  <a:spcPct val="0"/>
                </a:spcAft>
                <a:buClrTx/>
                <a:buSzTx/>
                <a:buFontTx/>
                <a:buNone/>
                <a:tabLst/>
                <a:defRPr sz="2500">
                  <a:latin typeface="Aller Light"/>
                  <a:ea typeface="Aller Light"/>
                  <a:cs typeface="Aller Light"/>
                  <a:sym typeface="Aller Light"/>
                </a:defRPr>
              </a:pPr>
              <a:endParaRPr kumimoji="0" sz="320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9" name="Shape 540">
              <a:extLst>
                <a:ext uri="{FF2B5EF4-FFF2-40B4-BE49-F238E27FC236}">
                  <a16:creationId xmlns:a16="http://schemas.microsoft.com/office/drawing/2014/main" id="{F411F000-7B39-4DB8-9E9F-E70825FC1342}"/>
                </a:ext>
              </a:extLst>
            </p:cNvPr>
            <p:cNvSpPr/>
            <p:nvPr/>
          </p:nvSpPr>
          <p:spPr>
            <a:xfrm>
              <a:off x="6772654" y="2152648"/>
              <a:ext cx="516147"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9997"/>
                  </a:lnTo>
                  <a:lnTo>
                    <a:pt x="2792" y="21600"/>
                  </a:lnTo>
                  <a:lnTo>
                    <a:pt x="21600" y="16183"/>
                  </a:lnTo>
                  <a:cubicBezTo>
                    <a:pt x="21600" y="16183"/>
                    <a:pt x="21600" y="0"/>
                    <a:pt x="21600" y="0"/>
                  </a:cubicBezTo>
                  <a:close/>
                </a:path>
              </a:pathLst>
            </a:custGeom>
            <a:grpFill/>
            <a:ln w="12700" cap="flat">
              <a:noFill/>
              <a:miter lim="400000"/>
            </a:ln>
            <a:effectLst/>
          </p:spPr>
          <p:txBody>
            <a:bodyPr wrap="square" lIns="53572" tIns="53572" rIns="53572" bIns="53572" numCol="1" anchor="ctr">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20000"/>
                </a:lnSpc>
                <a:spcBef>
                  <a:spcPts val="4746"/>
                </a:spcBef>
                <a:spcAft>
                  <a:spcPct val="0"/>
                </a:spcAft>
                <a:buClrTx/>
                <a:buSzTx/>
                <a:buFontTx/>
                <a:buNone/>
                <a:tabLst/>
                <a:defRPr sz="2500">
                  <a:latin typeface="Aller Light"/>
                  <a:ea typeface="Aller Light"/>
                  <a:cs typeface="Aller Light"/>
                  <a:sym typeface="Aller Light"/>
                </a:defRPr>
              </a:pPr>
              <a:endParaRPr kumimoji="0" sz="320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40" name="Group 18">
            <a:extLst>
              <a:ext uri="{FF2B5EF4-FFF2-40B4-BE49-F238E27FC236}">
                <a16:creationId xmlns:a16="http://schemas.microsoft.com/office/drawing/2014/main" id="{2B70AF2A-0A8E-46FA-BC0A-C07E48AAB97A}"/>
              </a:ext>
            </a:extLst>
          </p:cNvPr>
          <p:cNvGrpSpPr/>
          <p:nvPr/>
        </p:nvGrpSpPr>
        <p:grpSpPr>
          <a:xfrm>
            <a:off x="1305269" y="1912161"/>
            <a:ext cx="4064124" cy="907007"/>
            <a:chOff x="1545760" y="2152648"/>
            <a:chExt cx="3853814" cy="860072"/>
          </a:xfrm>
          <a:solidFill>
            <a:srgbClr val="E53238"/>
          </a:solidFill>
        </p:grpSpPr>
        <p:sp>
          <p:nvSpPr>
            <p:cNvPr id="78" name="Shape 542">
              <a:extLst>
                <a:ext uri="{FF2B5EF4-FFF2-40B4-BE49-F238E27FC236}">
                  <a16:creationId xmlns:a16="http://schemas.microsoft.com/office/drawing/2014/main" id="{CE706EA6-BB91-4437-A134-3187C6CDAABD}"/>
                </a:ext>
              </a:extLst>
            </p:cNvPr>
            <p:cNvSpPr/>
            <p:nvPr/>
          </p:nvSpPr>
          <p:spPr>
            <a:xfrm>
              <a:off x="1545760" y="2152648"/>
              <a:ext cx="3344236" cy="6443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pFill/>
            <a:ln w="12700" cap="flat">
              <a:noFill/>
              <a:miter lim="400000"/>
            </a:ln>
            <a:effectLst/>
          </p:spPr>
          <p:txBody>
            <a:bodyPr wrap="square" lIns="53572" tIns="53572" rIns="53572" bIns="53572" numCol="1" anchor="ctr">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20000"/>
                </a:lnSpc>
                <a:spcBef>
                  <a:spcPts val="4746"/>
                </a:spcBef>
                <a:spcAft>
                  <a:spcPct val="0"/>
                </a:spcAft>
                <a:buClrTx/>
                <a:buSzTx/>
                <a:buFontTx/>
                <a:buNone/>
                <a:tabLst/>
                <a:defRPr sz="2500">
                  <a:latin typeface="Aller Light"/>
                  <a:ea typeface="Aller Light"/>
                  <a:cs typeface="Aller Light"/>
                  <a:sym typeface="Aller Light"/>
                </a:defRPr>
              </a:pPr>
              <a:endParaRPr kumimoji="0" sz="320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4" name="Shape 543">
              <a:extLst>
                <a:ext uri="{FF2B5EF4-FFF2-40B4-BE49-F238E27FC236}">
                  <a16:creationId xmlns:a16="http://schemas.microsoft.com/office/drawing/2014/main" id="{E7104CA1-0B52-4AD4-9E96-2D45621C9A51}"/>
                </a:ext>
              </a:extLst>
            </p:cNvPr>
            <p:cNvSpPr/>
            <p:nvPr/>
          </p:nvSpPr>
          <p:spPr>
            <a:xfrm>
              <a:off x="4883415" y="2152648"/>
              <a:ext cx="516159" cy="8600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9997"/>
                  </a:lnTo>
                  <a:lnTo>
                    <a:pt x="18808" y="21600"/>
                  </a:lnTo>
                  <a:lnTo>
                    <a:pt x="0" y="16183"/>
                  </a:lnTo>
                  <a:cubicBezTo>
                    <a:pt x="0" y="16183"/>
                    <a:pt x="0" y="0"/>
                    <a:pt x="0" y="0"/>
                  </a:cubicBezTo>
                  <a:close/>
                </a:path>
              </a:pathLst>
            </a:custGeom>
            <a:grpFill/>
            <a:ln w="12700" cap="flat">
              <a:noFill/>
              <a:miter lim="400000"/>
            </a:ln>
            <a:effectLst/>
          </p:spPr>
          <p:txBody>
            <a:bodyPr wrap="square" lIns="53572" tIns="53572" rIns="53572" bIns="53572" numCol="1" anchor="ctr">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20000"/>
                </a:lnSpc>
                <a:spcBef>
                  <a:spcPts val="4746"/>
                </a:spcBef>
                <a:spcAft>
                  <a:spcPct val="0"/>
                </a:spcAft>
                <a:buClrTx/>
                <a:buSzTx/>
                <a:buFontTx/>
                <a:buNone/>
                <a:tabLst/>
                <a:defRPr sz="2500">
                  <a:latin typeface="Aller Light"/>
                  <a:ea typeface="Aller Light"/>
                  <a:cs typeface="Aller Light"/>
                  <a:sym typeface="Aller Light"/>
                </a:defRPr>
              </a:pPr>
              <a:endParaRPr kumimoji="0" sz="320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41" name="Group 21">
            <a:extLst>
              <a:ext uri="{FF2B5EF4-FFF2-40B4-BE49-F238E27FC236}">
                <a16:creationId xmlns:a16="http://schemas.microsoft.com/office/drawing/2014/main" id="{1268DA2B-F1F2-48DA-9893-808099F82692}"/>
              </a:ext>
            </a:extLst>
          </p:cNvPr>
          <p:cNvGrpSpPr/>
          <p:nvPr/>
        </p:nvGrpSpPr>
        <p:grpSpPr>
          <a:xfrm>
            <a:off x="6804121" y="4752563"/>
            <a:ext cx="4078632" cy="907007"/>
            <a:chOff x="6760059" y="4457519"/>
            <a:chExt cx="3867572" cy="860072"/>
          </a:xfrm>
          <a:solidFill>
            <a:srgbClr val="595959"/>
          </a:solidFill>
        </p:grpSpPr>
        <p:sp>
          <p:nvSpPr>
            <p:cNvPr id="71" name="Shape 545">
              <a:extLst>
                <a:ext uri="{FF2B5EF4-FFF2-40B4-BE49-F238E27FC236}">
                  <a16:creationId xmlns:a16="http://schemas.microsoft.com/office/drawing/2014/main" id="{856CA1BE-2897-4FDD-97C9-8EEAC520FFB6}"/>
                </a:ext>
              </a:extLst>
            </p:cNvPr>
            <p:cNvSpPr/>
            <p:nvPr/>
          </p:nvSpPr>
          <p:spPr>
            <a:xfrm>
              <a:off x="7274181" y="4671632"/>
              <a:ext cx="3353450" cy="6443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grpFill/>
            <a:ln w="12700" cap="flat">
              <a:noFill/>
              <a:miter lim="400000"/>
            </a:ln>
            <a:effectLst/>
          </p:spPr>
          <p:txBody>
            <a:bodyPr wrap="square" lIns="53572" tIns="53572" rIns="53572" bIns="53572" numCol="1" anchor="ctr">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20000"/>
                </a:lnSpc>
                <a:spcBef>
                  <a:spcPts val="4746"/>
                </a:spcBef>
                <a:spcAft>
                  <a:spcPct val="0"/>
                </a:spcAft>
                <a:buClrTx/>
                <a:buSzTx/>
                <a:buFontTx/>
                <a:buNone/>
                <a:tabLst/>
                <a:defRPr sz="2500">
                  <a:latin typeface="Aller Light"/>
                  <a:ea typeface="Aller Light"/>
                  <a:cs typeface="Aller Light"/>
                  <a:sym typeface="Aller Light"/>
                </a:defRPr>
              </a:pPr>
              <a:endParaRPr kumimoji="0" sz="320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2" name="Shape 546">
              <a:extLst>
                <a:ext uri="{FF2B5EF4-FFF2-40B4-BE49-F238E27FC236}">
                  <a16:creationId xmlns:a16="http://schemas.microsoft.com/office/drawing/2014/main" id="{D7081810-5DE0-483B-98C8-B8E021E2D9A7}"/>
                </a:ext>
              </a:extLst>
            </p:cNvPr>
            <p:cNvSpPr/>
            <p:nvPr/>
          </p:nvSpPr>
          <p:spPr>
            <a:xfrm>
              <a:off x="6760059" y="4457519"/>
              <a:ext cx="516158"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603"/>
                  </a:lnTo>
                  <a:lnTo>
                    <a:pt x="2791" y="0"/>
                  </a:lnTo>
                  <a:lnTo>
                    <a:pt x="21600" y="5417"/>
                  </a:lnTo>
                  <a:cubicBezTo>
                    <a:pt x="21600" y="5417"/>
                    <a:pt x="21600" y="21600"/>
                    <a:pt x="21600" y="21600"/>
                  </a:cubicBezTo>
                  <a:close/>
                </a:path>
              </a:pathLst>
            </a:custGeom>
            <a:grpFill/>
            <a:ln w="12700" cap="flat">
              <a:noFill/>
              <a:miter lim="400000"/>
            </a:ln>
            <a:effectLst/>
          </p:spPr>
          <p:txBody>
            <a:bodyPr wrap="square" lIns="53572" tIns="53572" rIns="53572" bIns="53572" numCol="1" anchor="ctr">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20000"/>
                </a:lnSpc>
                <a:spcBef>
                  <a:spcPts val="4746"/>
                </a:spcBef>
                <a:spcAft>
                  <a:spcPct val="0"/>
                </a:spcAft>
                <a:buClrTx/>
                <a:buSzTx/>
                <a:buFontTx/>
                <a:buNone/>
                <a:tabLst/>
                <a:defRPr sz="2500">
                  <a:latin typeface="Aller Light"/>
                  <a:ea typeface="Aller Light"/>
                  <a:cs typeface="Aller Light"/>
                  <a:sym typeface="Aller Light"/>
                </a:defRPr>
              </a:pPr>
              <a:endParaRPr kumimoji="0" sz="320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42" name="Group 24">
            <a:extLst>
              <a:ext uri="{FF2B5EF4-FFF2-40B4-BE49-F238E27FC236}">
                <a16:creationId xmlns:a16="http://schemas.microsoft.com/office/drawing/2014/main" id="{41CC09CD-81A8-401E-9C85-CBE2266AF623}"/>
              </a:ext>
            </a:extLst>
          </p:cNvPr>
          <p:cNvGrpSpPr/>
          <p:nvPr/>
        </p:nvGrpSpPr>
        <p:grpSpPr>
          <a:xfrm>
            <a:off x="1313662" y="4752563"/>
            <a:ext cx="4055720" cy="907007"/>
            <a:chOff x="1553721" y="4457519"/>
            <a:chExt cx="3845847" cy="860072"/>
          </a:xfrm>
          <a:solidFill>
            <a:srgbClr val="E53238"/>
          </a:solidFill>
        </p:grpSpPr>
        <p:sp>
          <p:nvSpPr>
            <p:cNvPr id="69" name="Shape 548">
              <a:extLst>
                <a:ext uri="{FF2B5EF4-FFF2-40B4-BE49-F238E27FC236}">
                  <a16:creationId xmlns:a16="http://schemas.microsoft.com/office/drawing/2014/main" id="{8BE85C18-0B30-4B07-90B5-626D83B6A81D}"/>
                </a:ext>
              </a:extLst>
            </p:cNvPr>
            <p:cNvSpPr/>
            <p:nvPr/>
          </p:nvSpPr>
          <p:spPr>
            <a:xfrm>
              <a:off x="1553721" y="4671632"/>
              <a:ext cx="3336278" cy="64437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grpFill/>
            <a:ln w="12700" cap="flat">
              <a:noFill/>
              <a:miter lim="400000"/>
            </a:ln>
            <a:effectLst/>
          </p:spPr>
          <p:txBody>
            <a:bodyPr wrap="square" lIns="53572" tIns="53572" rIns="53572" bIns="53572" numCol="1" anchor="ctr">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20000"/>
                </a:lnSpc>
                <a:spcBef>
                  <a:spcPts val="4746"/>
                </a:spcBef>
                <a:spcAft>
                  <a:spcPct val="0"/>
                </a:spcAft>
                <a:buClrTx/>
                <a:buSzTx/>
                <a:buFontTx/>
                <a:buNone/>
                <a:tabLst/>
                <a:defRPr sz="2500">
                  <a:latin typeface="Aller Light"/>
                  <a:ea typeface="Aller Light"/>
                  <a:cs typeface="Aller Light"/>
                  <a:sym typeface="Aller Light"/>
                </a:defRPr>
              </a:pPr>
              <a:endParaRPr kumimoji="0" sz="3200" b="0" i="0" u="none" strike="noStrike" kern="1200" cap="none" spc="0" normalizeH="0" baseline="0" noProof="0" dirty="0">
                <a:ln>
                  <a:noFill/>
                </a:ln>
                <a:solidFill>
                  <a:sysClr val="windowText" lastClr="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0" name="Shape 549">
              <a:extLst>
                <a:ext uri="{FF2B5EF4-FFF2-40B4-BE49-F238E27FC236}">
                  <a16:creationId xmlns:a16="http://schemas.microsoft.com/office/drawing/2014/main" id="{C1D10B81-752E-4AFB-B992-A730B5F82363}"/>
                </a:ext>
              </a:extLst>
            </p:cNvPr>
            <p:cNvSpPr/>
            <p:nvPr/>
          </p:nvSpPr>
          <p:spPr>
            <a:xfrm>
              <a:off x="4883415" y="4457519"/>
              <a:ext cx="516153" cy="8600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603"/>
                  </a:lnTo>
                  <a:lnTo>
                    <a:pt x="18808" y="0"/>
                  </a:lnTo>
                  <a:lnTo>
                    <a:pt x="0" y="5417"/>
                  </a:lnTo>
                  <a:cubicBezTo>
                    <a:pt x="0" y="5417"/>
                    <a:pt x="0" y="21600"/>
                    <a:pt x="0" y="21600"/>
                  </a:cubicBezTo>
                  <a:close/>
                </a:path>
              </a:pathLst>
            </a:custGeom>
            <a:grpFill/>
            <a:ln w="12700" cap="flat">
              <a:noFill/>
              <a:miter lim="400000"/>
            </a:ln>
            <a:effectLst/>
          </p:spPr>
          <p:txBody>
            <a:bodyPr wrap="square" lIns="53572" tIns="53572" rIns="53572" bIns="53572" numCol="1" anchor="ctr">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20000"/>
                </a:lnSpc>
                <a:spcBef>
                  <a:spcPts val="4746"/>
                </a:spcBef>
                <a:spcAft>
                  <a:spcPct val="0"/>
                </a:spcAft>
                <a:buClrTx/>
                <a:buSzTx/>
                <a:buFontTx/>
                <a:buNone/>
                <a:tabLst/>
                <a:defRPr sz="2500">
                  <a:latin typeface="Aller Light"/>
                  <a:ea typeface="Aller Light"/>
                  <a:cs typeface="Aller Light"/>
                  <a:sym typeface="Aller Light"/>
                </a:defRPr>
              </a:pPr>
              <a:endParaRPr kumimoji="0" sz="320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43" name="Shape 558">
            <a:extLst>
              <a:ext uri="{FF2B5EF4-FFF2-40B4-BE49-F238E27FC236}">
                <a16:creationId xmlns:a16="http://schemas.microsoft.com/office/drawing/2014/main" id="{8BDC024F-24CF-4B67-95B8-D810EA6C679E}"/>
              </a:ext>
            </a:extLst>
          </p:cNvPr>
          <p:cNvSpPr/>
          <p:nvPr/>
        </p:nvSpPr>
        <p:spPr>
          <a:xfrm>
            <a:off x="1306087" y="2157704"/>
            <a:ext cx="207990" cy="197081"/>
          </a:xfrm>
          <a:prstGeom prst="rect">
            <a:avLst/>
          </a:prstGeom>
          <a:solidFill>
            <a:sysClr val="window" lastClr="FFFFFF"/>
          </a:solidFill>
          <a:ln w="12700" cap="flat">
            <a:noFill/>
            <a:miter lim="400000"/>
          </a:ln>
          <a:effectLst/>
        </p:spPr>
        <p:txBody>
          <a:bodyPr wrap="square" lIns="53572" tIns="53572" rIns="53572" bIns="53572" numCol="1" anchor="ctr">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20000"/>
              </a:lnSpc>
              <a:spcBef>
                <a:spcPts val="4746"/>
              </a:spcBef>
              <a:spcAft>
                <a:spcPct val="0"/>
              </a:spcAft>
              <a:buClrTx/>
              <a:buSzTx/>
              <a:buFontTx/>
              <a:buNone/>
              <a:tabLst/>
              <a:defRPr sz="2500">
                <a:latin typeface="Aller Light"/>
                <a:ea typeface="Aller Light"/>
                <a:cs typeface="Aller Light"/>
                <a:sym typeface="Aller Light"/>
              </a:defRPr>
            </a:pPr>
            <a:endParaRPr kumimoji="0" sz="320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4" name="Shape 562">
            <a:extLst>
              <a:ext uri="{FF2B5EF4-FFF2-40B4-BE49-F238E27FC236}">
                <a16:creationId xmlns:a16="http://schemas.microsoft.com/office/drawing/2014/main" id="{63491609-C599-4926-8006-9133B91D0738}"/>
              </a:ext>
            </a:extLst>
          </p:cNvPr>
          <p:cNvSpPr/>
          <p:nvPr/>
        </p:nvSpPr>
        <p:spPr>
          <a:xfrm>
            <a:off x="1306087" y="3663849"/>
            <a:ext cx="207990" cy="197081"/>
          </a:xfrm>
          <a:prstGeom prst="rect">
            <a:avLst/>
          </a:prstGeom>
          <a:solidFill>
            <a:sysClr val="window" lastClr="FFFFFF"/>
          </a:solidFill>
          <a:ln w="12700" cap="flat">
            <a:noFill/>
            <a:miter lim="400000"/>
          </a:ln>
          <a:effectLst/>
        </p:spPr>
        <p:txBody>
          <a:bodyPr wrap="square" lIns="53572" tIns="53572" rIns="53572" bIns="53572" numCol="1" anchor="ctr">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20000"/>
              </a:lnSpc>
              <a:spcBef>
                <a:spcPts val="4746"/>
              </a:spcBef>
              <a:spcAft>
                <a:spcPct val="0"/>
              </a:spcAft>
              <a:buClrTx/>
              <a:buSzTx/>
              <a:buFontTx/>
              <a:buNone/>
              <a:tabLst/>
              <a:defRPr sz="2500">
                <a:latin typeface="Aller Light"/>
                <a:ea typeface="Aller Light"/>
                <a:cs typeface="Aller Light"/>
                <a:sym typeface="Aller Light"/>
              </a:defRPr>
            </a:pPr>
            <a:endParaRPr kumimoji="0" sz="320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5" name="Shape 566">
            <a:extLst>
              <a:ext uri="{FF2B5EF4-FFF2-40B4-BE49-F238E27FC236}">
                <a16:creationId xmlns:a16="http://schemas.microsoft.com/office/drawing/2014/main" id="{B3FF807A-5718-4203-89AB-631D237484B7}"/>
              </a:ext>
            </a:extLst>
          </p:cNvPr>
          <p:cNvSpPr/>
          <p:nvPr/>
        </p:nvSpPr>
        <p:spPr>
          <a:xfrm>
            <a:off x="1306087" y="5239167"/>
            <a:ext cx="207990" cy="197081"/>
          </a:xfrm>
          <a:prstGeom prst="rect">
            <a:avLst/>
          </a:prstGeom>
          <a:solidFill>
            <a:sysClr val="window" lastClr="FFFFFF"/>
          </a:solidFill>
          <a:ln w="12700" cap="flat">
            <a:noFill/>
            <a:miter lim="400000"/>
          </a:ln>
          <a:effectLst/>
        </p:spPr>
        <p:txBody>
          <a:bodyPr wrap="square" lIns="53572" tIns="53572" rIns="53572" bIns="53572" numCol="1" anchor="ctr">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20000"/>
              </a:lnSpc>
              <a:spcBef>
                <a:spcPts val="4746"/>
              </a:spcBef>
              <a:spcAft>
                <a:spcPct val="0"/>
              </a:spcAft>
              <a:buClrTx/>
              <a:buSzTx/>
              <a:buFontTx/>
              <a:buNone/>
              <a:tabLst/>
              <a:defRPr sz="2500">
                <a:latin typeface="Aller Light"/>
                <a:ea typeface="Aller Light"/>
                <a:cs typeface="Aller Light"/>
                <a:sym typeface="Aller Light"/>
              </a:defRPr>
            </a:pPr>
            <a:endParaRPr kumimoji="0" sz="320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6" name="Shape 568">
            <a:extLst>
              <a:ext uri="{FF2B5EF4-FFF2-40B4-BE49-F238E27FC236}">
                <a16:creationId xmlns:a16="http://schemas.microsoft.com/office/drawing/2014/main" id="{20CF43F6-6812-4F59-965D-305036F1F290}"/>
              </a:ext>
            </a:extLst>
          </p:cNvPr>
          <p:cNvSpPr/>
          <p:nvPr/>
        </p:nvSpPr>
        <p:spPr>
          <a:xfrm>
            <a:off x="10663054" y="2157704"/>
            <a:ext cx="207990" cy="197081"/>
          </a:xfrm>
          <a:prstGeom prst="rect">
            <a:avLst/>
          </a:prstGeom>
          <a:solidFill>
            <a:sysClr val="window" lastClr="FFFFFF"/>
          </a:solidFill>
          <a:ln w="12700" cap="flat">
            <a:noFill/>
            <a:miter lim="400000"/>
          </a:ln>
          <a:effectLst/>
        </p:spPr>
        <p:txBody>
          <a:bodyPr wrap="square" lIns="53572" tIns="53572" rIns="53572" bIns="53572" numCol="1" anchor="ctr">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20000"/>
              </a:lnSpc>
              <a:spcBef>
                <a:spcPts val="4746"/>
              </a:spcBef>
              <a:spcAft>
                <a:spcPct val="0"/>
              </a:spcAft>
              <a:buClrTx/>
              <a:buSzTx/>
              <a:buFontTx/>
              <a:buNone/>
              <a:tabLst/>
              <a:defRPr sz="2500">
                <a:latin typeface="Aller Light"/>
                <a:ea typeface="Aller Light"/>
                <a:cs typeface="Aller Light"/>
                <a:sym typeface="Aller Light"/>
              </a:defRPr>
            </a:pPr>
            <a:endParaRPr kumimoji="0" sz="320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7" name="Shape 572">
            <a:extLst>
              <a:ext uri="{FF2B5EF4-FFF2-40B4-BE49-F238E27FC236}">
                <a16:creationId xmlns:a16="http://schemas.microsoft.com/office/drawing/2014/main" id="{C400A501-967A-4FF1-9C65-A8303B1FFB19}"/>
              </a:ext>
            </a:extLst>
          </p:cNvPr>
          <p:cNvSpPr/>
          <p:nvPr/>
        </p:nvSpPr>
        <p:spPr>
          <a:xfrm>
            <a:off x="10663054" y="3663849"/>
            <a:ext cx="207990" cy="197081"/>
          </a:xfrm>
          <a:prstGeom prst="rect">
            <a:avLst/>
          </a:prstGeom>
          <a:solidFill>
            <a:sysClr val="window" lastClr="FFFFFF"/>
          </a:solidFill>
          <a:ln w="12700" cap="flat">
            <a:noFill/>
            <a:miter lim="400000"/>
          </a:ln>
          <a:effectLst/>
        </p:spPr>
        <p:txBody>
          <a:bodyPr wrap="square" lIns="53572" tIns="53572" rIns="53572" bIns="53572" numCol="1" anchor="ctr">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20000"/>
              </a:lnSpc>
              <a:spcBef>
                <a:spcPts val="4746"/>
              </a:spcBef>
              <a:spcAft>
                <a:spcPct val="0"/>
              </a:spcAft>
              <a:buClrTx/>
              <a:buSzTx/>
              <a:buFontTx/>
              <a:buNone/>
              <a:tabLst/>
              <a:defRPr sz="2500">
                <a:latin typeface="Aller Light"/>
                <a:ea typeface="Aller Light"/>
                <a:cs typeface="Aller Light"/>
                <a:sym typeface="Aller Light"/>
              </a:defRPr>
            </a:pPr>
            <a:endParaRPr kumimoji="0" sz="320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8" name="Shape 576">
            <a:extLst>
              <a:ext uri="{FF2B5EF4-FFF2-40B4-BE49-F238E27FC236}">
                <a16:creationId xmlns:a16="http://schemas.microsoft.com/office/drawing/2014/main" id="{4982E3BB-001D-41BD-A76E-338CA31ED9D6}"/>
              </a:ext>
            </a:extLst>
          </p:cNvPr>
          <p:cNvSpPr/>
          <p:nvPr/>
        </p:nvSpPr>
        <p:spPr>
          <a:xfrm>
            <a:off x="10663054" y="5239167"/>
            <a:ext cx="207990" cy="197081"/>
          </a:xfrm>
          <a:prstGeom prst="rect">
            <a:avLst/>
          </a:prstGeom>
          <a:solidFill>
            <a:sysClr val="window" lastClr="FFFFFF"/>
          </a:solidFill>
          <a:ln w="12700" cap="flat">
            <a:noFill/>
            <a:miter lim="400000"/>
          </a:ln>
          <a:effectLst/>
        </p:spPr>
        <p:txBody>
          <a:bodyPr wrap="square" lIns="53572" tIns="53572" rIns="53572" bIns="53572" numCol="1" anchor="ctr">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20000"/>
              </a:lnSpc>
              <a:spcBef>
                <a:spcPts val="4746"/>
              </a:spcBef>
              <a:spcAft>
                <a:spcPct val="0"/>
              </a:spcAft>
              <a:buClrTx/>
              <a:buSzTx/>
              <a:buFontTx/>
              <a:buNone/>
              <a:tabLst/>
              <a:defRPr sz="2500">
                <a:latin typeface="Aller Light"/>
                <a:ea typeface="Aller Light"/>
                <a:cs typeface="Aller Light"/>
                <a:sym typeface="Aller Light"/>
              </a:defRPr>
            </a:pPr>
            <a:endParaRPr kumimoji="0" sz="320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9" name="Text Placeholder 12">
            <a:extLst>
              <a:ext uri="{FF2B5EF4-FFF2-40B4-BE49-F238E27FC236}">
                <a16:creationId xmlns:a16="http://schemas.microsoft.com/office/drawing/2014/main" id="{D69BDC85-3E36-4A35-B34D-BE0277C4E2F2}"/>
              </a:ext>
            </a:extLst>
          </p:cNvPr>
          <p:cNvSpPr txBox="1">
            <a:spLocks/>
          </p:cNvSpPr>
          <p:nvPr/>
        </p:nvSpPr>
        <p:spPr>
          <a:xfrm>
            <a:off x="1640808" y="2099742"/>
            <a:ext cx="3325707" cy="403798"/>
          </a:xfrm>
          <a:prstGeom prst="rect">
            <a:avLst/>
          </a:prstGeom>
        </p:spPr>
        <p:txBody>
          <a:bodyPr lIns="0" rIns="0">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1600" b="1" i="0" u="none" strike="noStrike" kern="1200" cap="none" spc="0" normalizeH="0" baseline="0" noProof="0" dirty="0" smtClean="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明确前后端对接流程，减少对接时间</a:t>
            </a:r>
            <a:endParaRPr kumimoji="0" lang="en-GB" altLang="zh-CN" sz="1600" b="1" i="0" u="none" strike="noStrike" kern="120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Text Placeholder 12">
            <a:extLst>
              <a:ext uri="{FF2B5EF4-FFF2-40B4-BE49-F238E27FC236}">
                <a16:creationId xmlns:a16="http://schemas.microsoft.com/office/drawing/2014/main" id="{DB5E3A01-420E-4862-A354-B09A53C6335E}"/>
              </a:ext>
            </a:extLst>
          </p:cNvPr>
          <p:cNvSpPr txBox="1">
            <a:spLocks/>
          </p:cNvSpPr>
          <p:nvPr/>
        </p:nvSpPr>
        <p:spPr>
          <a:xfrm>
            <a:off x="1593388" y="3588750"/>
            <a:ext cx="3133116" cy="403798"/>
          </a:xfrm>
          <a:prstGeom prst="rect">
            <a:avLst/>
          </a:prstGeom>
        </p:spPr>
        <p:txBody>
          <a:bodyPr lIns="0" rIns="0">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1500" b="1" i="0" u="none" strike="noStrike" kern="1200" cap="none" spc="0" normalizeH="0" baseline="0" noProof="0" dirty="0" smtClean="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开展</a:t>
            </a:r>
            <a:r>
              <a:rPr kumimoji="0" lang="zh-CN" altLang="en-US" sz="1500" b="1" i="0" u="none" strike="noStrike" kern="120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技术培训，明确目标人群</a:t>
            </a:r>
            <a:endParaRPr kumimoji="0" lang="en-GB" altLang="zh-CN" sz="1500" b="1" i="0" u="none" strike="noStrike" kern="120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Text Placeholder 12">
            <a:extLst>
              <a:ext uri="{FF2B5EF4-FFF2-40B4-BE49-F238E27FC236}">
                <a16:creationId xmlns:a16="http://schemas.microsoft.com/office/drawing/2014/main" id="{D93CA4B2-4A24-4DCE-B4A4-05C07F208995}"/>
              </a:ext>
            </a:extLst>
          </p:cNvPr>
          <p:cNvSpPr txBox="1">
            <a:spLocks/>
          </p:cNvSpPr>
          <p:nvPr/>
        </p:nvSpPr>
        <p:spPr>
          <a:xfrm>
            <a:off x="1606601" y="5166044"/>
            <a:ext cx="2754800" cy="403798"/>
          </a:xfrm>
          <a:prstGeom prst="rect">
            <a:avLst/>
          </a:prstGeom>
        </p:spPr>
        <p:txBody>
          <a:bodyPr lIns="0" rIns="0">
            <a:norm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1500" b="1" i="0" u="none" strike="noStrike" kern="1200" cap="none" spc="0" normalizeH="0" baseline="0" noProof="0" dirty="0" smtClean="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开展</a:t>
            </a:r>
            <a:r>
              <a:rPr kumimoji="0" lang="zh-CN" altLang="en-US" sz="1500" b="1" i="0" u="none" strike="noStrike" kern="120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头脑风暴，集思广益</a:t>
            </a:r>
            <a:endParaRPr kumimoji="0" lang="en-GB" altLang="zh-CN" sz="1500" b="1" i="0" u="none" strike="noStrike" kern="120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Text Placeholder 12">
            <a:extLst>
              <a:ext uri="{FF2B5EF4-FFF2-40B4-BE49-F238E27FC236}">
                <a16:creationId xmlns:a16="http://schemas.microsoft.com/office/drawing/2014/main" id="{2D30D516-FC6C-470B-B366-60F90F4ED871}"/>
              </a:ext>
            </a:extLst>
          </p:cNvPr>
          <p:cNvSpPr txBox="1">
            <a:spLocks/>
          </p:cNvSpPr>
          <p:nvPr/>
        </p:nvSpPr>
        <p:spPr>
          <a:xfrm>
            <a:off x="7651052" y="2050036"/>
            <a:ext cx="2754800" cy="403798"/>
          </a:xfrm>
          <a:prstGeom prst="rect">
            <a:avLst/>
          </a:prstGeom>
        </p:spPr>
        <p:txBody>
          <a:bodyPr lIns="0" rIns="0">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1500" b="1" i="0" u="none" strike="noStrike" kern="120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对</a:t>
            </a:r>
            <a:r>
              <a:rPr kumimoji="0" lang="en-US" altLang="zh-CN" sz="1500" b="1" i="0" u="none" strike="noStrike" kern="1200" cap="none" spc="0" normalizeH="0" baseline="0" noProof="0" dirty="0" err="1">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vue</a:t>
            </a:r>
            <a:r>
              <a:rPr kumimoji="0" lang="zh-CN" altLang="en-US" sz="1500" b="1" i="0" u="none" strike="noStrike" kern="120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a:t>
            </a:r>
            <a:r>
              <a:rPr kumimoji="0" lang="en-US" altLang="zh-CN" sz="1500" b="1" i="0" u="none" strike="noStrike" kern="120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JS</a:t>
            </a:r>
            <a:r>
              <a:rPr kumimoji="0" lang="zh-CN" altLang="en-US" sz="1500" b="1" i="0" u="none" strike="noStrike" kern="120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进行深入学习</a:t>
            </a:r>
            <a:endParaRPr kumimoji="0" lang="en-US" altLang="zh-CN" sz="1500" b="1" i="0" u="none" strike="noStrike" kern="120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Text Placeholder 12">
            <a:extLst>
              <a:ext uri="{FF2B5EF4-FFF2-40B4-BE49-F238E27FC236}">
                <a16:creationId xmlns:a16="http://schemas.microsoft.com/office/drawing/2014/main" id="{B5EC7239-3400-48F2-B379-4C3769E680F0}"/>
              </a:ext>
            </a:extLst>
          </p:cNvPr>
          <p:cNvSpPr txBox="1">
            <a:spLocks/>
          </p:cNvSpPr>
          <p:nvPr/>
        </p:nvSpPr>
        <p:spPr>
          <a:xfrm>
            <a:off x="7652415" y="3571264"/>
            <a:ext cx="2957151" cy="403798"/>
          </a:xfrm>
          <a:prstGeom prst="rect">
            <a:avLst/>
          </a:prstGeom>
        </p:spPr>
        <p:txBody>
          <a:bodyPr lIns="0" rIns="0">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1500" b="1" i="0" u="none" strike="noStrike" kern="120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学习</a:t>
            </a:r>
            <a:r>
              <a:rPr kumimoji="0" lang="en-US" altLang="zh-CN" sz="1500" b="1" i="0" u="none" strike="noStrike" kern="120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HUI</a:t>
            </a:r>
            <a:r>
              <a:rPr kumimoji="0" lang="zh-CN" altLang="en-US" sz="1500" b="1" i="0" u="none" strike="noStrike" kern="120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a:t>
            </a:r>
            <a:r>
              <a:rPr kumimoji="0" lang="en-US" altLang="zh-CN" sz="1500" b="1" i="0" u="none" strike="noStrike" kern="120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element</a:t>
            </a:r>
            <a:r>
              <a:rPr kumimoji="0" lang="zh-CN" altLang="en-US" sz="1500" b="1" i="0" u="none" strike="noStrike" kern="120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组件设计</a:t>
            </a:r>
            <a:r>
              <a:rPr lang="zh-CN" altLang="en-US" sz="1500" b="1" dirty="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rPr>
              <a:t>、</a:t>
            </a:r>
            <a:r>
              <a:rPr kumimoji="0" lang="zh-CN" altLang="en-US" sz="1500" b="1" i="0" u="none" strike="noStrike" kern="120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制作</a:t>
            </a:r>
            <a:endParaRPr kumimoji="0" lang="en-GB" altLang="zh-CN" sz="1500" b="1" i="0" u="none" strike="noStrike" kern="120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Text Placeholder 12">
            <a:extLst>
              <a:ext uri="{FF2B5EF4-FFF2-40B4-BE49-F238E27FC236}">
                <a16:creationId xmlns:a16="http://schemas.microsoft.com/office/drawing/2014/main" id="{051E0734-5966-4F77-853B-0E040894EC29}"/>
              </a:ext>
            </a:extLst>
          </p:cNvPr>
          <p:cNvSpPr txBox="1">
            <a:spLocks/>
          </p:cNvSpPr>
          <p:nvPr/>
        </p:nvSpPr>
        <p:spPr>
          <a:xfrm>
            <a:off x="7556900" y="5135808"/>
            <a:ext cx="3052666" cy="403798"/>
          </a:xfrm>
          <a:prstGeom prst="rect">
            <a:avLst/>
          </a:prstGeom>
        </p:spPr>
        <p:txBody>
          <a:bodyPr lIns="0" rIns="0">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1500" b="1" i="0" u="none" strike="noStrike" kern="120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将知识领域向后端延伸</a:t>
            </a:r>
            <a:r>
              <a:rPr kumimoji="0" lang="en-US" altLang="zh-CN" sz="1500" b="1" i="0" u="none" strike="noStrike" kern="120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——Node.js</a:t>
            </a:r>
            <a:endParaRPr kumimoji="0" lang="en-GB" altLang="zh-CN" sz="1500" b="1" i="0" u="none" strike="noStrike" kern="120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66" name="组合 65">
            <a:extLst>
              <a:ext uri="{FF2B5EF4-FFF2-40B4-BE49-F238E27FC236}">
                <a16:creationId xmlns:a16="http://schemas.microsoft.com/office/drawing/2014/main" id="{DC0F23D2-0D9C-41D3-BAC6-290C5222843C}"/>
              </a:ext>
            </a:extLst>
          </p:cNvPr>
          <p:cNvGrpSpPr/>
          <p:nvPr/>
        </p:nvGrpSpPr>
        <p:grpSpPr>
          <a:xfrm>
            <a:off x="4690556" y="2376600"/>
            <a:ext cx="2809304" cy="2809302"/>
            <a:chOff x="3566899" y="1605909"/>
            <a:chExt cx="1997947" cy="1997946"/>
          </a:xfrm>
        </p:grpSpPr>
        <p:sp>
          <p:nvSpPr>
            <p:cNvPr id="67" name="Shape 551">
              <a:extLst>
                <a:ext uri="{FF2B5EF4-FFF2-40B4-BE49-F238E27FC236}">
                  <a16:creationId xmlns:a16="http://schemas.microsoft.com/office/drawing/2014/main" id="{E5B26476-2C86-461A-A0A6-67762BFE0338}"/>
                </a:ext>
              </a:extLst>
            </p:cNvPr>
            <p:cNvSpPr/>
            <p:nvPr/>
          </p:nvSpPr>
          <p:spPr>
            <a:xfrm>
              <a:off x="3566899" y="1605909"/>
              <a:ext cx="1997947" cy="19979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7E6E6"/>
            </a:solidFill>
            <a:ln w="12700">
              <a:miter lim="400000"/>
            </a:ln>
          </p:spPr>
          <p:txBody>
            <a:bodyPr lIns="53572" tIns="53572" rIns="53572" bIns="53572" anchor="ct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20000"/>
                </a:lnSpc>
                <a:spcBef>
                  <a:spcPts val="4746"/>
                </a:spcBef>
                <a:spcAft>
                  <a:spcPct val="0"/>
                </a:spcAft>
                <a:buClrTx/>
                <a:buSzTx/>
                <a:buFontTx/>
                <a:buNone/>
                <a:tabLst/>
                <a:defRPr sz="2500">
                  <a:latin typeface="Aller Light"/>
                  <a:ea typeface="Aller Light"/>
                  <a:cs typeface="Aller Light"/>
                  <a:sym typeface="Aller Light"/>
                </a:defRPr>
              </a:pPr>
              <a:endParaRPr kumimoji="0" sz="320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68" name="椭圆 67">
              <a:extLst>
                <a:ext uri="{FF2B5EF4-FFF2-40B4-BE49-F238E27FC236}">
                  <a16:creationId xmlns:a16="http://schemas.microsoft.com/office/drawing/2014/main" id="{C9D820B1-F17C-486D-9023-6BDA02289EA9}"/>
                </a:ext>
              </a:extLst>
            </p:cNvPr>
            <p:cNvSpPr/>
            <p:nvPr/>
          </p:nvSpPr>
          <p:spPr>
            <a:xfrm>
              <a:off x="3699991" y="1747171"/>
              <a:ext cx="1728790" cy="1728790"/>
            </a:xfrm>
            <a:prstGeom prst="ellipse">
              <a:avLst/>
            </a:prstGeom>
            <a:solidFill>
              <a:srgbClr val="E7E6E6">
                <a:lumMod val="50000"/>
              </a:srgbClr>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39763" indent="-182563"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638" indent="-554038"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2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建议</a:t>
              </a:r>
              <a:r>
                <a:rPr kumimoji="0" lang="en-US" altLang="zh-CN" sz="2400" b="1" i="0" u="none" strike="noStrike" kern="120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a:t>
              </a:r>
              <a:r>
                <a:rPr kumimoji="0" lang="zh-CN" altLang="en-US" sz="2400" b="1" i="0" u="none" strike="noStrike" kern="120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展望</a:t>
              </a:r>
            </a:p>
          </p:txBody>
        </p:sp>
      </p:grpSp>
    </p:spTree>
    <p:extLst>
      <p:ext uri="{BB962C8B-B14F-4D97-AF65-F5344CB8AC3E}">
        <p14:creationId xmlns:p14="http://schemas.microsoft.com/office/powerpoint/2010/main" val="1139634028"/>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 name="矩形 52"/>
          <p:cNvSpPr/>
          <p:nvPr/>
        </p:nvSpPr>
        <p:spPr>
          <a:xfrm>
            <a:off x="-30480" y="0"/>
            <a:ext cx="12220894" cy="685800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39" name="矩形 38"/>
          <p:cNvSpPr/>
          <p:nvPr/>
        </p:nvSpPr>
        <p:spPr>
          <a:xfrm>
            <a:off x="-30480" y="0"/>
            <a:ext cx="12220893" cy="6858000"/>
          </a:xfrm>
          <a:prstGeom prst="rect">
            <a:avLst/>
          </a:prstGeom>
          <a:solidFill>
            <a:srgbClr val="E53238">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40" name="任意多边形 39"/>
          <p:cNvSpPr/>
          <p:nvPr/>
        </p:nvSpPr>
        <p:spPr>
          <a:xfrm>
            <a:off x="1236408" y="-237955"/>
            <a:ext cx="9687116" cy="7333910"/>
          </a:xfrm>
          <a:custGeom>
            <a:avLst/>
            <a:gdLst>
              <a:gd name="connsiteX0" fmla="*/ 1572046 w 9058502"/>
              <a:gd name="connsiteY0" fmla="*/ 0 h 6858000"/>
              <a:gd name="connsiteX1" fmla="*/ 7486457 w 9058502"/>
              <a:gd name="connsiteY1" fmla="*/ 0 h 6858000"/>
              <a:gd name="connsiteX2" fmla="*/ 7574617 w 9058502"/>
              <a:gd name="connsiteY2" fmla="*/ 76367 h 6858000"/>
              <a:gd name="connsiteX3" fmla="*/ 9058502 w 9058502"/>
              <a:gd name="connsiteY3" fmla="*/ 3429000 h 6858000"/>
              <a:gd name="connsiteX4" fmla="*/ 7574617 w 9058502"/>
              <a:gd name="connsiteY4" fmla="*/ 6781634 h 6858000"/>
              <a:gd name="connsiteX5" fmla="*/ 7486457 w 9058502"/>
              <a:gd name="connsiteY5" fmla="*/ 6858000 h 6858000"/>
              <a:gd name="connsiteX6" fmla="*/ 1572046 w 9058502"/>
              <a:gd name="connsiteY6" fmla="*/ 6858000 h 6858000"/>
              <a:gd name="connsiteX7" fmla="*/ 1483885 w 9058502"/>
              <a:gd name="connsiteY7" fmla="*/ 6781634 h 6858000"/>
              <a:gd name="connsiteX8" fmla="*/ 0 w 9058502"/>
              <a:gd name="connsiteY8" fmla="*/ 3429000 h 6858000"/>
              <a:gd name="connsiteX9" fmla="*/ 1483885 w 9058502"/>
              <a:gd name="connsiteY9" fmla="*/ 763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58502" h="6858000">
                <a:moveTo>
                  <a:pt x="1572046" y="0"/>
                </a:moveTo>
                <a:lnTo>
                  <a:pt x="7486457" y="0"/>
                </a:lnTo>
                <a:lnTo>
                  <a:pt x="7574617" y="76367"/>
                </a:lnTo>
                <a:cubicBezTo>
                  <a:pt x="8486199" y="904893"/>
                  <a:pt x="9058502" y="2100112"/>
                  <a:pt x="9058502" y="3429000"/>
                </a:cubicBezTo>
                <a:cubicBezTo>
                  <a:pt x="9058502" y="4757888"/>
                  <a:pt x="8486199" y="5953108"/>
                  <a:pt x="7574617" y="6781634"/>
                </a:cubicBezTo>
                <a:lnTo>
                  <a:pt x="7486457" y="6858000"/>
                </a:lnTo>
                <a:lnTo>
                  <a:pt x="1572046" y="6858000"/>
                </a:lnTo>
                <a:lnTo>
                  <a:pt x="1483885" y="6781634"/>
                </a:lnTo>
                <a:cubicBezTo>
                  <a:pt x="572304" y="5953108"/>
                  <a:pt x="0" y="4757888"/>
                  <a:pt x="0" y="3429000"/>
                </a:cubicBezTo>
                <a:cubicBezTo>
                  <a:pt x="0" y="2100112"/>
                  <a:pt x="572304" y="904893"/>
                  <a:pt x="1483885" y="76367"/>
                </a:cubicBezTo>
                <a:close/>
              </a:path>
            </a:pathLst>
          </a:custGeom>
          <a:gradFill>
            <a:gsLst>
              <a:gs pos="0">
                <a:srgbClr val="E53238">
                  <a:alpha val="95000"/>
                </a:srgbClr>
              </a:gs>
              <a:gs pos="100000">
                <a:srgbClr val="E53238">
                  <a:alpha val="4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38" name="任意多边形 37"/>
          <p:cNvSpPr/>
          <p:nvPr/>
        </p:nvSpPr>
        <p:spPr>
          <a:xfrm>
            <a:off x="1550715" y="0"/>
            <a:ext cx="9058502" cy="6858000"/>
          </a:xfrm>
          <a:custGeom>
            <a:avLst/>
            <a:gdLst>
              <a:gd name="connsiteX0" fmla="*/ 1572046 w 9058502"/>
              <a:gd name="connsiteY0" fmla="*/ 0 h 6858000"/>
              <a:gd name="connsiteX1" fmla="*/ 7486457 w 9058502"/>
              <a:gd name="connsiteY1" fmla="*/ 0 h 6858000"/>
              <a:gd name="connsiteX2" fmla="*/ 7574617 w 9058502"/>
              <a:gd name="connsiteY2" fmla="*/ 76367 h 6858000"/>
              <a:gd name="connsiteX3" fmla="*/ 9058502 w 9058502"/>
              <a:gd name="connsiteY3" fmla="*/ 3429000 h 6858000"/>
              <a:gd name="connsiteX4" fmla="*/ 7574617 w 9058502"/>
              <a:gd name="connsiteY4" fmla="*/ 6781634 h 6858000"/>
              <a:gd name="connsiteX5" fmla="*/ 7486457 w 9058502"/>
              <a:gd name="connsiteY5" fmla="*/ 6858000 h 6858000"/>
              <a:gd name="connsiteX6" fmla="*/ 1572046 w 9058502"/>
              <a:gd name="connsiteY6" fmla="*/ 6858000 h 6858000"/>
              <a:gd name="connsiteX7" fmla="*/ 1483885 w 9058502"/>
              <a:gd name="connsiteY7" fmla="*/ 6781634 h 6858000"/>
              <a:gd name="connsiteX8" fmla="*/ 0 w 9058502"/>
              <a:gd name="connsiteY8" fmla="*/ 3429000 h 6858000"/>
              <a:gd name="connsiteX9" fmla="*/ 1483885 w 9058502"/>
              <a:gd name="connsiteY9" fmla="*/ 763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58502" h="6858000">
                <a:moveTo>
                  <a:pt x="1572046" y="0"/>
                </a:moveTo>
                <a:lnTo>
                  <a:pt x="7486457" y="0"/>
                </a:lnTo>
                <a:lnTo>
                  <a:pt x="7574617" y="76367"/>
                </a:lnTo>
                <a:cubicBezTo>
                  <a:pt x="8486199" y="904893"/>
                  <a:pt x="9058502" y="2100112"/>
                  <a:pt x="9058502" y="3429000"/>
                </a:cubicBezTo>
                <a:cubicBezTo>
                  <a:pt x="9058502" y="4757888"/>
                  <a:pt x="8486199" y="5953108"/>
                  <a:pt x="7574617" y="6781634"/>
                </a:cubicBezTo>
                <a:lnTo>
                  <a:pt x="7486457" y="6858000"/>
                </a:lnTo>
                <a:lnTo>
                  <a:pt x="1572046" y="6858000"/>
                </a:lnTo>
                <a:lnTo>
                  <a:pt x="1483885" y="6781634"/>
                </a:lnTo>
                <a:cubicBezTo>
                  <a:pt x="572304" y="5953108"/>
                  <a:pt x="0" y="4757888"/>
                  <a:pt x="0" y="3429000"/>
                </a:cubicBezTo>
                <a:cubicBezTo>
                  <a:pt x="0" y="2100112"/>
                  <a:pt x="572304" y="904893"/>
                  <a:pt x="1483885" y="76367"/>
                </a:cubicBezTo>
                <a:close/>
              </a:path>
            </a:pathLst>
          </a:custGeom>
          <a:solidFill>
            <a:schemeClr val="bg1"/>
          </a:solid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41" name="文本框 40"/>
          <p:cNvSpPr txBox="1"/>
          <p:nvPr/>
        </p:nvSpPr>
        <p:spPr>
          <a:xfrm>
            <a:off x="2804319" y="2583596"/>
            <a:ext cx="1980478" cy="1107996"/>
          </a:xfrm>
          <a:prstGeom prst="rect">
            <a:avLst/>
          </a:prstGeom>
          <a:noFill/>
        </p:spPr>
        <p:txBody>
          <a:bodyPr wrap="square" rtlCol="0">
            <a:spAutoFit/>
            <a:scene3d>
              <a:camera prst="orthographicFront"/>
              <a:lightRig rig="threePt" dir="t"/>
            </a:scene3d>
            <a:sp3d contourW="12700"/>
          </a:bodyPr>
          <a:lstStyle/>
          <a:p>
            <a:pPr algn="dist"/>
            <a:r>
              <a:rPr lang="zh-CN" altLang="en-US" sz="6600" b="1" dirty="0">
                <a:solidFill>
                  <a:schemeClr val="tx1">
                    <a:lumMod val="75000"/>
                    <a:lumOff val="25000"/>
                  </a:schemeClr>
                </a:solidFill>
                <a:ea typeface="思源黑体" panose="020B0500000000000000" pitchFamily="34" charset="-122"/>
              </a:rPr>
              <a:t>谢谢</a:t>
            </a:r>
          </a:p>
        </p:txBody>
      </p:sp>
      <p:grpSp>
        <p:nvGrpSpPr>
          <p:cNvPr id="55" name="组合 54"/>
          <p:cNvGrpSpPr/>
          <p:nvPr/>
        </p:nvGrpSpPr>
        <p:grpSpPr>
          <a:xfrm>
            <a:off x="4323472" y="5805264"/>
            <a:ext cx="1662583" cy="337783"/>
            <a:chOff x="4293620" y="5370940"/>
            <a:chExt cx="1662583" cy="337783"/>
          </a:xfrm>
        </p:grpSpPr>
        <p:sp>
          <p:nvSpPr>
            <p:cNvPr id="47" name="Rectangle: Rounded Corners 100"/>
            <p:cNvSpPr/>
            <p:nvPr/>
          </p:nvSpPr>
          <p:spPr>
            <a:xfrm>
              <a:off x="4293620" y="5370940"/>
              <a:ext cx="1662583" cy="337783"/>
            </a:xfrm>
            <a:prstGeom prst="roundRect">
              <a:avLst>
                <a:gd name="adj" fmla="val 50000"/>
              </a:avLst>
            </a:prstGeom>
            <a:gradFill>
              <a:gsLst>
                <a:gs pos="0">
                  <a:srgbClr val="595959"/>
                </a:gs>
                <a:gs pos="100000">
                  <a:schemeClr val="tx1">
                    <a:lumMod val="85000"/>
                    <a:lumOff val="15000"/>
                  </a:schemeClr>
                </a:gs>
              </a:gsLst>
              <a:lin ang="5400000" scaled="0"/>
            </a:gradFill>
            <a:ln w="19050">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Century Gothic" panose="020B0502020202020204" pitchFamily="34" charset="0"/>
                <a:ea typeface="思源黑体" panose="020B0500000000000000" pitchFamily="34" charset="-122"/>
              </a:endParaRPr>
            </a:p>
          </p:txBody>
        </p:sp>
        <p:sp>
          <p:nvSpPr>
            <p:cNvPr id="49" name="原创设计师          _5"/>
            <p:cNvSpPr/>
            <p:nvPr/>
          </p:nvSpPr>
          <p:spPr>
            <a:xfrm>
              <a:off x="4293620" y="5394477"/>
              <a:ext cx="1662583" cy="276963"/>
            </a:xfrm>
            <a:prstGeom prst="rect">
              <a:avLst/>
            </a:prstGeom>
            <a:effectLst/>
          </p:spPr>
          <p:txBody>
            <a:bodyPr wrap="square">
              <a:spAutoFit/>
              <a:scene3d>
                <a:camera prst="orthographicFront"/>
                <a:lightRig rig="threePt" dir="t"/>
              </a:scene3d>
              <a:sp3d contourW="12700"/>
            </a:bodyPr>
            <a:lstStyle/>
            <a:p>
              <a:pPr algn="ctr"/>
              <a:r>
                <a:rPr lang="zh-CN" altLang="en-US" sz="1200" dirty="0">
                  <a:solidFill>
                    <a:schemeClr val="bg1"/>
                  </a:solidFill>
                  <a:latin typeface="思源黑体" panose="020B0500000000000000" pitchFamily="34" charset="-122"/>
                  <a:ea typeface="思源黑体" panose="020B0500000000000000" pitchFamily="34" charset="-122"/>
                </a:rPr>
                <a:t>汇报人：林世涛</a:t>
              </a:r>
            </a:p>
          </p:txBody>
        </p:sp>
      </p:grpSp>
      <p:grpSp>
        <p:nvGrpSpPr>
          <p:cNvPr id="56" name="组合 55"/>
          <p:cNvGrpSpPr/>
          <p:nvPr/>
        </p:nvGrpSpPr>
        <p:grpSpPr>
          <a:xfrm>
            <a:off x="6264047" y="5805264"/>
            <a:ext cx="1662583" cy="337783"/>
            <a:chOff x="6234195" y="5370940"/>
            <a:chExt cx="1662583" cy="337783"/>
          </a:xfrm>
        </p:grpSpPr>
        <p:sp>
          <p:nvSpPr>
            <p:cNvPr id="48" name="Rectangle:"/>
            <p:cNvSpPr/>
            <p:nvPr/>
          </p:nvSpPr>
          <p:spPr>
            <a:xfrm>
              <a:off x="6234195" y="5370940"/>
              <a:ext cx="1662583" cy="337783"/>
            </a:xfrm>
            <a:prstGeom prst="roundRect">
              <a:avLst>
                <a:gd name="adj" fmla="val 50000"/>
              </a:avLst>
            </a:prstGeom>
            <a:gradFill>
              <a:gsLst>
                <a:gs pos="0">
                  <a:srgbClr val="595959"/>
                </a:gs>
                <a:gs pos="100000">
                  <a:schemeClr val="tx1">
                    <a:lumMod val="85000"/>
                    <a:lumOff val="15000"/>
                  </a:schemeClr>
                </a:gs>
              </a:gsLst>
              <a:lin ang="5400000" scaled="0"/>
            </a:gradFill>
            <a:ln w="19050">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Century Gothic" panose="020B0502020202020204" pitchFamily="34" charset="0"/>
                <a:ea typeface="思源黑体" panose="020B0500000000000000" pitchFamily="34" charset="-122"/>
              </a:endParaRPr>
            </a:p>
          </p:txBody>
        </p:sp>
        <p:sp>
          <p:nvSpPr>
            <p:cNvPr id="50" name="原创       _5"/>
            <p:cNvSpPr/>
            <p:nvPr/>
          </p:nvSpPr>
          <p:spPr>
            <a:xfrm>
              <a:off x="6234195" y="5394477"/>
              <a:ext cx="1662583" cy="276963"/>
            </a:xfrm>
            <a:prstGeom prst="rect">
              <a:avLst/>
            </a:prstGeom>
            <a:effectLst/>
          </p:spPr>
          <p:txBody>
            <a:bodyPr wrap="square">
              <a:spAutoFit/>
              <a:scene3d>
                <a:camera prst="orthographicFront"/>
                <a:lightRig rig="threePt" dir="t"/>
              </a:scene3d>
              <a:sp3d contourW="12700"/>
            </a:bodyPr>
            <a:lstStyle/>
            <a:p>
              <a:pPr algn="ctr"/>
              <a:r>
                <a:rPr lang="zh-CN" altLang="en-US" sz="1200" dirty="0">
                  <a:solidFill>
                    <a:schemeClr val="bg1"/>
                  </a:solidFill>
                  <a:latin typeface="思源黑体" panose="020B0500000000000000" pitchFamily="34" charset="-122"/>
                  <a:ea typeface="思源黑体" panose="020B0500000000000000" pitchFamily="34" charset="-122"/>
                </a:rPr>
                <a:t>时间：</a:t>
              </a:r>
              <a:r>
                <a:rPr lang="en-US" altLang="zh-CN" sz="1200" dirty="0">
                  <a:solidFill>
                    <a:schemeClr val="bg1"/>
                  </a:solidFill>
                  <a:latin typeface="思源黑体" panose="020B0500000000000000" pitchFamily="34" charset="-122"/>
                  <a:ea typeface="思源黑体" panose="020B0500000000000000" pitchFamily="34" charset="-122"/>
                </a:rPr>
                <a:t>2021.12.05</a:t>
              </a:r>
              <a:endParaRPr lang="zh-CN" altLang="en-US" sz="1200" dirty="0">
                <a:solidFill>
                  <a:schemeClr val="bg1"/>
                </a:solidFill>
                <a:latin typeface="思源黑体" panose="020B0500000000000000" pitchFamily="34" charset="-122"/>
                <a:ea typeface="思源黑体" panose="020B0500000000000000" pitchFamily="34" charset="-122"/>
              </a:endParaRPr>
            </a:p>
          </p:txBody>
        </p:sp>
      </p:grpSp>
      <p:sp>
        <p:nvSpPr>
          <p:cNvPr id="51" name="文本框 50"/>
          <p:cNvSpPr txBox="1"/>
          <p:nvPr/>
        </p:nvSpPr>
        <p:spPr>
          <a:xfrm>
            <a:off x="7391350" y="2583596"/>
            <a:ext cx="1980478" cy="1107996"/>
          </a:xfrm>
          <a:prstGeom prst="rect">
            <a:avLst/>
          </a:prstGeom>
          <a:noFill/>
        </p:spPr>
        <p:txBody>
          <a:bodyPr wrap="square" rtlCol="0">
            <a:spAutoFit/>
            <a:scene3d>
              <a:camera prst="orthographicFront"/>
              <a:lightRig rig="threePt" dir="t"/>
            </a:scene3d>
            <a:sp3d contourW="12700"/>
          </a:bodyPr>
          <a:lstStyle/>
          <a:p>
            <a:pPr algn="dist"/>
            <a:r>
              <a:rPr lang="zh-CN" altLang="en-US" sz="6600" b="1" dirty="0">
                <a:solidFill>
                  <a:schemeClr val="tx1">
                    <a:lumMod val="75000"/>
                    <a:lumOff val="25000"/>
                  </a:schemeClr>
                </a:solidFill>
                <a:ea typeface="思源黑体" panose="020B0500000000000000" pitchFamily="34" charset="-122"/>
              </a:rPr>
              <a:t>观看</a:t>
            </a:r>
          </a:p>
        </p:txBody>
      </p:sp>
      <p:sp>
        <p:nvSpPr>
          <p:cNvPr id="52" name="椭圆 51"/>
          <p:cNvSpPr/>
          <p:nvPr/>
        </p:nvSpPr>
        <p:spPr>
          <a:xfrm>
            <a:off x="5018903" y="2014979"/>
            <a:ext cx="2122126" cy="2122126"/>
          </a:xfrm>
          <a:prstGeom prst="ellipse">
            <a:avLst/>
          </a:prstGeom>
          <a:gradFill>
            <a:gsLst>
              <a:gs pos="0">
                <a:srgbClr val="E53238"/>
              </a:gs>
              <a:gs pos="100000">
                <a:srgbClr val="C00000"/>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ea typeface="思源黑体" panose="020B0500000000000000" pitchFamily="34" charset="-122"/>
            </a:endParaRPr>
          </a:p>
        </p:txBody>
      </p:sp>
      <p:sp>
        <p:nvSpPr>
          <p:cNvPr id="21" name="文本框 20"/>
          <p:cNvSpPr txBox="1"/>
          <p:nvPr/>
        </p:nvSpPr>
        <p:spPr>
          <a:xfrm>
            <a:off x="2821029" y="4451333"/>
            <a:ext cx="6557790" cy="583417"/>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400" dirty="0">
                <a:solidFill>
                  <a:prstClr val="white">
                    <a:lumMod val="50000"/>
                  </a:prstClr>
                </a:solidFill>
                <a:latin typeface="Adobe 宋体 Std L" panose="02020300000000000000" pitchFamily="18" charset="-122"/>
                <a:ea typeface="Adobe 宋体 Std L" panose="02020300000000000000" pitchFamily="18" charset="-122"/>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102407089"/>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randombar(horizontal)">
                                          <p:cBhvr>
                                            <p:cTn id="7" dur="500"/>
                                            <p:tgtEl>
                                              <p:spTgt spid="3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randombar(horizontal)">
                                          <p:cBhvr>
                                            <p:cTn id="10" dur="500"/>
                                            <p:tgtEl>
                                              <p:spTgt spid="53"/>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p:cTn id="13" dur="500" fill="hold"/>
                                            <p:tgtEl>
                                              <p:spTgt spid="38"/>
                                            </p:tgtEl>
                                            <p:attrNameLst>
                                              <p:attrName>ppt_w</p:attrName>
                                            </p:attrNameLst>
                                          </p:cBhvr>
                                          <p:tavLst>
                                            <p:tav tm="0">
                                              <p:val>
                                                <p:fltVal val="0"/>
                                              </p:val>
                                            </p:tav>
                                            <p:tav tm="100000">
                                              <p:val>
                                                <p:strVal val="#ppt_w"/>
                                              </p:val>
                                            </p:tav>
                                          </p:tavLst>
                                        </p:anim>
                                        <p:anim calcmode="lin" valueType="num">
                                          <p:cBhvr>
                                            <p:cTn id="14" dur="500" fill="hold"/>
                                            <p:tgtEl>
                                              <p:spTgt spid="38"/>
                                            </p:tgtEl>
                                            <p:attrNameLst>
                                              <p:attrName>ppt_h</p:attrName>
                                            </p:attrNameLst>
                                          </p:cBhvr>
                                          <p:tavLst>
                                            <p:tav tm="0">
                                              <p:val>
                                                <p:fltVal val="0"/>
                                              </p:val>
                                            </p:tav>
                                            <p:tav tm="100000">
                                              <p:val>
                                                <p:strVal val="#ppt_h"/>
                                              </p:val>
                                            </p:tav>
                                          </p:tavLst>
                                        </p:anim>
                                        <p:animEffect transition="in" filter="fade">
                                          <p:cBhvr>
                                            <p:cTn id="15" dur="500"/>
                                            <p:tgtEl>
                                              <p:spTgt spid="38"/>
                                            </p:tgtEl>
                                          </p:cBhvr>
                                        </p:animEffect>
                                      </p:childTnLst>
                                    </p:cTn>
                                  </p:par>
                                  <p:par>
                                    <p:cTn id="16" presetID="22" presetClass="entr" presetSubtype="1" fill="hold" grpId="0" nodeType="withEffect">
                                      <p:stCondLst>
                                        <p:cond delay="500"/>
                                      </p:stCondLst>
                                      <p:childTnLst>
                                        <p:set>
                                          <p:cBhvr>
                                            <p:cTn id="17" dur="1" fill="hold">
                                              <p:stCondLst>
                                                <p:cond delay="0"/>
                                              </p:stCondLst>
                                            </p:cTn>
                                            <p:tgtEl>
                                              <p:spTgt spid="40"/>
                                            </p:tgtEl>
                                            <p:attrNameLst>
                                              <p:attrName>style.visibility</p:attrName>
                                            </p:attrNameLst>
                                          </p:cBhvr>
                                          <p:to>
                                            <p:strVal val="visible"/>
                                          </p:to>
                                        </p:set>
                                        <p:animEffect transition="in" filter="wipe(up)">
                                          <p:cBhvr>
                                            <p:cTn id="18" dur="500"/>
                                            <p:tgtEl>
                                              <p:spTgt spid="40"/>
                                            </p:tgtEl>
                                          </p:cBhvr>
                                        </p:animEffect>
                                      </p:childTnLst>
                                    </p:cTn>
                                  </p:par>
                                  <p:par>
                                    <p:cTn id="19" presetID="53" presetClass="entr" presetSubtype="16" fill="hold" grpId="0" nodeType="withEffect">
                                      <p:stCondLst>
                                        <p:cond delay="750"/>
                                      </p:stCondLst>
                                      <p:childTnLst>
                                        <p:set>
                                          <p:cBhvr>
                                            <p:cTn id="20" dur="1" fill="hold">
                                              <p:stCondLst>
                                                <p:cond delay="0"/>
                                              </p:stCondLst>
                                            </p:cTn>
                                            <p:tgtEl>
                                              <p:spTgt spid="52"/>
                                            </p:tgtEl>
                                            <p:attrNameLst>
                                              <p:attrName>style.visibility</p:attrName>
                                            </p:attrNameLst>
                                          </p:cBhvr>
                                          <p:to>
                                            <p:strVal val="visible"/>
                                          </p:to>
                                        </p:set>
                                        <p:anim calcmode="lin" valueType="num">
                                          <p:cBhvr>
                                            <p:cTn id="21" dur="500" fill="hold"/>
                                            <p:tgtEl>
                                              <p:spTgt spid="52"/>
                                            </p:tgtEl>
                                            <p:attrNameLst>
                                              <p:attrName>ppt_w</p:attrName>
                                            </p:attrNameLst>
                                          </p:cBhvr>
                                          <p:tavLst>
                                            <p:tav tm="0">
                                              <p:val>
                                                <p:fltVal val="0"/>
                                              </p:val>
                                            </p:tav>
                                            <p:tav tm="100000">
                                              <p:val>
                                                <p:strVal val="#ppt_w"/>
                                              </p:val>
                                            </p:tav>
                                          </p:tavLst>
                                        </p:anim>
                                        <p:anim calcmode="lin" valueType="num">
                                          <p:cBhvr>
                                            <p:cTn id="22" dur="500" fill="hold"/>
                                            <p:tgtEl>
                                              <p:spTgt spid="52"/>
                                            </p:tgtEl>
                                            <p:attrNameLst>
                                              <p:attrName>ppt_h</p:attrName>
                                            </p:attrNameLst>
                                          </p:cBhvr>
                                          <p:tavLst>
                                            <p:tav tm="0">
                                              <p:val>
                                                <p:fltVal val="0"/>
                                              </p:val>
                                            </p:tav>
                                            <p:tav tm="100000">
                                              <p:val>
                                                <p:strVal val="#ppt_h"/>
                                              </p:val>
                                            </p:tav>
                                          </p:tavLst>
                                        </p:anim>
                                        <p:animEffect transition="in" filter="fade">
                                          <p:cBhvr>
                                            <p:cTn id="23" dur="500"/>
                                            <p:tgtEl>
                                              <p:spTgt spid="52"/>
                                            </p:tgtEl>
                                          </p:cBhvr>
                                        </p:animEffect>
                                      </p:childTnLst>
                                    </p:cTn>
                                  </p:par>
                                </p:childTnLst>
                              </p:cTn>
                            </p:par>
                            <p:par>
                              <p:cTn id="24" fill="hold">
                                <p:stCondLst>
                                  <p:cond delay="1250"/>
                                </p:stCondLst>
                                <p:childTnLst>
                                  <p:par>
                                    <p:cTn id="25" presetID="50" presetClass="entr" presetSubtype="0" decel="100000"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p:cTn id="27" dur="1000" fill="hold"/>
                                            <p:tgtEl>
                                              <p:spTgt spid="41"/>
                                            </p:tgtEl>
                                            <p:attrNameLst>
                                              <p:attrName>ppt_w</p:attrName>
                                            </p:attrNameLst>
                                          </p:cBhvr>
                                          <p:tavLst>
                                            <p:tav tm="0">
                                              <p:val>
                                                <p:strVal val="#ppt_w+.3"/>
                                              </p:val>
                                            </p:tav>
                                            <p:tav tm="100000">
                                              <p:val>
                                                <p:strVal val="#ppt_w"/>
                                              </p:val>
                                            </p:tav>
                                          </p:tavLst>
                                        </p:anim>
                                        <p:anim calcmode="lin" valueType="num">
                                          <p:cBhvr>
                                            <p:cTn id="28" dur="1000" fill="hold"/>
                                            <p:tgtEl>
                                              <p:spTgt spid="41"/>
                                            </p:tgtEl>
                                            <p:attrNameLst>
                                              <p:attrName>ppt_h</p:attrName>
                                            </p:attrNameLst>
                                          </p:cBhvr>
                                          <p:tavLst>
                                            <p:tav tm="0">
                                              <p:val>
                                                <p:strVal val="#ppt_h"/>
                                              </p:val>
                                            </p:tav>
                                            <p:tav tm="100000">
                                              <p:val>
                                                <p:strVal val="#ppt_h"/>
                                              </p:val>
                                            </p:tav>
                                          </p:tavLst>
                                        </p:anim>
                                        <p:animEffect transition="in" filter="fade">
                                          <p:cBhvr>
                                            <p:cTn id="29" dur="1000"/>
                                            <p:tgtEl>
                                              <p:spTgt spid="41"/>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p:cTn id="32" dur="1000" fill="hold"/>
                                            <p:tgtEl>
                                              <p:spTgt spid="51"/>
                                            </p:tgtEl>
                                            <p:attrNameLst>
                                              <p:attrName>ppt_w</p:attrName>
                                            </p:attrNameLst>
                                          </p:cBhvr>
                                          <p:tavLst>
                                            <p:tav tm="0">
                                              <p:val>
                                                <p:strVal val="#ppt_w+.3"/>
                                              </p:val>
                                            </p:tav>
                                            <p:tav tm="100000">
                                              <p:val>
                                                <p:strVal val="#ppt_w"/>
                                              </p:val>
                                            </p:tav>
                                          </p:tavLst>
                                        </p:anim>
                                        <p:anim calcmode="lin" valueType="num">
                                          <p:cBhvr>
                                            <p:cTn id="33" dur="1000" fill="hold"/>
                                            <p:tgtEl>
                                              <p:spTgt spid="51"/>
                                            </p:tgtEl>
                                            <p:attrNameLst>
                                              <p:attrName>ppt_h</p:attrName>
                                            </p:attrNameLst>
                                          </p:cBhvr>
                                          <p:tavLst>
                                            <p:tav tm="0">
                                              <p:val>
                                                <p:strVal val="#ppt_h"/>
                                              </p:val>
                                            </p:tav>
                                            <p:tav tm="100000">
                                              <p:val>
                                                <p:strVal val="#ppt_h"/>
                                              </p:val>
                                            </p:tav>
                                          </p:tavLst>
                                        </p:anim>
                                        <p:animEffect transition="in" filter="fade">
                                          <p:cBhvr>
                                            <p:cTn id="34" dur="1000"/>
                                            <p:tgtEl>
                                              <p:spTgt spid="51"/>
                                            </p:tgtEl>
                                          </p:cBhvr>
                                        </p:animEffect>
                                      </p:childTnLst>
                                    </p:cTn>
                                  </p:par>
                                  <p:par>
                                    <p:cTn id="35" presetID="22" presetClass="entr" presetSubtype="1" fill="hold" grpId="0" nodeType="withEffect">
                                      <p:stCondLst>
                                        <p:cond delay="50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2250"/>
                                </p:stCondLst>
                                <p:childTnLst>
                                  <p:par>
                                    <p:cTn id="39" presetID="2" presetClass="entr" presetSubtype="4" fill="hold" nodeType="afterEffect" p14:presetBounceEnd="40000">
                                      <p:stCondLst>
                                        <p:cond delay="0"/>
                                      </p:stCondLst>
                                      <p:childTnLst>
                                        <p:set>
                                          <p:cBhvr>
                                            <p:cTn id="40" dur="1" fill="hold">
                                              <p:stCondLst>
                                                <p:cond delay="0"/>
                                              </p:stCondLst>
                                            </p:cTn>
                                            <p:tgtEl>
                                              <p:spTgt spid="55"/>
                                            </p:tgtEl>
                                            <p:attrNameLst>
                                              <p:attrName>style.visibility</p:attrName>
                                            </p:attrNameLst>
                                          </p:cBhvr>
                                          <p:to>
                                            <p:strVal val="visible"/>
                                          </p:to>
                                        </p:set>
                                        <p:anim calcmode="lin" valueType="num" p14:bounceEnd="40000">
                                          <p:cBhvr additive="base">
                                            <p:cTn id="41" dur="750" fill="hold"/>
                                            <p:tgtEl>
                                              <p:spTgt spid="55"/>
                                            </p:tgtEl>
                                            <p:attrNameLst>
                                              <p:attrName>ppt_x</p:attrName>
                                            </p:attrNameLst>
                                          </p:cBhvr>
                                          <p:tavLst>
                                            <p:tav tm="0">
                                              <p:val>
                                                <p:strVal val="#ppt_x"/>
                                              </p:val>
                                            </p:tav>
                                            <p:tav tm="100000">
                                              <p:val>
                                                <p:strVal val="#ppt_x"/>
                                              </p:val>
                                            </p:tav>
                                          </p:tavLst>
                                        </p:anim>
                                        <p:anim calcmode="lin" valueType="num" p14:bounceEnd="40000">
                                          <p:cBhvr additive="base">
                                            <p:cTn id="42" dur="750" fill="hold"/>
                                            <p:tgtEl>
                                              <p:spTgt spid="5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14:presetBounceEnd="40000">
                                      <p:stCondLst>
                                        <p:cond delay="500"/>
                                      </p:stCondLst>
                                      <p:childTnLst>
                                        <p:set>
                                          <p:cBhvr>
                                            <p:cTn id="44" dur="1" fill="hold">
                                              <p:stCondLst>
                                                <p:cond delay="0"/>
                                              </p:stCondLst>
                                            </p:cTn>
                                            <p:tgtEl>
                                              <p:spTgt spid="56"/>
                                            </p:tgtEl>
                                            <p:attrNameLst>
                                              <p:attrName>style.visibility</p:attrName>
                                            </p:attrNameLst>
                                          </p:cBhvr>
                                          <p:to>
                                            <p:strVal val="visible"/>
                                          </p:to>
                                        </p:set>
                                        <p:anim calcmode="lin" valueType="num" p14:bounceEnd="40000">
                                          <p:cBhvr additive="base">
                                            <p:cTn id="45" dur="750" fill="hold"/>
                                            <p:tgtEl>
                                              <p:spTgt spid="56"/>
                                            </p:tgtEl>
                                            <p:attrNameLst>
                                              <p:attrName>ppt_x</p:attrName>
                                            </p:attrNameLst>
                                          </p:cBhvr>
                                          <p:tavLst>
                                            <p:tav tm="0">
                                              <p:val>
                                                <p:strVal val="#ppt_x"/>
                                              </p:val>
                                            </p:tav>
                                            <p:tav tm="100000">
                                              <p:val>
                                                <p:strVal val="#ppt_x"/>
                                              </p:val>
                                            </p:tav>
                                          </p:tavLst>
                                        </p:anim>
                                        <p:anim calcmode="lin" valueType="num" p14:bounceEnd="40000">
                                          <p:cBhvr additive="base">
                                            <p:cTn id="46" dur="75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39" grpId="0" animBg="1"/>
          <p:bldP spid="40" grpId="0" animBg="1"/>
          <p:bldP spid="38" grpId="0" animBg="1"/>
          <p:bldP spid="41" grpId="0"/>
          <p:bldP spid="51" grpId="0"/>
          <p:bldP spid="52" grpId="0" animBg="1"/>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randombar(horizontal)">
                                          <p:cBhvr>
                                            <p:cTn id="7" dur="500"/>
                                            <p:tgtEl>
                                              <p:spTgt spid="3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randombar(horizontal)">
                                          <p:cBhvr>
                                            <p:cTn id="10" dur="500"/>
                                            <p:tgtEl>
                                              <p:spTgt spid="53"/>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p:cTn id="13" dur="500" fill="hold"/>
                                            <p:tgtEl>
                                              <p:spTgt spid="38"/>
                                            </p:tgtEl>
                                            <p:attrNameLst>
                                              <p:attrName>ppt_w</p:attrName>
                                            </p:attrNameLst>
                                          </p:cBhvr>
                                          <p:tavLst>
                                            <p:tav tm="0">
                                              <p:val>
                                                <p:fltVal val="0"/>
                                              </p:val>
                                            </p:tav>
                                            <p:tav tm="100000">
                                              <p:val>
                                                <p:strVal val="#ppt_w"/>
                                              </p:val>
                                            </p:tav>
                                          </p:tavLst>
                                        </p:anim>
                                        <p:anim calcmode="lin" valueType="num">
                                          <p:cBhvr>
                                            <p:cTn id="14" dur="500" fill="hold"/>
                                            <p:tgtEl>
                                              <p:spTgt spid="38"/>
                                            </p:tgtEl>
                                            <p:attrNameLst>
                                              <p:attrName>ppt_h</p:attrName>
                                            </p:attrNameLst>
                                          </p:cBhvr>
                                          <p:tavLst>
                                            <p:tav tm="0">
                                              <p:val>
                                                <p:fltVal val="0"/>
                                              </p:val>
                                            </p:tav>
                                            <p:tav tm="100000">
                                              <p:val>
                                                <p:strVal val="#ppt_h"/>
                                              </p:val>
                                            </p:tav>
                                          </p:tavLst>
                                        </p:anim>
                                        <p:animEffect transition="in" filter="fade">
                                          <p:cBhvr>
                                            <p:cTn id="15" dur="500"/>
                                            <p:tgtEl>
                                              <p:spTgt spid="38"/>
                                            </p:tgtEl>
                                          </p:cBhvr>
                                        </p:animEffect>
                                      </p:childTnLst>
                                    </p:cTn>
                                  </p:par>
                                  <p:par>
                                    <p:cTn id="16" presetID="22" presetClass="entr" presetSubtype="1" fill="hold" grpId="0" nodeType="withEffect">
                                      <p:stCondLst>
                                        <p:cond delay="500"/>
                                      </p:stCondLst>
                                      <p:childTnLst>
                                        <p:set>
                                          <p:cBhvr>
                                            <p:cTn id="17" dur="1" fill="hold">
                                              <p:stCondLst>
                                                <p:cond delay="0"/>
                                              </p:stCondLst>
                                            </p:cTn>
                                            <p:tgtEl>
                                              <p:spTgt spid="40"/>
                                            </p:tgtEl>
                                            <p:attrNameLst>
                                              <p:attrName>style.visibility</p:attrName>
                                            </p:attrNameLst>
                                          </p:cBhvr>
                                          <p:to>
                                            <p:strVal val="visible"/>
                                          </p:to>
                                        </p:set>
                                        <p:animEffect transition="in" filter="wipe(up)">
                                          <p:cBhvr>
                                            <p:cTn id="18" dur="500"/>
                                            <p:tgtEl>
                                              <p:spTgt spid="40"/>
                                            </p:tgtEl>
                                          </p:cBhvr>
                                        </p:animEffect>
                                      </p:childTnLst>
                                    </p:cTn>
                                  </p:par>
                                  <p:par>
                                    <p:cTn id="19" presetID="53" presetClass="entr" presetSubtype="16" fill="hold" grpId="0" nodeType="withEffect">
                                      <p:stCondLst>
                                        <p:cond delay="750"/>
                                      </p:stCondLst>
                                      <p:childTnLst>
                                        <p:set>
                                          <p:cBhvr>
                                            <p:cTn id="20" dur="1" fill="hold">
                                              <p:stCondLst>
                                                <p:cond delay="0"/>
                                              </p:stCondLst>
                                            </p:cTn>
                                            <p:tgtEl>
                                              <p:spTgt spid="52"/>
                                            </p:tgtEl>
                                            <p:attrNameLst>
                                              <p:attrName>style.visibility</p:attrName>
                                            </p:attrNameLst>
                                          </p:cBhvr>
                                          <p:to>
                                            <p:strVal val="visible"/>
                                          </p:to>
                                        </p:set>
                                        <p:anim calcmode="lin" valueType="num">
                                          <p:cBhvr>
                                            <p:cTn id="21" dur="500" fill="hold"/>
                                            <p:tgtEl>
                                              <p:spTgt spid="52"/>
                                            </p:tgtEl>
                                            <p:attrNameLst>
                                              <p:attrName>ppt_w</p:attrName>
                                            </p:attrNameLst>
                                          </p:cBhvr>
                                          <p:tavLst>
                                            <p:tav tm="0">
                                              <p:val>
                                                <p:fltVal val="0"/>
                                              </p:val>
                                            </p:tav>
                                            <p:tav tm="100000">
                                              <p:val>
                                                <p:strVal val="#ppt_w"/>
                                              </p:val>
                                            </p:tav>
                                          </p:tavLst>
                                        </p:anim>
                                        <p:anim calcmode="lin" valueType="num">
                                          <p:cBhvr>
                                            <p:cTn id="22" dur="500" fill="hold"/>
                                            <p:tgtEl>
                                              <p:spTgt spid="52"/>
                                            </p:tgtEl>
                                            <p:attrNameLst>
                                              <p:attrName>ppt_h</p:attrName>
                                            </p:attrNameLst>
                                          </p:cBhvr>
                                          <p:tavLst>
                                            <p:tav tm="0">
                                              <p:val>
                                                <p:fltVal val="0"/>
                                              </p:val>
                                            </p:tav>
                                            <p:tav tm="100000">
                                              <p:val>
                                                <p:strVal val="#ppt_h"/>
                                              </p:val>
                                            </p:tav>
                                          </p:tavLst>
                                        </p:anim>
                                        <p:animEffect transition="in" filter="fade">
                                          <p:cBhvr>
                                            <p:cTn id="23" dur="500"/>
                                            <p:tgtEl>
                                              <p:spTgt spid="52"/>
                                            </p:tgtEl>
                                          </p:cBhvr>
                                        </p:animEffect>
                                      </p:childTnLst>
                                    </p:cTn>
                                  </p:par>
                                </p:childTnLst>
                              </p:cTn>
                            </p:par>
                            <p:par>
                              <p:cTn id="24" fill="hold">
                                <p:stCondLst>
                                  <p:cond delay="1250"/>
                                </p:stCondLst>
                                <p:childTnLst>
                                  <p:par>
                                    <p:cTn id="25" presetID="50" presetClass="entr" presetSubtype="0" decel="100000"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p:cTn id="27" dur="1000" fill="hold"/>
                                            <p:tgtEl>
                                              <p:spTgt spid="41"/>
                                            </p:tgtEl>
                                            <p:attrNameLst>
                                              <p:attrName>ppt_w</p:attrName>
                                            </p:attrNameLst>
                                          </p:cBhvr>
                                          <p:tavLst>
                                            <p:tav tm="0">
                                              <p:val>
                                                <p:strVal val="#ppt_w+.3"/>
                                              </p:val>
                                            </p:tav>
                                            <p:tav tm="100000">
                                              <p:val>
                                                <p:strVal val="#ppt_w"/>
                                              </p:val>
                                            </p:tav>
                                          </p:tavLst>
                                        </p:anim>
                                        <p:anim calcmode="lin" valueType="num">
                                          <p:cBhvr>
                                            <p:cTn id="28" dur="1000" fill="hold"/>
                                            <p:tgtEl>
                                              <p:spTgt spid="41"/>
                                            </p:tgtEl>
                                            <p:attrNameLst>
                                              <p:attrName>ppt_h</p:attrName>
                                            </p:attrNameLst>
                                          </p:cBhvr>
                                          <p:tavLst>
                                            <p:tav tm="0">
                                              <p:val>
                                                <p:strVal val="#ppt_h"/>
                                              </p:val>
                                            </p:tav>
                                            <p:tav tm="100000">
                                              <p:val>
                                                <p:strVal val="#ppt_h"/>
                                              </p:val>
                                            </p:tav>
                                          </p:tavLst>
                                        </p:anim>
                                        <p:animEffect transition="in" filter="fade">
                                          <p:cBhvr>
                                            <p:cTn id="29" dur="1000"/>
                                            <p:tgtEl>
                                              <p:spTgt spid="41"/>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p:cTn id="32" dur="1000" fill="hold"/>
                                            <p:tgtEl>
                                              <p:spTgt spid="51"/>
                                            </p:tgtEl>
                                            <p:attrNameLst>
                                              <p:attrName>ppt_w</p:attrName>
                                            </p:attrNameLst>
                                          </p:cBhvr>
                                          <p:tavLst>
                                            <p:tav tm="0">
                                              <p:val>
                                                <p:strVal val="#ppt_w+.3"/>
                                              </p:val>
                                            </p:tav>
                                            <p:tav tm="100000">
                                              <p:val>
                                                <p:strVal val="#ppt_w"/>
                                              </p:val>
                                            </p:tav>
                                          </p:tavLst>
                                        </p:anim>
                                        <p:anim calcmode="lin" valueType="num">
                                          <p:cBhvr>
                                            <p:cTn id="33" dur="1000" fill="hold"/>
                                            <p:tgtEl>
                                              <p:spTgt spid="51"/>
                                            </p:tgtEl>
                                            <p:attrNameLst>
                                              <p:attrName>ppt_h</p:attrName>
                                            </p:attrNameLst>
                                          </p:cBhvr>
                                          <p:tavLst>
                                            <p:tav tm="0">
                                              <p:val>
                                                <p:strVal val="#ppt_h"/>
                                              </p:val>
                                            </p:tav>
                                            <p:tav tm="100000">
                                              <p:val>
                                                <p:strVal val="#ppt_h"/>
                                              </p:val>
                                            </p:tav>
                                          </p:tavLst>
                                        </p:anim>
                                        <p:animEffect transition="in" filter="fade">
                                          <p:cBhvr>
                                            <p:cTn id="34" dur="1000"/>
                                            <p:tgtEl>
                                              <p:spTgt spid="51"/>
                                            </p:tgtEl>
                                          </p:cBhvr>
                                        </p:animEffect>
                                      </p:childTnLst>
                                    </p:cTn>
                                  </p:par>
                                  <p:par>
                                    <p:cTn id="35" presetID="22" presetClass="entr" presetSubtype="1" fill="hold" grpId="0" nodeType="withEffect">
                                      <p:stCondLst>
                                        <p:cond delay="50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2250"/>
                                </p:stCondLst>
                                <p:childTnLst>
                                  <p:par>
                                    <p:cTn id="39" presetID="2" presetClass="entr" presetSubtype="4" fill="hold" nodeType="afterEffect">
                                      <p:stCondLst>
                                        <p:cond delay="0"/>
                                      </p:stCondLst>
                                      <p:childTnLst>
                                        <p:set>
                                          <p:cBhvr>
                                            <p:cTn id="40" dur="1" fill="hold">
                                              <p:stCondLst>
                                                <p:cond delay="0"/>
                                              </p:stCondLst>
                                            </p:cTn>
                                            <p:tgtEl>
                                              <p:spTgt spid="55"/>
                                            </p:tgtEl>
                                            <p:attrNameLst>
                                              <p:attrName>style.visibility</p:attrName>
                                            </p:attrNameLst>
                                          </p:cBhvr>
                                          <p:to>
                                            <p:strVal val="visible"/>
                                          </p:to>
                                        </p:set>
                                        <p:anim calcmode="lin" valueType="num">
                                          <p:cBhvr additive="base">
                                            <p:cTn id="41" dur="750" fill="hold"/>
                                            <p:tgtEl>
                                              <p:spTgt spid="55"/>
                                            </p:tgtEl>
                                            <p:attrNameLst>
                                              <p:attrName>ppt_x</p:attrName>
                                            </p:attrNameLst>
                                          </p:cBhvr>
                                          <p:tavLst>
                                            <p:tav tm="0">
                                              <p:val>
                                                <p:strVal val="#ppt_x"/>
                                              </p:val>
                                            </p:tav>
                                            <p:tav tm="100000">
                                              <p:val>
                                                <p:strVal val="#ppt_x"/>
                                              </p:val>
                                            </p:tav>
                                          </p:tavLst>
                                        </p:anim>
                                        <p:anim calcmode="lin" valueType="num">
                                          <p:cBhvr additive="base">
                                            <p:cTn id="42" dur="750" fill="hold"/>
                                            <p:tgtEl>
                                              <p:spTgt spid="5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500"/>
                                      </p:stCondLst>
                                      <p:childTnLst>
                                        <p:set>
                                          <p:cBhvr>
                                            <p:cTn id="44" dur="1" fill="hold">
                                              <p:stCondLst>
                                                <p:cond delay="0"/>
                                              </p:stCondLst>
                                            </p:cTn>
                                            <p:tgtEl>
                                              <p:spTgt spid="56"/>
                                            </p:tgtEl>
                                            <p:attrNameLst>
                                              <p:attrName>style.visibility</p:attrName>
                                            </p:attrNameLst>
                                          </p:cBhvr>
                                          <p:to>
                                            <p:strVal val="visible"/>
                                          </p:to>
                                        </p:set>
                                        <p:anim calcmode="lin" valueType="num">
                                          <p:cBhvr additive="base">
                                            <p:cTn id="45" dur="750" fill="hold"/>
                                            <p:tgtEl>
                                              <p:spTgt spid="56"/>
                                            </p:tgtEl>
                                            <p:attrNameLst>
                                              <p:attrName>ppt_x</p:attrName>
                                            </p:attrNameLst>
                                          </p:cBhvr>
                                          <p:tavLst>
                                            <p:tav tm="0">
                                              <p:val>
                                                <p:strVal val="#ppt_x"/>
                                              </p:val>
                                            </p:tav>
                                            <p:tav tm="100000">
                                              <p:val>
                                                <p:strVal val="#ppt_x"/>
                                              </p:val>
                                            </p:tav>
                                          </p:tavLst>
                                        </p:anim>
                                        <p:anim calcmode="lin" valueType="num">
                                          <p:cBhvr additive="base">
                                            <p:cTn id="46" dur="75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39" grpId="0" animBg="1"/>
          <p:bldP spid="40" grpId="0" animBg="1"/>
          <p:bldP spid="38" grpId="0" animBg="1"/>
          <p:bldP spid="41" grpId="0"/>
          <p:bldP spid="51" grpId="0"/>
          <p:bldP spid="52" grpId="0" animBg="1"/>
          <p:bldP spid="21"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矩形 16"/>
          <p:cNvSpPr/>
          <p:nvPr/>
        </p:nvSpPr>
        <p:spPr>
          <a:xfrm flipH="1">
            <a:off x="8712069" y="-8632"/>
            <a:ext cx="3478344" cy="6857554"/>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flipH="1">
            <a:off x="395594"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gradFill>
            <a:gsLst>
              <a:gs pos="0">
                <a:srgbClr val="C00000">
                  <a:alpha val="41000"/>
                </a:srgbClr>
              </a:gs>
              <a:gs pos="100000">
                <a:srgbClr val="AC2125">
                  <a:alpha val="10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19" name="任意多边形 18"/>
          <p:cNvSpPr/>
          <p:nvPr/>
        </p:nvSpPr>
        <p:spPr>
          <a:xfrm flipH="1">
            <a:off x="-14514"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solidFill>
            <a:schemeClr val="bg1"/>
          </a:solid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5" name="文本框 4"/>
          <p:cNvSpPr txBox="1"/>
          <p:nvPr/>
        </p:nvSpPr>
        <p:spPr>
          <a:xfrm>
            <a:off x="3256696" y="2342141"/>
            <a:ext cx="3262432" cy="707886"/>
          </a:xfrm>
          <a:prstGeom prst="rect">
            <a:avLst/>
          </a:prstGeom>
          <a:noFill/>
        </p:spPr>
        <p:txBody>
          <a:bodyPr wrap="none" rtlCol="0">
            <a:spAutoFit/>
            <a:scene3d>
              <a:camera prst="orthographicFront"/>
              <a:lightRig rig="threePt" dir="t"/>
            </a:scene3d>
            <a:sp3d contourW="12700"/>
          </a:bodyPr>
          <a:lstStyle/>
          <a:p>
            <a:r>
              <a:rPr lang="zh-CN" altLang="en-US" sz="4000" b="1" dirty="0">
                <a:solidFill>
                  <a:schemeClr val="tx1">
                    <a:lumMod val="75000"/>
                    <a:lumOff val="25000"/>
                  </a:schemeClr>
                </a:solidFill>
                <a:ea typeface="思源黑体" panose="020B0500000000000000" pitchFamily="34" charset="-122"/>
              </a:rPr>
              <a:t>新人成长计划</a:t>
            </a:r>
          </a:p>
        </p:txBody>
      </p:sp>
      <p:cxnSp>
        <p:nvCxnSpPr>
          <p:cNvPr id="11" name="直接连接符 10"/>
          <p:cNvCxnSpPr/>
          <p:nvPr/>
        </p:nvCxnSpPr>
        <p:spPr>
          <a:xfrm>
            <a:off x="3256696" y="3126697"/>
            <a:ext cx="4886086"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046810" y="3302899"/>
            <a:ext cx="2403222" cy="338554"/>
          </a:xfrm>
          <a:prstGeom prst="rect">
            <a:avLst/>
          </a:prstGeom>
          <a:noFill/>
        </p:spPr>
        <p:txBody>
          <a:bodyPr wrap="none" rtlCol="0">
            <a:spAutoFit/>
            <a:scene3d>
              <a:camera prst="orthographicFront"/>
              <a:lightRig rig="threePt" dir="t"/>
            </a:scene3d>
            <a:sp3d contourW="12700"/>
          </a:bodyPr>
          <a:lstStyle/>
          <a:p>
            <a:pPr marL="571443" indent="-323968">
              <a:buFont typeface="Wingdings" panose="05000000000000000000" pitchFamily="2" charset="2"/>
              <a:buChar char="l"/>
            </a:pPr>
            <a:r>
              <a:rPr lang="zh-CN" altLang="en-US" sz="1600" dirty="0">
                <a:solidFill>
                  <a:schemeClr val="bg1">
                    <a:lumMod val="50000"/>
                  </a:schemeClr>
                </a:solidFill>
                <a:ea typeface="思源黑体" panose="020B0500000000000000" pitchFamily="34" charset="-122"/>
              </a:rPr>
              <a:t>成长计划阶段展示</a:t>
            </a:r>
          </a:p>
        </p:txBody>
      </p:sp>
      <p:sp>
        <p:nvSpPr>
          <p:cNvPr id="15" name="文本框 14"/>
          <p:cNvSpPr txBox="1"/>
          <p:nvPr/>
        </p:nvSpPr>
        <p:spPr>
          <a:xfrm>
            <a:off x="5568266" y="3302899"/>
            <a:ext cx="1172116" cy="338554"/>
          </a:xfrm>
          <a:prstGeom prst="rect">
            <a:avLst/>
          </a:prstGeom>
          <a:noFill/>
        </p:spPr>
        <p:txBody>
          <a:bodyPr wrap="none" rtlCol="0">
            <a:spAutoFit/>
            <a:scene3d>
              <a:camera prst="orthographicFront"/>
              <a:lightRig rig="threePt" dir="t"/>
            </a:scene3d>
            <a:sp3d contourW="12700"/>
          </a:bodyPr>
          <a:lstStyle/>
          <a:p>
            <a:pPr marL="571443" indent="-323968">
              <a:buFont typeface="Wingdings" panose="05000000000000000000" pitchFamily="2" charset="2"/>
              <a:buChar char="l"/>
            </a:pPr>
            <a:r>
              <a:rPr lang="zh-CN" altLang="en-US" sz="1600" dirty="0">
                <a:solidFill>
                  <a:schemeClr val="bg1">
                    <a:lumMod val="50000"/>
                  </a:schemeClr>
                </a:solidFill>
                <a:ea typeface="思源黑体" panose="020B0500000000000000" pitchFamily="34" charset="-122"/>
              </a:rPr>
              <a:t>小结</a:t>
            </a:r>
          </a:p>
        </p:txBody>
      </p:sp>
      <p:sp>
        <p:nvSpPr>
          <p:cNvPr id="20" name="椭圆 19"/>
          <p:cNvSpPr/>
          <p:nvPr/>
        </p:nvSpPr>
        <p:spPr>
          <a:xfrm>
            <a:off x="1267609" y="2581347"/>
            <a:ext cx="1299205" cy="1299205"/>
          </a:xfrm>
          <a:prstGeom prst="ellipse">
            <a:avLst/>
          </a:prstGeom>
          <a:gradFill>
            <a:gsLst>
              <a:gs pos="0">
                <a:srgbClr val="E53238"/>
              </a:gs>
              <a:gs pos="100000">
                <a:srgbClr val="AC2125"/>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6600" dirty="0">
                <a:latin typeface="Aa楷体" panose="02000500000000000000" pitchFamily="2" charset="-122"/>
                <a:ea typeface="思源黑体" panose="020B0500000000000000" pitchFamily="34" charset="-122"/>
              </a:rPr>
              <a:t>01</a:t>
            </a:r>
            <a:endParaRPr lang="zh-CN" altLang="en-US" sz="6600" dirty="0">
              <a:latin typeface="Aa楷体" panose="02000500000000000000" pitchFamily="2" charset="-122"/>
              <a:ea typeface="思源黑体" panose="020B0500000000000000" pitchFamily="34" charset="-122"/>
            </a:endParaRPr>
          </a:p>
        </p:txBody>
      </p:sp>
    </p:spTree>
    <p:extLst>
      <p:ext uri="{BB962C8B-B14F-4D97-AF65-F5344CB8AC3E}">
        <p14:creationId xmlns:p14="http://schemas.microsoft.com/office/powerpoint/2010/main" val="1803870911"/>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vertical)">
                                      <p:cBhvr>
                                        <p:cTn id="7" dur="500"/>
                                        <p:tgtEl>
                                          <p:spTgt spid="17"/>
                                        </p:tgtEl>
                                      </p:cBhvr>
                                    </p:animEffect>
                                  </p:childTnLst>
                                </p:cTn>
                              </p:par>
                              <p:par>
                                <p:cTn id="8" presetID="2" presetClass="entr" presetSubtype="8"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 calcmode="lin" valueType="num">
                                      <p:cBhvr additive="base">
                                        <p:cTn id="10" dur="500" fill="hold"/>
                                        <p:tgtEl>
                                          <p:spTgt spid="18"/>
                                        </p:tgtEl>
                                        <p:attrNameLst>
                                          <p:attrName>ppt_x</p:attrName>
                                        </p:attrNameLst>
                                      </p:cBhvr>
                                      <p:tavLst>
                                        <p:tav tm="0">
                                          <p:val>
                                            <p:strVal val="0-#ppt_w/2"/>
                                          </p:val>
                                        </p:tav>
                                        <p:tav tm="100000">
                                          <p:val>
                                            <p:strVal val="#ppt_x"/>
                                          </p:val>
                                        </p:tav>
                                      </p:tavLst>
                                    </p:anim>
                                    <p:anim calcmode="lin" valueType="num">
                                      <p:cBhvr additive="base">
                                        <p:cTn id="11" dur="500" fill="hold"/>
                                        <p:tgtEl>
                                          <p:spTgt spid="18"/>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750" fill="hold"/>
                                        <p:tgtEl>
                                          <p:spTgt spid="19"/>
                                        </p:tgtEl>
                                        <p:attrNameLst>
                                          <p:attrName>ppt_x</p:attrName>
                                        </p:attrNameLst>
                                      </p:cBhvr>
                                      <p:tavLst>
                                        <p:tav tm="0">
                                          <p:val>
                                            <p:strVal val="0-#ppt_w/2"/>
                                          </p:val>
                                        </p:tav>
                                        <p:tav tm="100000">
                                          <p:val>
                                            <p:strVal val="#ppt_x"/>
                                          </p:val>
                                        </p:tav>
                                      </p:tavLst>
                                    </p:anim>
                                    <p:anim calcmode="lin" valueType="num">
                                      <p:cBhvr additive="base">
                                        <p:cTn id="15" dur="750" fill="hold"/>
                                        <p:tgtEl>
                                          <p:spTgt spid="19"/>
                                        </p:tgtEl>
                                        <p:attrNameLst>
                                          <p:attrName>ppt_y</p:attrName>
                                        </p:attrNameLst>
                                      </p:cBhvr>
                                      <p:tavLst>
                                        <p:tav tm="0">
                                          <p:val>
                                            <p:strVal val="#ppt_y"/>
                                          </p:val>
                                        </p:tav>
                                        <p:tav tm="100000">
                                          <p:val>
                                            <p:strVal val="#ppt_y"/>
                                          </p:val>
                                        </p:tav>
                                      </p:tavLst>
                                    </p:anim>
                                  </p:childTnLst>
                                </p:cTn>
                              </p:par>
                              <p:par>
                                <p:cTn id="16" presetID="42" presetClass="entr" presetSubtype="0" fill="hold" grpId="0" nodeType="withEffect">
                                  <p:stCondLst>
                                    <p:cond delay="25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childTnLst>
                          </p:cTn>
                        </p:par>
                        <p:par>
                          <p:cTn id="21" fill="hold">
                            <p:stCondLst>
                              <p:cond delay="1250"/>
                            </p:stCondLst>
                            <p:childTnLst>
                              <p:par>
                                <p:cTn id="22" presetID="22" presetClass="entr" presetSubtype="8"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1750"/>
                            </p:stCondLst>
                            <p:childTnLst>
                              <p:par>
                                <p:cTn id="26" presetID="12" presetClass="entr" presetSubtype="4"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p:tgtEl>
                                          <p:spTgt spid="5"/>
                                        </p:tgtEl>
                                        <p:attrNameLst>
                                          <p:attrName>ppt_y</p:attrName>
                                        </p:attrNameLst>
                                      </p:cBhvr>
                                      <p:tavLst>
                                        <p:tav tm="0">
                                          <p:val>
                                            <p:strVal val="#ppt_y+#ppt_h*1.125000"/>
                                          </p:val>
                                        </p:tav>
                                        <p:tav tm="100000">
                                          <p:val>
                                            <p:strVal val="#ppt_y"/>
                                          </p:val>
                                        </p:tav>
                                      </p:tavLst>
                                    </p:anim>
                                    <p:animEffect transition="in" filter="wipe(up)">
                                      <p:cBhvr>
                                        <p:cTn id="29" dur="500"/>
                                        <p:tgtEl>
                                          <p:spTgt spid="5"/>
                                        </p:tgtEl>
                                      </p:cBhvr>
                                    </p:animEffect>
                                  </p:childTnLst>
                                </p:cTn>
                              </p:par>
                            </p:childTnLst>
                          </p:cTn>
                        </p:par>
                        <p:par>
                          <p:cTn id="30" fill="hold">
                            <p:stCondLst>
                              <p:cond delay="2250"/>
                            </p:stCondLst>
                            <p:childTnLst>
                              <p:par>
                                <p:cTn id="31" presetID="42"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1000"/>
                                        <p:tgtEl>
                                          <p:spTgt spid="15"/>
                                        </p:tgtEl>
                                      </p:cBhvr>
                                    </p:animEffect>
                                    <p:anim calcmode="lin" valueType="num">
                                      <p:cBhvr>
                                        <p:cTn id="39" dur="1000" fill="hold"/>
                                        <p:tgtEl>
                                          <p:spTgt spid="15"/>
                                        </p:tgtEl>
                                        <p:attrNameLst>
                                          <p:attrName>ppt_x</p:attrName>
                                        </p:attrNameLst>
                                      </p:cBhvr>
                                      <p:tavLst>
                                        <p:tav tm="0">
                                          <p:val>
                                            <p:strVal val="#ppt_x"/>
                                          </p:val>
                                        </p:tav>
                                        <p:tav tm="100000">
                                          <p:val>
                                            <p:strVal val="#ppt_x"/>
                                          </p:val>
                                        </p:tav>
                                      </p:tavLst>
                                    </p:anim>
                                    <p:anim calcmode="lin" valueType="num">
                                      <p:cBhvr>
                                        <p:cTn id="4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5" grpId="0"/>
      <p:bldP spid="13" grpId="0"/>
      <p:bldP spid="15" grpId="0"/>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TextBox 19"/>
          <p:cNvSpPr txBox="1"/>
          <p:nvPr/>
        </p:nvSpPr>
        <p:spPr>
          <a:xfrm>
            <a:off x="4618669" y="2288838"/>
            <a:ext cx="2954655" cy="744050"/>
          </a:xfrm>
          <a:prstGeom prst="rect">
            <a:avLst/>
          </a:prstGeom>
          <a:noFill/>
        </p:spPr>
        <p:txBody>
          <a:bodyPr wrap="none" rtlCol="0">
            <a:spAutoFit/>
          </a:bodyPr>
          <a:lstStyle/>
          <a:p>
            <a:pPr algn="ctr">
              <a:lnSpc>
                <a:spcPct val="130000"/>
              </a:lnSpc>
            </a:pPr>
            <a:r>
              <a:rPr lang="zh-CN" altLang="en-US" sz="3600" dirty="0">
                <a:solidFill>
                  <a:schemeClr val="bg1"/>
                </a:solidFill>
                <a:latin typeface="思源黑体" panose="020B0500000000000000" pitchFamily="34" charset="-122"/>
                <a:ea typeface="思源黑体" panose="020B0500000000000000" pitchFamily="34" charset="-122"/>
                <a:cs typeface="+mn-ea"/>
                <a:sym typeface="+mn-lt"/>
              </a:rPr>
              <a:t>工作概述简要</a:t>
            </a:r>
          </a:p>
        </p:txBody>
      </p:sp>
      <p:sp>
        <p:nvSpPr>
          <p:cNvPr id="32" name="文本框 31">
            <a:extLst>
              <a:ext uri="{FF2B5EF4-FFF2-40B4-BE49-F238E27FC236}">
                <a16:creationId xmlns:a16="http://schemas.microsoft.com/office/drawing/2014/main" id="{E38C594A-D83D-4693-80E9-1D7B764E00C7}"/>
              </a:ext>
            </a:extLst>
          </p:cNvPr>
          <p:cNvSpPr txBox="1"/>
          <p:nvPr/>
        </p:nvSpPr>
        <p:spPr>
          <a:xfrm>
            <a:off x="1125344" y="236367"/>
            <a:ext cx="5108949" cy="584775"/>
          </a:xfrm>
          <a:prstGeom prst="rect">
            <a:avLst/>
          </a:prstGeom>
          <a:noFill/>
        </p:spPr>
        <p:txBody>
          <a:bodyPr wrap="square" rtlCol="0">
            <a:spAutoFit/>
          </a:bodyPr>
          <a:lstStyle>
            <a:defPPr>
              <a:defRPr lang="zh-CN"/>
            </a:defPPr>
            <a:lvl1pPr algn="ctr">
              <a:defRPr sz="2800" b="1">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成长计划</a:t>
            </a:r>
          </a:p>
        </p:txBody>
      </p:sp>
      <p:sp>
        <p:nvSpPr>
          <p:cNvPr id="33" name="矩形 32">
            <a:extLst>
              <a:ext uri="{FF2B5EF4-FFF2-40B4-BE49-F238E27FC236}">
                <a16:creationId xmlns:a16="http://schemas.microsoft.com/office/drawing/2014/main" id="{33550685-596D-46EA-A4C9-489FD4CEA190}"/>
              </a:ext>
            </a:extLst>
          </p:cNvPr>
          <p:cNvSpPr/>
          <p:nvPr/>
        </p:nvSpPr>
        <p:spPr bwMode="auto">
          <a:xfrm>
            <a:off x="410276" y="2232"/>
            <a:ext cx="680835" cy="895098"/>
          </a:xfrm>
          <a:prstGeom prst="rect">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lvl="0" indent="0" algn="ctr" defTabSz="913760" eaLnBrk="1" fontAlgn="base" latinLnBrk="0" hangingPunct="1">
              <a:lnSpc>
                <a:spcPct val="100000"/>
              </a:lnSpc>
              <a:spcBef>
                <a:spcPct val="0"/>
              </a:spcBef>
              <a:spcAft>
                <a:spcPct val="0"/>
              </a:spcAft>
              <a:buClrTx/>
              <a:buSzTx/>
              <a:buFontTx/>
              <a:buNone/>
              <a:tabLst/>
              <a:defRPr/>
            </a:pPr>
            <a:endParaRPr kumimoji="0" lang="zh-CN" altLang="en-US" sz="1999" b="0" i="0" u="none" strike="noStrike" kern="0" cap="none" spc="0" normalizeH="0" baseline="0" noProof="0">
              <a:ln>
                <a:noFill/>
              </a:ln>
              <a:solidFill>
                <a:srgbClr val="FFFFFF"/>
              </a:solidFill>
              <a:effectLst/>
              <a:uLnTx/>
              <a:uFillTx/>
              <a:latin typeface="微软雅黑"/>
              <a:ea typeface="微软雅黑"/>
            </a:endParaRPr>
          </a:p>
        </p:txBody>
      </p:sp>
      <p:grpSp>
        <p:nvGrpSpPr>
          <p:cNvPr id="34" name="组合 33">
            <a:extLst>
              <a:ext uri="{FF2B5EF4-FFF2-40B4-BE49-F238E27FC236}">
                <a16:creationId xmlns:a16="http://schemas.microsoft.com/office/drawing/2014/main" id="{D70E7067-5F11-4FDA-81C1-604E9F77ECDE}"/>
              </a:ext>
            </a:extLst>
          </p:cNvPr>
          <p:cNvGrpSpPr/>
          <p:nvPr/>
        </p:nvGrpSpPr>
        <p:grpSpPr>
          <a:xfrm>
            <a:off x="547505" y="386911"/>
            <a:ext cx="406377" cy="406375"/>
            <a:chOff x="2715905" y="-1569492"/>
            <a:chExt cx="504967" cy="504965"/>
          </a:xfrm>
        </p:grpSpPr>
        <p:sp>
          <p:nvSpPr>
            <p:cNvPr id="35" name="椭圆 34">
              <a:extLst>
                <a:ext uri="{FF2B5EF4-FFF2-40B4-BE49-F238E27FC236}">
                  <a16:creationId xmlns:a16="http://schemas.microsoft.com/office/drawing/2014/main" id="{AE8163C7-9BE3-491F-9D81-E51977328B29}"/>
                </a:ext>
              </a:extLst>
            </p:cNvPr>
            <p:cNvSpPr/>
            <p:nvPr/>
          </p:nvSpPr>
          <p:spPr bwMode="auto">
            <a:xfrm>
              <a:off x="2715905" y="-1569492"/>
              <a:ext cx="504967" cy="504965"/>
            </a:xfrm>
            <a:prstGeom prst="ellipse">
              <a:avLst/>
            </a:prstGeom>
            <a:solidFill>
              <a:srgbClr val="FFFFFF"/>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defTabSz="91376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6" name="任意多边形: 形状 35">
              <a:extLst>
                <a:ext uri="{FF2B5EF4-FFF2-40B4-BE49-F238E27FC236}">
                  <a16:creationId xmlns:a16="http://schemas.microsoft.com/office/drawing/2014/main" id="{9EE95D1F-45EC-49BB-917C-7F6E5F0C6DD7}"/>
                </a:ext>
              </a:extLst>
            </p:cNvPr>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rgbClr val="BA1E34"/>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defTabSz="91376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70" name="圆角矩形 1">
            <a:extLst>
              <a:ext uri="{FF2B5EF4-FFF2-40B4-BE49-F238E27FC236}">
                <a16:creationId xmlns:a16="http://schemas.microsoft.com/office/drawing/2014/main" id="{AD2E9818-13FF-4FB0-A2D2-E62F56A70133}"/>
              </a:ext>
            </a:extLst>
          </p:cNvPr>
          <p:cNvSpPr/>
          <p:nvPr/>
        </p:nvSpPr>
        <p:spPr>
          <a:xfrm>
            <a:off x="555625" y="3587115"/>
            <a:ext cx="1671955" cy="257175"/>
          </a:xfrm>
          <a:prstGeom prst="roundRect">
            <a:avLst>
              <a:gd name="adj" fmla="val 50000"/>
            </a:avLst>
          </a:prstGeom>
          <a:solidFill>
            <a:srgbClr val="BA1E34"/>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B0502020202020204"/>
              <a:ea typeface="微软雅黑" panose="020B0503020204020204" pitchFamily="34" charset="-122"/>
              <a:cs typeface="+mn-cs"/>
            </a:endParaRPr>
          </a:p>
        </p:txBody>
      </p:sp>
      <p:sp>
        <p:nvSpPr>
          <p:cNvPr id="71" name="圆角矩形 2">
            <a:extLst>
              <a:ext uri="{FF2B5EF4-FFF2-40B4-BE49-F238E27FC236}">
                <a16:creationId xmlns:a16="http://schemas.microsoft.com/office/drawing/2014/main" id="{84DD6229-AC0D-4D1C-9B6D-25E7CCADDF5B}"/>
              </a:ext>
            </a:extLst>
          </p:cNvPr>
          <p:cNvSpPr/>
          <p:nvPr/>
        </p:nvSpPr>
        <p:spPr>
          <a:xfrm>
            <a:off x="2013585" y="3587115"/>
            <a:ext cx="2043430" cy="257175"/>
          </a:xfrm>
          <a:prstGeom prst="roundRect">
            <a:avLst>
              <a:gd name="adj" fmla="val 50000"/>
            </a:avLst>
          </a:prstGeom>
          <a:solidFill>
            <a:srgbClr val="595959"/>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B0502020202020204"/>
              <a:ea typeface="微软雅黑" panose="020B0503020204020204" pitchFamily="34" charset="-122"/>
              <a:cs typeface="+mn-cs"/>
            </a:endParaRPr>
          </a:p>
        </p:txBody>
      </p:sp>
      <p:sp>
        <p:nvSpPr>
          <p:cNvPr id="72" name="圆角矩形 3">
            <a:extLst>
              <a:ext uri="{FF2B5EF4-FFF2-40B4-BE49-F238E27FC236}">
                <a16:creationId xmlns:a16="http://schemas.microsoft.com/office/drawing/2014/main" id="{A5130C81-DE77-49C7-BB69-3AD358BEE345}"/>
              </a:ext>
            </a:extLst>
          </p:cNvPr>
          <p:cNvSpPr/>
          <p:nvPr/>
        </p:nvSpPr>
        <p:spPr>
          <a:xfrm>
            <a:off x="3783330" y="3587115"/>
            <a:ext cx="2043430" cy="257175"/>
          </a:xfrm>
          <a:prstGeom prst="roundRect">
            <a:avLst>
              <a:gd name="adj" fmla="val 50000"/>
            </a:avLst>
          </a:prstGeom>
          <a:solidFill>
            <a:srgbClr val="BA1E34"/>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B0502020202020204"/>
              <a:ea typeface="微软雅黑" panose="020B0503020204020204" pitchFamily="34" charset="-122"/>
              <a:cs typeface="+mn-cs"/>
            </a:endParaRPr>
          </a:p>
        </p:txBody>
      </p:sp>
      <p:sp>
        <p:nvSpPr>
          <p:cNvPr id="73" name="圆角矩形 4">
            <a:extLst>
              <a:ext uri="{FF2B5EF4-FFF2-40B4-BE49-F238E27FC236}">
                <a16:creationId xmlns:a16="http://schemas.microsoft.com/office/drawing/2014/main" id="{B659943E-CF99-427F-884E-3D67065BEE29}"/>
              </a:ext>
            </a:extLst>
          </p:cNvPr>
          <p:cNvSpPr/>
          <p:nvPr/>
        </p:nvSpPr>
        <p:spPr>
          <a:xfrm>
            <a:off x="5527675" y="3587115"/>
            <a:ext cx="2043430" cy="257175"/>
          </a:xfrm>
          <a:prstGeom prst="roundRect">
            <a:avLst>
              <a:gd name="adj" fmla="val 50000"/>
            </a:avLst>
          </a:prstGeom>
          <a:solidFill>
            <a:srgbClr val="595959"/>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B0502020202020204"/>
              <a:ea typeface="微软雅黑" panose="020B0503020204020204" pitchFamily="34" charset="-122"/>
              <a:cs typeface="+mn-cs"/>
            </a:endParaRPr>
          </a:p>
        </p:txBody>
      </p:sp>
      <p:sp>
        <p:nvSpPr>
          <p:cNvPr id="74" name="椭圆 5">
            <a:extLst>
              <a:ext uri="{FF2B5EF4-FFF2-40B4-BE49-F238E27FC236}">
                <a16:creationId xmlns:a16="http://schemas.microsoft.com/office/drawing/2014/main" id="{A0E76536-2917-4073-B6BF-3B611C5A21D6}"/>
              </a:ext>
            </a:extLst>
          </p:cNvPr>
          <p:cNvSpPr>
            <a:spLocks noChangeAspect="1"/>
          </p:cNvSpPr>
          <p:nvPr/>
        </p:nvSpPr>
        <p:spPr>
          <a:xfrm>
            <a:off x="403534" y="2008440"/>
            <a:ext cx="364066" cy="364066"/>
          </a:xfrm>
          <a:prstGeom prst="ellipse">
            <a:avLst/>
          </a:prstGeom>
          <a:solidFill>
            <a:srgbClr val="BA1E34"/>
          </a:solidFill>
          <a:ln w="381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B0502020202020204"/>
              <a:ea typeface="微软雅黑" panose="020B0503020204020204" pitchFamily="34" charset="-122"/>
              <a:cs typeface="+mn-cs"/>
            </a:endParaRPr>
          </a:p>
        </p:txBody>
      </p:sp>
      <p:sp>
        <p:nvSpPr>
          <p:cNvPr id="75" name="椭圆 7">
            <a:extLst>
              <a:ext uri="{FF2B5EF4-FFF2-40B4-BE49-F238E27FC236}">
                <a16:creationId xmlns:a16="http://schemas.microsoft.com/office/drawing/2014/main" id="{AAD60B31-412D-4575-84FB-03A102B79FA6}"/>
              </a:ext>
            </a:extLst>
          </p:cNvPr>
          <p:cNvSpPr>
            <a:spLocks noChangeAspect="1"/>
          </p:cNvSpPr>
          <p:nvPr/>
        </p:nvSpPr>
        <p:spPr>
          <a:xfrm>
            <a:off x="3583689" y="1985580"/>
            <a:ext cx="364066" cy="364066"/>
          </a:xfrm>
          <a:prstGeom prst="ellipse">
            <a:avLst/>
          </a:prstGeom>
          <a:solidFill>
            <a:srgbClr val="BA1E34"/>
          </a:solidFill>
          <a:ln w="381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B0502020202020204"/>
              <a:ea typeface="微软雅黑" panose="020B0503020204020204" pitchFamily="34" charset="-122"/>
              <a:cs typeface="+mn-cs"/>
            </a:endParaRPr>
          </a:p>
        </p:txBody>
      </p:sp>
      <p:cxnSp>
        <p:nvCxnSpPr>
          <p:cNvPr id="76" name="直接连接符 11">
            <a:extLst>
              <a:ext uri="{FF2B5EF4-FFF2-40B4-BE49-F238E27FC236}">
                <a16:creationId xmlns:a16="http://schemas.microsoft.com/office/drawing/2014/main" id="{63F76F9C-FB9D-46B4-96C6-513797C0080A}"/>
              </a:ext>
            </a:extLst>
          </p:cNvPr>
          <p:cNvCxnSpPr/>
          <p:nvPr/>
        </p:nvCxnSpPr>
        <p:spPr>
          <a:xfrm>
            <a:off x="585567" y="2444856"/>
            <a:ext cx="0" cy="1137705"/>
          </a:xfrm>
          <a:prstGeom prst="line">
            <a:avLst/>
          </a:prstGeom>
          <a:noFill/>
          <a:ln w="9525" cap="flat" cmpd="sng" algn="ctr">
            <a:solidFill>
              <a:srgbClr val="BA1E34">
                <a:shade val="95000"/>
                <a:satMod val="105000"/>
              </a:srgbClr>
            </a:solidFill>
            <a:prstDash val="solid"/>
          </a:ln>
          <a:effectLst/>
        </p:spPr>
      </p:cxnSp>
      <p:cxnSp>
        <p:nvCxnSpPr>
          <p:cNvPr id="77" name="直接连接符 13">
            <a:extLst>
              <a:ext uri="{FF2B5EF4-FFF2-40B4-BE49-F238E27FC236}">
                <a16:creationId xmlns:a16="http://schemas.microsoft.com/office/drawing/2014/main" id="{6D1D4FD5-8AEB-484A-8467-C97AE0055209}"/>
              </a:ext>
            </a:extLst>
          </p:cNvPr>
          <p:cNvCxnSpPr/>
          <p:nvPr/>
        </p:nvCxnSpPr>
        <p:spPr>
          <a:xfrm>
            <a:off x="3765722" y="2421996"/>
            <a:ext cx="0" cy="1137705"/>
          </a:xfrm>
          <a:prstGeom prst="line">
            <a:avLst/>
          </a:prstGeom>
          <a:noFill/>
          <a:ln w="9525" cap="flat" cmpd="sng" algn="ctr">
            <a:solidFill>
              <a:srgbClr val="BA1E34">
                <a:shade val="95000"/>
                <a:satMod val="105000"/>
              </a:srgbClr>
            </a:solidFill>
            <a:prstDash val="solid"/>
          </a:ln>
          <a:effectLst/>
        </p:spPr>
      </p:cxnSp>
      <p:sp>
        <p:nvSpPr>
          <p:cNvPr id="78" name="文本框 77">
            <a:extLst>
              <a:ext uri="{FF2B5EF4-FFF2-40B4-BE49-F238E27FC236}">
                <a16:creationId xmlns:a16="http://schemas.microsoft.com/office/drawing/2014/main" id="{C92A25CB-95E1-43E5-8432-F6B42D44F4C8}"/>
              </a:ext>
            </a:extLst>
          </p:cNvPr>
          <p:cNvSpPr txBox="1"/>
          <p:nvPr/>
        </p:nvSpPr>
        <p:spPr>
          <a:xfrm>
            <a:off x="745221" y="1907281"/>
            <a:ext cx="2448660"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buFont typeface="Arial" panose="020B0604020202020204" pitchFamily="34" charset="0"/>
              <a:buNone/>
            </a:pPr>
            <a:r>
              <a:rPr lang="en-US" altLang="zh-CN" sz="1600" b="1" dirty="0">
                <a:solidFill>
                  <a:srgbClr val="BA1E34"/>
                </a:solidFill>
                <a:latin typeface="Century Gothic" panose="020B0502020202020204"/>
                <a:ea typeface="微软雅黑" panose="020B0503020204020204" pitchFamily="34" charset="-122"/>
              </a:rPr>
              <a:t>2021.07.05</a:t>
            </a:r>
          </a:p>
        </p:txBody>
      </p:sp>
      <p:sp>
        <p:nvSpPr>
          <p:cNvPr id="79" name="文本框 78">
            <a:extLst>
              <a:ext uri="{FF2B5EF4-FFF2-40B4-BE49-F238E27FC236}">
                <a16:creationId xmlns:a16="http://schemas.microsoft.com/office/drawing/2014/main" id="{BA559305-1869-4994-A4CA-BC60D37DE614}"/>
              </a:ext>
            </a:extLst>
          </p:cNvPr>
          <p:cNvSpPr txBox="1"/>
          <p:nvPr/>
        </p:nvSpPr>
        <p:spPr>
          <a:xfrm>
            <a:off x="3942467" y="1907281"/>
            <a:ext cx="2448660"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buFont typeface="Arial" panose="020B0604020202020204" pitchFamily="34" charset="0"/>
              <a:buNone/>
            </a:pPr>
            <a:r>
              <a:rPr lang="en-US" altLang="zh-CN" sz="1600" b="1" dirty="0">
                <a:solidFill>
                  <a:srgbClr val="BA1E34"/>
                </a:solidFill>
                <a:latin typeface="Century Gothic" panose="020B0502020202020204"/>
                <a:ea typeface="微软雅黑" panose="020B0503020204020204" pitchFamily="34" charset="-122"/>
              </a:rPr>
              <a:t>2021.08.19</a:t>
            </a:r>
          </a:p>
        </p:txBody>
      </p:sp>
      <p:sp>
        <p:nvSpPr>
          <p:cNvPr id="80" name="文本框 79">
            <a:extLst>
              <a:ext uri="{FF2B5EF4-FFF2-40B4-BE49-F238E27FC236}">
                <a16:creationId xmlns:a16="http://schemas.microsoft.com/office/drawing/2014/main" id="{C9CF9A73-0C28-478C-AE77-E197ACACAB12}"/>
              </a:ext>
            </a:extLst>
          </p:cNvPr>
          <p:cNvSpPr txBox="1"/>
          <p:nvPr/>
        </p:nvSpPr>
        <p:spPr>
          <a:xfrm>
            <a:off x="7554357" y="1985580"/>
            <a:ext cx="2448660"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buFont typeface="Arial" panose="020B0604020202020204" pitchFamily="34" charset="0"/>
              <a:buNone/>
            </a:pPr>
            <a:r>
              <a:rPr lang="en-US" altLang="zh-CN" sz="1600" b="1" dirty="0">
                <a:solidFill>
                  <a:srgbClr val="BA1E34"/>
                </a:solidFill>
                <a:latin typeface="Century Gothic" panose="020B0502020202020204"/>
                <a:ea typeface="微软雅黑" panose="020B0503020204020204" pitchFamily="34" charset="-122"/>
              </a:rPr>
              <a:t>2021.10.22</a:t>
            </a:r>
          </a:p>
        </p:txBody>
      </p:sp>
      <p:sp>
        <p:nvSpPr>
          <p:cNvPr id="82" name="矩形 18">
            <a:extLst>
              <a:ext uri="{FF2B5EF4-FFF2-40B4-BE49-F238E27FC236}">
                <a16:creationId xmlns:a16="http://schemas.microsoft.com/office/drawing/2014/main" id="{BD514B7F-3C6D-422C-B949-B5D0F5B99A0D}"/>
              </a:ext>
            </a:extLst>
          </p:cNvPr>
          <p:cNvSpPr/>
          <p:nvPr/>
        </p:nvSpPr>
        <p:spPr>
          <a:xfrm>
            <a:off x="769662" y="2212712"/>
            <a:ext cx="3013668" cy="134152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pPr>
            <a:r>
              <a:rPr lang="zh-CN" altLang="en-US" sz="1600" b="1" kern="0" dirty="0">
                <a:solidFill>
                  <a:srgbClr val="4D4D4D"/>
                </a:solidFill>
                <a:latin typeface="微软雅黑"/>
                <a:ea typeface="微软雅黑"/>
                <a:cs typeface="+mn-ea"/>
                <a:sym typeface="+mn-lt"/>
              </a:rPr>
              <a:t>阶段一：</a:t>
            </a:r>
            <a:endParaRPr lang="en-US" altLang="zh-CN" sz="1600" b="1" kern="0" dirty="0">
              <a:solidFill>
                <a:srgbClr val="4D4D4D"/>
              </a:solidFill>
              <a:latin typeface="微软雅黑"/>
              <a:ea typeface="微软雅黑"/>
              <a:cs typeface="+mn-ea"/>
              <a:sym typeface="+mn-lt"/>
            </a:endParaRPr>
          </a:p>
          <a:p>
            <a:pPr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1.</a:t>
            </a:r>
            <a:r>
              <a:rPr lang="zh-CN" altLang="en-US" sz="1600" b="1" kern="0" dirty="0">
                <a:solidFill>
                  <a:srgbClr val="4D4D4D"/>
                </a:solidFill>
                <a:latin typeface="微软雅黑"/>
                <a:ea typeface="微软雅黑"/>
                <a:cs typeface="+mn-ea"/>
                <a:sym typeface="+mn-lt"/>
              </a:rPr>
              <a:t>了解公司规章制度</a:t>
            </a:r>
            <a:endParaRPr lang="en-US" altLang="zh-CN" sz="1600" b="1" kern="0" dirty="0">
              <a:solidFill>
                <a:srgbClr val="4D4D4D"/>
              </a:solidFill>
              <a:latin typeface="微软雅黑"/>
              <a:ea typeface="微软雅黑"/>
              <a:cs typeface="+mn-ea"/>
              <a:sym typeface="+mn-lt"/>
            </a:endParaRPr>
          </a:p>
          <a:p>
            <a:pPr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2.</a:t>
            </a:r>
            <a:r>
              <a:rPr lang="zh-CN" altLang="en-US" sz="1600" b="1" kern="0" dirty="0">
                <a:solidFill>
                  <a:srgbClr val="4D4D4D"/>
                </a:solidFill>
                <a:latin typeface="微软雅黑"/>
                <a:ea typeface="微软雅黑"/>
                <a:cs typeface="+mn-ea"/>
                <a:sym typeface="+mn-lt"/>
              </a:rPr>
              <a:t>熟悉工作中常用平台和工具</a:t>
            </a:r>
            <a:endParaRPr lang="en-US" altLang="zh-CN" sz="1600" b="1" kern="0" dirty="0">
              <a:solidFill>
                <a:srgbClr val="4D4D4D"/>
              </a:solidFill>
              <a:latin typeface="微软雅黑"/>
              <a:ea typeface="微软雅黑"/>
              <a:cs typeface="+mn-ea"/>
              <a:sym typeface="+mn-lt"/>
            </a:endParaRPr>
          </a:p>
          <a:p>
            <a:pPr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3.</a:t>
            </a:r>
            <a:r>
              <a:rPr lang="zh-CN" altLang="en-US" sz="1600" b="1" kern="0" dirty="0">
                <a:solidFill>
                  <a:srgbClr val="4D4D4D"/>
                </a:solidFill>
                <a:latin typeface="微软雅黑"/>
                <a:ea typeface="微软雅黑"/>
                <a:cs typeface="+mn-ea"/>
                <a:sym typeface="+mn-lt"/>
              </a:rPr>
              <a:t>掌握组件库和框架使用方法</a:t>
            </a:r>
            <a:endParaRPr lang="en-US" altLang="zh-CN" sz="1600" b="1" kern="0" dirty="0">
              <a:solidFill>
                <a:srgbClr val="4D4D4D"/>
              </a:solidFill>
              <a:latin typeface="微软雅黑"/>
              <a:ea typeface="微软雅黑"/>
              <a:cs typeface="+mn-ea"/>
              <a:sym typeface="+mn-lt"/>
            </a:endParaRPr>
          </a:p>
        </p:txBody>
      </p:sp>
      <p:sp>
        <p:nvSpPr>
          <p:cNvPr id="84" name="矩形 21">
            <a:extLst>
              <a:ext uri="{FF2B5EF4-FFF2-40B4-BE49-F238E27FC236}">
                <a16:creationId xmlns:a16="http://schemas.microsoft.com/office/drawing/2014/main" id="{3566447B-C539-49EE-970C-418B08CC4551}"/>
              </a:ext>
            </a:extLst>
          </p:cNvPr>
          <p:cNvSpPr/>
          <p:nvPr/>
        </p:nvSpPr>
        <p:spPr>
          <a:xfrm>
            <a:off x="2081470" y="4023072"/>
            <a:ext cx="3539431" cy="102143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1.</a:t>
            </a:r>
            <a:r>
              <a:rPr lang="zh-CN" altLang="en-US" sz="1600" b="1" kern="0" dirty="0">
                <a:solidFill>
                  <a:srgbClr val="4D4D4D"/>
                </a:solidFill>
                <a:latin typeface="微软雅黑"/>
                <a:ea typeface="微软雅黑"/>
                <a:cs typeface="+mn-ea"/>
                <a:sym typeface="+mn-lt"/>
              </a:rPr>
              <a:t>校招新人培训</a:t>
            </a:r>
            <a:endParaRPr lang="en-US" altLang="zh-CN" sz="1600" b="1" kern="0" dirty="0">
              <a:solidFill>
                <a:srgbClr val="4D4D4D"/>
              </a:solidFill>
              <a:latin typeface="微软雅黑"/>
              <a:ea typeface="微软雅黑"/>
              <a:cs typeface="+mn-ea"/>
              <a:sym typeface="+mn-lt"/>
            </a:endParaRPr>
          </a:p>
          <a:p>
            <a:pPr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2.</a:t>
            </a:r>
            <a:r>
              <a:rPr lang="zh-CN" altLang="en-US" sz="1600" b="1" kern="0" dirty="0">
                <a:solidFill>
                  <a:srgbClr val="4D4D4D"/>
                </a:solidFill>
                <a:latin typeface="微软雅黑"/>
                <a:ea typeface="微软雅黑"/>
                <a:cs typeface="+mn-ea"/>
                <a:sym typeface="+mn-lt"/>
              </a:rPr>
              <a:t>导师布置任务</a:t>
            </a:r>
            <a:r>
              <a:rPr lang="en-US" altLang="zh-CN" sz="1600" b="1" kern="0" dirty="0">
                <a:solidFill>
                  <a:srgbClr val="4D4D4D"/>
                </a:solidFill>
                <a:latin typeface="微软雅黑"/>
                <a:ea typeface="微软雅黑"/>
                <a:cs typeface="+mn-ea"/>
                <a:sym typeface="+mn-lt"/>
              </a:rPr>
              <a:t>&amp;</a:t>
            </a:r>
            <a:r>
              <a:rPr lang="zh-CN" altLang="en-US" sz="1600" b="1" kern="0" dirty="0">
                <a:solidFill>
                  <a:srgbClr val="4D4D4D"/>
                </a:solidFill>
                <a:latin typeface="微软雅黑"/>
                <a:ea typeface="微软雅黑"/>
                <a:cs typeface="+mn-ea"/>
                <a:sym typeface="+mn-lt"/>
              </a:rPr>
              <a:t>框架、组件库实践</a:t>
            </a:r>
            <a:endParaRPr lang="en-US" altLang="zh-CN" sz="1600" b="1" kern="0" dirty="0">
              <a:solidFill>
                <a:srgbClr val="4D4D4D"/>
              </a:solidFill>
              <a:latin typeface="微软雅黑"/>
              <a:ea typeface="微软雅黑"/>
              <a:cs typeface="+mn-ea"/>
              <a:sym typeface="+mn-lt"/>
            </a:endParaRPr>
          </a:p>
          <a:p>
            <a:pPr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3.</a:t>
            </a:r>
            <a:r>
              <a:rPr lang="zh-CN" altLang="en-US" sz="1600" b="1" kern="0" dirty="0">
                <a:solidFill>
                  <a:srgbClr val="4D4D4D"/>
                </a:solidFill>
                <a:latin typeface="微软雅黑"/>
                <a:ea typeface="微软雅黑"/>
                <a:cs typeface="+mn-ea"/>
                <a:sym typeface="+mn-lt"/>
              </a:rPr>
              <a:t>与导师、主管进行沟通</a:t>
            </a:r>
            <a:endParaRPr lang="en-US" altLang="zh-CN" sz="1600" b="1" kern="0" dirty="0">
              <a:solidFill>
                <a:srgbClr val="4D4D4D"/>
              </a:solidFill>
              <a:latin typeface="微软雅黑"/>
              <a:ea typeface="微软雅黑"/>
              <a:cs typeface="+mn-ea"/>
              <a:sym typeface="+mn-lt"/>
            </a:endParaRPr>
          </a:p>
        </p:txBody>
      </p:sp>
      <p:sp>
        <p:nvSpPr>
          <p:cNvPr id="86" name="椭圆 5">
            <a:extLst>
              <a:ext uri="{FF2B5EF4-FFF2-40B4-BE49-F238E27FC236}">
                <a16:creationId xmlns:a16="http://schemas.microsoft.com/office/drawing/2014/main" id="{C61D6436-251F-42BC-817B-EC7957521BAC}"/>
              </a:ext>
            </a:extLst>
          </p:cNvPr>
          <p:cNvSpPr>
            <a:spLocks noChangeAspect="1"/>
          </p:cNvSpPr>
          <p:nvPr/>
        </p:nvSpPr>
        <p:spPr>
          <a:xfrm flipV="1">
            <a:off x="1831476" y="5099540"/>
            <a:ext cx="364066" cy="364066"/>
          </a:xfrm>
          <a:prstGeom prst="ellipse">
            <a:avLst/>
          </a:prstGeom>
          <a:solidFill>
            <a:srgbClr val="BA1E34"/>
          </a:solidFill>
          <a:ln w="381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B0502020202020204"/>
              <a:ea typeface="微软雅黑" panose="020B0503020204020204" pitchFamily="34" charset="-122"/>
              <a:cs typeface="+mn-cs"/>
            </a:endParaRPr>
          </a:p>
        </p:txBody>
      </p:sp>
      <p:sp>
        <p:nvSpPr>
          <p:cNvPr id="87" name="椭圆 7">
            <a:extLst>
              <a:ext uri="{FF2B5EF4-FFF2-40B4-BE49-F238E27FC236}">
                <a16:creationId xmlns:a16="http://schemas.microsoft.com/office/drawing/2014/main" id="{AE7CEA6A-A88B-4F81-9F1D-BFF3D28195DD}"/>
              </a:ext>
            </a:extLst>
          </p:cNvPr>
          <p:cNvSpPr>
            <a:spLocks noChangeAspect="1"/>
          </p:cNvSpPr>
          <p:nvPr/>
        </p:nvSpPr>
        <p:spPr>
          <a:xfrm flipV="1">
            <a:off x="5345878" y="5099540"/>
            <a:ext cx="364066" cy="364066"/>
          </a:xfrm>
          <a:prstGeom prst="ellipse">
            <a:avLst/>
          </a:prstGeom>
          <a:solidFill>
            <a:srgbClr val="BA1E34"/>
          </a:solidFill>
          <a:ln w="381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B0502020202020204"/>
              <a:ea typeface="微软雅黑" panose="020B0503020204020204" pitchFamily="34" charset="-122"/>
              <a:cs typeface="+mn-cs"/>
            </a:endParaRPr>
          </a:p>
        </p:txBody>
      </p:sp>
      <p:cxnSp>
        <p:nvCxnSpPr>
          <p:cNvPr id="88" name="直接连接符 11">
            <a:extLst>
              <a:ext uri="{FF2B5EF4-FFF2-40B4-BE49-F238E27FC236}">
                <a16:creationId xmlns:a16="http://schemas.microsoft.com/office/drawing/2014/main" id="{E5373150-6093-406C-8217-1E4D65B1AD33}"/>
              </a:ext>
            </a:extLst>
          </p:cNvPr>
          <p:cNvCxnSpPr/>
          <p:nvPr/>
        </p:nvCxnSpPr>
        <p:spPr>
          <a:xfrm flipV="1">
            <a:off x="2013509" y="3889485"/>
            <a:ext cx="0" cy="1137705"/>
          </a:xfrm>
          <a:prstGeom prst="line">
            <a:avLst/>
          </a:prstGeom>
          <a:noFill/>
          <a:ln w="9525" cap="flat" cmpd="sng" algn="ctr">
            <a:solidFill>
              <a:srgbClr val="BA1E34">
                <a:shade val="95000"/>
                <a:satMod val="105000"/>
              </a:srgbClr>
            </a:solidFill>
            <a:prstDash val="solid"/>
          </a:ln>
          <a:effectLst/>
        </p:spPr>
      </p:cxnSp>
      <p:cxnSp>
        <p:nvCxnSpPr>
          <p:cNvPr id="89" name="直接连接符 13">
            <a:extLst>
              <a:ext uri="{FF2B5EF4-FFF2-40B4-BE49-F238E27FC236}">
                <a16:creationId xmlns:a16="http://schemas.microsoft.com/office/drawing/2014/main" id="{A3835E91-F1C7-4BE9-BD80-439D19D8ED77}"/>
              </a:ext>
            </a:extLst>
          </p:cNvPr>
          <p:cNvCxnSpPr/>
          <p:nvPr/>
        </p:nvCxnSpPr>
        <p:spPr>
          <a:xfrm flipV="1">
            <a:off x="5527911" y="3889485"/>
            <a:ext cx="0" cy="1137705"/>
          </a:xfrm>
          <a:prstGeom prst="line">
            <a:avLst/>
          </a:prstGeom>
          <a:noFill/>
          <a:ln w="9525" cap="flat" cmpd="sng" algn="ctr">
            <a:solidFill>
              <a:srgbClr val="BA1E34">
                <a:shade val="95000"/>
                <a:satMod val="105000"/>
              </a:srgbClr>
            </a:solidFill>
            <a:prstDash val="solid"/>
          </a:ln>
          <a:effectLst/>
        </p:spPr>
      </p:cxnSp>
      <p:sp>
        <p:nvSpPr>
          <p:cNvPr id="90" name="圆角矩形 3">
            <a:extLst>
              <a:ext uri="{FF2B5EF4-FFF2-40B4-BE49-F238E27FC236}">
                <a16:creationId xmlns:a16="http://schemas.microsoft.com/office/drawing/2014/main" id="{797DF705-D3E8-4CB5-B59E-D7C0743080AB}"/>
              </a:ext>
            </a:extLst>
          </p:cNvPr>
          <p:cNvSpPr/>
          <p:nvPr/>
        </p:nvSpPr>
        <p:spPr>
          <a:xfrm>
            <a:off x="7294880" y="3587115"/>
            <a:ext cx="2043430" cy="257175"/>
          </a:xfrm>
          <a:prstGeom prst="roundRect">
            <a:avLst>
              <a:gd name="adj" fmla="val 50000"/>
            </a:avLst>
          </a:prstGeom>
          <a:solidFill>
            <a:srgbClr val="BA1E34"/>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B0502020202020204"/>
              <a:ea typeface="微软雅黑" panose="020B0503020204020204" pitchFamily="34" charset="-122"/>
              <a:cs typeface="+mn-cs"/>
            </a:endParaRPr>
          </a:p>
        </p:txBody>
      </p:sp>
      <p:sp>
        <p:nvSpPr>
          <p:cNvPr id="91" name="圆角矩形 4">
            <a:extLst>
              <a:ext uri="{FF2B5EF4-FFF2-40B4-BE49-F238E27FC236}">
                <a16:creationId xmlns:a16="http://schemas.microsoft.com/office/drawing/2014/main" id="{F758439D-D6E3-42A7-86CE-C2D755D97F22}"/>
              </a:ext>
            </a:extLst>
          </p:cNvPr>
          <p:cNvSpPr/>
          <p:nvPr/>
        </p:nvSpPr>
        <p:spPr>
          <a:xfrm>
            <a:off x="8950960" y="3587115"/>
            <a:ext cx="1551305" cy="257175"/>
          </a:xfrm>
          <a:prstGeom prst="roundRect">
            <a:avLst>
              <a:gd name="adj" fmla="val 50000"/>
            </a:avLst>
          </a:prstGeom>
          <a:solidFill>
            <a:srgbClr val="595959"/>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B0502020202020204"/>
              <a:ea typeface="微软雅黑" panose="020B0503020204020204" pitchFamily="34" charset="-122"/>
              <a:cs typeface="+mn-cs"/>
            </a:endParaRPr>
          </a:p>
        </p:txBody>
      </p:sp>
      <p:sp>
        <p:nvSpPr>
          <p:cNvPr id="94" name="椭圆 7">
            <a:extLst>
              <a:ext uri="{FF2B5EF4-FFF2-40B4-BE49-F238E27FC236}">
                <a16:creationId xmlns:a16="http://schemas.microsoft.com/office/drawing/2014/main" id="{F6F4A534-ADC9-4DFF-B949-C97A4B67F6A3}"/>
              </a:ext>
            </a:extLst>
          </p:cNvPr>
          <p:cNvSpPr>
            <a:spLocks noChangeAspect="1"/>
          </p:cNvSpPr>
          <p:nvPr/>
        </p:nvSpPr>
        <p:spPr>
          <a:xfrm flipV="1">
            <a:off x="8790753" y="5110970"/>
            <a:ext cx="364066" cy="364066"/>
          </a:xfrm>
          <a:prstGeom prst="ellipse">
            <a:avLst/>
          </a:prstGeom>
          <a:solidFill>
            <a:srgbClr val="BA1E34"/>
          </a:solidFill>
          <a:ln w="381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B0502020202020204"/>
              <a:ea typeface="微软雅黑" panose="020B0503020204020204" pitchFamily="34" charset="-122"/>
              <a:cs typeface="+mn-cs"/>
            </a:endParaRPr>
          </a:p>
        </p:txBody>
      </p:sp>
      <p:cxnSp>
        <p:nvCxnSpPr>
          <p:cNvPr id="95" name="直接连接符 13">
            <a:extLst>
              <a:ext uri="{FF2B5EF4-FFF2-40B4-BE49-F238E27FC236}">
                <a16:creationId xmlns:a16="http://schemas.microsoft.com/office/drawing/2014/main" id="{004CBB74-5C7A-45E2-B279-08A82AF22CE0}"/>
              </a:ext>
            </a:extLst>
          </p:cNvPr>
          <p:cNvCxnSpPr/>
          <p:nvPr/>
        </p:nvCxnSpPr>
        <p:spPr>
          <a:xfrm flipV="1">
            <a:off x="8972786" y="3900915"/>
            <a:ext cx="0" cy="1137705"/>
          </a:xfrm>
          <a:prstGeom prst="line">
            <a:avLst/>
          </a:prstGeom>
          <a:noFill/>
          <a:ln w="9525" cap="flat" cmpd="sng" algn="ctr">
            <a:solidFill>
              <a:srgbClr val="BA1E34">
                <a:shade val="95000"/>
                <a:satMod val="105000"/>
              </a:srgbClr>
            </a:solidFill>
            <a:prstDash val="solid"/>
          </a:ln>
          <a:effectLst/>
        </p:spPr>
      </p:cxnSp>
      <p:sp>
        <p:nvSpPr>
          <p:cNvPr id="96" name="椭圆 7">
            <a:extLst>
              <a:ext uri="{FF2B5EF4-FFF2-40B4-BE49-F238E27FC236}">
                <a16:creationId xmlns:a16="http://schemas.microsoft.com/office/drawing/2014/main" id="{755F1F34-C931-451C-9251-3F3E7AACB5C0}"/>
              </a:ext>
            </a:extLst>
          </p:cNvPr>
          <p:cNvSpPr>
            <a:spLocks noChangeAspect="1"/>
          </p:cNvSpPr>
          <p:nvPr/>
        </p:nvSpPr>
        <p:spPr>
          <a:xfrm>
            <a:off x="7077459" y="1960180"/>
            <a:ext cx="364066" cy="364066"/>
          </a:xfrm>
          <a:prstGeom prst="ellipse">
            <a:avLst/>
          </a:prstGeom>
          <a:solidFill>
            <a:srgbClr val="BA1E34"/>
          </a:solidFill>
          <a:ln w="381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B0502020202020204"/>
              <a:ea typeface="微软雅黑" panose="020B0503020204020204" pitchFamily="34" charset="-122"/>
              <a:cs typeface="+mn-cs"/>
            </a:endParaRPr>
          </a:p>
        </p:txBody>
      </p:sp>
      <p:cxnSp>
        <p:nvCxnSpPr>
          <p:cNvPr id="97" name="直接连接符 13">
            <a:extLst>
              <a:ext uri="{FF2B5EF4-FFF2-40B4-BE49-F238E27FC236}">
                <a16:creationId xmlns:a16="http://schemas.microsoft.com/office/drawing/2014/main" id="{BF4E8454-8B02-47C2-B784-9182C179EC1C}"/>
              </a:ext>
            </a:extLst>
          </p:cNvPr>
          <p:cNvCxnSpPr/>
          <p:nvPr/>
        </p:nvCxnSpPr>
        <p:spPr>
          <a:xfrm>
            <a:off x="7259492" y="2421996"/>
            <a:ext cx="0" cy="1137705"/>
          </a:xfrm>
          <a:prstGeom prst="line">
            <a:avLst/>
          </a:prstGeom>
          <a:noFill/>
          <a:ln w="9525" cap="flat" cmpd="sng" algn="ctr">
            <a:solidFill>
              <a:srgbClr val="BA1E34">
                <a:shade val="95000"/>
                <a:satMod val="105000"/>
              </a:srgbClr>
            </a:solidFill>
            <a:prstDash val="solid"/>
          </a:ln>
          <a:effectLst/>
        </p:spPr>
      </p:cxnSp>
      <p:sp>
        <p:nvSpPr>
          <p:cNvPr id="104" name="矩形 18">
            <a:extLst>
              <a:ext uri="{FF2B5EF4-FFF2-40B4-BE49-F238E27FC236}">
                <a16:creationId xmlns:a16="http://schemas.microsoft.com/office/drawing/2014/main" id="{41FC4225-F3C6-4DEC-81D7-A7996ECC04BF}"/>
              </a:ext>
            </a:extLst>
          </p:cNvPr>
          <p:cNvSpPr/>
          <p:nvPr/>
        </p:nvSpPr>
        <p:spPr>
          <a:xfrm>
            <a:off x="3868478" y="2208188"/>
            <a:ext cx="3013668" cy="134152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pPr>
            <a:r>
              <a:rPr lang="zh-CN" altLang="en-US" sz="1600" b="1" kern="0" dirty="0">
                <a:solidFill>
                  <a:srgbClr val="4D4D4D"/>
                </a:solidFill>
                <a:latin typeface="微软雅黑"/>
                <a:ea typeface="微软雅黑"/>
                <a:cs typeface="+mn-ea"/>
                <a:sym typeface="+mn-lt"/>
              </a:rPr>
              <a:t>阶段二：</a:t>
            </a:r>
            <a:endParaRPr lang="en-US" altLang="zh-CN" sz="1600" b="1" kern="0" dirty="0">
              <a:solidFill>
                <a:srgbClr val="4D4D4D"/>
              </a:solidFill>
              <a:latin typeface="微软雅黑"/>
              <a:ea typeface="微软雅黑"/>
              <a:cs typeface="+mn-ea"/>
              <a:sym typeface="+mn-lt"/>
            </a:endParaRPr>
          </a:p>
          <a:p>
            <a:pPr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1.</a:t>
            </a:r>
            <a:r>
              <a:rPr lang="zh-CN" altLang="en-US" sz="1600" b="1" kern="0" dirty="0">
                <a:solidFill>
                  <a:srgbClr val="4D4D4D"/>
                </a:solidFill>
                <a:latin typeface="微软雅黑"/>
                <a:ea typeface="微软雅黑"/>
                <a:cs typeface="+mn-ea"/>
                <a:sym typeface="+mn-lt"/>
              </a:rPr>
              <a:t>了解项目开发流程</a:t>
            </a:r>
            <a:endParaRPr lang="en-US" altLang="zh-CN" sz="1600" b="1" kern="0" dirty="0">
              <a:solidFill>
                <a:srgbClr val="4D4D4D"/>
              </a:solidFill>
              <a:latin typeface="微软雅黑"/>
              <a:ea typeface="微软雅黑"/>
              <a:cs typeface="+mn-ea"/>
              <a:sym typeface="+mn-lt"/>
            </a:endParaRPr>
          </a:p>
          <a:p>
            <a:pPr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2.</a:t>
            </a:r>
            <a:r>
              <a:rPr lang="zh-CN" altLang="en-US" sz="1600" b="1" kern="0" dirty="0">
                <a:solidFill>
                  <a:srgbClr val="4D4D4D"/>
                </a:solidFill>
                <a:latin typeface="微软雅黑"/>
                <a:ea typeface="微软雅黑"/>
                <a:cs typeface="+mn-ea"/>
                <a:sym typeface="+mn-lt"/>
              </a:rPr>
              <a:t>掌握编码规范</a:t>
            </a:r>
            <a:r>
              <a:rPr lang="en-US" altLang="zh-CN" sz="1600" b="1" kern="0" dirty="0">
                <a:solidFill>
                  <a:srgbClr val="4D4D4D"/>
                </a:solidFill>
                <a:latin typeface="微软雅黑"/>
                <a:ea typeface="微软雅黑"/>
                <a:cs typeface="+mn-ea"/>
                <a:sym typeface="+mn-lt"/>
              </a:rPr>
              <a:t>&amp;</a:t>
            </a:r>
            <a:r>
              <a:rPr lang="zh-CN" altLang="en-US" sz="1600" b="1" kern="0" dirty="0">
                <a:solidFill>
                  <a:srgbClr val="4D4D4D"/>
                </a:solidFill>
                <a:latin typeface="微软雅黑"/>
                <a:ea typeface="微软雅黑"/>
                <a:cs typeface="+mn-ea"/>
                <a:sym typeface="+mn-lt"/>
              </a:rPr>
              <a:t>夯实技术基础</a:t>
            </a:r>
            <a:endParaRPr lang="en-US" altLang="zh-CN" sz="1600" b="1" kern="0" dirty="0">
              <a:solidFill>
                <a:srgbClr val="4D4D4D"/>
              </a:solidFill>
              <a:latin typeface="微软雅黑"/>
              <a:ea typeface="微软雅黑"/>
              <a:cs typeface="+mn-ea"/>
              <a:sym typeface="+mn-lt"/>
            </a:endParaRPr>
          </a:p>
          <a:p>
            <a:pPr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3.</a:t>
            </a:r>
            <a:r>
              <a:rPr lang="zh-CN" altLang="en-US" sz="1600" b="1" kern="0" dirty="0">
                <a:solidFill>
                  <a:srgbClr val="4D4D4D"/>
                </a:solidFill>
                <a:latin typeface="微软雅黑"/>
                <a:ea typeface="微软雅黑"/>
                <a:cs typeface="+mn-ea"/>
                <a:sym typeface="+mn-lt"/>
              </a:rPr>
              <a:t>协助处理问题和缺陷修复</a:t>
            </a:r>
            <a:endParaRPr lang="en-US" altLang="zh-CN" sz="1600" b="1" kern="0" dirty="0">
              <a:solidFill>
                <a:srgbClr val="4D4D4D"/>
              </a:solidFill>
              <a:latin typeface="微软雅黑"/>
              <a:ea typeface="微软雅黑"/>
              <a:cs typeface="+mn-ea"/>
              <a:sym typeface="+mn-lt"/>
            </a:endParaRPr>
          </a:p>
        </p:txBody>
      </p:sp>
      <p:sp>
        <p:nvSpPr>
          <p:cNvPr id="105" name="矩形 21">
            <a:extLst>
              <a:ext uri="{FF2B5EF4-FFF2-40B4-BE49-F238E27FC236}">
                <a16:creationId xmlns:a16="http://schemas.microsoft.com/office/drawing/2014/main" id="{1F869F1A-EDA5-4EF0-BB0A-F2FFCCEB8B94}"/>
              </a:ext>
            </a:extLst>
          </p:cNvPr>
          <p:cNvSpPr/>
          <p:nvPr/>
        </p:nvSpPr>
        <p:spPr>
          <a:xfrm>
            <a:off x="5550997" y="4044704"/>
            <a:ext cx="3539431" cy="102143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1.</a:t>
            </a:r>
            <a:r>
              <a:rPr lang="zh-CN" altLang="en-US" sz="1600" b="1" kern="0" dirty="0">
                <a:solidFill>
                  <a:srgbClr val="4D4D4D"/>
                </a:solidFill>
                <a:latin typeface="微软雅黑"/>
                <a:ea typeface="微软雅黑"/>
                <a:cs typeface="+mn-ea"/>
                <a:sym typeface="+mn-lt"/>
              </a:rPr>
              <a:t>参与大练习</a:t>
            </a:r>
            <a:r>
              <a:rPr lang="en-US" altLang="zh-CN" sz="1600" b="1" kern="0" dirty="0">
                <a:solidFill>
                  <a:srgbClr val="4D4D4D"/>
                </a:solidFill>
                <a:latin typeface="微软雅黑"/>
                <a:ea typeface="微软雅黑"/>
                <a:cs typeface="+mn-ea"/>
                <a:sym typeface="+mn-lt"/>
              </a:rPr>
              <a:t>-</a:t>
            </a:r>
            <a:r>
              <a:rPr lang="zh-CN" altLang="en-US" sz="1600" b="1" kern="0" dirty="0">
                <a:solidFill>
                  <a:srgbClr val="4D4D4D"/>
                </a:solidFill>
                <a:latin typeface="微软雅黑"/>
                <a:ea typeface="微软雅黑"/>
                <a:cs typeface="+mn-ea"/>
                <a:sym typeface="+mn-lt"/>
              </a:rPr>
              <a:t>定位引擎</a:t>
            </a:r>
            <a:endParaRPr lang="en-US" altLang="zh-CN" sz="1600" b="1" kern="0" dirty="0">
              <a:solidFill>
                <a:srgbClr val="4D4D4D"/>
              </a:solidFill>
              <a:latin typeface="微软雅黑"/>
              <a:ea typeface="微软雅黑"/>
              <a:cs typeface="+mn-ea"/>
              <a:sym typeface="+mn-lt"/>
            </a:endParaRPr>
          </a:p>
          <a:p>
            <a:pPr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2.</a:t>
            </a:r>
            <a:r>
              <a:rPr lang="zh-CN" altLang="en-US" sz="1600" b="1" kern="0" dirty="0">
                <a:solidFill>
                  <a:srgbClr val="4D4D4D"/>
                </a:solidFill>
                <a:latin typeface="微软雅黑"/>
                <a:ea typeface="微软雅黑"/>
                <a:cs typeface="+mn-ea"/>
                <a:sym typeface="+mn-lt"/>
              </a:rPr>
              <a:t>协助安全生产样式修改、缺陷修复 </a:t>
            </a:r>
            <a:endParaRPr lang="en-US" altLang="zh-CN" sz="1600" b="1" kern="0" dirty="0">
              <a:solidFill>
                <a:srgbClr val="4D4D4D"/>
              </a:solidFill>
              <a:latin typeface="微软雅黑"/>
              <a:ea typeface="微软雅黑"/>
              <a:cs typeface="+mn-ea"/>
              <a:sym typeface="+mn-lt"/>
            </a:endParaRPr>
          </a:p>
          <a:p>
            <a:pPr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3.</a:t>
            </a:r>
            <a:r>
              <a:rPr lang="zh-CN" altLang="en-US" sz="1600" b="1" kern="0" dirty="0">
                <a:solidFill>
                  <a:srgbClr val="4D4D4D"/>
                </a:solidFill>
                <a:latin typeface="微软雅黑"/>
                <a:ea typeface="微软雅黑"/>
                <a:cs typeface="+mn-ea"/>
                <a:sym typeface="+mn-lt"/>
              </a:rPr>
              <a:t>参与电子封条项目开发</a:t>
            </a:r>
            <a:endParaRPr lang="en-US" altLang="zh-CN" sz="1600" b="1" kern="0" dirty="0">
              <a:solidFill>
                <a:srgbClr val="4D4D4D"/>
              </a:solidFill>
              <a:latin typeface="微软雅黑"/>
              <a:ea typeface="微软雅黑"/>
              <a:cs typeface="+mn-ea"/>
              <a:sym typeface="+mn-lt"/>
            </a:endParaRPr>
          </a:p>
        </p:txBody>
      </p:sp>
      <p:sp>
        <p:nvSpPr>
          <p:cNvPr id="106" name="矩形 18">
            <a:extLst>
              <a:ext uri="{FF2B5EF4-FFF2-40B4-BE49-F238E27FC236}">
                <a16:creationId xmlns:a16="http://schemas.microsoft.com/office/drawing/2014/main" id="{3F868CC0-E658-4701-A61B-8DAAE337A57A}"/>
              </a:ext>
            </a:extLst>
          </p:cNvPr>
          <p:cNvSpPr/>
          <p:nvPr/>
        </p:nvSpPr>
        <p:spPr>
          <a:xfrm>
            <a:off x="7376325" y="2231887"/>
            <a:ext cx="3125939" cy="134152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pPr>
            <a:r>
              <a:rPr lang="zh-CN" altLang="en-US" sz="1600" b="1" kern="0" dirty="0">
                <a:solidFill>
                  <a:srgbClr val="4D4D4D"/>
                </a:solidFill>
                <a:latin typeface="微软雅黑"/>
                <a:ea typeface="微软雅黑"/>
                <a:cs typeface="+mn-ea"/>
                <a:sym typeface="+mn-lt"/>
              </a:rPr>
              <a:t>阶段三：</a:t>
            </a:r>
            <a:endParaRPr lang="en-US" altLang="zh-CN" sz="1600" b="1" kern="0" dirty="0">
              <a:solidFill>
                <a:srgbClr val="4D4D4D"/>
              </a:solidFill>
              <a:latin typeface="微软雅黑"/>
              <a:ea typeface="微软雅黑"/>
              <a:cs typeface="+mn-ea"/>
              <a:sym typeface="+mn-lt"/>
            </a:endParaRPr>
          </a:p>
          <a:p>
            <a:pPr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1.</a:t>
            </a:r>
            <a:r>
              <a:rPr lang="zh-CN" altLang="en-US" sz="1600" b="1" kern="0" dirty="0">
                <a:solidFill>
                  <a:srgbClr val="4D4D4D"/>
                </a:solidFill>
                <a:latin typeface="微软雅黑"/>
                <a:ea typeface="微软雅黑"/>
                <a:cs typeface="+mn-ea"/>
                <a:sym typeface="+mn-lt"/>
              </a:rPr>
              <a:t>完全熟悉组内开发模式</a:t>
            </a:r>
            <a:endParaRPr lang="en-US" altLang="zh-CN" sz="1600" b="1" kern="0" dirty="0">
              <a:solidFill>
                <a:srgbClr val="4D4D4D"/>
              </a:solidFill>
              <a:latin typeface="微软雅黑"/>
              <a:ea typeface="微软雅黑"/>
              <a:cs typeface="+mn-ea"/>
              <a:sym typeface="+mn-lt"/>
            </a:endParaRPr>
          </a:p>
          <a:p>
            <a:pPr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2.</a:t>
            </a:r>
            <a:r>
              <a:rPr lang="zh-CN" altLang="en-US" sz="1600" b="1" kern="0" dirty="0">
                <a:solidFill>
                  <a:srgbClr val="4D4D4D"/>
                </a:solidFill>
                <a:latin typeface="微软雅黑"/>
                <a:ea typeface="微软雅黑"/>
                <a:cs typeface="+mn-ea"/>
                <a:sym typeface="+mn-lt"/>
              </a:rPr>
              <a:t>能够独立进行开发工作</a:t>
            </a:r>
            <a:endParaRPr lang="en-US" altLang="zh-CN" sz="1600" b="1" kern="0" dirty="0">
              <a:solidFill>
                <a:srgbClr val="4D4D4D"/>
              </a:solidFill>
              <a:latin typeface="微软雅黑"/>
              <a:ea typeface="微软雅黑"/>
              <a:cs typeface="+mn-ea"/>
              <a:sym typeface="+mn-lt"/>
            </a:endParaRPr>
          </a:p>
          <a:p>
            <a:pPr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3.</a:t>
            </a:r>
            <a:r>
              <a:rPr lang="zh-CN" altLang="en-US" sz="1600" b="1" kern="0" dirty="0">
                <a:solidFill>
                  <a:srgbClr val="4D4D4D"/>
                </a:solidFill>
                <a:latin typeface="微软雅黑"/>
                <a:ea typeface="微软雅黑"/>
                <a:cs typeface="+mn-ea"/>
                <a:sym typeface="+mn-lt"/>
              </a:rPr>
              <a:t>能够自我总结，化被动为主动</a:t>
            </a:r>
            <a:endParaRPr lang="en-US" altLang="zh-CN" sz="1600" b="1" kern="0" dirty="0">
              <a:solidFill>
                <a:srgbClr val="4D4D4D"/>
              </a:solidFill>
              <a:latin typeface="微软雅黑"/>
              <a:ea typeface="微软雅黑"/>
              <a:cs typeface="+mn-ea"/>
              <a:sym typeface="+mn-lt"/>
            </a:endParaRPr>
          </a:p>
        </p:txBody>
      </p:sp>
      <p:sp>
        <p:nvSpPr>
          <p:cNvPr id="107" name="矩形 21">
            <a:extLst>
              <a:ext uri="{FF2B5EF4-FFF2-40B4-BE49-F238E27FC236}">
                <a16:creationId xmlns:a16="http://schemas.microsoft.com/office/drawing/2014/main" id="{D145B5B0-CE2C-4C04-A3FE-4D747F2F221F}"/>
              </a:ext>
            </a:extLst>
          </p:cNvPr>
          <p:cNvSpPr/>
          <p:nvPr/>
        </p:nvSpPr>
        <p:spPr>
          <a:xfrm>
            <a:off x="8939294" y="4017187"/>
            <a:ext cx="3539431" cy="70134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1.</a:t>
            </a:r>
            <a:r>
              <a:rPr lang="zh-CN" altLang="en-US" sz="1600" b="1" kern="0" dirty="0">
                <a:solidFill>
                  <a:srgbClr val="4D4D4D"/>
                </a:solidFill>
                <a:latin typeface="微软雅黑"/>
                <a:ea typeface="微软雅黑"/>
                <a:cs typeface="+mn-ea"/>
                <a:sym typeface="+mn-lt"/>
              </a:rPr>
              <a:t>参与万华槽车智能管控项目</a:t>
            </a:r>
            <a:endParaRPr lang="en-US" altLang="zh-CN" sz="1600" b="1" kern="0" dirty="0">
              <a:solidFill>
                <a:srgbClr val="4D4D4D"/>
              </a:solidFill>
              <a:latin typeface="微软雅黑"/>
              <a:ea typeface="微软雅黑"/>
              <a:cs typeface="+mn-ea"/>
              <a:sym typeface="+mn-lt"/>
            </a:endParaRPr>
          </a:p>
          <a:p>
            <a:pPr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2.</a:t>
            </a:r>
            <a:r>
              <a:rPr lang="zh-CN" altLang="en-US" sz="1600" b="1" kern="0" dirty="0">
                <a:solidFill>
                  <a:srgbClr val="4D4D4D"/>
                </a:solidFill>
                <a:latin typeface="微软雅黑"/>
                <a:ea typeface="微软雅黑"/>
                <a:cs typeface="+mn-ea"/>
                <a:sym typeface="+mn-lt"/>
              </a:rPr>
              <a:t>参与危化品停车场项目</a:t>
            </a:r>
            <a:endParaRPr lang="en-US" altLang="zh-CN" sz="1600" b="1" kern="0" dirty="0">
              <a:solidFill>
                <a:srgbClr val="4D4D4D"/>
              </a:solidFill>
              <a:latin typeface="微软雅黑"/>
              <a:ea typeface="微软雅黑"/>
              <a:cs typeface="+mn-ea"/>
              <a:sym typeface="+mn-lt"/>
            </a:endParaRPr>
          </a:p>
        </p:txBody>
      </p:sp>
      <p:pic>
        <p:nvPicPr>
          <p:cNvPr id="37" name="图片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1630" y="394323"/>
            <a:ext cx="2055889" cy="268862"/>
          </a:xfrm>
          <a:prstGeom prst="rect">
            <a:avLst/>
          </a:prstGeom>
        </p:spPr>
      </p:pic>
    </p:spTree>
    <p:extLst>
      <p:ext uri="{BB962C8B-B14F-4D97-AF65-F5344CB8AC3E}">
        <p14:creationId xmlns:p14="http://schemas.microsoft.com/office/powerpoint/2010/main" val="2410027028"/>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 presetClass="entr" presetSubtype="10" fill="hold" grpId="0" nodeType="afterEffect">
                                  <p:stCondLst>
                                    <p:cond delay="0"/>
                                  </p:stCondLst>
                                  <p:childTnLst>
                                    <p:set>
                                      <p:cBhvr>
                                        <p:cTn id="12" dur="1000" fill="hold">
                                          <p:stCondLst>
                                            <p:cond delay="0"/>
                                          </p:stCondLst>
                                        </p:cTn>
                                        <p:tgtEl>
                                          <p:spTgt spid="70"/>
                                        </p:tgtEl>
                                        <p:attrNameLst>
                                          <p:attrName>style.visibility</p:attrName>
                                        </p:attrNameLst>
                                      </p:cBhvr>
                                      <p:to>
                                        <p:strVal val="visible"/>
                                      </p:to>
                                    </p:set>
                                    <p:animEffect transition="in" filter="blinds(horizontal)">
                                      <p:cBhvr>
                                        <p:cTn id="13" dur="1000"/>
                                        <p:tgtEl>
                                          <p:spTgt spid="70"/>
                                        </p:tgtEl>
                                      </p:cBhvr>
                                    </p:animEffect>
                                  </p:childTnLst>
                                </p:cTn>
                              </p:par>
                            </p:childTnLst>
                          </p:cTn>
                        </p:par>
                        <p:par>
                          <p:cTn id="14" fill="hold">
                            <p:stCondLst>
                              <p:cond delay="2000"/>
                            </p:stCondLst>
                            <p:childTnLst>
                              <p:par>
                                <p:cTn id="15" presetID="3" presetClass="entr" presetSubtype="10" fill="hold" grpId="0" nodeType="after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blinds(horizontal)">
                                      <p:cBhvr>
                                        <p:cTn id="17" dur="500"/>
                                        <p:tgtEl>
                                          <p:spTgt spid="71"/>
                                        </p:tgtEl>
                                      </p:cBhvr>
                                    </p:animEffect>
                                  </p:childTnLst>
                                </p:cTn>
                              </p:par>
                            </p:childTnLst>
                          </p:cTn>
                        </p:par>
                        <p:par>
                          <p:cTn id="18" fill="hold">
                            <p:stCondLst>
                              <p:cond delay="2500"/>
                            </p:stCondLst>
                            <p:childTnLst>
                              <p:par>
                                <p:cTn id="19" presetID="3" presetClass="entr" presetSubtype="10" fill="hold" grpId="0" nodeType="after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blinds(horizontal)">
                                      <p:cBhvr>
                                        <p:cTn id="21" dur="500"/>
                                        <p:tgtEl>
                                          <p:spTgt spid="72"/>
                                        </p:tgtEl>
                                      </p:cBhvr>
                                    </p:animEffect>
                                  </p:childTnLst>
                                </p:cTn>
                              </p:par>
                            </p:childTnLst>
                          </p:cTn>
                        </p:par>
                        <p:par>
                          <p:cTn id="22" fill="hold">
                            <p:stCondLst>
                              <p:cond delay="3000"/>
                            </p:stCondLst>
                            <p:childTnLst>
                              <p:par>
                                <p:cTn id="23" presetID="3" presetClass="entr" presetSubtype="10" fill="hold" grpId="0" nodeType="after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blinds(horizontal)">
                                      <p:cBhvr>
                                        <p:cTn id="25" dur="500"/>
                                        <p:tgtEl>
                                          <p:spTgt spid="73"/>
                                        </p:tgtEl>
                                      </p:cBhvr>
                                    </p:animEffect>
                                  </p:childTnLst>
                                </p:cTn>
                              </p:par>
                            </p:childTnLst>
                          </p:cTn>
                        </p:par>
                        <p:par>
                          <p:cTn id="26" fill="hold">
                            <p:stCondLst>
                              <p:cond delay="3500"/>
                            </p:stCondLst>
                            <p:childTnLst>
                              <p:par>
                                <p:cTn id="27" presetID="3" presetClass="entr" presetSubtype="10" fill="hold" grpId="0" nodeType="after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blinds(horizontal)">
                                      <p:cBhvr>
                                        <p:cTn id="29" dur="500"/>
                                        <p:tgtEl>
                                          <p:spTgt spid="90"/>
                                        </p:tgtEl>
                                      </p:cBhvr>
                                    </p:animEffect>
                                  </p:childTnLst>
                                </p:cTn>
                              </p:par>
                            </p:childTnLst>
                          </p:cTn>
                        </p:par>
                        <p:par>
                          <p:cTn id="30" fill="hold">
                            <p:stCondLst>
                              <p:cond delay="4000"/>
                            </p:stCondLst>
                            <p:childTnLst>
                              <p:par>
                                <p:cTn id="31" presetID="3" presetClass="entr" presetSubtype="10" fill="hold" grpId="0" nodeType="afterEffect">
                                  <p:stCondLst>
                                    <p:cond delay="0"/>
                                  </p:stCondLst>
                                  <p:childTnLst>
                                    <p:set>
                                      <p:cBhvr>
                                        <p:cTn id="32" dur="1" fill="hold">
                                          <p:stCondLst>
                                            <p:cond delay="0"/>
                                          </p:stCondLst>
                                        </p:cTn>
                                        <p:tgtEl>
                                          <p:spTgt spid="91"/>
                                        </p:tgtEl>
                                        <p:attrNameLst>
                                          <p:attrName>style.visibility</p:attrName>
                                        </p:attrNameLst>
                                      </p:cBhvr>
                                      <p:to>
                                        <p:strVal val="visible"/>
                                      </p:to>
                                    </p:set>
                                    <p:animEffect transition="in" filter="blinds(horizontal)">
                                      <p:cBhvr>
                                        <p:cTn id="33" dur="500"/>
                                        <p:tgtEl>
                                          <p:spTgt spid="91"/>
                                        </p:tgtEl>
                                      </p:cBhvr>
                                    </p:animEffect>
                                  </p:childTnLst>
                                </p:cTn>
                              </p:par>
                            </p:childTnLst>
                          </p:cTn>
                        </p:par>
                        <p:par>
                          <p:cTn id="34" fill="hold">
                            <p:stCondLst>
                              <p:cond delay="4500"/>
                            </p:stCondLst>
                            <p:childTnLst>
                              <p:par>
                                <p:cTn id="35" presetID="4" presetClass="entr" presetSubtype="16" fill="hold" grpId="0" nodeType="afterEffect">
                                  <p:stCondLst>
                                    <p:cond delay="0"/>
                                  </p:stCondLst>
                                  <p:childTnLst>
                                    <p:set>
                                      <p:cBhvr>
                                        <p:cTn id="36" dur="1000" fill="hold">
                                          <p:stCondLst>
                                            <p:cond delay="0"/>
                                          </p:stCondLst>
                                        </p:cTn>
                                        <p:tgtEl>
                                          <p:spTgt spid="74"/>
                                        </p:tgtEl>
                                        <p:attrNameLst>
                                          <p:attrName>style.visibility</p:attrName>
                                        </p:attrNameLst>
                                      </p:cBhvr>
                                      <p:to>
                                        <p:strVal val="visible"/>
                                      </p:to>
                                    </p:set>
                                    <p:animEffect transition="in" filter="box(in)">
                                      <p:cBhvr>
                                        <p:cTn id="37" dur="1000"/>
                                        <p:tgtEl>
                                          <p:spTgt spid="74"/>
                                        </p:tgtEl>
                                      </p:cBhvr>
                                    </p:animEffect>
                                  </p:childTnLst>
                                </p:cTn>
                              </p:par>
                              <p:par>
                                <p:cTn id="38" presetID="4" presetClass="entr" presetSubtype="16" fill="hold" nodeType="withEffect">
                                  <p:stCondLst>
                                    <p:cond delay="0"/>
                                  </p:stCondLst>
                                  <p:childTnLst>
                                    <p:set>
                                      <p:cBhvr>
                                        <p:cTn id="39" dur="1000" fill="hold">
                                          <p:stCondLst>
                                            <p:cond delay="0"/>
                                          </p:stCondLst>
                                        </p:cTn>
                                        <p:tgtEl>
                                          <p:spTgt spid="76"/>
                                        </p:tgtEl>
                                        <p:attrNameLst>
                                          <p:attrName>style.visibility</p:attrName>
                                        </p:attrNameLst>
                                      </p:cBhvr>
                                      <p:to>
                                        <p:strVal val="visible"/>
                                      </p:to>
                                    </p:set>
                                    <p:animEffect transition="in" filter="box(in)">
                                      <p:cBhvr>
                                        <p:cTn id="40" dur="1000"/>
                                        <p:tgtEl>
                                          <p:spTgt spid="76"/>
                                        </p:tgtEl>
                                      </p:cBhvr>
                                    </p:animEffect>
                                  </p:childTnLst>
                                </p:cTn>
                              </p:par>
                            </p:childTnLst>
                          </p:cTn>
                        </p:par>
                        <p:par>
                          <p:cTn id="41" fill="hold">
                            <p:stCondLst>
                              <p:cond delay="5500"/>
                            </p:stCondLst>
                            <p:childTnLst>
                              <p:par>
                                <p:cTn id="42" presetID="3" presetClass="entr" presetSubtype="10" fill="hold" grpId="0" nodeType="afterEffect">
                                  <p:stCondLst>
                                    <p:cond delay="0"/>
                                  </p:stCondLst>
                                  <p:childTnLst>
                                    <p:set>
                                      <p:cBhvr>
                                        <p:cTn id="43" dur="2000" fill="hold">
                                          <p:stCondLst>
                                            <p:cond delay="0"/>
                                          </p:stCondLst>
                                        </p:cTn>
                                        <p:tgtEl>
                                          <p:spTgt spid="78"/>
                                        </p:tgtEl>
                                        <p:attrNameLst>
                                          <p:attrName>style.visibility</p:attrName>
                                        </p:attrNameLst>
                                      </p:cBhvr>
                                      <p:to>
                                        <p:strVal val="visible"/>
                                      </p:to>
                                    </p:set>
                                    <p:animEffect transition="in" filter="blinds(horizontal)">
                                      <p:cBhvr>
                                        <p:cTn id="44" dur="2000"/>
                                        <p:tgtEl>
                                          <p:spTgt spid="78"/>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blinds(horizontal)">
                                      <p:cBhvr>
                                        <p:cTn id="47" dur="500"/>
                                        <p:tgtEl>
                                          <p:spTgt spid="82"/>
                                        </p:tgtEl>
                                      </p:cBhvr>
                                    </p:animEffect>
                                  </p:childTnLst>
                                </p:cTn>
                              </p:par>
                            </p:childTnLst>
                          </p:cTn>
                        </p:par>
                        <p:par>
                          <p:cTn id="48" fill="hold">
                            <p:stCondLst>
                              <p:cond delay="7500"/>
                            </p:stCondLst>
                            <p:childTnLst>
                              <p:par>
                                <p:cTn id="49" presetID="3" presetClass="entr" presetSubtype="10" fill="hold" grpId="0" nodeType="afterEffect">
                                  <p:stCondLst>
                                    <p:cond delay="0"/>
                                  </p:stCondLst>
                                  <p:childTnLst>
                                    <p:set>
                                      <p:cBhvr>
                                        <p:cTn id="50" dur="1" fill="hold">
                                          <p:stCondLst>
                                            <p:cond delay="0"/>
                                          </p:stCondLst>
                                        </p:cTn>
                                        <p:tgtEl>
                                          <p:spTgt spid="86"/>
                                        </p:tgtEl>
                                        <p:attrNameLst>
                                          <p:attrName>style.visibility</p:attrName>
                                        </p:attrNameLst>
                                      </p:cBhvr>
                                      <p:to>
                                        <p:strVal val="visible"/>
                                      </p:to>
                                    </p:set>
                                    <p:animEffect transition="in" filter="blinds(horizontal)">
                                      <p:cBhvr>
                                        <p:cTn id="51" dur="500"/>
                                        <p:tgtEl>
                                          <p:spTgt spid="86"/>
                                        </p:tgtEl>
                                      </p:cBhvr>
                                    </p:animEffect>
                                  </p:childTnLst>
                                </p:cTn>
                              </p:par>
                              <p:par>
                                <p:cTn id="52" presetID="3" presetClass="entr" presetSubtype="10" fill="hold" nodeType="withEffect">
                                  <p:stCondLst>
                                    <p:cond delay="0"/>
                                  </p:stCondLst>
                                  <p:childTnLst>
                                    <p:set>
                                      <p:cBhvr>
                                        <p:cTn id="53" dur="1" fill="hold">
                                          <p:stCondLst>
                                            <p:cond delay="0"/>
                                          </p:stCondLst>
                                        </p:cTn>
                                        <p:tgtEl>
                                          <p:spTgt spid="88"/>
                                        </p:tgtEl>
                                        <p:attrNameLst>
                                          <p:attrName>style.visibility</p:attrName>
                                        </p:attrNameLst>
                                      </p:cBhvr>
                                      <p:to>
                                        <p:strVal val="visible"/>
                                      </p:to>
                                    </p:set>
                                    <p:animEffect transition="in" filter="blinds(horizontal)">
                                      <p:cBhvr>
                                        <p:cTn id="54" dur="500"/>
                                        <p:tgtEl>
                                          <p:spTgt spid="88"/>
                                        </p:tgtEl>
                                      </p:cBhvr>
                                    </p:animEffect>
                                  </p:childTnLst>
                                </p:cTn>
                              </p:par>
                            </p:childTnLst>
                          </p:cTn>
                        </p:par>
                        <p:par>
                          <p:cTn id="55" fill="hold">
                            <p:stCondLst>
                              <p:cond delay="8000"/>
                            </p:stCondLst>
                            <p:childTnLst>
                              <p:par>
                                <p:cTn id="56" presetID="3" presetClass="entr" presetSubtype="10" fill="hold" grpId="0" nodeType="afterEffect">
                                  <p:stCondLst>
                                    <p:cond delay="0"/>
                                  </p:stCondLst>
                                  <p:childTnLst>
                                    <p:set>
                                      <p:cBhvr>
                                        <p:cTn id="57" dur="2000" fill="hold">
                                          <p:stCondLst>
                                            <p:cond delay="0"/>
                                          </p:stCondLst>
                                        </p:cTn>
                                        <p:tgtEl>
                                          <p:spTgt spid="79"/>
                                        </p:tgtEl>
                                        <p:attrNameLst>
                                          <p:attrName>style.visibility</p:attrName>
                                        </p:attrNameLst>
                                      </p:cBhvr>
                                      <p:to>
                                        <p:strVal val="visible"/>
                                      </p:to>
                                    </p:set>
                                    <p:animEffect transition="in" filter="blinds(horizontal)">
                                      <p:cBhvr>
                                        <p:cTn id="58" dur="2000"/>
                                        <p:tgtEl>
                                          <p:spTgt spid="79"/>
                                        </p:tgtEl>
                                      </p:cBhvr>
                                    </p:animEffect>
                                  </p:childTnLst>
                                </p:cTn>
                              </p:par>
                              <p:par>
                                <p:cTn id="59" presetID="3" presetClass="entr" presetSubtype="10" fill="hold" grpId="0" nodeType="withEffect">
                                  <p:stCondLst>
                                    <p:cond delay="0"/>
                                  </p:stCondLst>
                                  <p:childTnLst>
                                    <p:set>
                                      <p:cBhvr>
                                        <p:cTn id="60" dur="1000" fill="hold">
                                          <p:stCondLst>
                                            <p:cond delay="0"/>
                                          </p:stCondLst>
                                        </p:cTn>
                                        <p:tgtEl>
                                          <p:spTgt spid="84"/>
                                        </p:tgtEl>
                                        <p:attrNameLst>
                                          <p:attrName>style.visibility</p:attrName>
                                        </p:attrNameLst>
                                      </p:cBhvr>
                                      <p:to>
                                        <p:strVal val="visible"/>
                                      </p:to>
                                    </p:set>
                                    <p:animEffect transition="in" filter="blinds(horizontal)">
                                      <p:cBhvr>
                                        <p:cTn id="61" dur="1000"/>
                                        <p:tgtEl>
                                          <p:spTgt spid="84"/>
                                        </p:tgtEl>
                                      </p:cBhvr>
                                    </p:animEffect>
                                  </p:childTnLst>
                                </p:cTn>
                              </p:par>
                            </p:childTnLst>
                          </p:cTn>
                        </p:par>
                        <p:par>
                          <p:cTn id="62" fill="hold">
                            <p:stCondLst>
                              <p:cond delay="10000"/>
                            </p:stCondLst>
                            <p:childTnLst>
                              <p:par>
                                <p:cTn id="63" presetID="3" presetClass="entr" presetSubtype="10" fill="hold" grpId="0" nodeType="afterEffect">
                                  <p:stCondLst>
                                    <p:cond delay="0"/>
                                  </p:stCondLst>
                                  <p:childTnLst>
                                    <p:set>
                                      <p:cBhvr>
                                        <p:cTn id="64" dur="1000" fill="hold">
                                          <p:stCondLst>
                                            <p:cond delay="0"/>
                                          </p:stCondLst>
                                        </p:cTn>
                                        <p:tgtEl>
                                          <p:spTgt spid="75"/>
                                        </p:tgtEl>
                                        <p:attrNameLst>
                                          <p:attrName>style.visibility</p:attrName>
                                        </p:attrNameLst>
                                      </p:cBhvr>
                                      <p:to>
                                        <p:strVal val="visible"/>
                                      </p:to>
                                    </p:set>
                                    <p:animEffect transition="in" filter="blinds(horizontal)">
                                      <p:cBhvr>
                                        <p:cTn id="65" dur="1000"/>
                                        <p:tgtEl>
                                          <p:spTgt spid="75"/>
                                        </p:tgtEl>
                                      </p:cBhvr>
                                    </p:animEffect>
                                  </p:childTnLst>
                                </p:cTn>
                              </p:par>
                              <p:par>
                                <p:cTn id="66" presetID="3" presetClass="entr" presetSubtype="10" fill="hold" nodeType="withEffect">
                                  <p:stCondLst>
                                    <p:cond delay="0"/>
                                  </p:stCondLst>
                                  <p:childTnLst>
                                    <p:set>
                                      <p:cBhvr>
                                        <p:cTn id="67" dur="1" fill="hold">
                                          <p:stCondLst>
                                            <p:cond delay="0"/>
                                          </p:stCondLst>
                                        </p:cTn>
                                        <p:tgtEl>
                                          <p:spTgt spid="77"/>
                                        </p:tgtEl>
                                        <p:attrNameLst>
                                          <p:attrName>style.visibility</p:attrName>
                                        </p:attrNameLst>
                                      </p:cBhvr>
                                      <p:to>
                                        <p:strVal val="visible"/>
                                      </p:to>
                                    </p:set>
                                    <p:animEffect transition="in" filter="blinds(horizontal)">
                                      <p:cBhvr>
                                        <p:cTn id="68" dur="500"/>
                                        <p:tgtEl>
                                          <p:spTgt spid="77"/>
                                        </p:tgtEl>
                                      </p:cBhvr>
                                    </p:animEffect>
                                  </p:childTnLst>
                                </p:cTn>
                              </p:par>
                            </p:childTnLst>
                          </p:cTn>
                        </p:par>
                        <p:par>
                          <p:cTn id="69" fill="hold">
                            <p:stCondLst>
                              <p:cond delay="11000"/>
                            </p:stCondLst>
                            <p:childTnLst>
                              <p:par>
                                <p:cTn id="70" presetID="3" presetClass="entr" presetSubtype="10" fill="hold" grpId="0" nodeType="afterEffect">
                                  <p:stCondLst>
                                    <p:cond delay="0"/>
                                  </p:stCondLst>
                                  <p:childTnLst>
                                    <p:set>
                                      <p:cBhvr>
                                        <p:cTn id="71" dur="2000" fill="hold">
                                          <p:stCondLst>
                                            <p:cond delay="0"/>
                                          </p:stCondLst>
                                        </p:cTn>
                                        <p:tgtEl>
                                          <p:spTgt spid="80"/>
                                        </p:tgtEl>
                                        <p:attrNameLst>
                                          <p:attrName>style.visibility</p:attrName>
                                        </p:attrNameLst>
                                      </p:cBhvr>
                                      <p:to>
                                        <p:strVal val="visible"/>
                                      </p:to>
                                    </p:set>
                                    <p:animEffect transition="in" filter="blinds(horizontal)">
                                      <p:cBhvr>
                                        <p:cTn id="72" dur="2000"/>
                                        <p:tgtEl>
                                          <p:spTgt spid="80"/>
                                        </p:tgtEl>
                                      </p:cBhvr>
                                    </p:animEffect>
                                  </p:childTnLst>
                                </p:cTn>
                              </p:par>
                            </p:childTnLst>
                          </p:cTn>
                        </p:par>
                        <p:par>
                          <p:cTn id="73" fill="hold">
                            <p:stCondLst>
                              <p:cond delay="13000"/>
                            </p:stCondLst>
                            <p:childTnLst>
                              <p:par>
                                <p:cTn id="74" presetID="3" presetClass="entr" presetSubtype="10" fill="hold" grpId="0" nodeType="afterEffect">
                                  <p:stCondLst>
                                    <p:cond delay="0"/>
                                  </p:stCondLst>
                                  <p:childTnLst>
                                    <p:set>
                                      <p:cBhvr>
                                        <p:cTn id="75" dur="1000" fill="hold">
                                          <p:stCondLst>
                                            <p:cond delay="0"/>
                                          </p:stCondLst>
                                        </p:cTn>
                                        <p:tgtEl>
                                          <p:spTgt spid="87"/>
                                        </p:tgtEl>
                                        <p:attrNameLst>
                                          <p:attrName>style.visibility</p:attrName>
                                        </p:attrNameLst>
                                      </p:cBhvr>
                                      <p:to>
                                        <p:strVal val="visible"/>
                                      </p:to>
                                    </p:set>
                                    <p:animEffect transition="in" filter="blinds(horizontal)">
                                      <p:cBhvr>
                                        <p:cTn id="76" dur="1000"/>
                                        <p:tgtEl>
                                          <p:spTgt spid="87"/>
                                        </p:tgtEl>
                                      </p:cBhvr>
                                    </p:animEffect>
                                  </p:childTnLst>
                                </p:cTn>
                              </p:par>
                              <p:par>
                                <p:cTn id="77" presetID="3" presetClass="entr" presetSubtype="10" fill="hold" nodeType="withEffect">
                                  <p:stCondLst>
                                    <p:cond delay="0"/>
                                  </p:stCondLst>
                                  <p:childTnLst>
                                    <p:set>
                                      <p:cBhvr>
                                        <p:cTn id="78" dur="1" fill="hold">
                                          <p:stCondLst>
                                            <p:cond delay="0"/>
                                          </p:stCondLst>
                                        </p:cTn>
                                        <p:tgtEl>
                                          <p:spTgt spid="89"/>
                                        </p:tgtEl>
                                        <p:attrNameLst>
                                          <p:attrName>style.visibility</p:attrName>
                                        </p:attrNameLst>
                                      </p:cBhvr>
                                      <p:to>
                                        <p:strVal val="visible"/>
                                      </p:to>
                                    </p:set>
                                    <p:animEffect transition="in" filter="blinds(horizontal)">
                                      <p:cBhvr>
                                        <p:cTn id="79" dur="500"/>
                                        <p:tgtEl>
                                          <p:spTgt spid="89"/>
                                        </p:tgtEl>
                                      </p:cBhvr>
                                    </p:animEffect>
                                  </p:childTnLst>
                                </p:cTn>
                              </p:par>
                            </p:childTnLst>
                          </p:cTn>
                        </p:par>
                        <p:par>
                          <p:cTn id="80" fill="hold">
                            <p:stCondLst>
                              <p:cond delay="14000"/>
                            </p:stCondLst>
                            <p:childTnLst>
                              <p:par>
                                <p:cTn id="81" presetID="3" presetClass="entr" presetSubtype="10" fill="hold" grpId="0" nodeType="afterEffect">
                                  <p:stCondLst>
                                    <p:cond delay="0"/>
                                  </p:stCondLst>
                                  <p:childTnLst>
                                    <p:set>
                                      <p:cBhvr>
                                        <p:cTn id="82" dur="1000" fill="hold">
                                          <p:stCondLst>
                                            <p:cond delay="0"/>
                                          </p:stCondLst>
                                        </p:cTn>
                                        <p:tgtEl>
                                          <p:spTgt spid="96"/>
                                        </p:tgtEl>
                                        <p:attrNameLst>
                                          <p:attrName>style.visibility</p:attrName>
                                        </p:attrNameLst>
                                      </p:cBhvr>
                                      <p:to>
                                        <p:strVal val="visible"/>
                                      </p:to>
                                    </p:set>
                                    <p:animEffect transition="in" filter="blinds(horizontal)">
                                      <p:cBhvr>
                                        <p:cTn id="83" dur="1000"/>
                                        <p:tgtEl>
                                          <p:spTgt spid="96"/>
                                        </p:tgtEl>
                                      </p:cBhvr>
                                    </p:animEffect>
                                  </p:childTnLst>
                                </p:cTn>
                              </p:par>
                              <p:par>
                                <p:cTn id="84" presetID="3" presetClass="entr" presetSubtype="10" fill="hold" nodeType="withEffect">
                                  <p:stCondLst>
                                    <p:cond delay="0"/>
                                  </p:stCondLst>
                                  <p:childTnLst>
                                    <p:set>
                                      <p:cBhvr>
                                        <p:cTn id="85" dur="1" fill="hold">
                                          <p:stCondLst>
                                            <p:cond delay="0"/>
                                          </p:stCondLst>
                                        </p:cTn>
                                        <p:tgtEl>
                                          <p:spTgt spid="97"/>
                                        </p:tgtEl>
                                        <p:attrNameLst>
                                          <p:attrName>style.visibility</p:attrName>
                                        </p:attrNameLst>
                                      </p:cBhvr>
                                      <p:to>
                                        <p:strVal val="visible"/>
                                      </p:to>
                                    </p:set>
                                    <p:animEffect transition="in" filter="blinds(horizontal)">
                                      <p:cBhvr>
                                        <p:cTn id="86" dur="500"/>
                                        <p:tgtEl>
                                          <p:spTgt spid="97"/>
                                        </p:tgtEl>
                                      </p:cBhvr>
                                    </p:animEffect>
                                  </p:childTnLst>
                                </p:cTn>
                              </p:par>
                            </p:childTnLst>
                          </p:cTn>
                        </p:par>
                        <p:par>
                          <p:cTn id="87" fill="hold">
                            <p:stCondLst>
                              <p:cond delay="15000"/>
                            </p:stCondLst>
                            <p:childTnLst>
                              <p:par>
                                <p:cTn id="88" presetID="3" presetClass="entr" presetSubtype="10" fill="hold" grpId="0" nodeType="afterEffect">
                                  <p:stCondLst>
                                    <p:cond delay="0"/>
                                  </p:stCondLst>
                                  <p:childTnLst>
                                    <p:set>
                                      <p:cBhvr>
                                        <p:cTn id="89" dur="1000" fill="hold">
                                          <p:stCondLst>
                                            <p:cond delay="0"/>
                                          </p:stCondLst>
                                        </p:cTn>
                                        <p:tgtEl>
                                          <p:spTgt spid="94"/>
                                        </p:tgtEl>
                                        <p:attrNameLst>
                                          <p:attrName>style.visibility</p:attrName>
                                        </p:attrNameLst>
                                      </p:cBhvr>
                                      <p:to>
                                        <p:strVal val="visible"/>
                                      </p:to>
                                    </p:set>
                                    <p:animEffect transition="in" filter="blinds(horizontal)">
                                      <p:cBhvr>
                                        <p:cTn id="90" dur="1000"/>
                                        <p:tgtEl>
                                          <p:spTgt spid="94"/>
                                        </p:tgtEl>
                                      </p:cBhvr>
                                    </p:animEffect>
                                  </p:childTnLst>
                                </p:cTn>
                              </p:par>
                              <p:par>
                                <p:cTn id="91" presetID="3" presetClass="entr" presetSubtype="10" fill="hold" nodeType="withEffect">
                                  <p:stCondLst>
                                    <p:cond delay="0"/>
                                  </p:stCondLst>
                                  <p:childTnLst>
                                    <p:set>
                                      <p:cBhvr>
                                        <p:cTn id="92" dur="1" fill="hold">
                                          <p:stCondLst>
                                            <p:cond delay="0"/>
                                          </p:stCondLst>
                                        </p:cTn>
                                        <p:tgtEl>
                                          <p:spTgt spid="95"/>
                                        </p:tgtEl>
                                        <p:attrNameLst>
                                          <p:attrName>style.visibility</p:attrName>
                                        </p:attrNameLst>
                                      </p:cBhvr>
                                      <p:to>
                                        <p:strVal val="visible"/>
                                      </p:to>
                                    </p:set>
                                    <p:animEffect transition="in" filter="blinds(horizontal)">
                                      <p:cBhvr>
                                        <p:cTn id="93" dur="500"/>
                                        <p:tgtEl>
                                          <p:spTgt spid="95"/>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104"/>
                                        </p:tgtEl>
                                        <p:attrNameLst>
                                          <p:attrName>style.visibility</p:attrName>
                                        </p:attrNameLst>
                                      </p:cBhvr>
                                      <p:to>
                                        <p:strVal val="visible"/>
                                      </p:to>
                                    </p:set>
                                    <p:animEffect transition="in" filter="blinds(horizontal)">
                                      <p:cBhvr>
                                        <p:cTn id="96" dur="500"/>
                                        <p:tgtEl>
                                          <p:spTgt spid="104"/>
                                        </p:tgtEl>
                                      </p:cBhvr>
                                    </p:animEffect>
                                  </p:childTnLst>
                                </p:cTn>
                              </p:par>
                              <p:par>
                                <p:cTn id="97" presetID="3" presetClass="entr" presetSubtype="10" fill="hold" grpId="0" nodeType="withEffect">
                                  <p:stCondLst>
                                    <p:cond delay="0"/>
                                  </p:stCondLst>
                                  <p:childTnLst>
                                    <p:set>
                                      <p:cBhvr>
                                        <p:cTn id="98" dur="1000" fill="hold">
                                          <p:stCondLst>
                                            <p:cond delay="0"/>
                                          </p:stCondLst>
                                        </p:cTn>
                                        <p:tgtEl>
                                          <p:spTgt spid="105"/>
                                        </p:tgtEl>
                                        <p:attrNameLst>
                                          <p:attrName>style.visibility</p:attrName>
                                        </p:attrNameLst>
                                      </p:cBhvr>
                                      <p:to>
                                        <p:strVal val="visible"/>
                                      </p:to>
                                    </p:set>
                                    <p:animEffect transition="in" filter="blinds(horizontal)">
                                      <p:cBhvr>
                                        <p:cTn id="99" dur="1000"/>
                                        <p:tgtEl>
                                          <p:spTgt spid="105"/>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106"/>
                                        </p:tgtEl>
                                        <p:attrNameLst>
                                          <p:attrName>style.visibility</p:attrName>
                                        </p:attrNameLst>
                                      </p:cBhvr>
                                      <p:to>
                                        <p:strVal val="visible"/>
                                      </p:to>
                                    </p:set>
                                    <p:animEffect transition="in" filter="blinds(horizontal)">
                                      <p:cBhvr>
                                        <p:cTn id="102" dur="500"/>
                                        <p:tgtEl>
                                          <p:spTgt spid="106"/>
                                        </p:tgtEl>
                                      </p:cBhvr>
                                    </p:animEffect>
                                  </p:childTnLst>
                                </p:cTn>
                              </p:par>
                              <p:par>
                                <p:cTn id="103" presetID="3" presetClass="entr" presetSubtype="10" fill="hold" grpId="0" nodeType="withEffect">
                                  <p:stCondLst>
                                    <p:cond delay="0"/>
                                  </p:stCondLst>
                                  <p:childTnLst>
                                    <p:set>
                                      <p:cBhvr>
                                        <p:cTn id="104" dur="1000" fill="hold">
                                          <p:stCondLst>
                                            <p:cond delay="0"/>
                                          </p:stCondLst>
                                        </p:cTn>
                                        <p:tgtEl>
                                          <p:spTgt spid="107"/>
                                        </p:tgtEl>
                                        <p:attrNameLst>
                                          <p:attrName>style.visibility</p:attrName>
                                        </p:attrNameLst>
                                      </p:cBhvr>
                                      <p:to>
                                        <p:strVal val="visible"/>
                                      </p:to>
                                    </p:set>
                                    <p:animEffect transition="in" filter="blinds(horizontal)">
                                      <p:cBhvr>
                                        <p:cTn id="105" dur="10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70" grpId="0" animBg="1"/>
      <p:bldP spid="71" grpId="0" animBg="1"/>
      <p:bldP spid="72" grpId="0" animBg="1"/>
      <p:bldP spid="73" grpId="0" animBg="1"/>
      <p:bldP spid="74" grpId="0" animBg="1"/>
      <p:bldP spid="75" grpId="0" animBg="1"/>
      <p:bldP spid="78" grpId="0"/>
      <p:bldP spid="79" grpId="0"/>
      <p:bldP spid="80" grpId="0"/>
      <p:bldP spid="82" grpId="0"/>
      <p:bldP spid="84" grpId="0"/>
      <p:bldP spid="86" grpId="0" animBg="1"/>
      <p:bldP spid="87" grpId="0" animBg="1"/>
      <p:bldP spid="90" grpId="0" animBg="1"/>
      <p:bldP spid="91" grpId="0" animBg="1"/>
      <p:bldP spid="94" grpId="0" animBg="1"/>
      <p:bldP spid="96" grpId="0" animBg="1"/>
      <p:bldP spid="104" grpId="0"/>
      <p:bldP spid="105" grpId="0"/>
      <p:bldP spid="106" grpId="0"/>
      <p:bldP spid="107"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矩形 16"/>
          <p:cNvSpPr/>
          <p:nvPr/>
        </p:nvSpPr>
        <p:spPr>
          <a:xfrm flipH="1">
            <a:off x="8712069" y="-8632"/>
            <a:ext cx="3478344" cy="6857554"/>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FZZhengHeiS-R-GB"/>
              <a:cs typeface="+mn-cs"/>
            </a:endParaRPr>
          </a:p>
        </p:txBody>
      </p:sp>
      <p:sp>
        <p:nvSpPr>
          <p:cNvPr id="18" name="任意多边形 17"/>
          <p:cNvSpPr/>
          <p:nvPr/>
        </p:nvSpPr>
        <p:spPr>
          <a:xfrm flipH="1">
            <a:off x="395594"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gradFill>
            <a:gsLst>
              <a:gs pos="0">
                <a:srgbClr val="C00000">
                  <a:alpha val="41000"/>
                </a:srgbClr>
              </a:gs>
              <a:gs pos="100000">
                <a:srgbClr val="AC2125">
                  <a:alpha val="10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FZZhengHeiS-R-GB"/>
              <a:ea typeface="思源黑体" panose="020B0500000000000000" pitchFamily="34" charset="-122"/>
              <a:cs typeface="+mn-cs"/>
            </a:endParaRPr>
          </a:p>
        </p:txBody>
      </p:sp>
      <p:sp>
        <p:nvSpPr>
          <p:cNvPr id="19" name="任意多边形 18"/>
          <p:cNvSpPr/>
          <p:nvPr/>
        </p:nvSpPr>
        <p:spPr>
          <a:xfrm flipH="1">
            <a:off x="-397"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solidFill>
            <a:schemeClr val="bg1"/>
          </a:solid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FZZhengHeiS-R-GB"/>
              <a:ea typeface="思源黑体" panose="020B0500000000000000" pitchFamily="34" charset="-122"/>
              <a:cs typeface="+mn-cs"/>
            </a:endParaRPr>
          </a:p>
        </p:txBody>
      </p:sp>
      <p:sp>
        <p:nvSpPr>
          <p:cNvPr id="5" name="文本框 4"/>
          <p:cNvSpPr txBox="1"/>
          <p:nvPr/>
        </p:nvSpPr>
        <p:spPr>
          <a:xfrm>
            <a:off x="3256696" y="2342141"/>
            <a:ext cx="3262432" cy="707886"/>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学习成果总结</a:t>
            </a:r>
          </a:p>
        </p:txBody>
      </p:sp>
      <p:cxnSp>
        <p:nvCxnSpPr>
          <p:cNvPr id="11" name="直接连接符 10"/>
          <p:cNvCxnSpPr/>
          <p:nvPr/>
        </p:nvCxnSpPr>
        <p:spPr>
          <a:xfrm>
            <a:off x="3256696" y="3126697"/>
            <a:ext cx="4886086"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046810" y="3302899"/>
            <a:ext cx="1172116" cy="338554"/>
          </a:xfrm>
          <a:prstGeom prst="rect">
            <a:avLst/>
          </a:prstGeom>
          <a:noFill/>
        </p:spPr>
        <p:txBody>
          <a:bodyPr wrap="none" rtlCol="0">
            <a:spAutoFit/>
            <a:scene3d>
              <a:camera prst="orthographicFront"/>
              <a:lightRig rig="threePt" dir="t"/>
            </a:scene3d>
            <a:sp3d contourW="12700"/>
          </a:bodyPr>
          <a:lstStyle/>
          <a:p>
            <a:pPr marL="571443" marR="0" lvl="0" indent="-323968"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600" b="0" i="0" u="none" strike="noStrike" kern="1200" cap="none" spc="0" normalizeH="0" baseline="0" noProof="0" dirty="0">
                <a:ln>
                  <a:noFill/>
                </a:ln>
                <a:solidFill>
                  <a:prstClr val="white">
                    <a:lumMod val="50000"/>
                  </a:prstClr>
                </a:solidFill>
                <a:effectLst/>
                <a:uLnTx/>
                <a:uFillTx/>
                <a:latin typeface="FZZhengHeiS-R-GB"/>
                <a:ea typeface="思源黑体" panose="020B0500000000000000" pitchFamily="34" charset="-122"/>
                <a:cs typeface="+mn-cs"/>
              </a:rPr>
              <a:t>总结</a:t>
            </a:r>
          </a:p>
        </p:txBody>
      </p:sp>
      <p:sp>
        <p:nvSpPr>
          <p:cNvPr id="20" name="椭圆 19"/>
          <p:cNvSpPr/>
          <p:nvPr/>
        </p:nvSpPr>
        <p:spPr>
          <a:xfrm>
            <a:off x="1267609" y="2581347"/>
            <a:ext cx="1299205" cy="1299205"/>
          </a:xfrm>
          <a:prstGeom prst="ellipse">
            <a:avLst/>
          </a:prstGeom>
          <a:gradFill>
            <a:gsLst>
              <a:gs pos="0">
                <a:srgbClr val="E53238"/>
              </a:gs>
              <a:gs pos="100000">
                <a:srgbClr val="AC2125"/>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prstClr val="white"/>
                </a:solidFill>
                <a:effectLst/>
                <a:uLnTx/>
                <a:uFillTx/>
                <a:latin typeface="Aa楷体" panose="02000500000000000000" pitchFamily="2" charset="-122"/>
                <a:ea typeface="思源黑体" panose="020B0500000000000000" pitchFamily="34" charset="-122"/>
                <a:cs typeface="+mn-cs"/>
              </a:rPr>
              <a:t>02</a:t>
            </a:r>
            <a:endParaRPr kumimoji="0" lang="zh-CN" altLang="en-US" sz="6600" b="0" i="0" u="none" strike="noStrike" kern="1200" cap="none" spc="0" normalizeH="0" baseline="0" noProof="0" dirty="0">
              <a:ln>
                <a:noFill/>
              </a:ln>
              <a:solidFill>
                <a:prstClr val="white"/>
              </a:solidFill>
              <a:effectLst/>
              <a:uLnTx/>
              <a:uFillTx/>
              <a:latin typeface="Aa楷体" panose="02000500000000000000" pitchFamily="2" charset="-122"/>
              <a:ea typeface="思源黑体" panose="020B0500000000000000" pitchFamily="34" charset="-122"/>
              <a:cs typeface="+mn-cs"/>
            </a:endParaRPr>
          </a:p>
        </p:txBody>
      </p:sp>
    </p:spTree>
    <p:extLst>
      <p:ext uri="{BB962C8B-B14F-4D97-AF65-F5344CB8AC3E}">
        <p14:creationId xmlns:p14="http://schemas.microsoft.com/office/powerpoint/2010/main" val="1016179544"/>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vertical)">
                                      <p:cBhvr>
                                        <p:cTn id="7" dur="500"/>
                                        <p:tgtEl>
                                          <p:spTgt spid="17"/>
                                        </p:tgtEl>
                                      </p:cBhvr>
                                    </p:animEffect>
                                  </p:childTnLst>
                                </p:cTn>
                              </p:par>
                              <p:par>
                                <p:cTn id="8" presetID="2" presetClass="entr" presetSubtype="8"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 calcmode="lin" valueType="num">
                                      <p:cBhvr additive="base">
                                        <p:cTn id="10" dur="500" fill="hold"/>
                                        <p:tgtEl>
                                          <p:spTgt spid="18"/>
                                        </p:tgtEl>
                                        <p:attrNameLst>
                                          <p:attrName>ppt_x</p:attrName>
                                        </p:attrNameLst>
                                      </p:cBhvr>
                                      <p:tavLst>
                                        <p:tav tm="0">
                                          <p:val>
                                            <p:strVal val="0-#ppt_w/2"/>
                                          </p:val>
                                        </p:tav>
                                        <p:tav tm="100000">
                                          <p:val>
                                            <p:strVal val="#ppt_x"/>
                                          </p:val>
                                        </p:tav>
                                      </p:tavLst>
                                    </p:anim>
                                    <p:anim calcmode="lin" valueType="num">
                                      <p:cBhvr additive="base">
                                        <p:cTn id="11" dur="500" fill="hold"/>
                                        <p:tgtEl>
                                          <p:spTgt spid="18"/>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750" fill="hold"/>
                                        <p:tgtEl>
                                          <p:spTgt spid="19"/>
                                        </p:tgtEl>
                                        <p:attrNameLst>
                                          <p:attrName>ppt_x</p:attrName>
                                        </p:attrNameLst>
                                      </p:cBhvr>
                                      <p:tavLst>
                                        <p:tav tm="0">
                                          <p:val>
                                            <p:strVal val="0-#ppt_w/2"/>
                                          </p:val>
                                        </p:tav>
                                        <p:tav tm="100000">
                                          <p:val>
                                            <p:strVal val="#ppt_x"/>
                                          </p:val>
                                        </p:tav>
                                      </p:tavLst>
                                    </p:anim>
                                    <p:anim calcmode="lin" valueType="num">
                                      <p:cBhvr additive="base">
                                        <p:cTn id="15" dur="750" fill="hold"/>
                                        <p:tgtEl>
                                          <p:spTgt spid="19"/>
                                        </p:tgtEl>
                                        <p:attrNameLst>
                                          <p:attrName>ppt_y</p:attrName>
                                        </p:attrNameLst>
                                      </p:cBhvr>
                                      <p:tavLst>
                                        <p:tav tm="0">
                                          <p:val>
                                            <p:strVal val="#ppt_y"/>
                                          </p:val>
                                        </p:tav>
                                        <p:tav tm="100000">
                                          <p:val>
                                            <p:strVal val="#ppt_y"/>
                                          </p:val>
                                        </p:tav>
                                      </p:tavLst>
                                    </p:anim>
                                  </p:childTnLst>
                                </p:cTn>
                              </p:par>
                              <p:par>
                                <p:cTn id="16" presetID="42" presetClass="entr" presetSubtype="0" fill="hold" grpId="0" nodeType="withEffect">
                                  <p:stCondLst>
                                    <p:cond delay="25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childTnLst>
                          </p:cTn>
                        </p:par>
                        <p:par>
                          <p:cTn id="21" fill="hold">
                            <p:stCondLst>
                              <p:cond delay="1250"/>
                            </p:stCondLst>
                            <p:childTnLst>
                              <p:par>
                                <p:cTn id="22" presetID="22" presetClass="entr" presetSubtype="8"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1750"/>
                            </p:stCondLst>
                            <p:childTnLst>
                              <p:par>
                                <p:cTn id="26" presetID="12" presetClass="entr" presetSubtype="4"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p:tgtEl>
                                          <p:spTgt spid="5"/>
                                        </p:tgtEl>
                                        <p:attrNameLst>
                                          <p:attrName>ppt_y</p:attrName>
                                        </p:attrNameLst>
                                      </p:cBhvr>
                                      <p:tavLst>
                                        <p:tav tm="0">
                                          <p:val>
                                            <p:strVal val="#ppt_y+#ppt_h*1.125000"/>
                                          </p:val>
                                        </p:tav>
                                        <p:tav tm="100000">
                                          <p:val>
                                            <p:strVal val="#ppt_y"/>
                                          </p:val>
                                        </p:tav>
                                      </p:tavLst>
                                    </p:anim>
                                    <p:animEffect transition="in" filter="wipe(up)">
                                      <p:cBhvr>
                                        <p:cTn id="29" dur="500"/>
                                        <p:tgtEl>
                                          <p:spTgt spid="5"/>
                                        </p:tgtEl>
                                      </p:cBhvr>
                                    </p:animEffect>
                                  </p:childTnLst>
                                </p:cTn>
                              </p:par>
                            </p:childTnLst>
                          </p:cTn>
                        </p:par>
                        <p:par>
                          <p:cTn id="30" fill="hold">
                            <p:stCondLst>
                              <p:cond delay="2250"/>
                            </p:stCondLst>
                            <p:childTnLst>
                              <p:par>
                                <p:cTn id="31" presetID="42"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5" grpId="0"/>
      <p:bldP spid="13" grpId="0"/>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E38C594A-D83D-4693-80E9-1D7B764E00C7}"/>
              </a:ext>
            </a:extLst>
          </p:cNvPr>
          <p:cNvSpPr txBox="1"/>
          <p:nvPr/>
        </p:nvSpPr>
        <p:spPr>
          <a:xfrm>
            <a:off x="1125344" y="236367"/>
            <a:ext cx="5108949" cy="584775"/>
          </a:xfrm>
          <a:prstGeom prst="rect">
            <a:avLst/>
          </a:prstGeom>
          <a:noFill/>
        </p:spPr>
        <p:txBody>
          <a:bodyPr wrap="square" rtlCol="0">
            <a:spAutoFit/>
          </a:bodyPr>
          <a:lstStyle>
            <a:defPPr>
              <a:defRPr lang="zh-CN"/>
            </a:defPPr>
            <a:lvl1pPr algn="ctr">
              <a:defRPr sz="2800" b="1">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学习成果</a:t>
            </a:r>
            <a:r>
              <a:rPr kumimoji="0" lang="en-US" altLang="zh-CN"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a:t>
            </a:r>
            <a:r>
              <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技术扩展</a:t>
            </a:r>
          </a:p>
        </p:txBody>
      </p:sp>
      <p:sp>
        <p:nvSpPr>
          <p:cNvPr id="33" name="矩形 32">
            <a:extLst>
              <a:ext uri="{FF2B5EF4-FFF2-40B4-BE49-F238E27FC236}">
                <a16:creationId xmlns:a16="http://schemas.microsoft.com/office/drawing/2014/main" id="{33550685-596D-46EA-A4C9-489FD4CEA190}"/>
              </a:ext>
            </a:extLst>
          </p:cNvPr>
          <p:cNvSpPr/>
          <p:nvPr/>
        </p:nvSpPr>
        <p:spPr bwMode="auto">
          <a:xfrm>
            <a:off x="410276" y="2232"/>
            <a:ext cx="680835" cy="895098"/>
          </a:xfrm>
          <a:prstGeom prst="rect">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lvl="0" indent="0" algn="ctr" defTabSz="913760" rtl="0" eaLnBrk="1" fontAlgn="base" latinLnBrk="0" hangingPunct="1">
              <a:lnSpc>
                <a:spcPct val="100000"/>
              </a:lnSpc>
              <a:spcBef>
                <a:spcPct val="0"/>
              </a:spcBef>
              <a:spcAft>
                <a:spcPct val="0"/>
              </a:spcAft>
              <a:buClrTx/>
              <a:buSzTx/>
              <a:buFontTx/>
              <a:buNone/>
              <a:tabLst/>
              <a:defRPr/>
            </a:pPr>
            <a:endParaRPr kumimoji="0" lang="zh-CN" altLang="en-US" sz="1999" b="0" i="0" u="none" strike="noStrike" kern="0" cap="none" spc="0" normalizeH="0" baseline="0" noProof="0">
              <a:ln>
                <a:noFill/>
              </a:ln>
              <a:solidFill>
                <a:srgbClr val="FFFFFF"/>
              </a:solidFill>
              <a:effectLst/>
              <a:uLnTx/>
              <a:uFillTx/>
              <a:latin typeface="微软雅黑"/>
              <a:ea typeface="微软雅黑"/>
              <a:cs typeface="+mn-cs"/>
            </a:endParaRPr>
          </a:p>
        </p:txBody>
      </p:sp>
      <p:grpSp>
        <p:nvGrpSpPr>
          <p:cNvPr id="34" name="组合 33">
            <a:extLst>
              <a:ext uri="{FF2B5EF4-FFF2-40B4-BE49-F238E27FC236}">
                <a16:creationId xmlns:a16="http://schemas.microsoft.com/office/drawing/2014/main" id="{D70E7067-5F11-4FDA-81C1-604E9F77ECDE}"/>
              </a:ext>
            </a:extLst>
          </p:cNvPr>
          <p:cNvGrpSpPr/>
          <p:nvPr/>
        </p:nvGrpSpPr>
        <p:grpSpPr>
          <a:xfrm>
            <a:off x="547505" y="386911"/>
            <a:ext cx="406377" cy="406375"/>
            <a:chOff x="2715905" y="-1569492"/>
            <a:chExt cx="504967" cy="504965"/>
          </a:xfrm>
        </p:grpSpPr>
        <p:sp>
          <p:nvSpPr>
            <p:cNvPr id="35" name="椭圆 34">
              <a:extLst>
                <a:ext uri="{FF2B5EF4-FFF2-40B4-BE49-F238E27FC236}">
                  <a16:creationId xmlns:a16="http://schemas.microsoft.com/office/drawing/2014/main" id="{AE8163C7-9BE3-491F-9D81-E51977328B29}"/>
                </a:ext>
              </a:extLst>
            </p:cNvPr>
            <p:cNvSpPr/>
            <p:nvPr/>
          </p:nvSpPr>
          <p:spPr bwMode="auto">
            <a:xfrm>
              <a:off x="2715905" y="-1569492"/>
              <a:ext cx="504967" cy="504965"/>
            </a:xfrm>
            <a:prstGeom prst="ellipse">
              <a:avLst/>
            </a:prstGeom>
            <a:solidFill>
              <a:srgbClr val="FFFFFF"/>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任意多边形: 形状 35">
              <a:extLst>
                <a:ext uri="{FF2B5EF4-FFF2-40B4-BE49-F238E27FC236}">
                  <a16:creationId xmlns:a16="http://schemas.microsoft.com/office/drawing/2014/main" id="{9EE95D1F-45EC-49BB-917C-7F6E5F0C6DD7}"/>
                </a:ext>
              </a:extLst>
            </p:cNvPr>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rgbClr val="BA1E34"/>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37" name="矩形 36">
            <a:extLst>
              <a:ext uri="{FF2B5EF4-FFF2-40B4-BE49-F238E27FC236}">
                <a16:creationId xmlns:a16="http://schemas.microsoft.com/office/drawing/2014/main" id="{67706913-EBF9-40C6-8CEA-7ED2E4126246}"/>
              </a:ext>
            </a:extLst>
          </p:cNvPr>
          <p:cNvSpPr/>
          <p:nvPr/>
        </p:nvSpPr>
        <p:spPr bwMode="auto">
          <a:xfrm>
            <a:off x="860425" y="1254760"/>
            <a:ext cx="4413250" cy="2391410"/>
          </a:xfrm>
          <a:prstGeom prst="rect">
            <a:avLst/>
          </a:prstGeom>
          <a:solidFill>
            <a:srgbClr val="FFFFFF"/>
          </a:solidFill>
          <a:ln w="9525" cap="flat" cmpd="sng" algn="ctr">
            <a:solidFill>
              <a:srgbClr val="FFFFFF">
                <a:lumMod val="75000"/>
              </a:srgbClr>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8" name="矩形 37">
            <a:extLst>
              <a:ext uri="{FF2B5EF4-FFF2-40B4-BE49-F238E27FC236}">
                <a16:creationId xmlns:a16="http://schemas.microsoft.com/office/drawing/2014/main" id="{6A772617-6BEB-4AC5-ABBF-E796ED556DAF}"/>
              </a:ext>
            </a:extLst>
          </p:cNvPr>
          <p:cNvSpPr/>
          <p:nvPr/>
        </p:nvSpPr>
        <p:spPr bwMode="auto">
          <a:xfrm>
            <a:off x="6864350" y="1189990"/>
            <a:ext cx="4413885" cy="2398395"/>
          </a:xfrm>
          <a:prstGeom prst="rect">
            <a:avLst/>
          </a:prstGeom>
          <a:solidFill>
            <a:srgbClr val="FFFFFF"/>
          </a:solidFill>
          <a:ln w="9525" cap="flat" cmpd="sng" algn="ctr">
            <a:solidFill>
              <a:srgbClr val="FFFFFF">
                <a:lumMod val="75000"/>
              </a:srgbClr>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9" name="矩形 38">
            <a:extLst>
              <a:ext uri="{FF2B5EF4-FFF2-40B4-BE49-F238E27FC236}">
                <a16:creationId xmlns:a16="http://schemas.microsoft.com/office/drawing/2014/main" id="{7AB8860D-3ADB-4081-AA41-FFB2F2EAF55E}"/>
              </a:ext>
            </a:extLst>
          </p:cNvPr>
          <p:cNvSpPr/>
          <p:nvPr/>
        </p:nvSpPr>
        <p:spPr bwMode="auto">
          <a:xfrm>
            <a:off x="860425" y="4007485"/>
            <a:ext cx="4413250" cy="2391410"/>
          </a:xfrm>
          <a:prstGeom prst="rect">
            <a:avLst/>
          </a:prstGeom>
          <a:solidFill>
            <a:srgbClr val="FFFFFF"/>
          </a:solidFill>
          <a:ln w="9525" cap="flat" cmpd="sng" algn="ctr">
            <a:solidFill>
              <a:srgbClr val="FFFFFF">
                <a:lumMod val="75000"/>
              </a:srgbClr>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40" name="矩形 39">
            <a:extLst>
              <a:ext uri="{FF2B5EF4-FFF2-40B4-BE49-F238E27FC236}">
                <a16:creationId xmlns:a16="http://schemas.microsoft.com/office/drawing/2014/main" id="{1FB17AC1-C306-4783-9748-7EA2CB5166AD}"/>
              </a:ext>
            </a:extLst>
          </p:cNvPr>
          <p:cNvSpPr/>
          <p:nvPr/>
        </p:nvSpPr>
        <p:spPr bwMode="auto">
          <a:xfrm>
            <a:off x="6864350" y="4007485"/>
            <a:ext cx="4413885" cy="2391410"/>
          </a:xfrm>
          <a:prstGeom prst="rect">
            <a:avLst/>
          </a:prstGeom>
          <a:solidFill>
            <a:srgbClr val="FFFFFF"/>
          </a:solidFill>
          <a:ln w="9525" cap="flat" cmpd="sng" algn="ctr">
            <a:solidFill>
              <a:srgbClr val="FFFFFF">
                <a:lumMod val="75000"/>
              </a:srgbClr>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41" name="椭圆 40">
            <a:extLst>
              <a:ext uri="{FF2B5EF4-FFF2-40B4-BE49-F238E27FC236}">
                <a16:creationId xmlns:a16="http://schemas.microsoft.com/office/drawing/2014/main" id="{97DFFE17-F4F8-43B2-A86F-946B57CB5E12}"/>
              </a:ext>
            </a:extLst>
          </p:cNvPr>
          <p:cNvSpPr/>
          <p:nvPr/>
        </p:nvSpPr>
        <p:spPr bwMode="auto">
          <a:xfrm>
            <a:off x="4444779" y="2817759"/>
            <a:ext cx="828522" cy="828522"/>
          </a:xfrm>
          <a:prstGeom prst="ellipse">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0" cap="none" spc="0" normalizeH="0" baseline="0" noProof="0">
                <a:ln>
                  <a:noFill/>
                </a:ln>
                <a:solidFill>
                  <a:srgbClr val="FFFFFF"/>
                </a:solidFill>
                <a:effectLst/>
                <a:uLnTx/>
                <a:uFillTx/>
                <a:latin typeface="微软雅黑"/>
                <a:ea typeface="微软雅黑"/>
              </a:rPr>
              <a:t>1</a:t>
            </a:r>
            <a:endParaRPr kumimoji="0" lang="zh-CN" altLang="en-US" sz="2800" b="0" i="0" u="none" strike="noStrike" kern="0" cap="none" spc="0" normalizeH="0" baseline="0" noProof="0">
              <a:ln>
                <a:noFill/>
              </a:ln>
              <a:solidFill>
                <a:srgbClr val="FFFFFF"/>
              </a:solidFill>
              <a:effectLst/>
              <a:uLnTx/>
              <a:uFillTx/>
              <a:latin typeface="微软雅黑"/>
              <a:ea typeface="微软雅黑"/>
            </a:endParaRPr>
          </a:p>
        </p:txBody>
      </p:sp>
      <p:sp>
        <p:nvSpPr>
          <p:cNvPr id="42" name="椭圆 41">
            <a:extLst>
              <a:ext uri="{FF2B5EF4-FFF2-40B4-BE49-F238E27FC236}">
                <a16:creationId xmlns:a16="http://schemas.microsoft.com/office/drawing/2014/main" id="{8F6C41F5-CF55-4013-ABD5-714EF486377E}"/>
              </a:ext>
            </a:extLst>
          </p:cNvPr>
          <p:cNvSpPr/>
          <p:nvPr/>
        </p:nvSpPr>
        <p:spPr bwMode="auto">
          <a:xfrm>
            <a:off x="6864129" y="2759974"/>
            <a:ext cx="828522" cy="828522"/>
          </a:xfrm>
          <a:prstGeom prst="ellipse">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0" cap="none" spc="0" normalizeH="0" baseline="0" noProof="0">
                <a:ln>
                  <a:noFill/>
                </a:ln>
                <a:solidFill>
                  <a:srgbClr val="FFFFFF"/>
                </a:solidFill>
                <a:effectLst/>
                <a:uLnTx/>
                <a:uFillTx/>
                <a:latin typeface="微软雅黑"/>
                <a:ea typeface="微软雅黑"/>
              </a:rPr>
              <a:t>2</a:t>
            </a:r>
            <a:endParaRPr kumimoji="0" lang="zh-CN" altLang="en-US" sz="2800" b="0" i="0" u="none" strike="noStrike" kern="0" cap="none" spc="0" normalizeH="0" baseline="0" noProof="0">
              <a:ln>
                <a:noFill/>
              </a:ln>
              <a:solidFill>
                <a:srgbClr val="FFFFFF"/>
              </a:solidFill>
              <a:effectLst/>
              <a:uLnTx/>
              <a:uFillTx/>
              <a:latin typeface="微软雅黑"/>
              <a:ea typeface="微软雅黑"/>
            </a:endParaRPr>
          </a:p>
        </p:txBody>
      </p:sp>
      <p:sp>
        <p:nvSpPr>
          <p:cNvPr id="43" name="椭圆 42">
            <a:extLst>
              <a:ext uri="{FF2B5EF4-FFF2-40B4-BE49-F238E27FC236}">
                <a16:creationId xmlns:a16="http://schemas.microsoft.com/office/drawing/2014/main" id="{67C0F1FE-C893-4D63-B15C-B26740858F9E}"/>
              </a:ext>
            </a:extLst>
          </p:cNvPr>
          <p:cNvSpPr/>
          <p:nvPr/>
        </p:nvSpPr>
        <p:spPr bwMode="auto">
          <a:xfrm>
            <a:off x="4445280" y="4005209"/>
            <a:ext cx="828522" cy="828522"/>
          </a:xfrm>
          <a:prstGeom prst="ellipse">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0" cap="none" spc="0" normalizeH="0" baseline="0" noProof="0">
                <a:ln>
                  <a:noFill/>
                </a:ln>
                <a:solidFill>
                  <a:srgbClr val="FFFFFF"/>
                </a:solidFill>
                <a:effectLst/>
                <a:uLnTx/>
                <a:uFillTx/>
                <a:latin typeface="微软雅黑"/>
                <a:ea typeface="微软雅黑"/>
              </a:rPr>
              <a:t>3</a:t>
            </a:r>
            <a:endParaRPr kumimoji="0" lang="zh-CN" altLang="en-US" sz="2800" b="0" i="0" u="none" strike="noStrike" kern="0" cap="none" spc="0" normalizeH="0" baseline="0" noProof="0">
              <a:ln>
                <a:noFill/>
              </a:ln>
              <a:solidFill>
                <a:srgbClr val="FFFFFF"/>
              </a:solidFill>
              <a:effectLst/>
              <a:uLnTx/>
              <a:uFillTx/>
              <a:latin typeface="微软雅黑"/>
              <a:ea typeface="微软雅黑"/>
            </a:endParaRPr>
          </a:p>
        </p:txBody>
      </p:sp>
      <p:sp>
        <p:nvSpPr>
          <p:cNvPr id="44" name="椭圆 43">
            <a:extLst>
              <a:ext uri="{FF2B5EF4-FFF2-40B4-BE49-F238E27FC236}">
                <a16:creationId xmlns:a16="http://schemas.microsoft.com/office/drawing/2014/main" id="{694594C6-13BE-4563-B511-EDFE35A39B57}"/>
              </a:ext>
            </a:extLst>
          </p:cNvPr>
          <p:cNvSpPr/>
          <p:nvPr/>
        </p:nvSpPr>
        <p:spPr bwMode="auto">
          <a:xfrm>
            <a:off x="6864596" y="4005209"/>
            <a:ext cx="828522" cy="828522"/>
          </a:xfrm>
          <a:prstGeom prst="ellipse">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0" cap="none" spc="0" normalizeH="0" baseline="0" noProof="0">
                <a:ln>
                  <a:noFill/>
                </a:ln>
                <a:solidFill>
                  <a:srgbClr val="FFFFFF"/>
                </a:solidFill>
                <a:effectLst/>
                <a:uLnTx/>
                <a:uFillTx/>
                <a:latin typeface="微软雅黑"/>
                <a:ea typeface="微软雅黑"/>
              </a:rPr>
              <a:t>4</a:t>
            </a:r>
            <a:endParaRPr kumimoji="0" lang="zh-CN" altLang="en-US" sz="2800" b="0" i="0" u="none" strike="noStrike" kern="0" cap="none" spc="0" normalizeH="0" baseline="0" noProof="0">
              <a:ln>
                <a:noFill/>
              </a:ln>
              <a:solidFill>
                <a:srgbClr val="FFFFFF"/>
              </a:solidFill>
              <a:effectLst/>
              <a:uLnTx/>
              <a:uFillTx/>
              <a:latin typeface="微软雅黑"/>
              <a:ea typeface="微软雅黑"/>
            </a:endParaRPr>
          </a:p>
        </p:txBody>
      </p:sp>
      <p:sp>
        <p:nvSpPr>
          <p:cNvPr id="45" name="等腰三角形 44">
            <a:extLst>
              <a:ext uri="{FF2B5EF4-FFF2-40B4-BE49-F238E27FC236}">
                <a16:creationId xmlns:a16="http://schemas.microsoft.com/office/drawing/2014/main" id="{02103396-A60C-448D-9A75-BC62F238BC66}"/>
              </a:ext>
            </a:extLst>
          </p:cNvPr>
          <p:cNvSpPr/>
          <p:nvPr/>
        </p:nvSpPr>
        <p:spPr bwMode="auto">
          <a:xfrm rot="5400000">
            <a:off x="8600183" y="3603883"/>
            <a:ext cx="696618" cy="249080"/>
          </a:xfrm>
          <a:prstGeom prst="triangle">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46" name="矩形 54">
            <a:extLst>
              <a:ext uri="{FF2B5EF4-FFF2-40B4-BE49-F238E27FC236}">
                <a16:creationId xmlns:a16="http://schemas.microsoft.com/office/drawing/2014/main" id="{DEF15652-E1B2-45DC-B203-18875646A4BC}"/>
              </a:ext>
            </a:extLst>
          </p:cNvPr>
          <p:cNvSpPr/>
          <p:nvPr/>
        </p:nvSpPr>
        <p:spPr>
          <a:xfrm>
            <a:off x="2138887" y="2265872"/>
            <a:ext cx="3930015" cy="396583"/>
          </a:xfrm>
          <a:prstGeom prst="rect">
            <a:avLst/>
          </a:prstGeom>
        </p:spPr>
        <p:txBody>
          <a:bodyPr wrap="square">
            <a:spAutoFit/>
          </a:bodyPr>
          <a:lstStyle/>
          <a:p>
            <a:pPr algn="just" fontAlgn="base">
              <a:lnSpc>
                <a:spcPct val="120000"/>
              </a:lnSpc>
              <a:spcBef>
                <a:spcPts val="200"/>
              </a:spcBef>
              <a:spcAft>
                <a:spcPts val="200"/>
              </a:spcAft>
              <a:buFont typeface="Arial" panose="020B0604020202020204" pitchFamily="34" charset="0"/>
              <a:buNone/>
              <a:defRPr/>
            </a:pPr>
            <a:r>
              <a:rPr lang="en-US" altLang="zh-CN" dirty="0" err="1">
                <a:solidFill>
                  <a:srgbClr val="3D3D3D"/>
                </a:solidFill>
                <a:latin typeface="微软雅黑" panose="020B0503020204020204" pitchFamily="34" charset="-122"/>
                <a:ea typeface="微软雅黑" panose="020B0503020204020204" pitchFamily="34" charset="-122"/>
                <a:sym typeface="宋体" panose="02010600030101010101" pitchFamily="2" charset="-122"/>
              </a:rPr>
              <a:t>DataV</a:t>
            </a:r>
            <a:r>
              <a:rPr lang="zh-CN" altLang="en-US"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dirty="0" err="1">
                <a:solidFill>
                  <a:srgbClr val="3D3D3D"/>
                </a:solidFill>
                <a:latin typeface="微软雅黑" panose="020B0503020204020204" pitchFamily="34" charset="-122"/>
                <a:ea typeface="微软雅黑" panose="020B0503020204020204" pitchFamily="34" charset="-122"/>
                <a:sym typeface="宋体" panose="02010600030101010101" pitchFamily="2" charset="-122"/>
              </a:rPr>
              <a:t>Echarts</a:t>
            </a:r>
            <a:endParaRPr lang="zh-CN" altLang="en-US" dirty="0">
              <a:solidFill>
                <a:srgbClr val="3D3D3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7" name="文本框 19">
            <a:extLst>
              <a:ext uri="{FF2B5EF4-FFF2-40B4-BE49-F238E27FC236}">
                <a16:creationId xmlns:a16="http://schemas.microsoft.com/office/drawing/2014/main" id="{14525CDB-77D6-4093-A967-36C77A31276F}"/>
              </a:ext>
            </a:extLst>
          </p:cNvPr>
          <p:cNvSpPr txBox="1">
            <a:spLocks noChangeArrowheads="1"/>
          </p:cNvSpPr>
          <p:nvPr>
            <p:custDataLst>
              <p:tags r:id="rId1"/>
            </p:custDataLst>
          </p:nvPr>
        </p:nvSpPr>
        <p:spPr bwMode="auto">
          <a:xfrm>
            <a:off x="2096184" y="2869670"/>
            <a:ext cx="1940670" cy="510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defRPr/>
            </a:pPr>
            <a:r>
              <a:rPr lang="zh-CN" altLang="en-US" sz="2000" b="1" dirty="0">
                <a:solidFill>
                  <a:srgbClr val="3D3D3D"/>
                </a:solidFill>
                <a:latin typeface="微软雅黑" panose="020B0503020204020204" pitchFamily="34" charset="-122"/>
                <a:ea typeface="微软雅黑" panose="020B0503020204020204" pitchFamily="34" charset="-122"/>
              </a:rPr>
              <a:t>动效实现</a:t>
            </a:r>
          </a:p>
        </p:txBody>
      </p:sp>
      <p:cxnSp>
        <p:nvCxnSpPr>
          <p:cNvPr id="48" name="直接连接符 47">
            <a:extLst>
              <a:ext uri="{FF2B5EF4-FFF2-40B4-BE49-F238E27FC236}">
                <a16:creationId xmlns:a16="http://schemas.microsoft.com/office/drawing/2014/main" id="{BDD10074-F2B0-44B4-A8D8-8B8ABC35CCD5}"/>
              </a:ext>
            </a:extLst>
          </p:cNvPr>
          <p:cNvCxnSpPr/>
          <p:nvPr/>
        </p:nvCxnSpPr>
        <p:spPr bwMode="auto">
          <a:xfrm>
            <a:off x="2095593" y="2699829"/>
            <a:ext cx="1941095" cy="0"/>
          </a:xfrm>
          <a:prstGeom prst="line">
            <a:avLst/>
          </a:prstGeom>
          <a:solidFill>
            <a:srgbClr val="BA1E34"/>
          </a:solidFill>
          <a:ln w="9525" cap="flat" cmpd="sng" algn="ctr">
            <a:gradFill>
              <a:gsLst>
                <a:gs pos="0">
                  <a:srgbClr val="768395">
                    <a:alpha val="0"/>
                  </a:srgbClr>
                </a:gs>
                <a:gs pos="20000">
                  <a:srgbClr val="768395"/>
                </a:gs>
                <a:gs pos="85000">
                  <a:srgbClr val="768395"/>
                </a:gs>
                <a:gs pos="100000">
                  <a:srgbClr val="768395">
                    <a:alpha val="0"/>
                  </a:srgbClr>
                </a:gs>
              </a:gsLst>
              <a:lin ang="0" scaled="0"/>
            </a:gra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矩形 54">
            <a:extLst>
              <a:ext uri="{FF2B5EF4-FFF2-40B4-BE49-F238E27FC236}">
                <a16:creationId xmlns:a16="http://schemas.microsoft.com/office/drawing/2014/main" id="{1C8892A7-E24A-4E3B-8C59-3506601E7B41}"/>
              </a:ext>
            </a:extLst>
          </p:cNvPr>
          <p:cNvSpPr/>
          <p:nvPr/>
        </p:nvSpPr>
        <p:spPr>
          <a:xfrm>
            <a:off x="7175326" y="1946072"/>
            <a:ext cx="3970020" cy="728982"/>
          </a:xfrm>
          <a:prstGeom prst="rect">
            <a:avLst/>
          </a:prstGeom>
        </p:spPr>
        <p:txBody>
          <a:bodyPr wrap="square">
            <a:spAutoFit/>
          </a:bodyPr>
          <a:lstStyle/>
          <a:p>
            <a:pPr algn="just" fontAlgn="base">
              <a:lnSpc>
                <a:spcPct val="120000"/>
              </a:lnSpc>
              <a:spcBef>
                <a:spcPts val="200"/>
              </a:spcBef>
              <a:spcAft>
                <a:spcPts val="200"/>
              </a:spcAft>
              <a:buFont typeface="Arial" panose="020B0604020202020204" pitchFamily="34" charset="0"/>
              <a:buNone/>
              <a:defRPr/>
            </a:pPr>
            <a:r>
              <a:rPr lang="en-US" altLang="zh-CN"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Git</a:t>
            </a:r>
            <a:r>
              <a:rPr lang="zh-CN" altLang="en-US"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SVN</a:t>
            </a:r>
            <a:r>
              <a:rPr lang="zh-CN" altLang="en-US"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easy proxy</a:t>
            </a:r>
            <a:r>
              <a:rPr lang="zh-CN" altLang="en-US"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dirty="0" err="1">
                <a:solidFill>
                  <a:srgbClr val="3D3D3D"/>
                </a:solidFill>
                <a:latin typeface="微软雅黑" panose="020B0503020204020204" pitchFamily="34" charset="-122"/>
                <a:ea typeface="微软雅黑" panose="020B0503020204020204" pitchFamily="34" charset="-122"/>
                <a:sym typeface="宋体" panose="02010600030101010101" pitchFamily="2" charset="-122"/>
              </a:rPr>
              <a:t>Hapi</a:t>
            </a:r>
            <a:r>
              <a:rPr lang="zh-CN" altLang="en-US"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dirty="0" err="1">
                <a:solidFill>
                  <a:srgbClr val="3D3D3D"/>
                </a:solidFill>
                <a:latin typeface="微软雅黑" panose="020B0503020204020204" pitchFamily="34" charset="-122"/>
                <a:ea typeface="微软雅黑" panose="020B0503020204020204" pitchFamily="34" charset="-122"/>
                <a:sym typeface="宋体" panose="02010600030101010101" pitchFamily="2" charset="-122"/>
              </a:rPr>
              <a:t>Lodash</a:t>
            </a:r>
            <a:r>
              <a:rPr lang="zh-CN" altLang="en-US"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dirty="0" err="1">
                <a:solidFill>
                  <a:srgbClr val="3D3D3D"/>
                </a:solidFill>
                <a:latin typeface="微软雅黑" panose="020B0503020204020204" pitchFamily="34" charset="-122"/>
                <a:ea typeface="微软雅黑" panose="020B0503020204020204" pitchFamily="34" charset="-122"/>
                <a:sym typeface="宋体" panose="02010600030101010101" pitchFamily="2" charset="-122"/>
              </a:rPr>
              <a:t>momentJs</a:t>
            </a:r>
            <a:endParaRPr lang="zh-CN" altLang="en-US" dirty="0">
              <a:solidFill>
                <a:srgbClr val="3D3D3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0" name="文本框 19">
            <a:extLst>
              <a:ext uri="{FF2B5EF4-FFF2-40B4-BE49-F238E27FC236}">
                <a16:creationId xmlns:a16="http://schemas.microsoft.com/office/drawing/2014/main" id="{A9C8EF83-629E-4449-84CE-AEFD3FF375C7}"/>
              </a:ext>
            </a:extLst>
          </p:cNvPr>
          <p:cNvSpPr txBox="1">
            <a:spLocks noChangeArrowheads="1"/>
          </p:cNvSpPr>
          <p:nvPr>
            <p:custDataLst>
              <p:tags r:id="rId2"/>
            </p:custDataLst>
          </p:nvPr>
        </p:nvSpPr>
        <p:spPr bwMode="auto">
          <a:xfrm>
            <a:off x="8100911" y="2869670"/>
            <a:ext cx="1940670" cy="510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defRPr/>
            </a:pPr>
            <a:r>
              <a:rPr lang="zh-CN" altLang="en-US" sz="2000" b="1" dirty="0">
                <a:solidFill>
                  <a:srgbClr val="3D3D3D"/>
                </a:solidFill>
                <a:latin typeface="微软雅黑" panose="020B0503020204020204" pitchFamily="34" charset="-122"/>
                <a:ea typeface="微软雅黑" panose="020B0503020204020204" pitchFamily="34" charset="-122"/>
              </a:rPr>
              <a:t>工具</a:t>
            </a:r>
          </a:p>
        </p:txBody>
      </p:sp>
      <p:cxnSp>
        <p:nvCxnSpPr>
          <p:cNvPr id="51" name="直接连接符 50">
            <a:extLst>
              <a:ext uri="{FF2B5EF4-FFF2-40B4-BE49-F238E27FC236}">
                <a16:creationId xmlns:a16="http://schemas.microsoft.com/office/drawing/2014/main" id="{B04A9056-AA19-4A73-A893-8F6E327E3C03}"/>
              </a:ext>
            </a:extLst>
          </p:cNvPr>
          <p:cNvCxnSpPr/>
          <p:nvPr/>
        </p:nvCxnSpPr>
        <p:spPr bwMode="auto">
          <a:xfrm>
            <a:off x="8101590" y="2699829"/>
            <a:ext cx="1941095" cy="0"/>
          </a:xfrm>
          <a:prstGeom prst="line">
            <a:avLst/>
          </a:prstGeom>
          <a:solidFill>
            <a:srgbClr val="BA1E34"/>
          </a:solidFill>
          <a:ln w="9525" cap="flat" cmpd="sng" algn="ctr">
            <a:gradFill>
              <a:gsLst>
                <a:gs pos="0">
                  <a:srgbClr val="768395">
                    <a:alpha val="0"/>
                  </a:srgbClr>
                </a:gs>
                <a:gs pos="20000">
                  <a:srgbClr val="768395"/>
                </a:gs>
                <a:gs pos="85000">
                  <a:srgbClr val="768395"/>
                </a:gs>
                <a:gs pos="100000">
                  <a:srgbClr val="768395">
                    <a:alpha val="0"/>
                  </a:srgbClr>
                </a:gs>
              </a:gsLst>
              <a:lin ang="0" scaled="0"/>
            </a:gra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矩形 51">
            <a:extLst>
              <a:ext uri="{FF2B5EF4-FFF2-40B4-BE49-F238E27FC236}">
                <a16:creationId xmlns:a16="http://schemas.microsoft.com/office/drawing/2014/main" id="{E07282BB-FADD-4823-902E-9AFF1A20523E}"/>
              </a:ext>
            </a:extLst>
          </p:cNvPr>
          <p:cNvSpPr/>
          <p:nvPr/>
        </p:nvSpPr>
        <p:spPr>
          <a:xfrm>
            <a:off x="1108075" y="5138420"/>
            <a:ext cx="3939540" cy="396583"/>
          </a:xfrm>
          <a:prstGeom prst="rect">
            <a:avLst/>
          </a:prstGeom>
        </p:spPr>
        <p:txBody>
          <a:bodyPr wrap="square">
            <a:spAutoFit/>
          </a:bodyPr>
          <a:lstStyle/>
          <a:p>
            <a:pPr algn="just" fontAlgn="base">
              <a:lnSpc>
                <a:spcPct val="120000"/>
              </a:lnSpc>
              <a:spcBef>
                <a:spcPts val="200"/>
              </a:spcBef>
              <a:spcAft>
                <a:spcPts val="200"/>
              </a:spcAft>
              <a:buFont typeface="Arial" panose="020B0604020202020204" pitchFamily="34" charset="0"/>
              <a:buNone/>
              <a:defRPr/>
            </a:pPr>
            <a:r>
              <a:rPr lang="en-US" altLang="zh-CN"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HUI</a:t>
            </a:r>
            <a:r>
              <a:rPr lang="zh-CN" altLang="en-US"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dirty="0" err="1">
                <a:solidFill>
                  <a:srgbClr val="3D3D3D"/>
                </a:solidFill>
                <a:latin typeface="微软雅黑" panose="020B0503020204020204" pitchFamily="34" charset="-122"/>
                <a:ea typeface="微软雅黑" panose="020B0503020204020204" pitchFamily="34" charset="-122"/>
                <a:sym typeface="宋体" panose="02010600030101010101" pitchFamily="2" charset="-122"/>
              </a:rPr>
              <a:t>HUIPro</a:t>
            </a:r>
            <a:r>
              <a:rPr lang="zh-CN" altLang="en-US"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LEGO</a:t>
            </a:r>
            <a:r>
              <a:rPr lang="zh-CN" altLang="en-US"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dirty="0" err="1">
                <a:solidFill>
                  <a:srgbClr val="3D3D3D"/>
                </a:solidFill>
                <a:latin typeface="微软雅黑" panose="020B0503020204020204" pitchFamily="34" charset="-122"/>
                <a:ea typeface="微软雅黑" panose="020B0503020204020204" pitchFamily="34" charset="-122"/>
                <a:sym typeface="宋体" panose="02010600030101010101" pitchFamily="2" charset="-122"/>
              </a:rPr>
              <a:t>Veseel</a:t>
            </a:r>
            <a:endParaRPr lang="zh-CN" altLang="en-US" dirty="0">
              <a:solidFill>
                <a:srgbClr val="3D3D3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3" name="文本框 19">
            <a:extLst>
              <a:ext uri="{FF2B5EF4-FFF2-40B4-BE49-F238E27FC236}">
                <a16:creationId xmlns:a16="http://schemas.microsoft.com/office/drawing/2014/main" id="{5C50DC26-22E0-4AF7-95B5-2AECA093C3DB}"/>
              </a:ext>
            </a:extLst>
          </p:cNvPr>
          <p:cNvSpPr txBox="1">
            <a:spLocks noChangeArrowheads="1"/>
          </p:cNvSpPr>
          <p:nvPr>
            <p:custDataLst>
              <p:tags r:id="rId3"/>
            </p:custDataLst>
          </p:nvPr>
        </p:nvSpPr>
        <p:spPr bwMode="auto">
          <a:xfrm>
            <a:off x="1971782" y="4419470"/>
            <a:ext cx="2220012" cy="510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defRPr/>
            </a:pPr>
            <a:r>
              <a:rPr lang="zh-CN" altLang="en-US" sz="2000" b="1" dirty="0">
                <a:solidFill>
                  <a:srgbClr val="3D3D3D"/>
                </a:solidFill>
                <a:latin typeface="微软雅黑" panose="020B0503020204020204" pitchFamily="34" charset="-122"/>
                <a:ea typeface="微软雅黑" panose="020B0503020204020204" pitchFamily="34" charset="-122"/>
              </a:rPr>
              <a:t>公司前端技术体系</a:t>
            </a:r>
          </a:p>
        </p:txBody>
      </p:sp>
      <p:cxnSp>
        <p:nvCxnSpPr>
          <p:cNvPr id="54" name="直接连接符 53">
            <a:extLst>
              <a:ext uri="{FF2B5EF4-FFF2-40B4-BE49-F238E27FC236}">
                <a16:creationId xmlns:a16="http://schemas.microsoft.com/office/drawing/2014/main" id="{28ADFDEF-E355-4D22-8FDC-698783ACE36C}"/>
              </a:ext>
            </a:extLst>
          </p:cNvPr>
          <p:cNvCxnSpPr/>
          <p:nvPr/>
        </p:nvCxnSpPr>
        <p:spPr bwMode="auto">
          <a:xfrm>
            <a:off x="2107658" y="4994719"/>
            <a:ext cx="1941095" cy="0"/>
          </a:xfrm>
          <a:prstGeom prst="line">
            <a:avLst/>
          </a:prstGeom>
          <a:solidFill>
            <a:srgbClr val="BA1E34"/>
          </a:solidFill>
          <a:ln w="9525" cap="flat" cmpd="sng" algn="ctr">
            <a:gradFill>
              <a:gsLst>
                <a:gs pos="0">
                  <a:srgbClr val="768395">
                    <a:alpha val="0"/>
                  </a:srgbClr>
                </a:gs>
                <a:gs pos="20000">
                  <a:srgbClr val="768395"/>
                </a:gs>
                <a:gs pos="85000">
                  <a:srgbClr val="768395"/>
                </a:gs>
                <a:gs pos="100000">
                  <a:srgbClr val="768395">
                    <a:alpha val="0"/>
                  </a:srgbClr>
                </a:gs>
              </a:gsLst>
              <a:lin ang="0" scaled="0"/>
            </a:gra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矩形 54">
            <a:extLst>
              <a:ext uri="{FF2B5EF4-FFF2-40B4-BE49-F238E27FC236}">
                <a16:creationId xmlns:a16="http://schemas.microsoft.com/office/drawing/2014/main" id="{74E99638-723F-43C6-A689-C6882C40C684}"/>
              </a:ext>
            </a:extLst>
          </p:cNvPr>
          <p:cNvSpPr/>
          <p:nvPr/>
        </p:nvSpPr>
        <p:spPr>
          <a:xfrm>
            <a:off x="7085965" y="5138420"/>
            <a:ext cx="3970655" cy="757130"/>
          </a:xfrm>
          <a:prstGeom prst="rect">
            <a:avLst/>
          </a:prstGeom>
        </p:spPr>
        <p:txBody>
          <a:bodyPr wrap="square">
            <a:spAutoFit/>
          </a:bodyPr>
          <a:lstStyle/>
          <a:p>
            <a:pPr algn="just" fontAlgn="base">
              <a:lnSpc>
                <a:spcPct val="120000"/>
              </a:lnSpc>
              <a:spcBef>
                <a:spcPts val="200"/>
              </a:spcBef>
              <a:spcAft>
                <a:spcPts val="200"/>
              </a:spcAft>
              <a:buFont typeface="Arial" panose="020B0604020202020204" pitchFamily="34" charset="0"/>
              <a:buNone/>
              <a:defRPr/>
            </a:pPr>
            <a:r>
              <a:rPr lang="en-US" altLang="zh-CN" dirty="0" err="1">
                <a:solidFill>
                  <a:srgbClr val="3D3D3D"/>
                </a:solidFill>
                <a:latin typeface="微软雅黑" panose="020B0503020204020204" pitchFamily="34" charset="-122"/>
                <a:ea typeface="微软雅黑" panose="020B0503020204020204" pitchFamily="34" charset="-122"/>
                <a:sym typeface="宋体" panose="02010600030101010101" pitchFamily="2" charset="-122"/>
              </a:rPr>
              <a:t>Mixins</a:t>
            </a:r>
            <a:r>
              <a:rPr lang="zh-CN" altLang="en-US"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extends</a:t>
            </a:r>
            <a:r>
              <a:rPr lang="zh-CN" altLang="en-US"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provide/inject</a:t>
            </a:r>
            <a:r>
              <a:rPr lang="zh-CN" altLang="en-US"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ES6</a:t>
            </a:r>
            <a:r>
              <a:rPr lang="zh-CN" altLang="en-US"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、深拷贝、</a:t>
            </a:r>
            <a:r>
              <a:rPr lang="en-US" altLang="zh-CN"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throttle-debounce</a:t>
            </a:r>
            <a:endParaRPr lang="zh-CN" altLang="en-US" dirty="0">
              <a:solidFill>
                <a:srgbClr val="3D3D3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6" name="文本框 19">
            <a:extLst>
              <a:ext uri="{FF2B5EF4-FFF2-40B4-BE49-F238E27FC236}">
                <a16:creationId xmlns:a16="http://schemas.microsoft.com/office/drawing/2014/main" id="{F8AFD4BC-CF7D-4890-B766-99F76DDE3F8C}"/>
              </a:ext>
            </a:extLst>
          </p:cNvPr>
          <p:cNvSpPr txBox="1">
            <a:spLocks noChangeArrowheads="1"/>
          </p:cNvSpPr>
          <p:nvPr>
            <p:custDataLst>
              <p:tags r:id="rId4"/>
            </p:custDataLst>
          </p:nvPr>
        </p:nvSpPr>
        <p:spPr bwMode="auto">
          <a:xfrm>
            <a:off x="8100744" y="4355570"/>
            <a:ext cx="1940670" cy="510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defRPr/>
            </a:pPr>
            <a:r>
              <a:rPr lang="en-US" altLang="zh-CN" sz="2000" b="1" dirty="0" err="1">
                <a:solidFill>
                  <a:srgbClr val="3D3D3D"/>
                </a:solidFill>
                <a:latin typeface="微软雅黑" panose="020B0503020204020204" pitchFamily="34" charset="-122"/>
                <a:ea typeface="微软雅黑" panose="020B0503020204020204" pitchFamily="34" charset="-122"/>
              </a:rPr>
              <a:t>Vue</a:t>
            </a:r>
            <a:r>
              <a:rPr lang="en-US" altLang="zh-CN" sz="2000" b="1" dirty="0">
                <a:solidFill>
                  <a:srgbClr val="3D3D3D"/>
                </a:solidFill>
                <a:latin typeface="微软雅黑" panose="020B0503020204020204" pitchFamily="34" charset="-122"/>
                <a:ea typeface="微软雅黑" panose="020B0503020204020204" pitchFamily="34" charset="-122"/>
              </a:rPr>
              <a:t>/JS</a:t>
            </a:r>
            <a:endParaRPr lang="zh-CN" altLang="en-US" sz="2000" b="1" dirty="0">
              <a:solidFill>
                <a:srgbClr val="3D3D3D"/>
              </a:solidFill>
              <a:latin typeface="微软雅黑" panose="020B0503020204020204" pitchFamily="34" charset="-122"/>
              <a:ea typeface="微软雅黑" panose="020B0503020204020204" pitchFamily="34" charset="-122"/>
            </a:endParaRPr>
          </a:p>
        </p:txBody>
      </p:sp>
      <p:cxnSp>
        <p:nvCxnSpPr>
          <p:cNvPr id="57" name="直接连接符 56">
            <a:extLst>
              <a:ext uri="{FF2B5EF4-FFF2-40B4-BE49-F238E27FC236}">
                <a16:creationId xmlns:a16="http://schemas.microsoft.com/office/drawing/2014/main" id="{0D7FE730-5B52-4BEE-85FF-837E9525AF91}"/>
              </a:ext>
            </a:extLst>
          </p:cNvPr>
          <p:cNvCxnSpPr/>
          <p:nvPr/>
        </p:nvCxnSpPr>
        <p:spPr bwMode="auto">
          <a:xfrm>
            <a:off x="8100788" y="4994719"/>
            <a:ext cx="1941095" cy="0"/>
          </a:xfrm>
          <a:prstGeom prst="line">
            <a:avLst/>
          </a:prstGeom>
          <a:solidFill>
            <a:srgbClr val="BA1E34"/>
          </a:solidFill>
          <a:ln w="9525" cap="flat" cmpd="sng" algn="ctr">
            <a:gradFill>
              <a:gsLst>
                <a:gs pos="0">
                  <a:srgbClr val="768395">
                    <a:alpha val="0"/>
                  </a:srgbClr>
                </a:gs>
                <a:gs pos="20000">
                  <a:srgbClr val="768395"/>
                </a:gs>
                <a:gs pos="85000">
                  <a:srgbClr val="768395"/>
                </a:gs>
                <a:gs pos="100000">
                  <a:srgbClr val="768395">
                    <a:alpha val="0"/>
                  </a:srgbClr>
                </a:gs>
              </a:gsLst>
              <a:lin ang="0" scaled="0"/>
            </a:gra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8" name="组合 57">
            <a:extLst>
              <a:ext uri="{FF2B5EF4-FFF2-40B4-BE49-F238E27FC236}">
                <a16:creationId xmlns:a16="http://schemas.microsoft.com/office/drawing/2014/main" id="{546D2916-229F-46E5-8F6B-5AC8D94E28F6}"/>
              </a:ext>
            </a:extLst>
          </p:cNvPr>
          <p:cNvGrpSpPr/>
          <p:nvPr/>
        </p:nvGrpSpPr>
        <p:grpSpPr>
          <a:xfrm>
            <a:off x="5447665" y="2809875"/>
            <a:ext cx="1242695" cy="2023745"/>
            <a:chOff x="8602" y="4406"/>
            <a:chExt cx="1867" cy="3187"/>
          </a:xfrm>
        </p:grpSpPr>
        <p:sp>
          <p:nvSpPr>
            <p:cNvPr id="59" name="等腰三角形 58">
              <a:extLst>
                <a:ext uri="{FF2B5EF4-FFF2-40B4-BE49-F238E27FC236}">
                  <a16:creationId xmlns:a16="http://schemas.microsoft.com/office/drawing/2014/main" id="{FB824760-A7AA-4D07-90CD-79F5B4A1D2CC}"/>
                </a:ext>
              </a:extLst>
            </p:cNvPr>
            <p:cNvSpPr/>
            <p:nvPr/>
          </p:nvSpPr>
          <p:spPr bwMode="auto">
            <a:xfrm rot="5400000">
              <a:off x="9110" y="5662"/>
              <a:ext cx="1097" cy="381"/>
            </a:xfrm>
            <a:prstGeom prst="triangle">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60" name="半闭框 59">
              <a:extLst>
                <a:ext uri="{FF2B5EF4-FFF2-40B4-BE49-F238E27FC236}">
                  <a16:creationId xmlns:a16="http://schemas.microsoft.com/office/drawing/2014/main" id="{FB977AB4-1E08-4E8F-AB47-6EA367E944CC}"/>
                </a:ext>
              </a:extLst>
            </p:cNvPr>
            <p:cNvSpPr/>
            <p:nvPr/>
          </p:nvSpPr>
          <p:spPr>
            <a:xfrm>
              <a:off x="9629" y="6153"/>
              <a:ext cx="841" cy="1440"/>
            </a:xfrm>
            <a:prstGeom prst="halfFrame">
              <a:avLst/>
            </a:prstGeom>
            <a:solidFill>
              <a:srgbClr val="BA1E34"/>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61" name="半闭框 60">
              <a:extLst>
                <a:ext uri="{FF2B5EF4-FFF2-40B4-BE49-F238E27FC236}">
                  <a16:creationId xmlns:a16="http://schemas.microsoft.com/office/drawing/2014/main" id="{FB4AC96E-0E26-48E2-B801-C9D03552BB0D}"/>
                </a:ext>
              </a:extLst>
            </p:cNvPr>
            <p:cNvSpPr/>
            <p:nvPr/>
          </p:nvSpPr>
          <p:spPr>
            <a:xfrm flipH="1">
              <a:off x="8602" y="6153"/>
              <a:ext cx="841" cy="1440"/>
            </a:xfrm>
            <a:prstGeom prst="halfFrame">
              <a:avLst/>
            </a:prstGeom>
            <a:solidFill>
              <a:srgbClr val="BA1E34"/>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62" name="半闭框 61">
              <a:extLst>
                <a:ext uri="{FF2B5EF4-FFF2-40B4-BE49-F238E27FC236}">
                  <a16:creationId xmlns:a16="http://schemas.microsoft.com/office/drawing/2014/main" id="{218F2CCF-5B03-498A-9F8F-363A7AEED4A9}"/>
                </a:ext>
              </a:extLst>
            </p:cNvPr>
            <p:cNvSpPr/>
            <p:nvPr/>
          </p:nvSpPr>
          <p:spPr>
            <a:xfrm flipH="1" flipV="1">
              <a:off x="8602" y="4406"/>
              <a:ext cx="841" cy="1440"/>
            </a:xfrm>
            <a:prstGeom prst="halfFrame">
              <a:avLst/>
            </a:prstGeom>
            <a:solidFill>
              <a:srgbClr val="BA1E34"/>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63" name="半闭框 62">
              <a:extLst>
                <a:ext uri="{FF2B5EF4-FFF2-40B4-BE49-F238E27FC236}">
                  <a16:creationId xmlns:a16="http://schemas.microsoft.com/office/drawing/2014/main" id="{F2BEA924-1697-488B-A816-84C0F41E5142}"/>
                </a:ext>
              </a:extLst>
            </p:cNvPr>
            <p:cNvSpPr/>
            <p:nvPr/>
          </p:nvSpPr>
          <p:spPr>
            <a:xfrm flipV="1">
              <a:off x="9629" y="4406"/>
              <a:ext cx="841" cy="1440"/>
            </a:xfrm>
            <a:prstGeom prst="halfFrame">
              <a:avLst/>
            </a:prstGeom>
            <a:solidFill>
              <a:srgbClr val="BA1E34"/>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pic>
        <p:nvPicPr>
          <p:cNvPr id="65" name="图片 6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11630" y="394323"/>
            <a:ext cx="2055889" cy="268862"/>
          </a:xfrm>
          <a:prstGeom prst="rect">
            <a:avLst/>
          </a:prstGeom>
        </p:spPr>
      </p:pic>
    </p:spTree>
    <p:extLst>
      <p:ext uri="{BB962C8B-B14F-4D97-AF65-F5344CB8AC3E}">
        <p14:creationId xmlns:p14="http://schemas.microsoft.com/office/powerpoint/2010/main" val="1163193662"/>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500" fill="hold"/>
                                        <p:tgtEl>
                                          <p:spTgt spid="37"/>
                                        </p:tgtEl>
                                        <p:attrNameLst>
                                          <p:attrName>ppt_x</p:attrName>
                                        </p:attrNameLst>
                                      </p:cBhvr>
                                      <p:tavLst>
                                        <p:tav tm="0">
                                          <p:val>
                                            <p:strVal val="#ppt_x"/>
                                          </p:val>
                                        </p:tav>
                                        <p:tav tm="100000">
                                          <p:val>
                                            <p:strVal val="#ppt_x"/>
                                          </p:val>
                                        </p:tav>
                                      </p:tavLst>
                                    </p:anim>
                                    <p:anim calcmode="lin" valueType="num">
                                      <p:cBhvr additive="base">
                                        <p:cTn id="13" dur="500" fill="hold"/>
                                        <p:tgtEl>
                                          <p:spTgt spid="3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cBhvr additive="base">
                                        <p:cTn id="16" dur="500" fill="hold"/>
                                        <p:tgtEl>
                                          <p:spTgt spid="41"/>
                                        </p:tgtEl>
                                        <p:attrNameLst>
                                          <p:attrName>ppt_x</p:attrName>
                                        </p:attrNameLst>
                                      </p:cBhvr>
                                      <p:tavLst>
                                        <p:tav tm="0">
                                          <p:val>
                                            <p:strVal val="#ppt_x"/>
                                          </p:val>
                                        </p:tav>
                                        <p:tav tm="100000">
                                          <p:val>
                                            <p:strVal val="#ppt_x"/>
                                          </p:val>
                                        </p:tav>
                                      </p:tavLst>
                                    </p:anim>
                                    <p:anim calcmode="lin" valueType="num">
                                      <p:cBhvr additive="base">
                                        <p:cTn id="17" dur="500" fill="hold"/>
                                        <p:tgtEl>
                                          <p:spTgt spid="41"/>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46"/>
                                        </p:tgtEl>
                                        <p:attrNameLst>
                                          <p:attrName>style.visibility</p:attrName>
                                        </p:attrNameLst>
                                      </p:cBhvr>
                                      <p:to>
                                        <p:strVal val="visible"/>
                                      </p:to>
                                    </p:set>
                                    <p:anim calcmode="lin" valueType="num">
                                      <p:cBhvr additive="base">
                                        <p:cTn id="20" dur="500" fill="hold"/>
                                        <p:tgtEl>
                                          <p:spTgt spid="46"/>
                                        </p:tgtEl>
                                        <p:attrNameLst>
                                          <p:attrName>ppt_x</p:attrName>
                                        </p:attrNameLst>
                                      </p:cBhvr>
                                      <p:tavLst>
                                        <p:tav tm="0">
                                          <p:val>
                                            <p:strVal val="#ppt_x"/>
                                          </p:val>
                                        </p:tav>
                                        <p:tav tm="100000">
                                          <p:val>
                                            <p:strVal val="#ppt_x"/>
                                          </p:val>
                                        </p:tav>
                                      </p:tavLst>
                                    </p:anim>
                                    <p:anim calcmode="lin" valueType="num">
                                      <p:cBhvr additive="base">
                                        <p:cTn id="21" dur="500" fill="hold"/>
                                        <p:tgtEl>
                                          <p:spTgt spid="46"/>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47"/>
                                        </p:tgtEl>
                                        <p:attrNameLst>
                                          <p:attrName>style.visibility</p:attrName>
                                        </p:attrNameLst>
                                      </p:cBhvr>
                                      <p:to>
                                        <p:strVal val="visible"/>
                                      </p:to>
                                    </p:set>
                                    <p:anim calcmode="lin" valueType="num">
                                      <p:cBhvr additive="base">
                                        <p:cTn id="24" dur="500" fill="hold"/>
                                        <p:tgtEl>
                                          <p:spTgt spid="47"/>
                                        </p:tgtEl>
                                        <p:attrNameLst>
                                          <p:attrName>ppt_x</p:attrName>
                                        </p:attrNameLst>
                                      </p:cBhvr>
                                      <p:tavLst>
                                        <p:tav tm="0">
                                          <p:val>
                                            <p:strVal val="#ppt_x"/>
                                          </p:val>
                                        </p:tav>
                                        <p:tav tm="100000">
                                          <p:val>
                                            <p:strVal val="#ppt_x"/>
                                          </p:val>
                                        </p:tav>
                                      </p:tavLst>
                                    </p:anim>
                                    <p:anim calcmode="lin" valueType="num">
                                      <p:cBhvr additive="base">
                                        <p:cTn id="25" dur="500" fill="hold"/>
                                        <p:tgtEl>
                                          <p:spTgt spid="47"/>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ppt_x"/>
                                          </p:val>
                                        </p:tav>
                                        <p:tav tm="100000">
                                          <p:val>
                                            <p:strVal val="#ppt_x"/>
                                          </p:val>
                                        </p:tav>
                                      </p:tavLst>
                                    </p:anim>
                                    <p:anim calcmode="lin" valueType="num">
                                      <p:cBhvr additive="base">
                                        <p:cTn id="29" dur="500" fill="hold"/>
                                        <p:tgtEl>
                                          <p:spTgt spid="48"/>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additive="base">
                                        <p:cTn id="33" dur="500" fill="hold"/>
                                        <p:tgtEl>
                                          <p:spTgt spid="38"/>
                                        </p:tgtEl>
                                        <p:attrNameLst>
                                          <p:attrName>ppt_x</p:attrName>
                                        </p:attrNameLst>
                                      </p:cBhvr>
                                      <p:tavLst>
                                        <p:tav tm="0">
                                          <p:val>
                                            <p:strVal val="#ppt_x"/>
                                          </p:val>
                                        </p:tav>
                                        <p:tav tm="100000">
                                          <p:val>
                                            <p:strVal val="#ppt_x"/>
                                          </p:val>
                                        </p:tav>
                                      </p:tavLst>
                                    </p:anim>
                                    <p:anim calcmode="lin" valueType="num">
                                      <p:cBhvr additive="base">
                                        <p:cTn id="34" dur="500" fill="hold"/>
                                        <p:tgtEl>
                                          <p:spTgt spid="3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additive="base">
                                        <p:cTn id="37" dur="500" fill="hold"/>
                                        <p:tgtEl>
                                          <p:spTgt spid="42"/>
                                        </p:tgtEl>
                                        <p:attrNameLst>
                                          <p:attrName>ppt_x</p:attrName>
                                        </p:attrNameLst>
                                      </p:cBhvr>
                                      <p:tavLst>
                                        <p:tav tm="0">
                                          <p:val>
                                            <p:strVal val="#ppt_x"/>
                                          </p:val>
                                        </p:tav>
                                        <p:tav tm="100000">
                                          <p:val>
                                            <p:strVal val="#ppt_x"/>
                                          </p:val>
                                        </p:tav>
                                      </p:tavLst>
                                    </p:anim>
                                    <p:anim calcmode="lin" valueType="num">
                                      <p:cBhvr additive="base">
                                        <p:cTn id="38" dur="500" fill="hold"/>
                                        <p:tgtEl>
                                          <p:spTgt spid="4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 calcmode="lin" valueType="num">
                                      <p:cBhvr additive="base">
                                        <p:cTn id="41" dur="500" fill="hold"/>
                                        <p:tgtEl>
                                          <p:spTgt spid="49"/>
                                        </p:tgtEl>
                                        <p:attrNameLst>
                                          <p:attrName>ppt_x</p:attrName>
                                        </p:attrNameLst>
                                      </p:cBhvr>
                                      <p:tavLst>
                                        <p:tav tm="0">
                                          <p:val>
                                            <p:strVal val="#ppt_x"/>
                                          </p:val>
                                        </p:tav>
                                        <p:tav tm="100000">
                                          <p:val>
                                            <p:strVal val="#ppt_x"/>
                                          </p:val>
                                        </p:tav>
                                      </p:tavLst>
                                    </p:anim>
                                    <p:anim calcmode="lin" valueType="num">
                                      <p:cBhvr additive="base">
                                        <p:cTn id="42" dur="500" fill="hold"/>
                                        <p:tgtEl>
                                          <p:spTgt spid="4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additive="base">
                                        <p:cTn id="45" dur="500" fill="hold"/>
                                        <p:tgtEl>
                                          <p:spTgt spid="50"/>
                                        </p:tgtEl>
                                        <p:attrNameLst>
                                          <p:attrName>ppt_x</p:attrName>
                                        </p:attrNameLst>
                                      </p:cBhvr>
                                      <p:tavLst>
                                        <p:tav tm="0">
                                          <p:val>
                                            <p:strVal val="#ppt_x"/>
                                          </p:val>
                                        </p:tav>
                                        <p:tav tm="100000">
                                          <p:val>
                                            <p:strVal val="#ppt_x"/>
                                          </p:val>
                                        </p:tav>
                                      </p:tavLst>
                                    </p:anim>
                                    <p:anim calcmode="lin" valueType="num">
                                      <p:cBhvr additive="base">
                                        <p:cTn id="46" dur="500" fill="hold"/>
                                        <p:tgtEl>
                                          <p:spTgt spid="50"/>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1"/>
                                        </p:tgtEl>
                                        <p:attrNameLst>
                                          <p:attrName>style.visibility</p:attrName>
                                        </p:attrNameLst>
                                      </p:cBhvr>
                                      <p:to>
                                        <p:strVal val="visible"/>
                                      </p:to>
                                    </p:set>
                                    <p:anim calcmode="lin" valueType="num">
                                      <p:cBhvr additive="base">
                                        <p:cTn id="49" dur="500" fill="hold"/>
                                        <p:tgtEl>
                                          <p:spTgt spid="51"/>
                                        </p:tgtEl>
                                        <p:attrNameLst>
                                          <p:attrName>ppt_x</p:attrName>
                                        </p:attrNameLst>
                                      </p:cBhvr>
                                      <p:tavLst>
                                        <p:tav tm="0">
                                          <p:val>
                                            <p:strVal val="#ppt_x"/>
                                          </p:val>
                                        </p:tav>
                                        <p:tav tm="100000">
                                          <p:val>
                                            <p:strVal val="#ppt_x"/>
                                          </p:val>
                                        </p:tav>
                                      </p:tavLst>
                                    </p:anim>
                                    <p:anim calcmode="lin" valueType="num">
                                      <p:cBhvr additive="base">
                                        <p:cTn id="50" dur="500" fill="hold"/>
                                        <p:tgtEl>
                                          <p:spTgt spid="51"/>
                                        </p:tgtEl>
                                        <p:attrNameLst>
                                          <p:attrName>ppt_y</p:attrName>
                                        </p:attrNameLst>
                                      </p:cBhvr>
                                      <p:tavLst>
                                        <p:tav tm="0">
                                          <p:val>
                                            <p:strVal val="1+#ppt_h/2"/>
                                          </p:val>
                                        </p:tav>
                                        <p:tav tm="100000">
                                          <p:val>
                                            <p:strVal val="#ppt_y"/>
                                          </p:val>
                                        </p:tav>
                                      </p:tavLst>
                                    </p:anim>
                                  </p:childTnLst>
                                </p:cTn>
                              </p:par>
                            </p:childTnLst>
                          </p:cTn>
                        </p:par>
                        <p:par>
                          <p:cTn id="51" fill="hold">
                            <p:stCondLst>
                              <p:cond delay="1500"/>
                            </p:stCondLst>
                            <p:childTnLst>
                              <p:par>
                                <p:cTn id="52" presetID="2" presetClass="entr" presetSubtype="4"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cBhvr additive="base">
                                        <p:cTn id="54" dur="500" fill="hold"/>
                                        <p:tgtEl>
                                          <p:spTgt spid="39"/>
                                        </p:tgtEl>
                                        <p:attrNameLst>
                                          <p:attrName>ppt_x</p:attrName>
                                        </p:attrNameLst>
                                      </p:cBhvr>
                                      <p:tavLst>
                                        <p:tav tm="0">
                                          <p:val>
                                            <p:strVal val="#ppt_x"/>
                                          </p:val>
                                        </p:tav>
                                        <p:tav tm="100000">
                                          <p:val>
                                            <p:strVal val="#ppt_x"/>
                                          </p:val>
                                        </p:tav>
                                      </p:tavLst>
                                    </p:anim>
                                    <p:anim calcmode="lin" valueType="num">
                                      <p:cBhvr additive="base">
                                        <p:cTn id="55" dur="500" fill="hold"/>
                                        <p:tgtEl>
                                          <p:spTgt spid="39"/>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 calcmode="lin" valueType="num">
                                      <p:cBhvr additive="base">
                                        <p:cTn id="58" dur="500" fill="hold"/>
                                        <p:tgtEl>
                                          <p:spTgt spid="43"/>
                                        </p:tgtEl>
                                        <p:attrNameLst>
                                          <p:attrName>ppt_x</p:attrName>
                                        </p:attrNameLst>
                                      </p:cBhvr>
                                      <p:tavLst>
                                        <p:tav tm="0">
                                          <p:val>
                                            <p:strVal val="#ppt_x"/>
                                          </p:val>
                                        </p:tav>
                                        <p:tav tm="100000">
                                          <p:val>
                                            <p:strVal val="#ppt_x"/>
                                          </p:val>
                                        </p:tav>
                                      </p:tavLst>
                                    </p:anim>
                                    <p:anim calcmode="lin" valueType="num">
                                      <p:cBhvr additive="base">
                                        <p:cTn id="59" dur="500" fill="hold"/>
                                        <p:tgtEl>
                                          <p:spTgt spid="43"/>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52"/>
                                        </p:tgtEl>
                                        <p:attrNameLst>
                                          <p:attrName>style.visibility</p:attrName>
                                        </p:attrNameLst>
                                      </p:cBhvr>
                                      <p:to>
                                        <p:strVal val="visible"/>
                                      </p:to>
                                    </p:set>
                                    <p:anim calcmode="lin" valueType="num">
                                      <p:cBhvr additive="base">
                                        <p:cTn id="62" dur="500" fill="hold"/>
                                        <p:tgtEl>
                                          <p:spTgt spid="52"/>
                                        </p:tgtEl>
                                        <p:attrNameLst>
                                          <p:attrName>ppt_x</p:attrName>
                                        </p:attrNameLst>
                                      </p:cBhvr>
                                      <p:tavLst>
                                        <p:tav tm="0">
                                          <p:val>
                                            <p:strVal val="#ppt_x"/>
                                          </p:val>
                                        </p:tav>
                                        <p:tav tm="100000">
                                          <p:val>
                                            <p:strVal val="#ppt_x"/>
                                          </p:val>
                                        </p:tav>
                                      </p:tavLst>
                                    </p:anim>
                                    <p:anim calcmode="lin" valueType="num">
                                      <p:cBhvr additive="base">
                                        <p:cTn id="63" dur="500" fill="hold"/>
                                        <p:tgtEl>
                                          <p:spTgt spid="52"/>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500" fill="hold"/>
                                        <p:tgtEl>
                                          <p:spTgt spid="53"/>
                                        </p:tgtEl>
                                        <p:attrNameLst>
                                          <p:attrName>ppt_x</p:attrName>
                                        </p:attrNameLst>
                                      </p:cBhvr>
                                      <p:tavLst>
                                        <p:tav tm="0">
                                          <p:val>
                                            <p:strVal val="#ppt_x"/>
                                          </p:val>
                                        </p:tav>
                                        <p:tav tm="100000">
                                          <p:val>
                                            <p:strVal val="#ppt_x"/>
                                          </p:val>
                                        </p:tav>
                                      </p:tavLst>
                                    </p:anim>
                                    <p:anim calcmode="lin" valueType="num">
                                      <p:cBhvr additive="base">
                                        <p:cTn id="67" dur="500" fill="hold"/>
                                        <p:tgtEl>
                                          <p:spTgt spid="53"/>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54"/>
                                        </p:tgtEl>
                                        <p:attrNameLst>
                                          <p:attrName>style.visibility</p:attrName>
                                        </p:attrNameLst>
                                      </p:cBhvr>
                                      <p:to>
                                        <p:strVal val="visible"/>
                                      </p:to>
                                    </p:set>
                                    <p:anim calcmode="lin" valueType="num">
                                      <p:cBhvr additive="base">
                                        <p:cTn id="70" dur="500" fill="hold"/>
                                        <p:tgtEl>
                                          <p:spTgt spid="54"/>
                                        </p:tgtEl>
                                        <p:attrNameLst>
                                          <p:attrName>ppt_x</p:attrName>
                                        </p:attrNameLst>
                                      </p:cBhvr>
                                      <p:tavLst>
                                        <p:tav tm="0">
                                          <p:val>
                                            <p:strVal val="#ppt_x"/>
                                          </p:val>
                                        </p:tav>
                                        <p:tav tm="100000">
                                          <p:val>
                                            <p:strVal val="#ppt_x"/>
                                          </p:val>
                                        </p:tav>
                                      </p:tavLst>
                                    </p:anim>
                                    <p:anim calcmode="lin" valueType="num">
                                      <p:cBhvr additive="base">
                                        <p:cTn id="71" dur="500" fill="hold"/>
                                        <p:tgtEl>
                                          <p:spTgt spid="54"/>
                                        </p:tgtEl>
                                        <p:attrNameLst>
                                          <p:attrName>ppt_y</p:attrName>
                                        </p:attrNameLst>
                                      </p:cBhvr>
                                      <p:tavLst>
                                        <p:tav tm="0">
                                          <p:val>
                                            <p:strVal val="1+#ppt_h/2"/>
                                          </p:val>
                                        </p:tav>
                                        <p:tav tm="100000">
                                          <p:val>
                                            <p:strVal val="#ppt_y"/>
                                          </p:val>
                                        </p:tav>
                                      </p:tavLst>
                                    </p:anim>
                                  </p:childTnLst>
                                </p:cTn>
                              </p:par>
                            </p:childTnLst>
                          </p:cTn>
                        </p:par>
                        <p:par>
                          <p:cTn id="72" fill="hold">
                            <p:stCondLst>
                              <p:cond delay="2000"/>
                            </p:stCondLst>
                            <p:childTnLst>
                              <p:par>
                                <p:cTn id="73" presetID="2" presetClass="entr" presetSubtype="4" fill="hold" grpId="0" nodeType="afterEffect">
                                  <p:stCondLst>
                                    <p:cond delay="0"/>
                                  </p:stCondLst>
                                  <p:childTnLst>
                                    <p:set>
                                      <p:cBhvr>
                                        <p:cTn id="74" dur="1" fill="hold">
                                          <p:stCondLst>
                                            <p:cond delay="0"/>
                                          </p:stCondLst>
                                        </p:cTn>
                                        <p:tgtEl>
                                          <p:spTgt spid="40"/>
                                        </p:tgtEl>
                                        <p:attrNameLst>
                                          <p:attrName>style.visibility</p:attrName>
                                        </p:attrNameLst>
                                      </p:cBhvr>
                                      <p:to>
                                        <p:strVal val="visible"/>
                                      </p:to>
                                    </p:set>
                                    <p:anim calcmode="lin" valueType="num">
                                      <p:cBhvr additive="base">
                                        <p:cTn id="75" dur="500" fill="hold"/>
                                        <p:tgtEl>
                                          <p:spTgt spid="40"/>
                                        </p:tgtEl>
                                        <p:attrNameLst>
                                          <p:attrName>ppt_x</p:attrName>
                                        </p:attrNameLst>
                                      </p:cBhvr>
                                      <p:tavLst>
                                        <p:tav tm="0">
                                          <p:val>
                                            <p:strVal val="#ppt_x"/>
                                          </p:val>
                                        </p:tav>
                                        <p:tav tm="100000">
                                          <p:val>
                                            <p:strVal val="#ppt_x"/>
                                          </p:val>
                                        </p:tav>
                                      </p:tavLst>
                                    </p:anim>
                                    <p:anim calcmode="lin" valueType="num">
                                      <p:cBhvr additive="base">
                                        <p:cTn id="76" dur="500" fill="hold"/>
                                        <p:tgtEl>
                                          <p:spTgt spid="4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anim calcmode="lin" valueType="num">
                                      <p:cBhvr additive="base">
                                        <p:cTn id="79" dur="500" fill="hold"/>
                                        <p:tgtEl>
                                          <p:spTgt spid="44"/>
                                        </p:tgtEl>
                                        <p:attrNameLst>
                                          <p:attrName>ppt_x</p:attrName>
                                        </p:attrNameLst>
                                      </p:cBhvr>
                                      <p:tavLst>
                                        <p:tav tm="0">
                                          <p:val>
                                            <p:strVal val="#ppt_x"/>
                                          </p:val>
                                        </p:tav>
                                        <p:tav tm="100000">
                                          <p:val>
                                            <p:strVal val="#ppt_x"/>
                                          </p:val>
                                        </p:tav>
                                      </p:tavLst>
                                    </p:anim>
                                    <p:anim calcmode="lin" valueType="num">
                                      <p:cBhvr additive="base">
                                        <p:cTn id="80" dur="500" fill="hold"/>
                                        <p:tgtEl>
                                          <p:spTgt spid="4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55"/>
                                        </p:tgtEl>
                                        <p:attrNameLst>
                                          <p:attrName>style.visibility</p:attrName>
                                        </p:attrNameLst>
                                      </p:cBhvr>
                                      <p:to>
                                        <p:strVal val="visible"/>
                                      </p:to>
                                    </p:set>
                                    <p:anim calcmode="lin" valueType="num">
                                      <p:cBhvr additive="base">
                                        <p:cTn id="83" dur="500" fill="hold"/>
                                        <p:tgtEl>
                                          <p:spTgt spid="55"/>
                                        </p:tgtEl>
                                        <p:attrNameLst>
                                          <p:attrName>ppt_x</p:attrName>
                                        </p:attrNameLst>
                                      </p:cBhvr>
                                      <p:tavLst>
                                        <p:tav tm="0">
                                          <p:val>
                                            <p:strVal val="#ppt_x"/>
                                          </p:val>
                                        </p:tav>
                                        <p:tav tm="100000">
                                          <p:val>
                                            <p:strVal val="#ppt_x"/>
                                          </p:val>
                                        </p:tav>
                                      </p:tavLst>
                                    </p:anim>
                                    <p:anim calcmode="lin" valueType="num">
                                      <p:cBhvr additive="base">
                                        <p:cTn id="84" dur="500" fill="hold"/>
                                        <p:tgtEl>
                                          <p:spTgt spid="5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6"/>
                                        </p:tgtEl>
                                        <p:attrNameLst>
                                          <p:attrName>style.visibility</p:attrName>
                                        </p:attrNameLst>
                                      </p:cBhvr>
                                      <p:to>
                                        <p:strVal val="visible"/>
                                      </p:to>
                                    </p:set>
                                    <p:anim calcmode="lin" valueType="num">
                                      <p:cBhvr additive="base">
                                        <p:cTn id="87" dur="500" fill="hold"/>
                                        <p:tgtEl>
                                          <p:spTgt spid="56"/>
                                        </p:tgtEl>
                                        <p:attrNameLst>
                                          <p:attrName>ppt_x</p:attrName>
                                        </p:attrNameLst>
                                      </p:cBhvr>
                                      <p:tavLst>
                                        <p:tav tm="0">
                                          <p:val>
                                            <p:strVal val="#ppt_x"/>
                                          </p:val>
                                        </p:tav>
                                        <p:tav tm="100000">
                                          <p:val>
                                            <p:strVal val="#ppt_x"/>
                                          </p:val>
                                        </p:tav>
                                      </p:tavLst>
                                    </p:anim>
                                    <p:anim calcmode="lin" valueType="num">
                                      <p:cBhvr additive="base">
                                        <p:cTn id="88" dur="500" fill="hold"/>
                                        <p:tgtEl>
                                          <p:spTgt spid="56"/>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7"/>
                                        </p:tgtEl>
                                        <p:attrNameLst>
                                          <p:attrName>style.visibility</p:attrName>
                                        </p:attrNameLst>
                                      </p:cBhvr>
                                      <p:to>
                                        <p:strVal val="visible"/>
                                      </p:to>
                                    </p:set>
                                    <p:anim calcmode="lin" valueType="num">
                                      <p:cBhvr additive="base">
                                        <p:cTn id="91" dur="500" fill="hold"/>
                                        <p:tgtEl>
                                          <p:spTgt spid="57"/>
                                        </p:tgtEl>
                                        <p:attrNameLst>
                                          <p:attrName>ppt_x</p:attrName>
                                        </p:attrNameLst>
                                      </p:cBhvr>
                                      <p:tavLst>
                                        <p:tav tm="0">
                                          <p:val>
                                            <p:strVal val="#ppt_x"/>
                                          </p:val>
                                        </p:tav>
                                        <p:tav tm="100000">
                                          <p:val>
                                            <p:strVal val="#ppt_x"/>
                                          </p:val>
                                        </p:tav>
                                      </p:tavLst>
                                    </p:anim>
                                    <p:anim calcmode="lin" valueType="num">
                                      <p:cBhvr additive="base">
                                        <p:cTn id="92"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P spid="42" grpId="0" animBg="1"/>
      <p:bldP spid="43" grpId="0" animBg="1"/>
      <p:bldP spid="44" grpId="0" animBg="1"/>
      <p:bldP spid="46" grpId="0"/>
      <p:bldP spid="47" grpId="0"/>
      <p:bldP spid="49" grpId="0"/>
      <p:bldP spid="50" grpId="0"/>
      <p:bldP spid="52" grpId="0"/>
      <p:bldP spid="53" grpId="0"/>
      <p:bldP spid="55" grpId="0"/>
      <p:bldP spid="56"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E38C594A-D83D-4693-80E9-1D7B764E00C7}"/>
              </a:ext>
            </a:extLst>
          </p:cNvPr>
          <p:cNvSpPr txBox="1"/>
          <p:nvPr/>
        </p:nvSpPr>
        <p:spPr>
          <a:xfrm>
            <a:off x="1125344" y="236367"/>
            <a:ext cx="5108949" cy="584775"/>
          </a:xfrm>
          <a:prstGeom prst="rect">
            <a:avLst/>
          </a:prstGeom>
          <a:noFill/>
        </p:spPr>
        <p:txBody>
          <a:bodyPr wrap="square" rtlCol="0">
            <a:spAutoFit/>
          </a:bodyPr>
          <a:lstStyle>
            <a:defPPr>
              <a:defRPr lang="zh-CN"/>
            </a:defPPr>
            <a:lvl1pPr algn="ctr">
              <a:defRPr sz="2800" b="1">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学习成果</a:t>
            </a:r>
            <a:r>
              <a:rPr kumimoji="0" lang="en-US" altLang="zh-CN"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a:t>
            </a:r>
            <a:r>
              <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总结</a:t>
            </a:r>
          </a:p>
        </p:txBody>
      </p:sp>
      <p:sp>
        <p:nvSpPr>
          <p:cNvPr id="33" name="矩形 32">
            <a:extLst>
              <a:ext uri="{FF2B5EF4-FFF2-40B4-BE49-F238E27FC236}">
                <a16:creationId xmlns:a16="http://schemas.microsoft.com/office/drawing/2014/main" id="{33550685-596D-46EA-A4C9-489FD4CEA190}"/>
              </a:ext>
            </a:extLst>
          </p:cNvPr>
          <p:cNvSpPr/>
          <p:nvPr/>
        </p:nvSpPr>
        <p:spPr bwMode="auto">
          <a:xfrm>
            <a:off x="410276" y="2232"/>
            <a:ext cx="680835" cy="895098"/>
          </a:xfrm>
          <a:prstGeom prst="rect">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lvl="0" indent="0" algn="ctr" defTabSz="913760" rtl="0" eaLnBrk="1" fontAlgn="base" latinLnBrk="0" hangingPunct="1">
              <a:lnSpc>
                <a:spcPct val="100000"/>
              </a:lnSpc>
              <a:spcBef>
                <a:spcPct val="0"/>
              </a:spcBef>
              <a:spcAft>
                <a:spcPct val="0"/>
              </a:spcAft>
              <a:buClrTx/>
              <a:buSzTx/>
              <a:buFontTx/>
              <a:buNone/>
              <a:tabLst/>
              <a:defRPr/>
            </a:pPr>
            <a:endParaRPr kumimoji="0" lang="zh-CN" altLang="en-US" sz="1999" b="0" i="0" u="none" strike="noStrike" kern="0" cap="none" spc="0" normalizeH="0" baseline="0" noProof="0">
              <a:ln>
                <a:noFill/>
              </a:ln>
              <a:solidFill>
                <a:srgbClr val="FFFFFF"/>
              </a:solidFill>
              <a:effectLst/>
              <a:uLnTx/>
              <a:uFillTx/>
              <a:latin typeface="微软雅黑"/>
              <a:ea typeface="微软雅黑"/>
              <a:cs typeface="+mn-cs"/>
            </a:endParaRPr>
          </a:p>
        </p:txBody>
      </p:sp>
      <p:grpSp>
        <p:nvGrpSpPr>
          <p:cNvPr id="34" name="组合 33">
            <a:extLst>
              <a:ext uri="{FF2B5EF4-FFF2-40B4-BE49-F238E27FC236}">
                <a16:creationId xmlns:a16="http://schemas.microsoft.com/office/drawing/2014/main" id="{D70E7067-5F11-4FDA-81C1-604E9F77ECDE}"/>
              </a:ext>
            </a:extLst>
          </p:cNvPr>
          <p:cNvGrpSpPr/>
          <p:nvPr/>
        </p:nvGrpSpPr>
        <p:grpSpPr>
          <a:xfrm>
            <a:off x="547505" y="386911"/>
            <a:ext cx="406377" cy="406375"/>
            <a:chOff x="2715905" y="-1569492"/>
            <a:chExt cx="504967" cy="504965"/>
          </a:xfrm>
        </p:grpSpPr>
        <p:sp>
          <p:nvSpPr>
            <p:cNvPr id="35" name="椭圆 34">
              <a:extLst>
                <a:ext uri="{FF2B5EF4-FFF2-40B4-BE49-F238E27FC236}">
                  <a16:creationId xmlns:a16="http://schemas.microsoft.com/office/drawing/2014/main" id="{AE8163C7-9BE3-491F-9D81-E51977328B29}"/>
                </a:ext>
              </a:extLst>
            </p:cNvPr>
            <p:cNvSpPr/>
            <p:nvPr/>
          </p:nvSpPr>
          <p:spPr bwMode="auto">
            <a:xfrm>
              <a:off x="2715905" y="-1569492"/>
              <a:ext cx="504967" cy="504965"/>
            </a:xfrm>
            <a:prstGeom prst="ellipse">
              <a:avLst/>
            </a:prstGeom>
            <a:solidFill>
              <a:srgbClr val="FFFFFF"/>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任意多边形: 形状 35">
              <a:extLst>
                <a:ext uri="{FF2B5EF4-FFF2-40B4-BE49-F238E27FC236}">
                  <a16:creationId xmlns:a16="http://schemas.microsoft.com/office/drawing/2014/main" id="{9EE95D1F-45EC-49BB-917C-7F6E5F0C6DD7}"/>
                </a:ext>
              </a:extLst>
            </p:cNvPr>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rgbClr val="BA1E34"/>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64" name="组合 63">
            <a:extLst>
              <a:ext uri="{FF2B5EF4-FFF2-40B4-BE49-F238E27FC236}">
                <a16:creationId xmlns:a16="http://schemas.microsoft.com/office/drawing/2014/main" id="{909A69E7-3B42-4296-8BD6-9B59D6D14D8E}"/>
              </a:ext>
            </a:extLst>
          </p:cNvPr>
          <p:cNvGrpSpPr/>
          <p:nvPr/>
        </p:nvGrpSpPr>
        <p:grpSpPr>
          <a:xfrm>
            <a:off x="10994103" y="1340768"/>
            <a:ext cx="502571" cy="4824537"/>
            <a:chOff x="10994103" y="1484783"/>
            <a:chExt cx="502571" cy="4824537"/>
          </a:xfrm>
        </p:grpSpPr>
        <p:sp>
          <p:nvSpPr>
            <p:cNvPr id="65" name="等腰三角形 6">
              <a:extLst>
                <a:ext uri="{FF2B5EF4-FFF2-40B4-BE49-F238E27FC236}">
                  <a16:creationId xmlns:a16="http://schemas.microsoft.com/office/drawing/2014/main" id="{592E7A20-3038-454C-AE40-C831B07F2E24}"/>
                </a:ext>
              </a:extLst>
            </p:cNvPr>
            <p:cNvSpPr/>
            <p:nvPr/>
          </p:nvSpPr>
          <p:spPr>
            <a:xfrm rot="16200000" flipH="1">
              <a:off x="10693937" y="1784949"/>
              <a:ext cx="1102903" cy="502571"/>
            </a:xfrm>
            <a:custGeom>
              <a:avLst/>
              <a:gdLst>
                <a:gd name="connsiteX0" fmla="*/ 0 w 693325"/>
                <a:gd name="connsiteY0" fmla="*/ 728790 h 728790"/>
                <a:gd name="connsiteX1" fmla="*/ 693325 w 693325"/>
                <a:gd name="connsiteY1" fmla="*/ 0 h 728790"/>
                <a:gd name="connsiteX2" fmla="*/ 693325 w 693325"/>
                <a:gd name="connsiteY2" fmla="*/ 728790 h 728790"/>
                <a:gd name="connsiteX3" fmla="*/ 0 w 693325"/>
                <a:gd name="connsiteY3" fmla="*/ 728790 h 728790"/>
                <a:gd name="connsiteX0" fmla="*/ 0 w 1102903"/>
                <a:gd name="connsiteY0" fmla="*/ 500190 h 500190"/>
                <a:gd name="connsiteX1" fmla="*/ 1102903 w 1102903"/>
                <a:gd name="connsiteY1" fmla="*/ 0 h 500190"/>
                <a:gd name="connsiteX2" fmla="*/ 693325 w 1102903"/>
                <a:gd name="connsiteY2" fmla="*/ 500190 h 500190"/>
                <a:gd name="connsiteX3" fmla="*/ 0 w 1102903"/>
                <a:gd name="connsiteY3" fmla="*/ 500190 h 500190"/>
                <a:gd name="connsiteX0" fmla="*/ 0 w 1102903"/>
                <a:gd name="connsiteY0" fmla="*/ 500190 h 502571"/>
                <a:gd name="connsiteX1" fmla="*/ 1102903 w 1102903"/>
                <a:gd name="connsiteY1" fmla="*/ 0 h 502571"/>
                <a:gd name="connsiteX2" fmla="*/ 729047 w 1102903"/>
                <a:gd name="connsiteY2" fmla="*/ 502571 h 502571"/>
                <a:gd name="connsiteX3" fmla="*/ 0 w 1102903"/>
                <a:gd name="connsiteY3" fmla="*/ 500190 h 502571"/>
              </a:gdLst>
              <a:ahLst/>
              <a:cxnLst>
                <a:cxn ang="0">
                  <a:pos x="connsiteX0" y="connsiteY0"/>
                </a:cxn>
                <a:cxn ang="0">
                  <a:pos x="connsiteX1" y="connsiteY1"/>
                </a:cxn>
                <a:cxn ang="0">
                  <a:pos x="connsiteX2" y="connsiteY2"/>
                </a:cxn>
                <a:cxn ang="0">
                  <a:pos x="connsiteX3" y="connsiteY3"/>
                </a:cxn>
              </a:cxnLst>
              <a:rect l="l" t="t" r="r" b="b"/>
              <a:pathLst>
                <a:path w="1102903" h="502571">
                  <a:moveTo>
                    <a:pt x="0" y="500190"/>
                  </a:moveTo>
                  <a:lnTo>
                    <a:pt x="1102903" y="0"/>
                  </a:lnTo>
                  <a:lnTo>
                    <a:pt x="729047" y="502571"/>
                  </a:lnTo>
                  <a:lnTo>
                    <a:pt x="0" y="500190"/>
                  </a:lnTo>
                  <a:close/>
                </a:path>
              </a:pathLst>
            </a:custGeom>
            <a:solidFill>
              <a:schemeClr val="bg1">
                <a:lumMod val="65000"/>
              </a:scheme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cxnSp>
          <p:nvCxnSpPr>
            <p:cNvPr id="66" name="直接连接符 65">
              <a:extLst>
                <a:ext uri="{FF2B5EF4-FFF2-40B4-BE49-F238E27FC236}">
                  <a16:creationId xmlns:a16="http://schemas.microsoft.com/office/drawing/2014/main" id="{BEBA684D-AF00-4FAC-BF6F-6EB2B16ACFA0}"/>
                </a:ext>
              </a:extLst>
            </p:cNvPr>
            <p:cNvCxnSpPr/>
            <p:nvPr/>
          </p:nvCxnSpPr>
          <p:spPr>
            <a:xfrm flipH="1">
              <a:off x="11001690" y="2578162"/>
              <a:ext cx="1" cy="37311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7" name="组合 66">
            <a:extLst>
              <a:ext uri="{FF2B5EF4-FFF2-40B4-BE49-F238E27FC236}">
                <a16:creationId xmlns:a16="http://schemas.microsoft.com/office/drawing/2014/main" id="{C261C1D3-9413-4B99-9BC9-1BCE0FA7FDFA}"/>
              </a:ext>
            </a:extLst>
          </p:cNvPr>
          <p:cNvGrpSpPr/>
          <p:nvPr/>
        </p:nvGrpSpPr>
        <p:grpSpPr>
          <a:xfrm>
            <a:off x="695325" y="1340768"/>
            <a:ext cx="502571" cy="4824537"/>
            <a:chOff x="695325" y="1484783"/>
            <a:chExt cx="502571" cy="4824537"/>
          </a:xfrm>
          <a:effectLst>
            <a:outerShdw blurRad="254000" dist="63500" dir="2700000" algn="tl" rotWithShape="0">
              <a:prstClr val="black">
                <a:alpha val="30000"/>
              </a:prstClr>
            </a:outerShdw>
          </a:effectLst>
        </p:grpSpPr>
        <p:sp>
          <p:nvSpPr>
            <p:cNvPr id="68" name="等腰三角形 6">
              <a:extLst>
                <a:ext uri="{FF2B5EF4-FFF2-40B4-BE49-F238E27FC236}">
                  <a16:creationId xmlns:a16="http://schemas.microsoft.com/office/drawing/2014/main" id="{81F5CF57-D946-458C-898F-6661B0354490}"/>
                </a:ext>
              </a:extLst>
            </p:cNvPr>
            <p:cNvSpPr/>
            <p:nvPr/>
          </p:nvSpPr>
          <p:spPr>
            <a:xfrm rot="5400000">
              <a:off x="395159" y="1784949"/>
              <a:ext cx="1102903" cy="502571"/>
            </a:xfrm>
            <a:custGeom>
              <a:avLst/>
              <a:gdLst>
                <a:gd name="connsiteX0" fmla="*/ 0 w 693325"/>
                <a:gd name="connsiteY0" fmla="*/ 728790 h 728790"/>
                <a:gd name="connsiteX1" fmla="*/ 693325 w 693325"/>
                <a:gd name="connsiteY1" fmla="*/ 0 h 728790"/>
                <a:gd name="connsiteX2" fmla="*/ 693325 w 693325"/>
                <a:gd name="connsiteY2" fmla="*/ 728790 h 728790"/>
                <a:gd name="connsiteX3" fmla="*/ 0 w 693325"/>
                <a:gd name="connsiteY3" fmla="*/ 728790 h 728790"/>
                <a:gd name="connsiteX0" fmla="*/ 0 w 1102903"/>
                <a:gd name="connsiteY0" fmla="*/ 500190 h 500190"/>
                <a:gd name="connsiteX1" fmla="*/ 1102903 w 1102903"/>
                <a:gd name="connsiteY1" fmla="*/ 0 h 500190"/>
                <a:gd name="connsiteX2" fmla="*/ 693325 w 1102903"/>
                <a:gd name="connsiteY2" fmla="*/ 500190 h 500190"/>
                <a:gd name="connsiteX3" fmla="*/ 0 w 1102903"/>
                <a:gd name="connsiteY3" fmla="*/ 500190 h 500190"/>
                <a:gd name="connsiteX0" fmla="*/ 0 w 1102903"/>
                <a:gd name="connsiteY0" fmla="*/ 500190 h 502571"/>
                <a:gd name="connsiteX1" fmla="*/ 1102903 w 1102903"/>
                <a:gd name="connsiteY1" fmla="*/ 0 h 502571"/>
                <a:gd name="connsiteX2" fmla="*/ 729047 w 1102903"/>
                <a:gd name="connsiteY2" fmla="*/ 502571 h 502571"/>
                <a:gd name="connsiteX3" fmla="*/ 0 w 1102903"/>
                <a:gd name="connsiteY3" fmla="*/ 500190 h 502571"/>
              </a:gdLst>
              <a:ahLst/>
              <a:cxnLst>
                <a:cxn ang="0">
                  <a:pos x="connsiteX0" y="connsiteY0"/>
                </a:cxn>
                <a:cxn ang="0">
                  <a:pos x="connsiteX1" y="connsiteY1"/>
                </a:cxn>
                <a:cxn ang="0">
                  <a:pos x="connsiteX2" y="connsiteY2"/>
                </a:cxn>
                <a:cxn ang="0">
                  <a:pos x="connsiteX3" y="connsiteY3"/>
                </a:cxn>
              </a:cxnLst>
              <a:rect l="l" t="t" r="r" b="b"/>
              <a:pathLst>
                <a:path w="1102903" h="502571">
                  <a:moveTo>
                    <a:pt x="0" y="500190"/>
                  </a:moveTo>
                  <a:lnTo>
                    <a:pt x="1102903" y="0"/>
                  </a:lnTo>
                  <a:lnTo>
                    <a:pt x="729047" y="502571"/>
                  </a:lnTo>
                  <a:lnTo>
                    <a:pt x="0" y="50019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cxnSp>
          <p:nvCxnSpPr>
            <p:cNvPr id="69" name="直接连接符 68">
              <a:extLst>
                <a:ext uri="{FF2B5EF4-FFF2-40B4-BE49-F238E27FC236}">
                  <a16:creationId xmlns:a16="http://schemas.microsoft.com/office/drawing/2014/main" id="{7A1EF0A0-28A4-4F3E-A78E-BACB15A5C904}"/>
                </a:ext>
              </a:extLst>
            </p:cNvPr>
            <p:cNvCxnSpPr/>
            <p:nvPr/>
          </p:nvCxnSpPr>
          <p:spPr>
            <a:xfrm>
              <a:off x="1190309" y="2578162"/>
              <a:ext cx="0" cy="37311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0" name="组合 69">
            <a:extLst>
              <a:ext uri="{FF2B5EF4-FFF2-40B4-BE49-F238E27FC236}">
                <a16:creationId xmlns:a16="http://schemas.microsoft.com/office/drawing/2014/main" id="{8BFFF2C0-8CD0-4D1E-8EE3-53FCD963F6D9}"/>
              </a:ext>
            </a:extLst>
          </p:cNvPr>
          <p:cNvGrpSpPr/>
          <p:nvPr/>
        </p:nvGrpSpPr>
        <p:grpSpPr>
          <a:xfrm>
            <a:off x="695325" y="1340769"/>
            <a:ext cx="5400675" cy="743667"/>
            <a:chOff x="695325" y="1484784"/>
            <a:chExt cx="5400675" cy="743667"/>
          </a:xfrm>
          <a:effectLst>
            <a:outerShdw blurRad="254000" dist="63500" dir="2700000" algn="tl" rotWithShape="0">
              <a:prstClr val="black">
                <a:alpha val="30000"/>
              </a:prstClr>
            </a:outerShdw>
          </a:effectLst>
        </p:grpSpPr>
        <p:sp>
          <p:nvSpPr>
            <p:cNvPr id="71" name="五边形 42">
              <a:extLst>
                <a:ext uri="{FF2B5EF4-FFF2-40B4-BE49-F238E27FC236}">
                  <a16:creationId xmlns:a16="http://schemas.microsoft.com/office/drawing/2014/main" id="{76406680-E35C-410A-9CBC-2070E8895623}"/>
                </a:ext>
              </a:extLst>
            </p:cNvPr>
            <p:cNvSpPr/>
            <p:nvPr/>
          </p:nvSpPr>
          <p:spPr>
            <a:xfrm>
              <a:off x="695325" y="1484784"/>
              <a:ext cx="5400675" cy="728790"/>
            </a:xfrm>
            <a:prstGeom prst="homePlate">
              <a:avLst/>
            </a:prstGeom>
            <a:solidFill>
              <a:srgbClr val="E5323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72" name="TextBox 19">
              <a:extLst>
                <a:ext uri="{FF2B5EF4-FFF2-40B4-BE49-F238E27FC236}">
                  <a16:creationId xmlns:a16="http://schemas.microsoft.com/office/drawing/2014/main" id="{870CA803-340E-4DAE-8077-2311B9748C6D}"/>
                </a:ext>
              </a:extLst>
            </p:cNvPr>
            <p:cNvSpPr txBox="1"/>
            <p:nvPr/>
          </p:nvSpPr>
          <p:spPr>
            <a:xfrm>
              <a:off x="1973999" y="1556792"/>
              <a:ext cx="2843328" cy="671659"/>
            </a:xfrm>
            <a:prstGeom prst="rect">
              <a:avLst/>
            </a:prstGeom>
            <a:noFill/>
          </p:spPr>
          <p:txBody>
            <a:bodyPr wrap="square" rtlCol="0">
              <a:spAutoFit/>
            </a:bodyPr>
            <a:lstStyle/>
            <a:p>
              <a:pPr algn="ctr">
                <a:lnSpc>
                  <a:spcPct val="130000"/>
                </a:lnSpc>
              </a:pPr>
              <a:r>
                <a:rPr lang="zh-CN" altLang="en-US" sz="3200" dirty="0">
                  <a:solidFill>
                    <a:schemeClr val="bg1">
                      <a:lumMod val="95000"/>
                    </a:schemeClr>
                  </a:solidFill>
                  <a:latin typeface="思源黑体" panose="020B0500000000000000" pitchFamily="34" charset="-122"/>
                  <a:ea typeface="思源黑体" panose="020B0500000000000000" pitchFamily="34" charset="-122"/>
                  <a:cs typeface="+mn-ea"/>
                  <a:sym typeface="+mn-lt"/>
                </a:rPr>
                <a:t>培训</a:t>
              </a:r>
            </a:p>
          </p:txBody>
        </p:sp>
      </p:grpSp>
      <p:grpSp>
        <p:nvGrpSpPr>
          <p:cNvPr id="73" name="组合 72">
            <a:extLst>
              <a:ext uri="{FF2B5EF4-FFF2-40B4-BE49-F238E27FC236}">
                <a16:creationId xmlns:a16="http://schemas.microsoft.com/office/drawing/2014/main" id="{DDCA4DE2-B6C7-4D70-987D-40E60160C8AC}"/>
              </a:ext>
            </a:extLst>
          </p:cNvPr>
          <p:cNvGrpSpPr/>
          <p:nvPr/>
        </p:nvGrpSpPr>
        <p:grpSpPr>
          <a:xfrm>
            <a:off x="6095999" y="1340769"/>
            <a:ext cx="5400675" cy="743667"/>
            <a:chOff x="6095999" y="1484784"/>
            <a:chExt cx="5400675" cy="743667"/>
          </a:xfrm>
          <a:effectLst>
            <a:outerShdw blurRad="254000" dist="63500" dir="2700000" algn="tl" rotWithShape="0">
              <a:prstClr val="black">
                <a:alpha val="30000"/>
              </a:prstClr>
            </a:outerShdw>
          </a:effectLst>
        </p:grpSpPr>
        <p:sp>
          <p:nvSpPr>
            <p:cNvPr id="74" name="五边形 45">
              <a:extLst>
                <a:ext uri="{FF2B5EF4-FFF2-40B4-BE49-F238E27FC236}">
                  <a16:creationId xmlns:a16="http://schemas.microsoft.com/office/drawing/2014/main" id="{12D4E4AA-EA2B-401A-B32E-04DF00417486}"/>
                </a:ext>
              </a:extLst>
            </p:cNvPr>
            <p:cNvSpPr/>
            <p:nvPr/>
          </p:nvSpPr>
          <p:spPr>
            <a:xfrm flipH="1">
              <a:off x="6095999" y="1484784"/>
              <a:ext cx="5400675" cy="728790"/>
            </a:xfrm>
            <a:prstGeom prst="homePlate">
              <a:avLst/>
            </a:prstGeom>
            <a:solidFill>
              <a:srgbClr val="59595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75" name="TextBox 19">
              <a:extLst>
                <a:ext uri="{FF2B5EF4-FFF2-40B4-BE49-F238E27FC236}">
                  <a16:creationId xmlns:a16="http://schemas.microsoft.com/office/drawing/2014/main" id="{043B75F5-D60A-4319-A61D-2408292882BB}"/>
                </a:ext>
              </a:extLst>
            </p:cNvPr>
            <p:cNvSpPr txBox="1"/>
            <p:nvPr/>
          </p:nvSpPr>
          <p:spPr>
            <a:xfrm>
              <a:off x="7333551" y="1556792"/>
              <a:ext cx="2925572" cy="671659"/>
            </a:xfrm>
            <a:prstGeom prst="rect">
              <a:avLst/>
            </a:prstGeom>
            <a:noFill/>
          </p:spPr>
          <p:txBody>
            <a:bodyPr wrap="square" rtlCol="0">
              <a:spAutoFit/>
            </a:bodyPr>
            <a:lstStyle/>
            <a:p>
              <a:pPr algn="ctr">
                <a:lnSpc>
                  <a:spcPct val="130000"/>
                </a:lnSpc>
              </a:pPr>
              <a:r>
                <a:rPr lang="zh-CN" altLang="en-US" sz="3200" dirty="0">
                  <a:solidFill>
                    <a:schemeClr val="bg1">
                      <a:lumMod val="95000"/>
                    </a:schemeClr>
                  </a:solidFill>
                  <a:latin typeface="思源黑体" panose="020B0500000000000000" pitchFamily="34" charset="-122"/>
                  <a:ea typeface="思源黑体" panose="020B0500000000000000" pitchFamily="34" charset="-122"/>
                  <a:cs typeface="+mn-ea"/>
                  <a:sym typeface="+mn-lt"/>
                </a:rPr>
                <a:t>项目</a:t>
              </a:r>
            </a:p>
          </p:txBody>
        </p:sp>
      </p:grpSp>
      <p:grpSp>
        <p:nvGrpSpPr>
          <p:cNvPr id="77" name="组合 76">
            <a:extLst>
              <a:ext uri="{FF2B5EF4-FFF2-40B4-BE49-F238E27FC236}">
                <a16:creationId xmlns:a16="http://schemas.microsoft.com/office/drawing/2014/main" id="{9C5ECA7F-764E-472E-8BC5-6471152646B9}"/>
              </a:ext>
            </a:extLst>
          </p:cNvPr>
          <p:cNvGrpSpPr/>
          <p:nvPr/>
        </p:nvGrpSpPr>
        <p:grpSpPr>
          <a:xfrm>
            <a:off x="6695973" y="2811572"/>
            <a:ext cx="338286" cy="342403"/>
            <a:chOff x="2071540" y="3138835"/>
            <a:chExt cx="338286" cy="342403"/>
          </a:xfrm>
          <a:effectLst>
            <a:outerShdw blurRad="254000" dist="63500" dir="2700000" algn="tl" rotWithShape="0">
              <a:prstClr val="black">
                <a:alpha val="30000"/>
              </a:prstClr>
            </a:outerShdw>
          </a:effectLst>
        </p:grpSpPr>
        <p:sp>
          <p:nvSpPr>
            <p:cNvPr id="78" name="椭圆 77">
              <a:extLst>
                <a:ext uri="{FF2B5EF4-FFF2-40B4-BE49-F238E27FC236}">
                  <a16:creationId xmlns:a16="http://schemas.microsoft.com/office/drawing/2014/main" id="{4877DA67-6F7D-4903-B865-CDD186B535C9}"/>
                </a:ext>
              </a:extLst>
            </p:cNvPr>
            <p:cNvSpPr/>
            <p:nvPr/>
          </p:nvSpPr>
          <p:spPr>
            <a:xfrm>
              <a:off x="2071540" y="3142952"/>
              <a:ext cx="338286" cy="338286"/>
            </a:xfrm>
            <a:prstGeom prst="ellipse">
              <a:avLst/>
            </a:prstGeom>
            <a:solidFill>
              <a:srgbClr val="E5323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思源黑体" panose="020B0500000000000000" pitchFamily="34" charset="-122"/>
                <a:ea typeface="思源黑体" panose="020B0500000000000000" pitchFamily="34" charset="-122"/>
                <a:cs typeface="+mn-ea"/>
                <a:sym typeface="+mn-lt"/>
              </a:endParaRPr>
            </a:p>
          </p:txBody>
        </p:sp>
        <p:sp>
          <p:nvSpPr>
            <p:cNvPr id="79" name="TextBox 14">
              <a:extLst>
                <a:ext uri="{FF2B5EF4-FFF2-40B4-BE49-F238E27FC236}">
                  <a16:creationId xmlns:a16="http://schemas.microsoft.com/office/drawing/2014/main" id="{CF424F02-3052-4980-B36A-FBFD3E0CEC5F}"/>
                </a:ext>
              </a:extLst>
            </p:cNvPr>
            <p:cNvSpPr txBox="1"/>
            <p:nvPr/>
          </p:nvSpPr>
          <p:spPr>
            <a:xfrm>
              <a:off x="2111290" y="3138835"/>
              <a:ext cx="274724" cy="253403"/>
            </a:xfrm>
            <a:prstGeom prst="rect">
              <a:avLst/>
            </a:prstGeom>
          </p:spPr>
          <p:txBody>
            <a:bodyPr wrap="square" lIns="0" tIns="0" rIns="0" bIns="0">
              <a:spAutoFit/>
            </a:bodyPr>
            <a:lstStyle>
              <a:defPPr>
                <a:defRPr lang="zh-CN"/>
              </a:defPPr>
              <a:lvl1pPr>
                <a:defRPr sz="1400">
                  <a:solidFill>
                    <a:schemeClr val="bg2"/>
                  </a:solidFill>
                  <a:latin typeface="Impact" pitchFamily="34" charset="0"/>
                </a:defRPr>
              </a:lvl1pPr>
            </a:lstStyle>
            <a:p>
              <a:pPr algn="ctr">
                <a:lnSpc>
                  <a:spcPct val="130000"/>
                </a:lnSpc>
              </a:pPr>
              <a:r>
                <a:rPr lang="en-US" altLang="zh-CN" dirty="0">
                  <a:solidFill>
                    <a:schemeClr val="bg1"/>
                  </a:solidFill>
                  <a:latin typeface="思源黑体" panose="020B0500000000000000" pitchFamily="34" charset="-122"/>
                  <a:ea typeface="思源黑体" panose="020B0500000000000000" pitchFamily="34" charset="-122"/>
                  <a:cs typeface="+mn-ea"/>
                  <a:sym typeface="+mn-lt"/>
                </a:rPr>
                <a:t>1</a:t>
              </a:r>
              <a:endParaRPr lang="zh-CN" altLang="en-US" dirty="0">
                <a:solidFill>
                  <a:schemeClr val="bg1"/>
                </a:solidFill>
                <a:latin typeface="思源黑体" panose="020B0500000000000000" pitchFamily="34" charset="-122"/>
                <a:ea typeface="思源黑体" panose="020B0500000000000000" pitchFamily="34" charset="-122"/>
                <a:cs typeface="+mn-ea"/>
                <a:sym typeface="+mn-lt"/>
              </a:endParaRPr>
            </a:p>
          </p:txBody>
        </p:sp>
      </p:grpSp>
      <p:grpSp>
        <p:nvGrpSpPr>
          <p:cNvPr id="80" name="组合 79">
            <a:extLst>
              <a:ext uri="{FF2B5EF4-FFF2-40B4-BE49-F238E27FC236}">
                <a16:creationId xmlns:a16="http://schemas.microsoft.com/office/drawing/2014/main" id="{C22CB384-F5E3-4CEF-AB74-9C060FFD30D2}"/>
              </a:ext>
            </a:extLst>
          </p:cNvPr>
          <p:cNvGrpSpPr/>
          <p:nvPr/>
        </p:nvGrpSpPr>
        <p:grpSpPr>
          <a:xfrm>
            <a:off x="6695973" y="3896053"/>
            <a:ext cx="338286" cy="342403"/>
            <a:chOff x="2071540" y="3138835"/>
            <a:chExt cx="338286" cy="342403"/>
          </a:xfrm>
          <a:effectLst>
            <a:outerShdw blurRad="254000" dist="63500" dir="2700000" algn="tl" rotWithShape="0">
              <a:prstClr val="black">
                <a:alpha val="30000"/>
              </a:prstClr>
            </a:outerShdw>
          </a:effectLst>
        </p:grpSpPr>
        <p:sp>
          <p:nvSpPr>
            <p:cNvPr id="81" name="椭圆 80">
              <a:extLst>
                <a:ext uri="{FF2B5EF4-FFF2-40B4-BE49-F238E27FC236}">
                  <a16:creationId xmlns:a16="http://schemas.microsoft.com/office/drawing/2014/main" id="{83ED1B9E-E510-4C1A-BCAE-751B6003FB35}"/>
                </a:ext>
              </a:extLst>
            </p:cNvPr>
            <p:cNvSpPr/>
            <p:nvPr/>
          </p:nvSpPr>
          <p:spPr>
            <a:xfrm>
              <a:off x="2071540" y="3142952"/>
              <a:ext cx="338286" cy="338286"/>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思源黑体" panose="020B0500000000000000" pitchFamily="34" charset="-122"/>
                <a:ea typeface="思源黑体" panose="020B0500000000000000" pitchFamily="34" charset="-122"/>
                <a:cs typeface="+mn-ea"/>
                <a:sym typeface="+mn-lt"/>
              </a:endParaRPr>
            </a:p>
          </p:txBody>
        </p:sp>
        <p:sp>
          <p:nvSpPr>
            <p:cNvPr id="82" name="TextBox 14">
              <a:extLst>
                <a:ext uri="{FF2B5EF4-FFF2-40B4-BE49-F238E27FC236}">
                  <a16:creationId xmlns:a16="http://schemas.microsoft.com/office/drawing/2014/main" id="{0AB665D2-CBFB-4EFF-8203-22D6B3C9E0A8}"/>
                </a:ext>
              </a:extLst>
            </p:cNvPr>
            <p:cNvSpPr txBox="1"/>
            <p:nvPr/>
          </p:nvSpPr>
          <p:spPr>
            <a:xfrm>
              <a:off x="2111290" y="3138835"/>
              <a:ext cx="274724" cy="253403"/>
            </a:xfrm>
            <a:prstGeom prst="rect">
              <a:avLst/>
            </a:prstGeom>
          </p:spPr>
          <p:txBody>
            <a:bodyPr wrap="square" lIns="0" tIns="0" rIns="0" bIns="0">
              <a:spAutoFit/>
            </a:bodyPr>
            <a:lstStyle>
              <a:defPPr>
                <a:defRPr lang="zh-CN"/>
              </a:defPPr>
              <a:lvl1pPr>
                <a:defRPr sz="1400">
                  <a:solidFill>
                    <a:schemeClr val="bg2"/>
                  </a:solidFill>
                  <a:latin typeface="Impact" pitchFamily="34" charset="0"/>
                </a:defRPr>
              </a:lvl1pPr>
            </a:lstStyle>
            <a:p>
              <a:pPr algn="ctr">
                <a:lnSpc>
                  <a:spcPct val="130000"/>
                </a:lnSpc>
              </a:pPr>
              <a:r>
                <a:rPr lang="en-US" altLang="zh-CN" dirty="0">
                  <a:solidFill>
                    <a:schemeClr val="bg1"/>
                  </a:solidFill>
                  <a:latin typeface="思源黑体" panose="020B0500000000000000" pitchFamily="34" charset="-122"/>
                  <a:ea typeface="思源黑体" panose="020B0500000000000000" pitchFamily="34" charset="-122"/>
                  <a:cs typeface="+mn-ea"/>
                  <a:sym typeface="+mn-lt"/>
                </a:rPr>
                <a:t>2</a:t>
              </a:r>
              <a:endParaRPr lang="zh-CN" altLang="en-US" dirty="0">
                <a:solidFill>
                  <a:schemeClr val="bg1"/>
                </a:solidFill>
                <a:latin typeface="思源黑体" panose="020B0500000000000000" pitchFamily="34" charset="-122"/>
                <a:ea typeface="思源黑体" panose="020B0500000000000000" pitchFamily="34" charset="-122"/>
                <a:cs typeface="+mn-ea"/>
                <a:sym typeface="+mn-lt"/>
              </a:endParaRPr>
            </a:p>
          </p:txBody>
        </p:sp>
      </p:grpSp>
      <p:grpSp>
        <p:nvGrpSpPr>
          <p:cNvPr id="83" name="组合 82">
            <a:extLst>
              <a:ext uri="{FF2B5EF4-FFF2-40B4-BE49-F238E27FC236}">
                <a16:creationId xmlns:a16="http://schemas.microsoft.com/office/drawing/2014/main" id="{278EC956-4747-44B9-9CF2-6DC6EFD5C39D}"/>
              </a:ext>
            </a:extLst>
          </p:cNvPr>
          <p:cNvGrpSpPr/>
          <p:nvPr/>
        </p:nvGrpSpPr>
        <p:grpSpPr>
          <a:xfrm>
            <a:off x="6695973" y="4761505"/>
            <a:ext cx="338286" cy="342403"/>
            <a:chOff x="2071540" y="3138835"/>
            <a:chExt cx="338286" cy="342403"/>
          </a:xfrm>
          <a:effectLst>
            <a:outerShdw blurRad="254000" dist="63500" dir="2700000" algn="tl" rotWithShape="0">
              <a:prstClr val="black">
                <a:alpha val="30000"/>
              </a:prstClr>
            </a:outerShdw>
          </a:effectLst>
        </p:grpSpPr>
        <p:sp>
          <p:nvSpPr>
            <p:cNvPr id="84" name="椭圆 83">
              <a:extLst>
                <a:ext uri="{FF2B5EF4-FFF2-40B4-BE49-F238E27FC236}">
                  <a16:creationId xmlns:a16="http://schemas.microsoft.com/office/drawing/2014/main" id="{FD5DBB3E-E45E-4769-A3CA-F964BE65BCA9}"/>
                </a:ext>
              </a:extLst>
            </p:cNvPr>
            <p:cNvSpPr/>
            <p:nvPr/>
          </p:nvSpPr>
          <p:spPr>
            <a:xfrm>
              <a:off x="2071540" y="3142952"/>
              <a:ext cx="338286" cy="338286"/>
            </a:xfrm>
            <a:prstGeom prst="ellipse">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思源黑体" panose="020B0500000000000000" pitchFamily="34" charset="-122"/>
                <a:ea typeface="思源黑体" panose="020B0500000000000000" pitchFamily="34" charset="-122"/>
                <a:cs typeface="+mn-ea"/>
                <a:sym typeface="+mn-lt"/>
              </a:endParaRPr>
            </a:p>
          </p:txBody>
        </p:sp>
        <p:sp>
          <p:nvSpPr>
            <p:cNvPr id="85" name="TextBox 14">
              <a:extLst>
                <a:ext uri="{FF2B5EF4-FFF2-40B4-BE49-F238E27FC236}">
                  <a16:creationId xmlns:a16="http://schemas.microsoft.com/office/drawing/2014/main" id="{8FBCB2D4-8F71-4020-B6AC-80E04DFC3B12}"/>
                </a:ext>
              </a:extLst>
            </p:cNvPr>
            <p:cNvSpPr txBox="1"/>
            <p:nvPr/>
          </p:nvSpPr>
          <p:spPr>
            <a:xfrm>
              <a:off x="2111290" y="3138835"/>
              <a:ext cx="274724" cy="253403"/>
            </a:xfrm>
            <a:prstGeom prst="rect">
              <a:avLst/>
            </a:prstGeom>
          </p:spPr>
          <p:txBody>
            <a:bodyPr wrap="square" lIns="0" tIns="0" rIns="0" bIns="0">
              <a:spAutoFit/>
            </a:bodyPr>
            <a:lstStyle>
              <a:defPPr>
                <a:defRPr lang="zh-CN"/>
              </a:defPPr>
              <a:lvl1pPr>
                <a:defRPr sz="1400">
                  <a:solidFill>
                    <a:schemeClr val="bg2"/>
                  </a:solidFill>
                  <a:latin typeface="Impact" pitchFamily="34" charset="0"/>
                </a:defRPr>
              </a:lvl1pPr>
            </a:lstStyle>
            <a:p>
              <a:pPr algn="ctr">
                <a:lnSpc>
                  <a:spcPct val="130000"/>
                </a:lnSpc>
              </a:pPr>
              <a:r>
                <a:rPr lang="en-US" altLang="zh-CN" dirty="0">
                  <a:solidFill>
                    <a:schemeClr val="bg1"/>
                  </a:solidFill>
                  <a:latin typeface="思源黑体" panose="020B0500000000000000" pitchFamily="34" charset="-122"/>
                  <a:ea typeface="思源黑体" panose="020B0500000000000000" pitchFamily="34" charset="-122"/>
                  <a:cs typeface="+mn-ea"/>
                  <a:sym typeface="+mn-lt"/>
                </a:rPr>
                <a:t>3</a:t>
              </a:r>
              <a:endParaRPr lang="zh-CN" altLang="en-US" dirty="0">
                <a:solidFill>
                  <a:schemeClr val="bg1"/>
                </a:solidFill>
                <a:latin typeface="思源黑体" panose="020B0500000000000000" pitchFamily="34" charset="-122"/>
                <a:ea typeface="思源黑体" panose="020B0500000000000000" pitchFamily="34" charset="-122"/>
                <a:cs typeface="+mn-ea"/>
                <a:sym typeface="+mn-lt"/>
              </a:endParaRPr>
            </a:p>
          </p:txBody>
        </p:sp>
      </p:grpSp>
      <p:cxnSp>
        <p:nvCxnSpPr>
          <p:cNvPr id="93" name="直接连接符 92">
            <a:extLst>
              <a:ext uri="{FF2B5EF4-FFF2-40B4-BE49-F238E27FC236}">
                <a16:creationId xmlns:a16="http://schemas.microsoft.com/office/drawing/2014/main" id="{4D6FD305-0040-4BC0-BC26-89D70F2D44D8}"/>
              </a:ext>
            </a:extLst>
          </p:cNvPr>
          <p:cNvCxnSpPr/>
          <p:nvPr/>
        </p:nvCxnSpPr>
        <p:spPr>
          <a:xfrm>
            <a:off x="6103587" y="6165305"/>
            <a:ext cx="489810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FA1F2F9F-4D49-450B-AA30-515F051E1C3D}"/>
              </a:ext>
            </a:extLst>
          </p:cNvPr>
          <p:cNvCxnSpPr/>
          <p:nvPr/>
        </p:nvCxnSpPr>
        <p:spPr>
          <a:xfrm>
            <a:off x="1197897" y="6165305"/>
            <a:ext cx="489810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5" name="组合 94">
            <a:extLst>
              <a:ext uri="{FF2B5EF4-FFF2-40B4-BE49-F238E27FC236}">
                <a16:creationId xmlns:a16="http://schemas.microsoft.com/office/drawing/2014/main" id="{C3847385-8A50-4C31-8C6A-9210B795C84C}"/>
              </a:ext>
            </a:extLst>
          </p:cNvPr>
          <p:cNvGrpSpPr/>
          <p:nvPr/>
        </p:nvGrpSpPr>
        <p:grpSpPr>
          <a:xfrm>
            <a:off x="1595543" y="2811572"/>
            <a:ext cx="338286" cy="342403"/>
            <a:chOff x="2071540" y="3138835"/>
            <a:chExt cx="338286" cy="342403"/>
          </a:xfrm>
          <a:effectLst>
            <a:outerShdw blurRad="254000" dist="63500" dir="2700000" algn="tl" rotWithShape="0">
              <a:prstClr val="black">
                <a:alpha val="30000"/>
              </a:prstClr>
            </a:outerShdw>
          </a:effectLst>
        </p:grpSpPr>
        <p:sp>
          <p:nvSpPr>
            <p:cNvPr id="96" name="椭圆 95">
              <a:extLst>
                <a:ext uri="{FF2B5EF4-FFF2-40B4-BE49-F238E27FC236}">
                  <a16:creationId xmlns:a16="http://schemas.microsoft.com/office/drawing/2014/main" id="{5B53DCB1-017E-4D22-BC49-A1CBC432BF81}"/>
                </a:ext>
              </a:extLst>
            </p:cNvPr>
            <p:cNvSpPr/>
            <p:nvPr/>
          </p:nvSpPr>
          <p:spPr>
            <a:xfrm>
              <a:off x="2071540" y="3142952"/>
              <a:ext cx="338286" cy="338286"/>
            </a:xfrm>
            <a:prstGeom prst="ellipse">
              <a:avLst/>
            </a:prstGeom>
            <a:solidFill>
              <a:srgbClr val="E5323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思源黑体" panose="020B0500000000000000" pitchFamily="34" charset="-122"/>
                <a:ea typeface="思源黑体" panose="020B0500000000000000" pitchFamily="34" charset="-122"/>
                <a:cs typeface="+mn-ea"/>
                <a:sym typeface="+mn-lt"/>
              </a:endParaRPr>
            </a:p>
          </p:txBody>
        </p:sp>
        <p:sp>
          <p:nvSpPr>
            <p:cNvPr id="97" name="TextBox 14">
              <a:extLst>
                <a:ext uri="{FF2B5EF4-FFF2-40B4-BE49-F238E27FC236}">
                  <a16:creationId xmlns:a16="http://schemas.microsoft.com/office/drawing/2014/main" id="{7B138A8C-1E7B-4EB0-A5A4-18CD2B3EEBE3}"/>
                </a:ext>
              </a:extLst>
            </p:cNvPr>
            <p:cNvSpPr txBox="1"/>
            <p:nvPr/>
          </p:nvSpPr>
          <p:spPr>
            <a:xfrm>
              <a:off x="2111290" y="3138835"/>
              <a:ext cx="274724" cy="253403"/>
            </a:xfrm>
            <a:prstGeom prst="rect">
              <a:avLst/>
            </a:prstGeom>
          </p:spPr>
          <p:txBody>
            <a:bodyPr wrap="square" lIns="0" tIns="0" rIns="0" bIns="0">
              <a:spAutoFit/>
            </a:bodyPr>
            <a:lstStyle>
              <a:defPPr>
                <a:defRPr lang="zh-CN"/>
              </a:defPPr>
              <a:lvl1pPr>
                <a:defRPr sz="1400">
                  <a:solidFill>
                    <a:schemeClr val="bg2"/>
                  </a:solidFill>
                  <a:latin typeface="Impact" pitchFamily="34" charset="0"/>
                </a:defRPr>
              </a:lvl1pPr>
            </a:lstStyle>
            <a:p>
              <a:pPr algn="ctr">
                <a:lnSpc>
                  <a:spcPct val="130000"/>
                </a:lnSpc>
              </a:pPr>
              <a:r>
                <a:rPr lang="en-US" altLang="zh-CN" dirty="0">
                  <a:solidFill>
                    <a:schemeClr val="bg1"/>
                  </a:solidFill>
                  <a:latin typeface="思源黑体" panose="020B0500000000000000" pitchFamily="34" charset="-122"/>
                  <a:ea typeface="思源黑体" panose="020B0500000000000000" pitchFamily="34" charset="-122"/>
                  <a:cs typeface="+mn-ea"/>
                  <a:sym typeface="+mn-lt"/>
                </a:rPr>
                <a:t>1</a:t>
              </a:r>
              <a:endParaRPr lang="zh-CN" altLang="en-US" dirty="0">
                <a:solidFill>
                  <a:schemeClr val="bg1"/>
                </a:solidFill>
                <a:latin typeface="思源黑体" panose="020B0500000000000000" pitchFamily="34" charset="-122"/>
                <a:ea typeface="思源黑体" panose="020B0500000000000000" pitchFamily="34" charset="-122"/>
                <a:cs typeface="+mn-ea"/>
                <a:sym typeface="+mn-lt"/>
              </a:endParaRPr>
            </a:p>
          </p:txBody>
        </p:sp>
      </p:grpSp>
      <p:grpSp>
        <p:nvGrpSpPr>
          <p:cNvPr id="98" name="组合 97">
            <a:extLst>
              <a:ext uri="{FF2B5EF4-FFF2-40B4-BE49-F238E27FC236}">
                <a16:creationId xmlns:a16="http://schemas.microsoft.com/office/drawing/2014/main" id="{9FBEBAA5-A650-4895-90EC-7196DA4C3DEC}"/>
              </a:ext>
            </a:extLst>
          </p:cNvPr>
          <p:cNvGrpSpPr/>
          <p:nvPr/>
        </p:nvGrpSpPr>
        <p:grpSpPr>
          <a:xfrm>
            <a:off x="1595543" y="4354482"/>
            <a:ext cx="338286" cy="342403"/>
            <a:chOff x="2071540" y="3138835"/>
            <a:chExt cx="338286" cy="342403"/>
          </a:xfrm>
          <a:effectLst>
            <a:outerShdw blurRad="254000" dist="63500" dir="2700000" algn="tl" rotWithShape="0">
              <a:prstClr val="black">
                <a:alpha val="30000"/>
              </a:prstClr>
            </a:outerShdw>
          </a:effectLst>
        </p:grpSpPr>
        <p:sp>
          <p:nvSpPr>
            <p:cNvPr id="99" name="椭圆 98">
              <a:extLst>
                <a:ext uri="{FF2B5EF4-FFF2-40B4-BE49-F238E27FC236}">
                  <a16:creationId xmlns:a16="http://schemas.microsoft.com/office/drawing/2014/main" id="{8DF675BA-5E7D-4E0A-80F2-9B09E4C81D1E}"/>
                </a:ext>
              </a:extLst>
            </p:cNvPr>
            <p:cNvSpPr/>
            <p:nvPr/>
          </p:nvSpPr>
          <p:spPr>
            <a:xfrm>
              <a:off x="2071540" y="3142952"/>
              <a:ext cx="338286" cy="338286"/>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思源黑体" panose="020B0500000000000000" pitchFamily="34" charset="-122"/>
                <a:ea typeface="思源黑体" panose="020B0500000000000000" pitchFamily="34" charset="-122"/>
                <a:cs typeface="+mn-ea"/>
                <a:sym typeface="+mn-lt"/>
              </a:endParaRPr>
            </a:p>
          </p:txBody>
        </p:sp>
        <p:sp>
          <p:nvSpPr>
            <p:cNvPr id="100" name="TextBox 14">
              <a:extLst>
                <a:ext uri="{FF2B5EF4-FFF2-40B4-BE49-F238E27FC236}">
                  <a16:creationId xmlns:a16="http://schemas.microsoft.com/office/drawing/2014/main" id="{0ED83572-56B6-4561-8C0A-0FAB4162E0B4}"/>
                </a:ext>
              </a:extLst>
            </p:cNvPr>
            <p:cNvSpPr txBox="1"/>
            <p:nvPr/>
          </p:nvSpPr>
          <p:spPr>
            <a:xfrm>
              <a:off x="2111290" y="3138835"/>
              <a:ext cx="274724" cy="253403"/>
            </a:xfrm>
            <a:prstGeom prst="rect">
              <a:avLst/>
            </a:prstGeom>
          </p:spPr>
          <p:txBody>
            <a:bodyPr wrap="square" lIns="0" tIns="0" rIns="0" bIns="0">
              <a:spAutoFit/>
            </a:bodyPr>
            <a:lstStyle>
              <a:defPPr>
                <a:defRPr lang="zh-CN"/>
              </a:defPPr>
              <a:lvl1pPr>
                <a:defRPr sz="1400">
                  <a:solidFill>
                    <a:schemeClr val="bg2"/>
                  </a:solidFill>
                  <a:latin typeface="Impact" pitchFamily="34" charset="0"/>
                </a:defRPr>
              </a:lvl1pPr>
            </a:lstStyle>
            <a:p>
              <a:pPr algn="ctr">
                <a:lnSpc>
                  <a:spcPct val="130000"/>
                </a:lnSpc>
              </a:pPr>
              <a:r>
                <a:rPr lang="en-US" altLang="zh-CN" dirty="0">
                  <a:solidFill>
                    <a:schemeClr val="bg1"/>
                  </a:solidFill>
                  <a:latin typeface="思源黑体" panose="020B0500000000000000" pitchFamily="34" charset="-122"/>
                  <a:ea typeface="思源黑体" panose="020B0500000000000000" pitchFamily="34" charset="-122"/>
                  <a:cs typeface="+mn-ea"/>
                  <a:sym typeface="+mn-lt"/>
                </a:rPr>
                <a:t>2</a:t>
              </a:r>
              <a:endParaRPr lang="zh-CN" altLang="en-US" dirty="0">
                <a:solidFill>
                  <a:schemeClr val="bg1"/>
                </a:solidFill>
                <a:latin typeface="思源黑体" panose="020B0500000000000000" pitchFamily="34" charset="-122"/>
                <a:ea typeface="思源黑体" panose="020B0500000000000000" pitchFamily="34" charset="-122"/>
                <a:cs typeface="+mn-ea"/>
                <a:sym typeface="+mn-lt"/>
              </a:endParaRPr>
            </a:p>
          </p:txBody>
        </p:sp>
      </p:grpSp>
      <p:sp>
        <p:nvSpPr>
          <p:cNvPr id="111" name="矩形 21">
            <a:extLst>
              <a:ext uri="{FF2B5EF4-FFF2-40B4-BE49-F238E27FC236}">
                <a16:creationId xmlns:a16="http://schemas.microsoft.com/office/drawing/2014/main" id="{40CA58BD-DA84-4F4C-8BCC-243191DFF7A7}"/>
              </a:ext>
            </a:extLst>
          </p:cNvPr>
          <p:cNvSpPr/>
          <p:nvPr/>
        </p:nvSpPr>
        <p:spPr>
          <a:xfrm>
            <a:off x="2010285" y="2794203"/>
            <a:ext cx="2716770" cy="134152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buFont typeface="Arial" panose="020B0604020202020204" pitchFamily="34" charset="0"/>
              <a:buNone/>
            </a:pPr>
            <a:r>
              <a:rPr lang="zh-CN" altLang="en-US" sz="1600" b="1" kern="0" dirty="0">
                <a:solidFill>
                  <a:srgbClr val="4D4D4D"/>
                </a:solidFill>
                <a:latin typeface="微软雅黑"/>
                <a:ea typeface="微软雅黑"/>
                <a:cs typeface="+mn-ea"/>
                <a:sym typeface="+mn-lt"/>
              </a:rPr>
              <a:t>新世界扬帆训练营</a:t>
            </a:r>
            <a:r>
              <a:rPr lang="en-US" altLang="zh-CN" sz="1600" b="1" kern="0" dirty="0">
                <a:solidFill>
                  <a:srgbClr val="4D4D4D"/>
                </a:solidFill>
                <a:latin typeface="微软雅黑"/>
                <a:ea typeface="微软雅黑"/>
                <a:cs typeface="+mn-ea"/>
                <a:sym typeface="+mn-lt"/>
              </a:rPr>
              <a:t>:</a:t>
            </a:r>
          </a:p>
          <a:p>
            <a:pPr lvl="1" fontAlgn="base">
              <a:lnSpc>
                <a:spcPct val="130000"/>
              </a:lnSpc>
              <a:spcBef>
                <a:spcPct val="0"/>
              </a:spcBef>
              <a:spcAft>
                <a:spcPct val="0"/>
              </a:spcAft>
              <a:buFont typeface="Arial" panose="020B0604020202020204" pitchFamily="34" charset="0"/>
              <a:buNone/>
            </a:pPr>
            <a:r>
              <a:rPr lang="zh-CN" altLang="en-US" sz="1600" b="1" kern="0" dirty="0">
                <a:solidFill>
                  <a:srgbClr val="4D4D4D"/>
                </a:solidFill>
                <a:latin typeface="微软雅黑"/>
                <a:ea typeface="微软雅黑"/>
                <a:cs typeface="+mn-ea"/>
                <a:sym typeface="+mn-lt"/>
              </a:rPr>
              <a:t>历史</a:t>
            </a:r>
            <a:r>
              <a:rPr lang="en-US" altLang="zh-CN" sz="1600" b="1" kern="0" dirty="0">
                <a:solidFill>
                  <a:srgbClr val="4D4D4D"/>
                </a:solidFill>
                <a:latin typeface="微软雅黑"/>
                <a:ea typeface="微软雅黑"/>
                <a:cs typeface="+mn-ea"/>
                <a:sym typeface="+mn-lt"/>
              </a:rPr>
              <a:t>——</a:t>
            </a:r>
            <a:r>
              <a:rPr lang="zh-CN" altLang="en-US" sz="1600" b="1" kern="0" dirty="0">
                <a:solidFill>
                  <a:srgbClr val="4D4D4D"/>
                </a:solidFill>
                <a:latin typeface="微软雅黑"/>
                <a:ea typeface="微软雅黑"/>
                <a:cs typeface="+mn-ea"/>
                <a:sym typeface="+mn-lt"/>
              </a:rPr>
              <a:t>了解海康</a:t>
            </a:r>
            <a:endParaRPr lang="en-US" altLang="zh-CN" sz="1600" b="1" kern="0" dirty="0">
              <a:solidFill>
                <a:srgbClr val="4D4D4D"/>
              </a:solidFill>
              <a:latin typeface="微软雅黑"/>
              <a:ea typeface="微软雅黑"/>
              <a:cs typeface="+mn-ea"/>
              <a:sym typeface="+mn-lt"/>
            </a:endParaRPr>
          </a:p>
          <a:p>
            <a:pPr lvl="1" fontAlgn="base">
              <a:lnSpc>
                <a:spcPct val="130000"/>
              </a:lnSpc>
              <a:spcBef>
                <a:spcPct val="0"/>
              </a:spcBef>
              <a:spcAft>
                <a:spcPct val="0"/>
              </a:spcAft>
              <a:buFont typeface="Arial" panose="020B0604020202020204" pitchFamily="34" charset="0"/>
              <a:buNone/>
            </a:pPr>
            <a:r>
              <a:rPr lang="zh-CN" altLang="en-US" sz="1600" b="1" kern="0" dirty="0">
                <a:solidFill>
                  <a:srgbClr val="4D4D4D"/>
                </a:solidFill>
                <a:latin typeface="微软雅黑"/>
                <a:ea typeface="微软雅黑"/>
                <a:cs typeface="+mn-ea"/>
                <a:sym typeface="+mn-lt"/>
              </a:rPr>
              <a:t>文化</a:t>
            </a:r>
            <a:r>
              <a:rPr lang="en-US" altLang="zh-CN" sz="1600" b="1" kern="0" dirty="0">
                <a:solidFill>
                  <a:srgbClr val="4D4D4D"/>
                </a:solidFill>
                <a:latin typeface="微软雅黑"/>
                <a:ea typeface="微软雅黑"/>
                <a:cs typeface="+mn-ea"/>
                <a:sym typeface="+mn-lt"/>
              </a:rPr>
              <a:t>——</a:t>
            </a:r>
            <a:r>
              <a:rPr lang="zh-CN" altLang="en-US" sz="1600" b="1" kern="0" dirty="0">
                <a:solidFill>
                  <a:srgbClr val="4D4D4D"/>
                </a:solidFill>
                <a:latin typeface="微软雅黑"/>
                <a:ea typeface="微软雅黑"/>
                <a:cs typeface="+mn-ea"/>
                <a:sym typeface="+mn-lt"/>
              </a:rPr>
              <a:t>认识海康</a:t>
            </a:r>
            <a:endParaRPr lang="en-US" altLang="zh-CN" sz="1600" b="1" kern="0" dirty="0">
              <a:solidFill>
                <a:srgbClr val="4D4D4D"/>
              </a:solidFill>
              <a:latin typeface="微软雅黑"/>
              <a:ea typeface="微软雅黑"/>
              <a:cs typeface="+mn-ea"/>
              <a:sym typeface="+mn-lt"/>
            </a:endParaRPr>
          </a:p>
          <a:p>
            <a:pPr lvl="1" fontAlgn="base">
              <a:lnSpc>
                <a:spcPct val="130000"/>
              </a:lnSpc>
              <a:spcBef>
                <a:spcPct val="0"/>
              </a:spcBef>
              <a:spcAft>
                <a:spcPct val="0"/>
              </a:spcAft>
              <a:buFont typeface="Arial" panose="020B0604020202020204" pitchFamily="34" charset="0"/>
              <a:buNone/>
            </a:pPr>
            <a:r>
              <a:rPr lang="zh-CN" altLang="en-US" sz="1600" b="1" kern="0" dirty="0">
                <a:solidFill>
                  <a:srgbClr val="4D4D4D"/>
                </a:solidFill>
                <a:latin typeface="微软雅黑"/>
                <a:ea typeface="微软雅黑"/>
                <a:cs typeface="+mn-ea"/>
                <a:sym typeface="+mn-lt"/>
              </a:rPr>
              <a:t>沟通</a:t>
            </a:r>
            <a:r>
              <a:rPr lang="en-US" altLang="zh-CN" sz="1600" b="1" kern="0" dirty="0">
                <a:solidFill>
                  <a:srgbClr val="4D4D4D"/>
                </a:solidFill>
                <a:latin typeface="微软雅黑"/>
                <a:ea typeface="微软雅黑"/>
                <a:cs typeface="+mn-ea"/>
                <a:sym typeface="+mn-lt"/>
              </a:rPr>
              <a:t>——</a:t>
            </a:r>
            <a:r>
              <a:rPr lang="zh-CN" altLang="en-US" sz="1600" b="1" kern="0" dirty="0">
                <a:solidFill>
                  <a:srgbClr val="4D4D4D"/>
                </a:solidFill>
                <a:latin typeface="微软雅黑"/>
                <a:ea typeface="微软雅黑"/>
                <a:cs typeface="+mn-ea"/>
                <a:sym typeface="+mn-lt"/>
              </a:rPr>
              <a:t>融入海康</a:t>
            </a:r>
            <a:endParaRPr lang="en-US" altLang="zh-CN" sz="1600" b="1" kern="0" dirty="0">
              <a:solidFill>
                <a:srgbClr val="4D4D4D"/>
              </a:solidFill>
              <a:latin typeface="微软雅黑"/>
              <a:ea typeface="微软雅黑"/>
              <a:cs typeface="+mn-ea"/>
              <a:sym typeface="+mn-lt"/>
            </a:endParaRPr>
          </a:p>
        </p:txBody>
      </p:sp>
      <p:sp>
        <p:nvSpPr>
          <p:cNvPr id="112" name="矩形 21">
            <a:extLst>
              <a:ext uri="{FF2B5EF4-FFF2-40B4-BE49-F238E27FC236}">
                <a16:creationId xmlns:a16="http://schemas.microsoft.com/office/drawing/2014/main" id="{E4BB32BF-13AD-405B-B264-D367667FE6BE}"/>
              </a:ext>
            </a:extLst>
          </p:cNvPr>
          <p:cNvSpPr/>
          <p:nvPr/>
        </p:nvSpPr>
        <p:spPr>
          <a:xfrm>
            <a:off x="1941416" y="4320073"/>
            <a:ext cx="3577727" cy="166160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buFont typeface="Arial" panose="020B0604020202020204" pitchFamily="34" charset="0"/>
              <a:buNone/>
            </a:pPr>
            <a:r>
              <a:rPr lang="zh-CN" altLang="en-US" sz="1600" b="1" kern="0" dirty="0">
                <a:solidFill>
                  <a:srgbClr val="4D4D4D"/>
                </a:solidFill>
                <a:latin typeface="微软雅黑"/>
                <a:ea typeface="微软雅黑"/>
                <a:cs typeface="+mn-ea"/>
                <a:sym typeface="+mn-lt"/>
              </a:rPr>
              <a:t>共性课和专业课程培训</a:t>
            </a:r>
            <a:r>
              <a:rPr lang="en-US" altLang="zh-CN" sz="1600" b="1" kern="0" dirty="0">
                <a:solidFill>
                  <a:srgbClr val="4D4D4D"/>
                </a:solidFill>
                <a:latin typeface="微软雅黑"/>
                <a:ea typeface="微软雅黑"/>
                <a:cs typeface="+mn-ea"/>
                <a:sym typeface="+mn-lt"/>
              </a:rPr>
              <a:t>:</a:t>
            </a:r>
          </a:p>
          <a:p>
            <a:pPr lvl="1"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1.</a:t>
            </a:r>
            <a:r>
              <a:rPr lang="zh-CN" altLang="en-US" sz="1600" b="1" kern="0" dirty="0">
                <a:solidFill>
                  <a:srgbClr val="4D4D4D"/>
                </a:solidFill>
                <a:latin typeface="微软雅黑"/>
                <a:ea typeface="微软雅黑"/>
                <a:cs typeface="+mn-ea"/>
                <a:sym typeface="+mn-lt"/>
              </a:rPr>
              <a:t>重视信息安全</a:t>
            </a:r>
            <a:endParaRPr lang="en-US" altLang="zh-CN" sz="1600" b="1" kern="0" dirty="0">
              <a:solidFill>
                <a:srgbClr val="4D4D4D"/>
              </a:solidFill>
              <a:latin typeface="微软雅黑"/>
              <a:ea typeface="微软雅黑"/>
              <a:cs typeface="+mn-ea"/>
              <a:sym typeface="+mn-lt"/>
            </a:endParaRPr>
          </a:p>
          <a:p>
            <a:pPr lvl="1"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2.</a:t>
            </a:r>
            <a:r>
              <a:rPr lang="zh-CN" altLang="en-US" sz="1600" b="1" kern="0" dirty="0">
                <a:solidFill>
                  <a:srgbClr val="4D4D4D"/>
                </a:solidFill>
                <a:latin typeface="微软雅黑"/>
                <a:ea typeface="微软雅黑"/>
                <a:cs typeface="+mn-ea"/>
                <a:sym typeface="+mn-lt"/>
              </a:rPr>
              <a:t>了解项目流程</a:t>
            </a:r>
            <a:endParaRPr lang="en-US" altLang="zh-CN" sz="1600" b="1" kern="0" dirty="0">
              <a:solidFill>
                <a:srgbClr val="4D4D4D"/>
              </a:solidFill>
              <a:latin typeface="微软雅黑"/>
              <a:ea typeface="微软雅黑"/>
              <a:cs typeface="+mn-ea"/>
              <a:sym typeface="+mn-lt"/>
            </a:endParaRPr>
          </a:p>
          <a:p>
            <a:pPr lvl="1"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3.</a:t>
            </a:r>
            <a:r>
              <a:rPr lang="zh-CN" altLang="en-US" sz="1600" b="1" kern="0" dirty="0">
                <a:solidFill>
                  <a:srgbClr val="4D4D4D"/>
                </a:solidFill>
                <a:latin typeface="微软雅黑"/>
                <a:ea typeface="微软雅黑"/>
                <a:cs typeface="+mn-ea"/>
                <a:sym typeface="+mn-lt"/>
              </a:rPr>
              <a:t>建立共识</a:t>
            </a:r>
            <a:r>
              <a:rPr lang="en-US" altLang="zh-CN" sz="1600" b="1" kern="0" dirty="0">
                <a:solidFill>
                  <a:srgbClr val="4D4D4D"/>
                </a:solidFill>
                <a:latin typeface="微软雅黑"/>
                <a:ea typeface="微软雅黑"/>
                <a:cs typeface="+mn-ea"/>
                <a:sym typeface="+mn-lt"/>
              </a:rPr>
              <a:t>——</a:t>
            </a:r>
            <a:r>
              <a:rPr lang="zh-CN" altLang="en-US" sz="1600" b="1" kern="0" dirty="0">
                <a:solidFill>
                  <a:srgbClr val="4D4D4D"/>
                </a:solidFill>
                <a:latin typeface="微软雅黑"/>
                <a:ea typeface="微软雅黑"/>
                <a:cs typeface="+mn-ea"/>
                <a:sym typeface="+mn-lt"/>
              </a:rPr>
              <a:t>重视自测和测试</a:t>
            </a:r>
            <a:endParaRPr lang="en-US" altLang="zh-CN" sz="1600" b="1" kern="0" dirty="0">
              <a:solidFill>
                <a:srgbClr val="4D4D4D"/>
              </a:solidFill>
              <a:latin typeface="微软雅黑"/>
              <a:ea typeface="微软雅黑"/>
              <a:cs typeface="+mn-ea"/>
              <a:sym typeface="+mn-lt"/>
            </a:endParaRPr>
          </a:p>
          <a:p>
            <a:pPr lvl="1"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4.</a:t>
            </a:r>
            <a:r>
              <a:rPr lang="zh-CN" altLang="en-US" sz="1600" b="1" kern="0" dirty="0">
                <a:solidFill>
                  <a:srgbClr val="4D4D4D"/>
                </a:solidFill>
                <a:latin typeface="微软雅黑"/>
                <a:ea typeface="微软雅黑"/>
                <a:cs typeface="+mn-ea"/>
                <a:sym typeface="+mn-lt"/>
              </a:rPr>
              <a:t>利用组件库和工具高效开发</a:t>
            </a:r>
            <a:endParaRPr lang="en-US" altLang="zh-CN" sz="1600" b="1" kern="0" dirty="0">
              <a:solidFill>
                <a:srgbClr val="4D4D4D"/>
              </a:solidFill>
              <a:latin typeface="微软雅黑"/>
              <a:ea typeface="微软雅黑"/>
              <a:cs typeface="+mn-ea"/>
              <a:sym typeface="+mn-lt"/>
            </a:endParaRPr>
          </a:p>
        </p:txBody>
      </p:sp>
      <p:sp>
        <p:nvSpPr>
          <p:cNvPr id="113" name="矩形 21">
            <a:extLst>
              <a:ext uri="{FF2B5EF4-FFF2-40B4-BE49-F238E27FC236}">
                <a16:creationId xmlns:a16="http://schemas.microsoft.com/office/drawing/2014/main" id="{6DD2C443-F270-44CA-A410-588F6D58E081}"/>
              </a:ext>
            </a:extLst>
          </p:cNvPr>
          <p:cNvSpPr/>
          <p:nvPr/>
        </p:nvSpPr>
        <p:spPr>
          <a:xfrm>
            <a:off x="7154963" y="2798776"/>
            <a:ext cx="3536745" cy="102143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buFont typeface="Arial" panose="020B0604020202020204" pitchFamily="34" charset="0"/>
              <a:buNone/>
            </a:pPr>
            <a:r>
              <a:rPr lang="zh-CN" altLang="en-US" sz="1600" b="1" kern="0" dirty="0">
                <a:solidFill>
                  <a:srgbClr val="4D4D4D"/>
                </a:solidFill>
                <a:latin typeface="微软雅黑"/>
                <a:ea typeface="微软雅黑"/>
                <a:cs typeface="+mn-ea"/>
                <a:sym typeface="+mn-lt"/>
              </a:rPr>
              <a:t>地图相关：</a:t>
            </a:r>
            <a:endParaRPr lang="en-US" altLang="zh-CN" sz="1600" b="1" kern="0" dirty="0">
              <a:solidFill>
                <a:srgbClr val="4D4D4D"/>
              </a:solidFill>
              <a:latin typeface="微软雅黑"/>
              <a:ea typeface="微软雅黑"/>
              <a:cs typeface="+mn-ea"/>
              <a:sym typeface="+mn-lt"/>
            </a:endParaRPr>
          </a:p>
          <a:p>
            <a:pPr lvl="1"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1.webGis</a:t>
            </a:r>
            <a:r>
              <a:rPr lang="zh-CN" altLang="en-US" sz="1600" b="1" kern="0" dirty="0">
                <a:solidFill>
                  <a:srgbClr val="4D4D4D"/>
                </a:solidFill>
                <a:latin typeface="微软雅黑"/>
                <a:ea typeface="微软雅黑"/>
                <a:cs typeface="+mn-ea"/>
                <a:sym typeface="+mn-lt"/>
              </a:rPr>
              <a:t>基础知识</a:t>
            </a:r>
            <a:endParaRPr lang="en-US" altLang="zh-CN" sz="1600" b="1" kern="0" dirty="0">
              <a:solidFill>
                <a:srgbClr val="4D4D4D"/>
              </a:solidFill>
              <a:latin typeface="微软雅黑"/>
              <a:ea typeface="微软雅黑"/>
              <a:cs typeface="+mn-ea"/>
              <a:sym typeface="+mn-lt"/>
            </a:endParaRPr>
          </a:p>
          <a:p>
            <a:pPr lvl="1"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2.Wad</a:t>
            </a:r>
            <a:r>
              <a:rPr lang="zh-CN" altLang="en-US" sz="1600" b="1" kern="0" dirty="0">
                <a:solidFill>
                  <a:srgbClr val="4D4D4D"/>
                </a:solidFill>
                <a:latin typeface="微软雅黑"/>
                <a:ea typeface="微软雅黑"/>
                <a:cs typeface="+mn-ea"/>
                <a:sym typeface="+mn-lt"/>
              </a:rPr>
              <a:t>的配置和开发</a:t>
            </a:r>
            <a:endParaRPr lang="en-US" altLang="zh-CN" sz="1600" b="1" kern="0" dirty="0">
              <a:solidFill>
                <a:srgbClr val="4D4D4D"/>
              </a:solidFill>
              <a:latin typeface="微软雅黑"/>
              <a:ea typeface="微软雅黑"/>
              <a:cs typeface="+mn-ea"/>
              <a:sym typeface="+mn-lt"/>
            </a:endParaRPr>
          </a:p>
        </p:txBody>
      </p:sp>
      <p:sp>
        <p:nvSpPr>
          <p:cNvPr id="115" name="矩形 21">
            <a:extLst>
              <a:ext uri="{FF2B5EF4-FFF2-40B4-BE49-F238E27FC236}">
                <a16:creationId xmlns:a16="http://schemas.microsoft.com/office/drawing/2014/main" id="{D55AC85A-AC10-4E65-89EC-30125FE56EEB}"/>
              </a:ext>
            </a:extLst>
          </p:cNvPr>
          <p:cNvSpPr/>
          <p:nvPr/>
        </p:nvSpPr>
        <p:spPr>
          <a:xfrm>
            <a:off x="7154964" y="3876625"/>
            <a:ext cx="3077754" cy="38125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buFont typeface="Arial" panose="020B0604020202020204" pitchFamily="34" charset="0"/>
              <a:buNone/>
            </a:pPr>
            <a:r>
              <a:rPr lang="zh-CN" altLang="en-US" sz="1600" b="1" kern="0" dirty="0">
                <a:solidFill>
                  <a:srgbClr val="4D4D4D"/>
                </a:solidFill>
                <a:latin typeface="微软雅黑"/>
                <a:ea typeface="微软雅黑"/>
                <a:cs typeface="+mn-ea"/>
                <a:sym typeface="+mn-lt"/>
              </a:rPr>
              <a:t>实用工具、编码技巧、基础知识</a:t>
            </a:r>
            <a:endParaRPr lang="en-US" altLang="zh-CN" sz="1600" b="1" kern="0" dirty="0">
              <a:solidFill>
                <a:srgbClr val="4D4D4D"/>
              </a:solidFill>
              <a:latin typeface="微软雅黑"/>
              <a:ea typeface="微软雅黑"/>
              <a:cs typeface="+mn-ea"/>
              <a:sym typeface="+mn-lt"/>
            </a:endParaRPr>
          </a:p>
        </p:txBody>
      </p:sp>
      <p:sp>
        <p:nvSpPr>
          <p:cNvPr id="116" name="矩形 21">
            <a:extLst>
              <a:ext uri="{FF2B5EF4-FFF2-40B4-BE49-F238E27FC236}">
                <a16:creationId xmlns:a16="http://schemas.microsoft.com/office/drawing/2014/main" id="{E87597D6-F2E9-4400-BA71-8393B8119461}"/>
              </a:ext>
            </a:extLst>
          </p:cNvPr>
          <p:cNvSpPr/>
          <p:nvPr/>
        </p:nvSpPr>
        <p:spPr>
          <a:xfrm>
            <a:off x="7154963" y="4722650"/>
            <a:ext cx="3077753" cy="38125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buFont typeface="Arial" panose="020B0604020202020204" pitchFamily="34" charset="0"/>
              <a:buNone/>
            </a:pPr>
            <a:r>
              <a:rPr lang="zh-CN" altLang="en-US" sz="1600" b="1" kern="0" dirty="0">
                <a:solidFill>
                  <a:srgbClr val="4D4D4D"/>
                </a:solidFill>
                <a:latin typeface="微软雅黑"/>
                <a:ea typeface="微软雅黑"/>
                <a:cs typeface="+mn-ea"/>
                <a:sym typeface="+mn-lt"/>
              </a:rPr>
              <a:t>文档编写、沟通能力、项目经验</a:t>
            </a:r>
            <a:endParaRPr lang="en-US" altLang="zh-CN" sz="1600" b="1" kern="0" dirty="0">
              <a:solidFill>
                <a:srgbClr val="4D4D4D"/>
              </a:solidFill>
              <a:latin typeface="微软雅黑"/>
              <a:ea typeface="微软雅黑"/>
              <a:cs typeface="+mn-ea"/>
              <a:sym typeface="+mn-lt"/>
            </a:endParaRPr>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6301" y="444855"/>
            <a:ext cx="2055889" cy="268862"/>
          </a:xfrm>
          <a:prstGeom prst="rect">
            <a:avLst/>
          </a:prstGeom>
        </p:spPr>
      </p:pic>
    </p:spTree>
    <p:extLst>
      <p:ext uri="{BB962C8B-B14F-4D97-AF65-F5344CB8AC3E}">
        <p14:creationId xmlns:p14="http://schemas.microsoft.com/office/powerpoint/2010/main" val="2115788240"/>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250"/>
                                  </p:stCondLst>
                                  <p:childTnLst>
                                    <p:set>
                                      <p:cBhvr>
                                        <p:cTn id="6" dur="1" fill="hold">
                                          <p:stCondLst>
                                            <p:cond delay="0"/>
                                          </p:stCondLst>
                                        </p:cTn>
                                        <p:tgtEl>
                                          <p:spTgt spid="70"/>
                                        </p:tgtEl>
                                        <p:attrNameLst>
                                          <p:attrName>style.visibility</p:attrName>
                                        </p:attrNameLst>
                                      </p:cBhvr>
                                      <p:to>
                                        <p:strVal val="visible"/>
                                      </p:to>
                                    </p:set>
                                    <p:animEffect transition="in" filter="wipe(right)">
                                      <p:cBhvr>
                                        <p:cTn id="7" dur="500"/>
                                        <p:tgtEl>
                                          <p:spTgt spid="70"/>
                                        </p:tgtEl>
                                      </p:cBhvr>
                                    </p:animEffect>
                                  </p:childTnLst>
                                </p:cTn>
                              </p:par>
                              <p:par>
                                <p:cTn id="8" presetID="22" presetClass="entr" presetSubtype="8" fill="hold" nodeType="withEffect">
                                  <p:stCondLst>
                                    <p:cond delay="250"/>
                                  </p:stCondLst>
                                  <p:childTnLst>
                                    <p:set>
                                      <p:cBhvr>
                                        <p:cTn id="9" dur="1" fill="hold">
                                          <p:stCondLst>
                                            <p:cond delay="0"/>
                                          </p:stCondLst>
                                        </p:cTn>
                                        <p:tgtEl>
                                          <p:spTgt spid="73"/>
                                        </p:tgtEl>
                                        <p:attrNameLst>
                                          <p:attrName>style.visibility</p:attrName>
                                        </p:attrNameLst>
                                      </p:cBhvr>
                                      <p:to>
                                        <p:strVal val="visible"/>
                                      </p:to>
                                    </p:set>
                                    <p:animEffect transition="in" filter="wipe(left)">
                                      <p:cBhvr>
                                        <p:cTn id="10" dur="500"/>
                                        <p:tgtEl>
                                          <p:spTgt spid="73"/>
                                        </p:tgtEl>
                                      </p:cBhvr>
                                    </p:animEffect>
                                  </p:childTnLst>
                                </p:cTn>
                              </p:par>
                            </p:childTnLst>
                          </p:cTn>
                        </p:par>
                        <p:par>
                          <p:cTn id="11" fill="hold">
                            <p:stCondLst>
                              <p:cond delay="750"/>
                            </p:stCondLst>
                            <p:childTnLst>
                              <p:par>
                                <p:cTn id="12" presetID="22" presetClass="entr" presetSubtype="1" fill="hold" nodeType="afterEffect">
                                  <p:stCondLst>
                                    <p:cond delay="0"/>
                                  </p:stCondLst>
                                  <p:childTnLst>
                                    <p:set>
                                      <p:cBhvr>
                                        <p:cTn id="13" dur="1" fill="hold">
                                          <p:stCondLst>
                                            <p:cond delay="0"/>
                                          </p:stCondLst>
                                        </p:cTn>
                                        <p:tgtEl>
                                          <p:spTgt spid="67"/>
                                        </p:tgtEl>
                                        <p:attrNameLst>
                                          <p:attrName>style.visibility</p:attrName>
                                        </p:attrNameLst>
                                      </p:cBhvr>
                                      <p:to>
                                        <p:strVal val="visible"/>
                                      </p:to>
                                    </p:set>
                                    <p:animEffect transition="in" filter="wipe(up)">
                                      <p:cBhvr>
                                        <p:cTn id="14" dur="1000"/>
                                        <p:tgtEl>
                                          <p:spTgt spid="67"/>
                                        </p:tgtEl>
                                      </p:cBhvr>
                                    </p:animEffect>
                                  </p:childTnLst>
                                </p:cTn>
                              </p:par>
                              <p:par>
                                <p:cTn id="15" presetID="22" presetClass="entr" presetSubtype="1" fill="hold" nodeType="with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wipe(up)">
                                      <p:cBhvr>
                                        <p:cTn id="17" dur="1000"/>
                                        <p:tgtEl>
                                          <p:spTgt spid="64"/>
                                        </p:tgtEl>
                                      </p:cBhvr>
                                    </p:animEffect>
                                  </p:childTnLst>
                                </p:cTn>
                              </p:par>
                            </p:childTnLst>
                          </p:cTn>
                        </p:par>
                        <p:par>
                          <p:cTn id="18" fill="hold">
                            <p:stCondLst>
                              <p:cond delay="1750"/>
                            </p:stCondLst>
                            <p:childTnLst>
                              <p:par>
                                <p:cTn id="19" presetID="22" presetClass="entr" presetSubtype="8" fill="hold" nodeType="afterEffect">
                                  <p:stCondLst>
                                    <p:cond delay="0"/>
                                  </p:stCondLst>
                                  <p:childTnLst>
                                    <p:set>
                                      <p:cBhvr>
                                        <p:cTn id="20" dur="1" fill="hold">
                                          <p:stCondLst>
                                            <p:cond delay="0"/>
                                          </p:stCondLst>
                                        </p:cTn>
                                        <p:tgtEl>
                                          <p:spTgt spid="94"/>
                                        </p:tgtEl>
                                        <p:attrNameLst>
                                          <p:attrName>style.visibility</p:attrName>
                                        </p:attrNameLst>
                                      </p:cBhvr>
                                      <p:to>
                                        <p:strVal val="visible"/>
                                      </p:to>
                                    </p:set>
                                    <p:animEffect transition="in" filter="wipe(left)">
                                      <p:cBhvr>
                                        <p:cTn id="21" dur="500"/>
                                        <p:tgtEl>
                                          <p:spTgt spid="94"/>
                                        </p:tgtEl>
                                      </p:cBhvr>
                                    </p:animEffect>
                                  </p:childTnLst>
                                </p:cTn>
                              </p:par>
                              <p:par>
                                <p:cTn id="22" presetID="22" presetClass="entr" presetSubtype="2" fill="hold" nodeType="withEffect">
                                  <p:stCondLst>
                                    <p:cond delay="0"/>
                                  </p:stCondLst>
                                  <p:childTnLst>
                                    <p:set>
                                      <p:cBhvr>
                                        <p:cTn id="23" dur="1" fill="hold">
                                          <p:stCondLst>
                                            <p:cond delay="0"/>
                                          </p:stCondLst>
                                        </p:cTn>
                                        <p:tgtEl>
                                          <p:spTgt spid="93"/>
                                        </p:tgtEl>
                                        <p:attrNameLst>
                                          <p:attrName>style.visibility</p:attrName>
                                        </p:attrNameLst>
                                      </p:cBhvr>
                                      <p:to>
                                        <p:strVal val="visible"/>
                                      </p:to>
                                    </p:set>
                                    <p:animEffect transition="in" filter="wipe(right)">
                                      <p:cBhvr>
                                        <p:cTn id="24" dur="500"/>
                                        <p:tgtEl>
                                          <p:spTgt spid="93"/>
                                        </p:tgtEl>
                                      </p:cBhvr>
                                    </p:animEffect>
                                  </p:childTnLst>
                                </p:cTn>
                              </p:par>
                            </p:childTnLst>
                          </p:cTn>
                        </p:par>
                        <p:par>
                          <p:cTn id="25" fill="hold">
                            <p:stCondLst>
                              <p:cond delay="2250"/>
                            </p:stCondLst>
                            <p:childTnLst>
                              <p:par>
                                <p:cTn id="26" presetID="10" presetClass="entr" presetSubtype="0" fill="hold" nodeType="after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nodeType="withEffect">
                                  <p:stCondLst>
                                    <p:cond delay="20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500"/>
                                        <p:tgtEl>
                                          <p:spTgt spid="80"/>
                                        </p:tgtEl>
                                      </p:cBhvr>
                                    </p:animEffect>
                                  </p:childTnLst>
                                </p:cTn>
                              </p:par>
                              <p:par>
                                <p:cTn id="32" presetID="10" presetClass="entr" presetSubtype="0" fill="hold" nodeType="withEffect">
                                  <p:stCondLst>
                                    <p:cond delay="400"/>
                                  </p:stCondLst>
                                  <p:childTnLst>
                                    <p:set>
                                      <p:cBhvr>
                                        <p:cTn id="33" dur="1" fill="hold">
                                          <p:stCondLst>
                                            <p:cond delay="0"/>
                                          </p:stCondLst>
                                        </p:cTn>
                                        <p:tgtEl>
                                          <p:spTgt spid="83"/>
                                        </p:tgtEl>
                                        <p:attrNameLst>
                                          <p:attrName>style.visibility</p:attrName>
                                        </p:attrNameLst>
                                      </p:cBhvr>
                                      <p:to>
                                        <p:strVal val="visible"/>
                                      </p:to>
                                    </p:set>
                                    <p:animEffect transition="in" filter="fade">
                                      <p:cBhvr>
                                        <p:cTn id="34" dur="500"/>
                                        <p:tgtEl>
                                          <p:spTgt spid="83"/>
                                        </p:tgtEl>
                                      </p:cBhvr>
                                    </p:animEffect>
                                  </p:childTnLst>
                                </p:cTn>
                              </p:par>
                            </p:childTnLst>
                          </p:cTn>
                        </p:par>
                        <p:par>
                          <p:cTn id="35" fill="hold">
                            <p:stCondLst>
                              <p:cond delay="3150"/>
                            </p:stCondLst>
                            <p:childTnLst>
                              <p:par>
                                <p:cTn id="36" presetID="10" presetClass="entr" presetSubtype="0" fill="hold" nodeType="afterEffect">
                                  <p:stCondLst>
                                    <p:cond delay="0"/>
                                  </p:stCondLst>
                                  <p:childTnLst>
                                    <p:set>
                                      <p:cBhvr>
                                        <p:cTn id="37" dur="1" fill="hold">
                                          <p:stCondLst>
                                            <p:cond delay="0"/>
                                          </p:stCondLst>
                                        </p:cTn>
                                        <p:tgtEl>
                                          <p:spTgt spid="95"/>
                                        </p:tgtEl>
                                        <p:attrNameLst>
                                          <p:attrName>style.visibility</p:attrName>
                                        </p:attrNameLst>
                                      </p:cBhvr>
                                      <p:to>
                                        <p:strVal val="visible"/>
                                      </p:to>
                                    </p:set>
                                    <p:animEffect transition="in" filter="fade">
                                      <p:cBhvr>
                                        <p:cTn id="38" dur="500"/>
                                        <p:tgtEl>
                                          <p:spTgt spid="95"/>
                                        </p:tgtEl>
                                      </p:cBhvr>
                                    </p:animEffect>
                                  </p:childTnLst>
                                </p:cTn>
                              </p:par>
                              <p:par>
                                <p:cTn id="39" presetID="10" presetClass="entr" presetSubtype="0" fill="hold" nodeType="withEffect">
                                  <p:stCondLst>
                                    <p:cond delay="200"/>
                                  </p:stCondLst>
                                  <p:childTnLst>
                                    <p:set>
                                      <p:cBhvr>
                                        <p:cTn id="40" dur="1" fill="hold">
                                          <p:stCondLst>
                                            <p:cond delay="0"/>
                                          </p:stCondLst>
                                        </p:cTn>
                                        <p:tgtEl>
                                          <p:spTgt spid="98"/>
                                        </p:tgtEl>
                                        <p:attrNameLst>
                                          <p:attrName>style.visibility</p:attrName>
                                        </p:attrNameLst>
                                      </p:cBhvr>
                                      <p:to>
                                        <p:strVal val="visible"/>
                                      </p:to>
                                    </p:set>
                                    <p:animEffect transition="in" filter="fade">
                                      <p:cBhvr>
                                        <p:cTn id="41" dur="500"/>
                                        <p:tgtEl>
                                          <p:spTgt spid="98"/>
                                        </p:tgtEl>
                                      </p:cBhvr>
                                    </p:animEffect>
                                  </p:childTnLst>
                                </p:cTn>
                              </p:par>
                              <p:par>
                                <p:cTn id="42" presetID="3" presetClass="entr" presetSubtype="10" fill="hold" grpId="0" nodeType="withEffect">
                                  <p:stCondLst>
                                    <p:cond delay="0"/>
                                  </p:stCondLst>
                                  <p:childTnLst>
                                    <p:set>
                                      <p:cBhvr>
                                        <p:cTn id="43" dur="1000" fill="hold">
                                          <p:stCondLst>
                                            <p:cond delay="0"/>
                                          </p:stCondLst>
                                        </p:cTn>
                                        <p:tgtEl>
                                          <p:spTgt spid="111"/>
                                        </p:tgtEl>
                                        <p:attrNameLst>
                                          <p:attrName>style.visibility</p:attrName>
                                        </p:attrNameLst>
                                      </p:cBhvr>
                                      <p:to>
                                        <p:strVal val="visible"/>
                                      </p:to>
                                    </p:set>
                                    <p:animEffect transition="in" filter="blinds(horizontal)">
                                      <p:cBhvr>
                                        <p:cTn id="44" dur="1000"/>
                                        <p:tgtEl>
                                          <p:spTgt spid="111"/>
                                        </p:tgtEl>
                                      </p:cBhvr>
                                    </p:animEffect>
                                  </p:childTnLst>
                                </p:cTn>
                              </p:par>
                              <p:par>
                                <p:cTn id="45" presetID="3" presetClass="entr" presetSubtype="10" fill="hold" grpId="0" nodeType="withEffect">
                                  <p:stCondLst>
                                    <p:cond delay="0"/>
                                  </p:stCondLst>
                                  <p:childTnLst>
                                    <p:set>
                                      <p:cBhvr>
                                        <p:cTn id="46" dur="1000" fill="hold">
                                          <p:stCondLst>
                                            <p:cond delay="0"/>
                                          </p:stCondLst>
                                        </p:cTn>
                                        <p:tgtEl>
                                          <p:spTgt spid="112"/>
                                        </p:tgtEl>
                                        <p:attrNameLst>
                                          <p:attrName>style.visibility</p:attrName>
                                        </p:attrNameLst>
                                      </p:cBhvr>
                                      <p:to>
                                        <p:strVal val="visible"/>
                                      </p:to>
                                    </p:set>
                                    <p:animEffect transition="in" filter="blinds(horizontal)">
                                      <p:cBhvr>
                                        <p:cTn id="47" dur="1000"/>
                                        <p:tgtEl>
                                          <p:spTgt spid="112"/>
                                        </p:tgtEl>
                                      </p:cBhvr>
                                    </p:animEffect>
                                  </p:childTnLst>
                                </p:cTn>
                              </p:par>
                              <p:par>
                                <p:cTn id="48" presetID="3" presetClass="entr" presetSubtype="10" fill="hold" grpId="0" nodeType="withEffect">
                                  <p:stCondLst>
                                    <p:cond delay="0"/>
                                  </p:stCondLst>
                                  <p:childTnLst>
                                    <p:set>
                                      <p:cBhvr>
                                        <p:cTn id="49" dur="1000" fill="hold">
                                          <p:stCondLst>
                                            <p:cond delay="0"/>
                                          </p:stCondLst>
                                        </p:cTn>
                                        <p:tgtEl>
                                          <p:spTgt spid="113"/>
                                        </p:tgtEl>
                                        <p:attrNameLst>
                                          <p:attrName>style.visibility</p:attrName>
                                        </p:attrNameLst>
                                      </p:cBhvr>
                                      <p:to>
                                        <p:strVal val="visible"/>
                                      </p:to>
                                    </p:set>
                                    <p:animEffect transition="in" filter="blinds(horizontal)">
                                      <p:cBhvr>
                                        <p:cTn id="50" dur="1000"/>
                                        <p:tgtEl>
                                          <p:spTgt spid="113"/>
                                        </p:tgtEl>
                                      </p:cBhvr>
                                    </p:animEffect>
                                  </p:childTnLst>
                                </p:cTn>
                              </p:par>
                              <p:par>
                                <p:cTn id="51" presetID="3" presetClass="entr" presetSubtype="10" fill="hold" grpId="0" nodeType="withEffect">
                                  <p:stCondLst>
                                    <p:cond delay="0"/>
                                  </p:stCondLst>
                                  <p:childTnLst>
                                    <p:set>
                                      <p:cBhvr>
                                        <p:cTn id="52" dur="1000" fill="hold">
                                          <p:stCondLst>
                                            <p:cond delay="0"/>
                                          </p:stCondLst>
                                        </p:cTn>
                                        <p:tgtEl>
                                          <p:spTgt spid="115"/>
                                        </p:tgtEl>
                                        <p:attrNameLst>
                                          <p:attrName>style.visibility</p:attrName>
                                        </p:attrNameLst>
                                      </p:cBhvr>
                                      <p:to>
                                        <p:strVal val="visible"/>
                                      </p:to>
                                    </p:set>
                                    <p:animEffect transition="in" filter="blinds(horizontal)">
                                      <p:cBhvr>
                                        <p:cTn id="53" dur="1000"/>
                                        <p:tgtEl>
                                          <p:spTgt spid="115"/>
                                        </p:tgtEl>
                                      </p:cBhvr>
                                    </p:animEffect>
                                  </p:childTnLst>
                                </p:cTn>
                              </p:par>
                              <p:par>
                                <p:cTn id="54" presetID="3" presetClass="entr" presetSubtype="10" fill="hold" grpId="0" nodeType="withEffect">
                                  <p:stCondLst>
                                    <p:cond delay="0"/>
                                  </p:stCondLst>
                                  <p:childTnLst>
                                    <p:set>
                                      <p:cBhvr>
                                        <p:cTn id="55" dur="1000" fill="hold">
                                          <p:stCondLst>
                                            <p:cond delay="0"/>
                                          </p:stCondLst>
                                        </p:cTn>
                                        <p:tgtEl>
                                          <p:spTgt spid="116"/>
                                        </p:tgtEl>
                                        <p:attrNameLst>
                                          <p:attrName>style.visibility</p:attrName>
                                        </p:attrNameLst>
                                      </p:cBhvr>
                                      <p:to>
                                        <p:strVal val="visible"/>
                                      </p:to>
                                    </p:set>
                                    <p:animEffect transition="in" filter="blinds(horizontal)">
                                      <p:cBhvr>
                                        <p:cTn id="56" dur="10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2" grpId="0"/>
      <p:bldP spid="113" grpId="0"/>
      <p:bldP spid="115" grpId="0"/>
      <p:bldP spid="116"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E38C594A-D83D-4693-80E9-1D7B764E00C7}"/>
              </a:ext>
            </a:extLst>
          </p:cNvPr>
          <p:cNvSpPr txBox="1"/>
          <p:nvPr/>
        </p:nvSpPr>
        <p:spPr>
          <a:xfrm>
            <a:off x="1125344" y="236367"/>
            <a:ext cx="5108949" cy="584775"/>
          </a:xfrm>
          <a:prstGeom prst="rect">
            <a:avLst/>
          </a:prstGeom>
          <a:noFill/>
        </p:spPr>
        <p:txBody>
          <a:bodyPr wrap="square" rtlCol="0">
            <a:spAutoFit/>
          </a:bodyPr>
          <a:lstStyle>
            <a:defPPr>
              <a:defRPr lang="zh-CN"/>
            </a:defPPr>
            <a:lvl1pPr algn="ctr">
              <a:defRPr sz="2800" b="1">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学习成果</a:t>
            </a:r>
            <a:r>
              <a:rPr kumimoji="0" lang="en-US" altLang="zh-CN"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a:t>
            </a:r>
            <a:r>
              <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总结</a:t>
            </a:r>
          </a:p>
        </p:txBody>
      </p:sp>
      <p:sp>
        <p:nvSpPr>
          <p:cNvPr id="33" name="矩形 32">
            <a:extLst>
              <a:ext uri="{FF2B5EF4-FFF2-40B4-BE49-F238E27FC236}">
                <a16:creationId xmlns:a16="http://schemas.microsoft.com/office/drawing/2014/main" id="{33550685-596D-46EA-A4C9-489FD4CEA190}"/>
              </a:ext>
            </a:extLst>
          </p:cNvPr>
          <p:cNvSpPr/>
          <p:nvPr/>
        </p:nvSpPr>
        <p:spPr bwMode="auto">
          <a:xfrm>
            <a:off x="410276" y="2232"/>
            <a:ext cx="680835" cy="895098"/>
          </a:xfrm>
          <a:prstGeom prst="rect">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lvl="0" indent="0" algn="ctr" defTabSz="913760" rtl="0" eaLnBrk="1" fontAlgn="base" latinLnBrk="0" hangingPunct="1">
              <a:lnSpc>
                <a:spcPct val="100000"/>
              </a:lnSpc>
              <a:spcBef>
                <a:spcPct val="0"/>
              </a:spcBef>
              <a:spcAft>
                <a:spcPct val="0"/>
              </a:spcAft>
              <a:buClrTx/>
              <a:buSzTx/>
              <a:buFontTx/>
              <a:buNone/>
              <a:tabLst/>
              <a:defRPr/>
            </a:pPr>
            <a:endParaRPr kumimoji="0" lang="zh-CN" altLang="en-US" sz="1999" b="0" i="0" u="none" strike="noStrike" kern="0" cap="none" spc="0" normalizeH="0" baseline="0" noProof="0">
              <a:ln>
                <a:noFill/>
              </a:ln>
              <a:solidFill>
                <a:srgbClr val="FFFFFF"/>
              </a:solidFill>
              <a:effectLst/>
              <a:uLnTx/>
              <a:uFillTx/>
              <a:latin typeface="微软雅黑"/>
              <a:ea typeface="微软雅黑"/>
              <a:cs typeface="+mn-cs"/>
            </a:endParaRPr>
          </a:p>
        </p:txBody>
      </p:sp>
      <p:grpSp>
        <p:nvGrpSpPr>
          <p:cNvPr id="34" name="组合 33">
            <a:extLst>
              <a:ext uri="{FF2B5EF4-FFF2-40B4-BE49-F238E27FC236}">
                <a16:creationId xmlns:a16="http://schemas.microsoft.com/office/drawing/2014/main" id="{D70E7067-5F11-4FDA-81C1-604E9F77ECDE}"/>
              </a:ext>
            </a:extLst>
          </p:cNvPr>
          <p:cNvGrpSpPr/>
          <p:nvPr/>
        </p:nvGrpSpPr>
        <p:grpSpPr>
          <a:xfrm>
            <a:off x="547505" y="386911"/>
            <a:ext cx="406377" cy="406375"/>
            <a:chOff x="2715905" y="-1569492"/>
            <a:chExt cx="504967" cy="504965"/>
          </a:xfrm>
        </p:grpSpPr>
        <p:sp>
          <p:nvSpPr>
            <p:cNvPr id="35" name="椭圆 34">
              <a:extLst>
                <a:ext uri="{FF2B5EF4-FFF2-40B4-BE49-F238E27FC236}">
                  <a16:creationId xmlns:a16="http://schemas.microsoft.com/office/drawing/2014/main" id="{AE8163C7-9BE3-491F-9D81-E51977328B29}"/>
                </a:ext>
              </a:extLst>
            </p:cNvPr>
            <p:cNvSpPr/>
            <p:nvPr/>
          </p:nvSpPr>
          <p:spPr bwMode="auto">
            <a:xfrm>
              <a:off x="2715905" y="-1569492"/>
              <a:ext cx="504967" cy="504965"/>
            </a:xfrm>
            <a:prstGeom prst="ellipse">
              <a:avLst/>
            </a:prstGeom>
            <a:solidFill>
              <a:srgbClr val="FFFFFF"/>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任意多边形: 形状 35">
              <a:extLst>
                <a:ext uri="{FF2B5EF4-FFF2-40B4-BE49-F238E27FC236}">
                  <a16:creationId xmlns:a16="http://schemas.microsoft.com/office/drawing/2014/main" id="{9EE95D1F-45EC-49BB-917C-7F6E5F0C6DD7}"/>
                </a:ext>
              </a:extLst>
            </p:cNvPr>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rgbClr val="BA1E34"/>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6301" y="444855"/>
            <a:ext cx="2055889" cy="268862"/>
          </a:xfrm>
          <a:prstGeom prst="rect">
            <a:avLst/>
          </a:prstGeom>
        </p:spPr>
      </p:pic>
      <p:pic>
        <p:nvPicPr>
          <p:cNvPr id="7" name="图片 6">
            <a:extLst>
              <a:ext uri="{FF2B5EF4-FFF2-40B4-BE49-F238E27FC236}">
                <a16:creationId xmlns:a16="http://schemas.microsoft.com/office/drawing/2014/main" id="{E2B2332F-DA11-43F2-B186-8DCE8706F111}"/>
              </a:ext>
            </a:extLst>
          </p:cNvPr>
          <p:cNvPicPr>
            <a:picLocks noChangeAspect="1"/>
          </p:cNvPicPr>
          <p:nvPr/>
        </p:nvPicPr>
        <p:blipFill>
          <a:blip r:embed="rId4"/>
          <a:stretch>
            <a:fillRect/>
          </a:stretch>
        </p:blipFill>
        <p:spPr>
          <a:xfrm>
            <a:off x="273615" y="1761304"/>
            <a:ext cx="11642908" cy="3335392"/>
          </a:xfrm>
          <a:prstGeom prst="rect">
            <a:avLst/>
          </a:prstGeom>
        </p:spPr>
      </p:pic>
    </p:spTree>
    <p:extLst>
      <p:ext uri="{BB962C8B-B14F-4D97-AF65-F5344CB8AC3E}">
        <p14:creationId xmlns:p14="http://schemas.microsoft.com/office/powerpoint/2010/main" val="3136707762"/>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2"/>
                    </p:tgtEl>
                  </p:cond>
                </p:stCondLst>
                <p:endSync evt="end" delay="0">
                  <p:rtn val="all"/>
                </p:endSync>
                <p:childTnLst>
                  <p:par>
                    <p:cTn id="3" fill="hold">
                      <p:stCondLst>
                        <p:cond delay="0"/>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1000"/>
                                        <p:tgtEl>
                                          <p:spTgt spid="7"/>
                                        </p:tgtEl>
                                      </p:cBhvr>
                                    </p:animEffect>
                                    <p:anim calcmode="lin" valueType="num">
                                      <p:cBhvr>
                                        <p:cTn id="14" dur="1000"/>
                                        <p:tgtEl>
                                          <p:spTgt spid="7"/>
                                        </p:tgtEl>
                                        <p:attrNameLst>
                                          <p:attrName>ppt_x</p:attrName>
                                        </p:attrNameLst>
                                      </p:cBhvr>
                                      <p:tavLst>
                                        <p:tav tm="0">
                                          <p:val>
                                            <p:strVal val="ppt_x"/>
                                          </p:val>
                                        </p:tav>
                                        <p:tav tm="100000">
                                          <p:val>
                                            <p:strVal val="ppt_x"/>
                                          </p:val>
                                        </p:tav>
                                      </p:tavLst>
                                    </p:anim>
                                    <p:anim calcmode="lin" valueType="num">
                                      <p:cBhvr>
                                        <p:cTn id="15" dur="1000"/>
                                        <p:tgtEl>
                                          <p:spTgt spid="7"/>
                                        </p:tgtEl>
                                        <p:attrNameLst>
                                          <p:attrName>ppt_y</p:attrName>
                                        </p:attrNameLst>
                                      </p:cBhvr>
                                      <p:tavLst>
                                        <p:tav tm="0">
                                          <p:val>
                                            <p:strVal val="ppt_y"/>
                                          </p:val>
                                        </p:tav>
                                        <p:tav tm="100000">
                                          <p:val>
                                            <p:strVal val="ppt_y+.1"/>
                                          </p:val>
                                        </p:tav>
                                      </p:tavLst>
                                    </p:anim>
                                    <p:set>
                                      <p:cBhvr>
                                        <p:cTn id="16" dur="1" fill="hold">
                                          <p:stCondLst>
                                            <p:cond delay="9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32"/>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矩形 16"/>
          <p:cNvSpPr/>
          <p:nvPr/>
        </p:nvSpPr>
        <p:spPr>
          <a:xfrm flipH="1">
            <a:off x="8712069" y="-8632"/>
            <a:ext cx="3478344" cy="6857554"/>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FZZhengHeiS-R-GB"/>
              <a:cs typeface="+mn-cs"/>
            </a:endParaRPr>
          </a:p>
        </p:txBody>
      </p:sp>
      <p:sp>
        <p:nvSpPr>
          <p:cNvPr id="18" name="任意多边形 17"/>
          <p:cNvSpPr/>
          <p:nvPr/>
        </p:nvSpPr>
        <p:spPr>
          <a:xfrm flipH="1">
            <a:off x="395594"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gradFill>
            <a:gsLst>
              <a:gs pos="0">
                <a:srgbClr val="C00000">
                  <a:alpha val="41000"/>
                </a:srgbClr>
              </a:gs>
              <a:gs pos="100000">
                <a:srgbClr val="AC2125">
                  <a:alpha val="10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FZZhengHeiS-R-GB"/>
              <a:ea typeface="思源黑体" panose="020B0500000000000000" pitchFamily="34" charset="-122"/>
              <a:cs typeface="+mn-cs"/>
            </a:endParaRPr>
          </a:p>
        </p:txBody>
      </p:sp>
      <p:sp>
        <p:nvSpPr>
          <p:cNvPr id="19" name="任意多边形 18"/>
          <p:cNvSpPr/>
          <p:nvPr/>
        </p:nvSpPr>
        <p:spPr>
          <a:xfrm flipH="1">
            <a:off x="-14514"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solidFill>
            <a:schemeClr val="bg1"/>
          </a:solid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FZZhengHeiS-R-GB"/>
              <a:ea typeface="思源黑体" panose="020B0500000000000000" pitchFamily="34" charset="-122"/>
              <a:cs typeface="+mn-cs"/>
            </a:endParaRPr>
          </a:p>
        </p:txBody>
      </p:sp>
      <p:sp>
        <p:nvSpPr>
          <p:cNvPr id="5" name="文本框 4"/>
          <p:cNvSpPr txBox="1"/>
          <p:nvPr/>
        </p:nvSpPr>
        <p:spPr>
          <a:xfrm>
            <a:off x="3256696" y="2342141"/>
            <a:ext cx="3262432" cy="707886"/>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工作成果总结</a:t>
            </a:r>
          </a:p>
        </p:txBody>
      </p:sp>
      <p:cxnSp>
        <p:nvCxnSpPr>
          <p:cNvPr id="11" name="直接连接符 10"/>
          <p:cNvCxnSpPr/>
          <p:nvPr/>
        </p:nvCxnSpPr>
        <p:spPr>
          <a:xfrm>
            <a:off x="3256696" y="3126697"/>
            <a:ext cx="4886086"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046810" y="3302899"/>
            <a:ext cx="1582484" cy="338554"/>
          </a:xfrm>
          <a:prstGeom prst="rect">
            <a:avLst/>
          </a:prstGeom>
          <a:noFill/>
        </p:spPr>
        <p:txBody>
          <a:bodyPr wrap="none" rtlCol="0">
            <a:spAutoFit/>
            <a:scene3d>
              <a:camera prst="orthographicFront"/>
              <a:lightRig rig="threePt" dir="t"/>
            </a:scene3d>
            <a:sp3d contourW="12700"/>
          </a:bodyPr>
          <a:lstStyle/>
          <a:p>
            <a:pPr marL="571443" marR="0" lvl="0" indent="-323968"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600" b="0" i="0" u="none" strike="noStrike" kern="1200" cap="none" spc="0" normalizeH="0" baseline="0" noProof="0" dirty="0">
                <a:ln>
                  <a:noFill/>
                </a:ln>
                <a:solidFill>
                  <a:prstClr val="white">
                    <a:lumMod val="50000"/>
                  </a:prstClr>
                </a:solidFill>
                <a:effectLst/>
                <a:uLnTx/>
                <a:uFillTx/>
                <a:latin typeface="FZZhengHeiS-R-GB"/>
                <a:ea typeface="思源黑体" panose="020B0500000000000000" pitchFamily="34" charset="-122"/>
                <a:cs typeface="+mn-cs"/>
              </a:rPr>
              <a:t>工作项目</a:t>
            </a:r>
          </a:p>
        </p:txBody>
      </p:sp>
      <p:sp>
        <p:nvSpPr>
          <p:cNvPr id="14" name="文本框 13"/>
          <p:cNvSpPr txBox="1"/>
          <p:nvPr/>
        </p:nvSpPr>
        <p:spPr>
          <a:xfrm>
            <a:off x="3046810" y="3711297"/>
            <a:ext cx="1787669" cy="338554"/>
          </a:xfrm>
          <a:prstGeom prst="rect">
            <a:avLst/>
          </a:prstGeom>
          <a:noFill/>
        </p:spPr>
        <p:txBody>
          <a:bodyPr wrap="none" rtlCol="0">
            <a:spAutoFit/>
            <a:scene3d>
              <a:camera prst="orthographicFront"/>
              <a:lightRig rig="threePt" dir="t"/>
            </a:scene3d>
            <a:sp3d contourW="12700"/>
          </a:bodyPr>
          <a:lstStyle/>
          <a:p>
            <a:pPr marL="571443" marR="0" lvl="0" indent="-323968"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600" b="0" i="0" u="none" strike="noStrike" kern="1200" cap="none" spc="0" normalizeH="0" baseline="0" noProof="0" dirty="0">
                <a:ln>
                  <a:noFill/>
                </a:ln>
                <a:solidFill>
                  <a:prstClr val="white">
                    <a:lumMod val="50000"/>
                  </a:prstClr>
                </a:solidFill>
                <a:effectLst/>
                <a:uLnTx/>
                <a:uFillTx/>
                <a:latin typeface="FZZhengHeiS-R-GB"/>
                <a:ea typeface="思源黑体" panose="020B0500000000000000" pitchFamily="34" charset="-122"/>
                <a:cs typeface="+mn-cs"/>
              </a:rPr>
              <a:t>遇到的问题</a:t>
            </a:r>
          </a:p>
        </p:txBody>
      </p:sp>
      <p:sp>
        <p:nvSpPr>
          <p:cNvPr id="15" name="文本框 14"/>
          <p:cNvSpPr txBox="1"/>
          <p:nvPr/>
        </p:nvSpPr>
        <p:spPr>
          <a:xfrm>
            <a:off x="5033193" y="3302899"/>
            <a:ext cx="1582484" cy="338554"/>
          </a:xfrm>
          <a:prstGeom prst="rect">
            <a:avLst/>
          </a:prstGeom>
          <a:noFill/>
        </p:spPr>
        <p:txBody>
          <a:bodyPr wrap="none" rtlCol="0">
            <a:spAutoFit/>
            <a:scene3d>
              <a:camera prst="orthographicFront"/>
              <a:lightRig rig="threePt" dir="t"/>
            </a:scene3d>
            <a:sp3d contourW="12700"/>
          </a:bodyPr>
          <a:lstStyle/>
          <a:p>
            <a:pPr marL="571443" marR="0" lvl="0" indent="-323968"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600" b="0" i="0" u="none" strike="noStrike" kern="1200" cap="none" spc="0" normalizeH="0" baseline="0" noProof="0" dirty="0">
                <a:ln>
                  <a:noFill/>
                </a:ln>
                <a:solidFill>
                  <a:prstClr val="white">
                    <a:lumMod val="50000"/>
                  </a:prstClr>
                </a:solidFill>
                <a:effectLst/>
                <a:uLnTx/>
                <a:uFillTx/>
                <a:latin typeface="FZZhengHeiS-R-GB"/>
                <a:ea typeface="思源黑体" panose="020B0500000000000000" pitchFamily="34" charset="-122"/>
                <a:cs typeface="+mn-cs"/>
              </a:rPr>
              <a:t>成果展示</a:t>
            </a:r>
          </a:p>
        </p:txBody>
      </p:sp>
      <p:sp>
        <p:nvSpPr>
          <p:cNvPr id="20" name="椭圆 19"/>
          <p:cNvSpPr/>
          <p:nvPr/>
        </p:nvSpPr>
        <p:spPr>
          <a:xfrm>
            <a:off x="1267609" y="2581347"/>
            <a:ext cx="1299205" cy="1299205"/>
          </a:xfrm>
          <a:prstGeom prst="ellipse">
            <a:avLst/>
          </a:prstGeom>
          <a:gradFill>
            <a:gsLst>
              <a:gs pos="0">
                <a:srgbClr val="E53238"/>
              </a:gs>
              <a:gs pos="100000">
                <a:srgbClr val="AC2125"/>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prstClr val="white"/>
                </a:solidFill>
                <a:effectLst/>
                <a:uLnTx/>
                <a:uFillTx/>
                <a:latin typeface="Aa楷体" panose="02000500000000000000" pitchFamily="2" charset="-122"/>
                <a:ea typeface="思源黑体" panose="020B0500000000000000" pitchFamily="34" charset="-122"/>
                <a:cs typeface="+mn-cs"/>
              </a:rPr>
              <a:t>03</a:t>
            </a:r>
            <a:endParaRPr kumimoji="0" lang="zh-CN" altLang="en-US" sz="6600" b="0" i="0" u="none" strike="noStrike" kern="1200" cap="none" spc="0" normalizeH="0" baseline="0" noProof="0" dirty="0">
              <a:ln>
                <a:noFill/>
              </a:ln>
              <a:solidFill>
                <a:prstClr val="white"/>
              </a:solidFill>
              <a:effectLst/>
              <a:uLnTx/>
              <a:uFillTx/>
              <a:latin typeface="Aa楷体" panose="02000500000000000000" pitchFamily="2" charset="-122"/>
              <a:ea typeface="思源黑体" panose="020B0500000000000000" pitchFamily="34" charset="-122"/>
              <a:cs typeface="+mn-cs"/>
            </a:endParaRPr>
          </a:p>
        </p:txBody>
      </p:sp>
      <p:sp>
        <p:nvSpPr>
          <p:cNvPr id="23" name="文本框 22"/>
          <p:cNvSpPr txBox="1"/>
          <p:nvPr/>
        </p:nvSpPr>
        <p:spPr>
          <a:xfrm>
            <a:off x="1295712" y="4063404"/>
            <a:ext cx="1242999" cy="523220"/>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300" normalizeH="0" baseline="0" noProof="0" dirty="0">
              <a:ln>
                <a:noFill/>
              </a:ln>
              <a:solidFill>
                <a:srgbClr val="595959"/>
              </a:solidFill>
              <a:effectLst/>
              <a:uLnTx/>
              <a:uFillTx/>
              <a:latin typeface="Aa楷体" panose="02000500000000000000" pitchFamily="2" charset="-122"/>
              <a:ea typeface="思源黑体" panose="020B0500000000000000" pitchFamily="34" charset="-122"/>
              <a:cs typeface="+mn-cs"/>
            </a:endParaRPr>
          </a:p>
        </p:txBody>
      </p:sp>
    </p:spTree>
    <p:extLst>
      <p:ext uri="{BB962C8B-B14F-4D97-AF65-F5344CB8AC3E}">
        <p14:creationId xmlns:p14="http://schemas.microsoft.com/office/powerpoint/2010/main" val="3759278662"/>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vertical)">
                                      <p:cBhvr>
                                        <p:cTn id="7" dur="500"/>
                                        <p:tgtEl>
                                          <p:spTgt spid="17"/>
                                        </p:tgtEl>
                                      </p:cBhvr>
                                    </p:animEffect>
                                  </p:childTnLst>
                                </p:cTn>
                              </p:par>
                              <p:par>
                                <p:cTn id="8" presetID="2" presetClass="entr" presetSubtype="8"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 calcmode="lin" valueType="num">
                                      <p:cBhvr additive="base">
                                        <p:cTn id="10" dur="500" fill="hold"/>
                                        <p:tgtEl>
                                          <p:spTgt spid="18"/>
                                        </p:tgtEl>
                                        <p:attrNameLst>
                                          <p:attrName>ppt_x</p:attrName>
                                        </p:attrNameLst>
                                      </p:cBhvr>
                                      <p:tavLst>
                                        <p:tav tm="0">
                                          <p:val>
                                            <p:strVal val="0-#ppt_w/2"/>
                                          </p:val>
                                        </p:tav>
                                        <p:tav tm="100000">
                                          <p:val>
                                            <p:strVal val="#ppt_x"/>
                                          </p:val>
                                        </p:tav>
                                      </p:tavLst>
                                    </p:anim>
                                    <p:anim calcmode="lin" valueType="num">
                                      <p:cBhvr additive="base">
                                        <p:cTn id="11" dur="500" fill="hold"/>
                                        <p:tgtEl>
                                          <p:spTgt spid="18"/>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750" fill="hold"/>
                                        <p:tgtEl>
                                          <p:spTgt spid="19"/>
                                        </p:tgtEl>
                                        <p:attrNameLst>
                                          <p:attrName>ppt_x</p:attrName>
                                        </p:attrNameLst>
                                      </p:cBhvr>
                                      <p:tavLst>
                                        <p:tav tm="0">
                                          <p:val>
                                            <p:strVal val="0-#ppt_w/2"/>
                                          </p:val>
                                        </p:tav>
                                        <p:tav tm="100000">
                                          <p:val>
                                            <p:strVal val="#ppt_x"/>
                                          </p:val>
                                        </p:tav>
                                      </p:tavLst>
                                    </p:anim>
                                    <p:anim calcmode="lin" valueType="num">
                                      <p:cBhvr additive="base">
                                        <p:cTn id="15" dur="750" fill="hold"/>
                                        <p:tgtEl>
                                          <p:spTgt spid="19"/>
                                        </p:tgtEl>
                                        <p:attrNameLst>
                                          <p:attrName>ppt_y</p:attrName>
                                        </p:attrNameLst>
                                      </p:cBhvr>
                                      <p:tavLst>
                                        <p:tav tm="0">
                                          <p:val>
                                            <p:strVal val="#ppt_y"/>
                                          </p:val>
                                        </p:tav>
                                        <p:tav tm="100000">
                                          <p:val>
                                            <p:strVal val="#ppt_y"/>
                                          </p:val>
                                        </p:tav>
                                      </p:tavLst>
                                    </p:anim>
                                  </p:childTnLst>
                                </p:cTn>
                              </p:par>
                              <p:par>
                                <p:cTn id="16" presetID="47" presetClass="entr" presetSubtype="0" fill="hold" grpId="0" nodeType="withEffect" nodePh="1">
                                  <p:stCondLst>
                                    <p:cond delay="250"/>
                                  </p:stCondLst>
                                  <p:endCondLst>
                                    <p:cond evt="begin" delay="0">
                                      <p:tn val="16"/>
                                    </p:cond>
                                  </p:endCondLst>
                                  <p:childTnLst>
                                    <p:set>
                                      <p:cBhvr>
                                        <p:cTn id="17" dur="1" fill="hold">
                                          <p:stCondLst>
                                            <p:cond delay="0"/>
                                          </p:stCondLst>
                                        </p:cTn>
                                        <p:tgtEl>
                                          <p:spTgt spid="23"/>
                                        </p:tgtEl>
                                        <p:attrNameLst>
                                          <p:attrName>style.visibility</p:attrName>
                                        </p:attrNameLst>
                                      </p:cBhvr>
                                      <p:to>
                                        <p:strVal val="visible"/>
                                      </p:to>
                                    </p:set>
                                    <p:animEffect transition="in" filter="fade">
                                      <p:cBhvr>
                                        <p:cTn id="18" dur="1000"/>
                                        <p:tgtEl>
                                          <p:spTgt spid="23"/>
                                        </p:tgtEl>
                                      </p:cBhvr>
                                    </p:animEffect>
                                    <p:anim calcmode="lin" valueType="num">
                                      <p:cBhvr>
                                        <p:cTn id="19" dur="1000" fill="hold"/>
                                        <p:tgtEl>
                                          <p:spTgt spid="23"/>
                                        </p:tgtEl>
                                        <p:attrNameLst>
                                          <p:attrName>ppt_x</p:attrName>
                                        </p:attrNameLst>
                                      </p:cBhvr>
                                      <p:tavLst>
                                        <p:tav tm="0">
                                          <p:val>
                                            <p:strVal val="#ppt_x"/>
                                          </p:val>
                                        </p:tav>
                                        <p:tav tm="100000">
                                          <p:val>
                                            <p:strVal val="#ppt_x"/>
                                          </p:val>
                                        </p:tav>
                                      </p:tavLst>
                                    </p:anim>
                                    <p:anim calcmode="lin" valueType="num">
                                      <p:cBhvr>
                                        <p:cTn id="20" dur="1000" fill="hold"/>
                                        <p:tgtEl>
                                          <p:spTgt spid="2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5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1000"/>
                                        <p:tgtEl>
                                          <p:spTgt spid="20"/>
                                        </p:tgtEl>
                                      </p:cBhvr>
                                    </p:animEffect>
                                    <p:anim calcmode="lin" valueType="num">
                                      <p:cBhvr>
                                        <p:cTn id="24" dur="1000" fill="hold"/>
                                        <p:tgtEl>
                                          <p:spTgt spid="20"/>
                                        </p:tgtEl>
                                        <p:attrNameLst>
                                          <p:attrName>ppt_x</p:attrName>
                                        </p:attrNameLst>
                                      </p:cBhvr>
                                      <p:tavLst>
                                        <p:tav tm="0">
                                          <p:val>
                                            <p:strVal val="#ppt_x"/>
                                          </p:val>
                                        </p:tav>
                                        <p:tav tm="100000">
                                          <p:val>
                                            <p:strVal val="#ppt_x"/>
                                          </p:val>
                                        </p:tav>
                                      </p:tavLst>
                                    </p:anim>
                                    <p:anim calcmode="lin" valueType="num">
                                      <p:cBhvr>
                                        <p:cTn id="25" dur="1000" fill="hold"/>
                                        <p:tgtEl>
                                          <p:spTgt spid="20"/>
                                        </p:tgtEl>
                                        <p:attrNameLst>
                                          <p:attrName>ppt_y</p:attrName>
                                        </p:attrNameLst>
                                      </p:cBhvr>
                                      <p:tavLst>
                                        <p:tav tm="0">
                                          <p:val>
                                            <p:strVal val="#ppt_y+.1"/>
                                          </p:val>
                                        </p:tav>
                                        <p:tav tm="100000">
                                          <p:val>
                                            <p:strVal val="#ppt_y"/>
                                          </p:val>
                                        </p:tav>
                                      </p:tavLst>
                                    </p:anim>
                                  </p:childTnLst>
                                </p:cTn>
                              </p:par>
                            </p:childTnLst>
                          </p:cTn>
                        </p:par>
                        <p:par>
                          <p:cTn id="26" fill="hold">
                            <p:stCondLst>
                              <p:cond delay="1250"/>
                            </p:stCondLst>
                            <p:childTnLst>
                              <p:par>
                                <p:cTn id="27" presetID="2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1750"/>
                            </p:stCondLst>
                            <p:childTnLst>
                              <p:par>
                                <p:cTn id="31" presetID="12" presetClass="entr" presetSubtype="4"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p:tgtEl>
                                          <p:spTgt spid="5"/>
                                        </p:tgtEl>
                                        <p:attrNameLst>
                                          <p:attrName>ppt_y</p:attrName>
                                        </p:attrNameLst>
                                      </p:cBhvr>
                                      <p:tavLst>
                                        <p:tav tm="0">
                                          <p:val>
                                            <p:strVal val="#ppt_y+#ppt_h*1.125000"/>
                                          </p:val>
                                        </p:tav>
                                        <p:tav tm="100000">
                                          <p:val>
                                            <p:strVal val="#ppt_y"/>
                                          </p:val>
                                        </p:tav>
                                      </p:tavLst>
                                    </p:anim>
                                    <p:animEffect transition="in" filter="wipe(up)">
                                      <p:cBhvr>
                                        <p:cTn id="34" dur="500"/>
                                        <p:tgtEl>
                                          <p:spTgt spid="5"/>
                                        </p:tgtEl>
                                      </p:cBhvr>
                                    </p:animEffect>
                                  </p:childTnLst>
                                </p:cTn>
                              </p:par>
                            </p:childTnLst>
                          </p:cTn>
                        </p:par>
                        <p:par>
                          <p:cTn id="35" fill="hold">
                            <p:stCondLst>
                              <p:cond delay="2250"/>
                            </p:stCondLst>
                            <p:childTnLst>
                              <p:par>
                                <p:cTn id="36" presetID="42" presetClass="entr" presetSubtype="0"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1000"/>
                                        <p:tgtEl>
                                          <p:spTgt spid="13"/>
                                        </p:tgtEl>
                                      </p:cBhvr>
                                    </p:animEffect>
                                    <p:anim calcmode="lin" valueType="num">
                                      <p:cBhvr>
                                        <p:cTn id="39" dur="1000" fill="hold"/>
                                        <p:tgtEl>
                                          <p:spTgt spid="13"/>
                                        </p:tgtEl>
                                        <p:attrNameLst>
                                          <p:attrName>ppt_x</p:attrName>
                                        </p:attrNameLst>
                                      </p:cBhvr>
                                      <p:tavLst>
                                        <p:tav tm="0">
                                          <p:val>
                                            <p:strVal val="#ppt_x"/>
                                          </p:val>
                                        </p:tav>
                                        <p:tav tm="100000">
                                          <p:val>
                                            <p:strVal val="#ppt_x"/>
                                          </p:val>
                                        </p:tav>
                                      </p:tavLst>
                                    </p:anim>
                                    <p:anim calcmode="lin" valueType="num">
                                      <p:cBhvr>
                                        <p:cTn id="40" dur="1000" fill="hold"/>
                                        <p:tgtEl>
                                          <p:spTgt spid="13"/>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1000"/>
                                        <p:tgtEl>
                                          <p:spTgt spid="15"/>
                                        </p:tgtEl>
                                      </p:cBhvr>
                                    </p:animEffect>
                                    <p:anim calcmode="lin" valueType="num">
                                      <p:cBhvr>
                                        <p:cTn id="44" dur="1000" fill="hold"/>
                                        <p:tgtEl>
                                          <p:spTgt spid="15"/>
                                        </p:tgtEl>
                                        <p:attrNameLst>
                                          <p:attrName>ppt_x</p:attrName>
                                        </p:attrNameLst>
                                      </p:cBhvr>
                                      <p:tavLst>
                                        <p:tav tm="0">
                                          <p:val>
                                            <p:strVal val="#ppt_x"/>
                                          </p:val>
                                        </p:tav>
                                        <p:tav tm="100000">
                                          <p:val>
                                            <p:strVal val="#ppt_x"/>
                                          </p:val>
                                        </p:tav>
                                      </p:tavLst>
                                    </p:anim>
                                    <p:anim calcmode="lin" valueType="num">
                                      <p:cBhvr>
                                        <p:cTn id="45" dur="1000" fill="hold"/>
                                        <p:tgtEl>
                                          <p:spTgt spid="1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5" grpId="0"/>
      <p:bldP spid="13" grpId="0"/>
      <p:bldP spid="14" grpId="0"/>
      <p:bldP spid="15" grpId="0"/>
      <p:bldP spid="20" grpId="0" animBg="1"/>
      <p:bldP spid="2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F2985817-F2E5-44AE-87F6-A20546B45849"/>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绩效考核"/>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a="http://schemas.openxmlformats.org/drawingml/2006/main" xmlns:r="http://schemas.openxmlformats.org/officeDocument/2006/relationships" xmlns:p="http://schemas.openxmlformats.org/presentationml/2006/main">
  <p:tag name="MH" val="20170109233147"/>
  <p:tag name="MH_LIBRARY" val="GRAPHIC"/>
  <p:tag name="MH_ORDER" val="文本框 19"/>
</p:tagLst>
</file>

<file path=ppt/tags/tag3.xml><?xml version="1.0" encoding="utf-8"?>
<p:tagLst xmlns:a="http://schemas.openxmlformats.org/drawingml/2006/main" xmlns:r="http://schemas.openxmlformats.org/officeDocument/2006/relationships" xmlns:p="http://schemas.openxmlformats.org/presentationml/2006/main">
  <p:tag name="MH" val="20170109233147"/>
  <p:tag name="MH_LIBRARY" val="GRAPHIC"/>
  <p:tag name="MH_ORDER" val="文本框 19"/>
</p:tagLst>
</file>

<file path=ppt/tags/tag4.xml><?xml version="1.0" encoding="utf-8"?>
<p:tagLst xmlns:a="http://schemas.openxmlformats.org/drawingml/2006/main" xmlns:r="http://schemas.openxmlformats.org/officeDocument/2006/relationships" xmlns:p="http://schemas.openxmlformats.org/presentationml/2006/main">
  <p:tag name="MH" val="20170109233147"/>
  <p:tag name="MH_LIBRARY" val="GRAPHIC"/>
  <p:tag name="MH_ORDER" val="文本框 19"/>
</p:tagLst>
</file>

<file path=ppt/tags/tag5.xml><?xml version="1.0" encoding="utf-8"?>
<p:tagLst xmlns:a="http://schemas.openxmlformats.org/drawingml/2006/main" xmlns:r="http://schemas.openxmlformats.org/officeDocument/2006/relationships" xmlns:p="http://schemas.openxmlformats.org/presentationml/2006/main">
  <p:tag name="MH" val="20170109233147"/>
  <p:tag name="MH_LIBRARY" val="GRAPHIC"/>
  <p:tag name="MH_ORDER" val="文本框 1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nptjy03">
      <a:majorFont>
        <a:latin typeface="FZZhengHeiS-R-GB"/>
        <a:ea typeface="FZHei-B01S"/>
        <a:cs typeface=""/>
      </a:majorFont>
      <a:minorFont>
        <a:latin typeface="FZZhengHeiS-R-GB"/>
        <a:ea typeface="FZHei-B01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4106</Words>
  <Application>Microsoft Office PowerPoint</Application>
  <PresentationFormat>自定义</PresentationFormat>
  <Paragraphs>330</Paragraphs>
  <Slides>26</Slides>
  <Notes>26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26</vt:i4>
      </vt:variant>
    </vt:vector>
  </HeadingPairs>
  <TitlesOfParts>
    <vt:vector size="40" baseType="lpstr">
      <vt:lpstr>Aa楷体</vt:lpstr>
      <vt:lpstr>Adobe 宋体 Std L</vt:lpstr>
      <vt:lpstr>FontAwesome</vt:lpstr>
      <vt:lpstr>FZHei-B01S</vt:lpstr>
      <vt:lpstr>FZZhengHeiS-R-GB</vt:lpstr>
      <vt:lpstr>思源黑体</vt:lpstr>
      <vt:lpstr>宋体</vt:lpstr>
      <vt:lpstr>微软雅黑</vt:lpstr>
      <vt:lpstr>Arial</vt:lpstr>
      <vt:lpstr>Calibri</vt:lpstr>
      <vt:lpstr>Century Gothic</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http:/www.ypppt.com</cp:keywords>
  <cp:lastModifiedBy/>
  <cp:revision>1</cp:revision>
  <dcterms:created xsi:type="dcterms:W3CDTF">2020-01-05T15:23:56Z</dcterms:created>
  <dcterms:modified xsi:type="dcterms:W3CDTF">2021-12-22T12:29:51Z</dcterms:modified>
</cp:coreProperties>
</file>