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5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2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4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09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0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33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8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3C555-0873-4BF9-B0C4-D68E6EB51572}" type="datetimeFigureOut">
              <a:rPr lang="zh-CN" altLang="en-US" smtClean="0"/>
              <a:t>2016/7/31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BDE19-64DE-4716-92AE-4D4C20667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2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ACM </a:t>
            </a:r>
            <a:r>
              <a:rPr lang="zh-CN" altLang="en-US" dirty="0" smtClean="0"/>
              <a:t>数论基础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62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Phi(n)</a:t>
            </a:r>
            <a:r>
              <a:rPr lang="zh-CN" altLang="en-US" dirty="0" smtClean="0"/>
              <a:t>为小于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且与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互质的数的数目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Phi(n) = n * (p0 – 1)/p0 * (p1-1)/p1……(pn-1)/</a:t>
            </a:r>
            <a:r>
              <a:rPr lang="en-US" altLang="zh-CN" dirty="0" err="1" smtClean="0"/>
              <a:t>pn</a:t>
            </a:r>
            <a:r>
              <a:rPr lang="en-US" altLang="zh-CN" dirty="0" smtClean="0"/>
              <a:t>    (p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的所有素因子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同理，欧拉函数也能先筛一个素数表，在利用根号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规模内的素因子计算</a:t>
            </a:r>
            <a:endParaRPr lang="en-US" altLang="zh-CN" dirty="0" smtClean="0"/>
          </a:p>
          <a:p>
            <a:r>
              <a:rPr lang="zh-CN" altLang="en-US" dirty="0" smtClean="0"/>
              <a:t>类似素数筛法，欧拉函数也能通过筛法求出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所有欧拉函数</a:t>
            </a:r>
            <a:endParaRPr lang="en-US" altLang="zh-CN" dirty="0" smtClean="0"/>
          </a:p>
          <a:p>
            <a:r>
              <a:rPr lang="zh-CN" altLang="en-US" dirty="0" smtClean="0"/>
              <a:t>特别：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为素数时，</a:t>
            </a:r>
            <a:r>
              <a:rPr lang="en-US" altLang="zh-CN" dirty="0" smtClean="0"/>
              <a:t>Phi(n) = n – 1</a:t>
            </a:r>
          </a:p>
          <a:p>
            <a:r>
              <a:rPr lang="zh-CN" altLang="en-US" dirty="0" smtClean="0"/>
              <a:t>性质：</a:t>
            </a:r>
            <a:r>
              <a:rPr lang="en-US" altLang="zh-CN" dirty="0" smtClean="0"/>
              <a:t>Phi(pow(p, e)) = pow(p, e-1) * (p-1)</a:t>
            </a:r>
          </a:p>
          <a:p>
            <a:r>
              <a:rPr lang="zh-CN" altLang="en-US" dirty="0" smtClean="0"/>
              <a:t>小于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互质的数的和为</a:t>
            </a:r>
            <a:r>
              <a:rPr lang="en-US" altLang="zh-CN" dirty="0" smtClean="0"/>
              <a:t>n * Phi(n) / 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81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欧拉定理，费马小定理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费马小定理：</a:t>
            </a:r>
            <a:r>
              <a:rPr lang="en-US" altLang="zh-CN" dirty="0" smtClean="0"/>
              <a:t>pow(a, p-1) = 1 mod p  (p</a:t>
            </a:r>
            <a:r>
              <a:rPr lang="zh-CN" altLang="en-US" dirty="0" smtClean="0"/>
              <a:t>为素数，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为正整数）</a:t>
            </a:r>
            <a:endParaRPr lang="en-US" altLang="zh-CN" dirty="0" smtClean="0"/>
          </a:p>
          <a:p>
            <a:r>
              <a:rPr lang="zh-CN" altLang="en-US" dirty="0" smtClean="0"/>
              <a:t>欧拉定理：</a:t>
            </a:r>
            <a:r>
              <a:rPr lang="en-US" altLang="zh-CN" dirty="0" smtClean="0"/>
              <a:t>pow(a, Phi(n)) = 1 mod n (a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互质，</a:t>
            </a:r>
            <a:r>
              <a:rPr lang="en-US" altLang="zh-CN" dirty="0" smtClean="0"/>
              <a:t>n&gt;1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费马小定理为欧拉定理的特例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逆元的第二种求解方法：当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为素数时</a:t>
            </a:r>
            <a:endParaRPr lang="en-US" altLang="zh-CN" dirty="0" smtClean="0"/>
          </a:p>
          <a:p>
            <a:r>
              <a:rPr lang="en-US" altLang="zh-CN" dirty="0" smtClean="0"/>
              <a:t>a * x = 1 mod n</a:t>
            </a:r>
          </a:p>
          <a:p>
            <a:r>
              <a:rPr lang="en-US" altLang="zh-CN" dirty="0" smtClean="0"/>
              <a:t> x = pow(a, n-2) mod 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398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/>
          <a:lstStyle/>
          <a:p>
            <a:r>
              <a:rPr lang="zh-CN" altLang="en-US" dirty="0" smtClean="0"/>
              <a:t>补充：乘法取模：当两个乘数较大时，乘积会超过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zh-CN" altLang="en-US" dirty="0" smtClean="0"/>
              <a:t>，则需要类似于快速幂，将其中一个数化为二进制，在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时间内计算两数对另一数的乘积取模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0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基本知识， 整除， 约数，质数，筛法，质数判断 带余除法，唯一分解定理，互质，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exGcd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大约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小时讲完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模运算 ，加，减，乘，快速幂模，乘法取模，除（逆元）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重点讲如何求逆元，以及逆元如何使用，半小时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模线性方程组，中国剩余定理 （不推导，只讲应用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半小时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欧拉函数，费马小定理，欧拉定理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半小时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93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见算法导论</a:t>
            </a:r>
            <a:r>
              <a:rPr lang="en-US" altLang="zh-CN" dirty="0" smtClean="0"/>
              <a:t>543-549</a:t>
            </a:r>
            <a:r>
              <a:rPr lang="zh-CN" altLang="en-US" dirty="0" smtClean="0"/>
              <a:t>面</a:t>
            </a:r>
            <a:endParaRPr lang="en-US" altLang="zh-CN" dirty="0" smtClean="0"/>
          </a:p>
          <a:p>
            <a:r>
              <a:rPr lang="zh-CN" altLang="en-US" dirty="0" smtClean="0"/>
              <a:t>重点：除法定理（带余除法），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性质，唯一分解定理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 a = q*n + r (</a:t>
            </a:r>
            <a:r>
              <a:rPr lang="en-US" altLang="zh-CN" dirty="0" err="1" smtClean="0"/>
              <a:t>a,q</a:t>
            </a:r>
            <a:r>
              <a:rPr lang="zh-CN" altLang="en-US" dirty="0" smtClean="0"/>
              <a:t>为任意整数，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为任意正整数</a:t>
            </a:r>
            <a:r>
              <a:rPr lang="en-US" altLang="zh-CN" dirty="0" smtClean="0"/>
              <a:t>, 0&lt;=r&lt;n)</a:t>
            </a:r>
          </a:p>
          <a:p>
            <a:r>
              <a:rPr lang="en-US" altLang="zh-CN" dirty="0" smtClean="0"/>
              <a:t> a = r mod n  </a:t>
            </a:r>
            <a:r>
              <a:rPr lang="zh-CN" altLang="en-US" dirty="0" smtClean="0"/>
              <a:t>与上式等价</a:t>
            </a:r>
            <a:endParaRPr lang="en-US" altLang="zh-CN" dirty="0" smtClean="0"/>
          </a:p>
          <a:p>
            <a:r>
              <a:rPr lang="en-US" altLang="zh-CN" dirty="0" smtClean="0"/>
              <a:t> s = a*x + b*y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为任意整数，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是满足这个线性组合的最小正整数</a:t>
            </a:r>
            <a:r>
              <a:rPr lang="en-US" altLang="zh-CN" dirty="0" smtClean="0"/>
              <a:t>s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唯一分解定理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4535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质数，质数判定，筛法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455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单个质数判定：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暴力判定：</a:t>
            </a:r>
            <a:r>
              <a:rPr lang="en-US" altLang="zh-CN" dirty="0" smtClean="0"/>
              <a:t>O(n)</a:t>
            </a:r>
          </a:p>
          <a:p>
            <a:pPr lvl="1"/>
            <a:r>
              <a:rPr lang="zh-CN" altLang="en-US" dirty="0" smtClean="0"/>
              <a:t>优化暴力判定：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(n))</a:t>
            </a:r>
            <a:endParaRPr lang="en-US" altLang="zh-CN" b="0" dirty="0" smtClean="0">
              <a:ea typeface="Cambria Math" panose="02040503050406030204" pitchFamily="18" charset="0"/>
            </a:endParaRPr>
          </a:p>
          <a:p>
            <a:pPr lvl="1"/>
            <a:r>
              <a:rPr lang="zh-CN" altLang="en-US" dirty="0" smtClean="0">
                <a:ea typeface="Cambria Math" panose="02040503050406030204" pitchFamily="18" charset="0"/>
              </a:rPr>
              <a:t>双筛判定</a:t>
            </a:r>
            <a:r>
              <a:rPr lang="en-US" altLang="zh-CN" dirty="0" smtClean="0">
                <a:ea typeface="Cambria Math" panose="02040503050406030204" pitchFamily="18" charset="0"/>
              </a:rPr>
              <a:t>: O(</a:t>
            </a:r>
            <a:r>
              <a:rPr lang="en-US" altLang="zh-CN" dirty="0" err="1" smtClean="0">
                <a:ea typeface="Cambria Math" panose="02040503050406030204" pitchFamily="18" charset="0"/>
              </a:rPr>
              <a:t>sqrt</a:t>
            </a:r>
            <a:r>
              <a:rPr lang="en-US" altLang="zh-CN" dirty="0" smtClean="0">
                <a:ea typeface="Cambria Math" panose="02040503050406030204" pitchFamily="18" charset="0"/>
              </a:rPr>
              <a:t>(n) + k)</a:t>
            </a:r>
            <a:r>
              <a:rPr lang="zh-CN" altLang="en-US" dirty="0" smtClean="0">
                <a:ea typeface="Cambria Math" panose="02040503050406030204" pitchFamily="18" charset="0"/>
              </a:rPr>
              <a:t>先筛根号</a:t>
            </a:r>
            <a:r>
              <a:rPr lang="en-US" altLang="zh-CN" dirty="0" smtClean="0">
                <a:ea typeface="Cambria Math" panose="02040503050406030204" pitchFamily="18" charset="0"/>
              </a:rPr>
              <a:t>n</a:t>
            </a:r>
            <a:r>
              <a:rPr lang="zh-CN" altLang="en-US" dirty="0" smtClean="0">
                <a:ea typeface="Cambria Math" panose="02040503050406030204" pitchFamily="18" charset="0"/>
              </a:rPr>
              <a:t>的素数表，</a:t>
            </a:r>
            <a:r>
              <a:rPr lang="en-US" altLang="zh-CN" dirty="0" smtClean="0"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ea typeface="Cambria Math" panose="02040503050406030204" pitchFamily="18" charset="0"/>
              </a:rPr>
              <a:t>为小于根号</a:t>
            </a:r>
            <a:r>
              <a:rPr lang="en-US" altLang="zh-CN" dirty="0" smtClean="0">
                <a:ea typeface="Cambria Math" panose="02040503050406030204" pitchFamily="18" charset="0"/>
              </a:rPr>
              <a:t>n</a:t>
            </a:r>
            <a:r>
              <a:rPr lang="zh-CN" altLang="en-US" dirty="0" smtClean="0">
                <a:ea typeface="Cambria Math" panose="02040503050406030204" pitchFamily="18" charset="0"/>
              </a:rPr>
              <a:t>的素数数目</a:t>
            </a:r>
            <a:endParaRPr lang="en-US" altLang="zh-CN" dirty="0" smtClean="0">
              <a:ea typeface="Cambria Math" panose="02040503050406030204" pitchFamily="18" charset="0"/>
            </a:endParaRPr>
          </a:p>
          <a:p>
            <a:pPr lvl="1"/>
            <a:r>
              <a:rPr lang="en-US" altLang="zh-CN" dirty="0" smtClean="0">
                <a:ea typeface="Cambria Math" panose="02040503050406030204" pitchFamily="18" charset="0"/>
              </a:rPr>
              <a:t>MR</a:t>
            </a:r>
            <a:r>
              <a:rPr lang="zh-CN" altLang="en-US" dirty="0" smtClean="0">
                <a:ea typeface="Cambria Math" panose="02040503050406030204" pitchFamily="18" charset="0"/>
              </a:rPr>
              <a:t>：使用频率较低，自己去学</a:t>
            </a:r>
            <a:r>
              <a:rPr lang="en-US" altLang="zh-CN" dirty="0" smtClean="0">
                <a:ea typeface="Cambria Math" panose="02040503050406030204" pitchFamily="18" charset="0"/>
              </a:rPr>
              <a:t>    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筛法：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普通筛法：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线性筛法：</a:t>
            </a:r>
            <a:r>
              <a:rPr lang="en-US" altLang="zh-CN" dirty="0" smtClean="0"/>
              <a:t>O(n) </a:t>
            </a:r>
            <a:r>
              <a:rPr lang="zh-CN" altLang="en-US" dirty="0" smtClean="0"/>
              <a:t>（暂时不教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素因子分解：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同双筛判定，将小于根号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的所有素数进行判定，每个素因子除干净，最后判断剩余是否为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，不为则说明还有大素因子，要保留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线性筛法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256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= r1 mod n, b = r2 mod n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(a * b) mod n = (a mod n) * (b mod n)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加法同理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减法注意：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为负数时，</a:t>
            </a:r>
            <a:r>
              <a:rPr lang="en-US" altLang="zh-CN" dirty="0" smtClean="0"/>
              <a:t>r1 = (</a:t>
            </a:r>
            <a:r>
              <a:rPr lang="en-US" altLang="zh-CN" dirty="0" err="1" smtClean="0"/>
              <a:t>a%n</a:t>
            </a:r>
            <a:r>
              <a:rPr lang="en-US" altLang="zh-CN" dirty="0" smtClean="0"/>
              <a:t> + n)%n, </a:t>
            </a:r>
            <a:r>
              <a:rPr lang="zh-CN" altLang="en-US" dirty="0" smtClean="0"/>
              <a:t>其余同理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4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乘法逆元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a*b  = 1 mod n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a, b</a:t>
            </a:r>
            <a:r>
              <a:rPr lang="zh-CN" altLang="en-US" dirty="0" smtClean="0"/>
              <a:t>互为模</a:t>
            </a:r>
            <a:r>
              <a:rPr lang="en-US" altLang="zh-CN" dirty="0" smtClean="0"/>
              <a:t>n</a:t>
            </a:r>
            <a:r>
              <a:rPr lang="zh-CN" altLang="en-US" dirty="0" smtClean="0"/>
              <a:t>逆元，（逆元一定要强调是模哪个数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smtClean="0"/>
              <a:t> (c mod n) / (b mod n) = (c mod n) * (a mod n) 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逆元存在条件：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互质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若逆元存在，则唯一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凡是在模运算中涉及除法，均要使用逆元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416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模线性方程 与 扩展</a:t>
            </a:r>
            <a:r>
              <a:rPr lang="en-US" altLang="zh-CN" dirty="0" err="1" smtClean="0"/>
              <a:t>gcd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 a * x = c mod b    </a:t>
            </a:r>
            <a:r>
              <a:rPr lang="zh-CN" altLang="en-US" dirty="0" smtClean="0"/>
              <a:t>已知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/>
              <a:t>c</a:t>
            </a:r>
            <a:r>
              <a:rPr lang="zh-CN" altLang="en-US" dirty="0" smtClean="0"/>
              <a:t>，</a:t>
            </a:r>
            <a:r>
              <a:rPr lang="en-US" altLang="zh-CN" dirty="0"/>
              <a:t>b</a:t>
            </a:r>
            <a:r>
              <a:rPr lang="zh-CN" altLang="en-US" dirty="0" smtClean="0"/>
              <a:t>求</a:t>
            </a:r>
            <a:r>
              <a:rPr lang="en-US" altLang="zh-CN" dirty="0" smtClean="0"/>
              <a:t>x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a * x = c + q * b   -&gt;    a * x +  b* y= c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代码：</a:t>
            </a:r>
            <a:endParaRPr lang="en-US" altLang="zh-CN" dirty="0" smtClean="0"/>
          </a:p>
          <a:p>
            <a:r>
              <a:rPr lang="en-US" altLang="zh-CN" sz="3700" dirty="0"/>
              <a:t> </a:t>
            </a:r>
            <a:r>
              <a:rPr lang="en-US" altLang="zh-CN" sz="3700" dirty="0" smtClean="0"/>
              <a:t>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exGcd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a,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 b,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&amp;x,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&amp;y)</a:t>
            </a:r>
            <a:r>
              <a:rPr lang="zh-CN" altLang="en-US" sz="2200" dirty="0" smtClean="0"/>
              <a:t>   </a:t>
            </a:r>
            <a:r>
              <a:rPr lang="en-US" altLang="zh-CN" sz="2200" dirty="0" smtClean="0"/>
              <a:t>{          </a:t>
            </a:r>
          </a:p>
          <a:p>
            <a:r>
              <a:rPr lang="en-US" altLang="zh-CN" sz="2200" dirty="0" smtClean="0"/>
              <a:t>        if(a==0&amp;&amp;b==0) return -1;</a:t>
            </a:r>
          </a:p>
          <a:p>
            <a:r>
              <a:rPr lang="en-US" altLang="zh-CN" sz="2200" dirty="0" smtClean="0"/>
              <a:t>        if(!b){</a:t>
            </a:r>
          </a:p>
          <a:p>
            <a:r>
              <a:rPr lang="en-US" altLang="zh-CN" sz="2200" dirty="0" smtClean="0"/>
              <a:t>            x=1,y=0;</a:t>
            </a:r>
          </a:p>
          <a:p>
            <a:r>
              <a:rPr lang="en-US" altLang="zh-CN" sz="2200" dirty="0" smtClean="0"/>
              <a:t>            return a;</a:t>
            </a:r>
          </a:p>
          <a:p>
            <a:r>
              <a:rPr lang="en-US" altLang="zh-CN" sz="2200" dirty="0" smtClean="0"/>
              <a:t>        }else{</a:t>
            </a:r>
          </a:p>
          <a:p>
            <a:r>
              <a:rPr lang="en-US" altLang="zh-CN" sz="2200" dirty="0" smtClean="0"/>
              <a:t>           LL </a:t>
            </a:r>
            <a:r>
              <a:rPr lang="en-US" altLang="zh-CN" sz="2200" dirty="0" err="1" smtClean="0"/>
              <a:t>tmp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exGcd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b,a%b,y,x</a:t>
            </a:r>
            <a:r>
              <a:rPr lang="en-US" altLang="zh-CN" sz="2200" dirty="0" smtClean="0"/>
              <a:t>);</a:t>
            </a:r>
          </a:p>
          <a:p>
            <a:r>
              <a:rPr lang="en-US" altLang="zh-CN" sz="2200" dirty="0" smtClean="0"/>
              <a:t>           y -= x*(a/b);</a:t>
            </a:r>
          </a:p>
          <a:p>
            <a:r>
              <a:rPr lang="en-US" altLang="zh-CN" sz="2200" dirty="0" smtClean="0"/>
              <a:t>           return </a:t>
            </a:r>
            <a:r>
              <a:rPr lang="en-US" altLang="zh-CN" sz="2200" dirty="0" err="1" smtClean="0"/>
              <a:t>tmp</a:t>
            </a:r>
            <a:r>
              <a:rPr lang="en-US" altLang="zh-CN" sz="2200" dirty="0" smtClean="0"/>
              <a:t>;</a:t>
            </a:r>
          </a:p>
          <a:p>
            <a:r>
              <a:rPr lang="en-US" altLang="zh-CN" sz="2200" dirty="0" smtClean="0"/>
              <a:t>        }</a:t>
            </a:r>
          </a:p>
          <a:p>
            <a:r>
              <a:rPr lang="en-US" altLang="zh-CN" sz="2200" dirty="0" smtClean="0"/>
              <a:t>    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8640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920"/>
            <a:ext cx="10515600" cy="6563360"/>
          </a:xfrm>
        </p:spPr>
        <p:txBody>
          <a:bodyPr/>
          <a:lstStyle/>
          <a:p>
            <a:r>
              <a:rPr lang="en-US" altLang="zh-CN" dirty="0" err="1" smtClean="0"/>
              <a:t>exGcd</a:t>
            </a:r>
            <a:r>
              <a:rPr lang="en-US" altLang="zh-CN" dirty="0" smtClean="0"/>
              <a:t>(a, b, &amp;x, &amp;y) </a:t>
            </a:r>
            <a:r>
              <a:rPr lang="zh-CN" altLang="en-US" dirty="0" smtClean="0"/>
              <a:t>可以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logb</a:t>
            </a:r>
            <a:r>
              <a:rPr lang="en-US" altLang="zh-CN" dirty="0" smtClean="0"/>
              <a:t>)</a:t>
            </a:r>
            <a:r>
              <a:rPr lang="zh-CN" altLang="en-US" dirty="0" smtClean="0"/>
              <a:t>时间内求出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x0*a + y0*b = 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x0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y0</a:t>
            </a:r>
            <a:r>
              <a:rPr lang="zh-CN" altLang="en-US" dirty="0" smtClean="0"/>
              <a:t>的一组解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对于模方程</a:t>
            </a:r>
            <a:r>
              <a:rPr lang="en-US" altLang="zh-CN" dirty="0" smtClean="0"/>
              <a:t>a * x +  b * y= c</a:t>
            </a:r>
            <a:r>
              <a:rPr lang="zh-CN" altLang="en-US" dirty="0" smtClean="0"/>
              <a:t>的解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x = x0 * c/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    </a:t>
            </a:r>
            <a:r>
              <a:rPr lang="zh-CN" altLang="en-US" dirty="0" smtClean="0"/>
              <a:t>若</a:t>
            </a:r>
            <a:r>
              <a:rPr lang="en-US" altLang="zh-CN" dirty="0" err="1" smtClean="0"/>
              <a:t>gcd</a:t>
            </a:r>
            <a:r>
              <a:rPr lang="zh-CN" altLang="en-US" dirty="0" smtClean="0"/>
              <a:t>不整除</a:t>
            </a:r>
            <a:r>
              <a:rPr lang="en-US" altLang="zh-CN" dirty="0"/>
              <a:t>c</a:t>
            </a:r>
            <a:r>
              <a:rPr lang="zh-CN" altLang="en-US" dirty="0" smtClean="0"/>
              <a:t>，则方程无解</a:t>
            </a:r>
            <a:endParaRPr lang="en-US" altLang="zh-CN" dirty="0" smtClean="0"/>
          </a:p>
          <a:p>
            <a:r>
              <a:rPr lang="en-US" altLang="zh-CN" dirty="0" smtClean="0"/>
              <a:t> x </a:t>
            </a:r>
            <a:r>
              <a:rPr lang="zh-CN" altLang="en-US" dirty="0" smtClean="0"/>
              <a:t>一共有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</a:t>
            </a:r>
            <a:r>
              <a:rPr lang="zh-CN" altLang="en-US" dirty="0" smtClean="0"/>
              <a:t>组解，分别为：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x + 0*b/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, x + 1*b/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, x + 2*b/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…………x + (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–1)*b/</a:t>
            </a:r>
            <a:r>
              <a:rPr lang="en-US" altLang="zh-CN" dirty="0" err="1" smtClean="0"/>
              <a:t>gcd</a:t>
            </a:r>
            <a:endParaRPr lang="en-US" altLang="zh-CN" dirty="0" smtClean="0"/>
          </a:p>
          <a:p>
            <a:r>
              <a:rPr lang="en-US" altLang="zh-CN" dirty="0"/>
              <a:t> </a:t>
            </a:r>
          </a:p>
          <a:p>
            <a:r>
              <a:rPr lang="zh-CN" altLang="en-US" dirty="0" smtClean="0"/>
              <a:t>特别：若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a*x = 1 mod b, </a:t>
            </a:r>
            <a:r>
              <a:rPr lang="zh-CN" altLang="en-US" dirty="0" smtClean="0"/>
              <a:t>当且仅当</a:t>
            </a:r>
            <a:r>
              <a:rPr lang="en-US" altLang="zh-CN" dirty="0" err="1" smtClean="0"/>
              <a:t>gcd</a:t>
            </a:r>
            <a:r>
              <a:rPr lang="en-US" altLang="zh-CN" dirty="0" smtClean="0"/>
              <a:t>(a, b) == 1</a:t>
            </a:r>
            <a:r>
              <a:rPr lang="zh-CN" altLang="en-US" dirty="0" smtClean="0"/>
              <a:t>时有解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且解唯一，即为</a:t>
            </a:r>
            <a:r>
              <a:rPr lang="en-US" altLang="zh-CN" dirty="0" smtClean="0"/>
              <a:t>a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的模</a:t>
            </a:r>
            <a:r>
              <a:rPr lang="en-US" altLang="zh-CN" dirty="0" smtClean="0"/>
              <a:t>b</a:t>
            </a:r>
            <a:r>
              <a:rPr lang="zh-CN" altLang="en-US" dirty="0" smtClean="0"/>
              <a:t>乘法逆元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因此乘法逆元可用</a:t>
            </a:r>
            <a:r>
              <a:rPr lang="en-US" altLang="zh-CN" dirty="0" err="1" smtClean="0"/>
              <a:t>exGcd</a:t>
            </a:r>
            <a:r>
              <a:rPr lang="zh-CN" altLang="en-US" dirty="0" smtClean="0"/>
              <a:t>来求解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67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模线性方程组 中国剩余定理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X = r1 mod m1</a:t>
            </a:r>
          </a:p>
          <a:p>
            <a:r>
              <a:rPr lang="en-US" altLang="zh-CN" dirty="0" smtClean="0"/>
              <a:t>X = r2 mod m2</a:t>
            </a:r>
          </a:p>
          <a:p>
            <a:r>
              <a:rPr lang="en-US" altLang="zh-CN" dirty="0" smtClean="0"/>
              <a:t>………………………</a:t>
            </a:r>
          </a:p>
          <a:p>
            <a:r>
              <a:rPr lang="en-US" altLang="zh-CN" dirty="0" smtClean="0"/>
              <a:t>X = </a:t>
            </a:r>
            <a:r>
              <a:rPr lang="en-US" altLang="zh-CN" dirty="0" err="1" smtClean="0"/>
              <a:t>rn</a:t>
            </a:r>
            <a:r>
              <a:rPr lang="en-US" altLang="zh-CN" dirty="0" smtClean="0"/>
              <a:t> mod </a:t>
            </a:r>
            <a:r>
              <a:rPr lang="en-US" altLang="zh-CN" dirty="0" err="1" smtClean="0"/>
              <a:t>mn</a:t>
            </a:r>
            <a:endParaRPr lang="en-US" altLang="zh-CN" dirty="0" smtClean="0"/>
          </a:p>
          <a:p>
            <a:r>
              <a:rPr lang="zh-CN" altLang="en-US" dirty="0" smtClean="0"/>
              <a:t>求以上模线性方程组的公共解，或合并成一个模线性方程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m1, m2 …</a:t>
            </a:r>
            <a:r>
              <a:rPr lang="en-US" altLang="zh-CN" dirty="0" err="1" smtClean="0"/>
              <a:t>mn</a:t>
            </a:r>
            <a:r>
              <a:rPr lang="zh-CN" altLang="en-US" dirty="0" smtClean="0"/>
              <a:t>互质时，可用中国剩余定理求解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中国剩余定理推导见算导</a:t>
            </a:r>
            <a:r>
              <a:rPr lang="en-US" altLang="zh-CN" dirty="0" smtClean="0"/>
              <a:t>556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20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949</Words>
  <Application>Microsoft Office PowerPoint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ACM 数论基础</vt:lpstr>
      <vt:lpstr>PowerPoint 演示文稿</vt:lpstr>
      <vt:lpstr>基本知识</vt:lpstr>
      <vt:lpstr>质数，质数判定，筛法</vt:lpstr>
      <vt:lpstr>模运算</vt:lpstr>
      <vt:lpstr>乘法逆元</vt:lpstr>
      <vt:lpstr>模线性方程 与 扩展gcd</vt:lpstr>
      <vt:lpstr>PowerPoint 演示文稿</vt:lpstr>
      <vt:lpstr>模线性方程组 中国剩余定理</vt:lpstr>
      <vt:lpstr>欧拉函数</vt:lpstr>
      <vt:lpstr>欧拉定理，费马小定理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ACM 数论</dc:title>
  <dc:creator>吴柯</dc:creator>
  <cp:lastModifiedBy>吴柯</cp:lastModifiedBy>
  <cp:revision>18</cp:revision>
  <dcterms:created xsi:type="dcterms:W3CDTF">2016-07-31T08:47:38Z</dcterms:created>
  <dcterms:modified xsi:type="dcterms:W3CDTF">2016-07-31T13:47:23Z</dcterms:modified>
</cp:coreProperties>
</file>