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2" r:id="rId4"/>
    <p:sldId id="258" r:id="rId5"/>
    <p:sldId id="259" r:id="rId6"/>
    <p:sldId id="260" r:id="rId7"/>
    <p:sldId id="261" r:id="rId8"/>
    <p:sldId id="264" r:id="rId9"/>
    <p:sldId id="265" r:id="rId10"/>
    <p:sldId id="266" r:id="rId11"/>
    <p:sldId id="285" r:id="rId12"/>
    <p:sldId id="286" r:id="rId13"/>
    <p:sldId id="287" r:id="rId14"/>
    <p:sldId id="288" r:id="rId15"/>
    <p:sldId id="289" r:id="rId16"/>
    <p:sldId id="267" r:id="rId17"/>
    <p:sldId id="268" r:id="rId18"/>
    <p:sldId id="274" r:id="rId19"/>
    <p:sldId id="275" r:id="rId20"/>
    <p:sldId id="276" r:id="rId21"/>
    <p:sldId id="290" r:id="rId22"/>
    <p:sldId id="277" r:id="rId23"/>
    <p:sldId id="278" r:id="rId24"/>
    <p:sldId id="279" r:id="rId25"/>
    <p:sldId id="281" r:id="rId26"/>
    <p:sldId id="283" r:id="rId27"/>
    <p:sldId id="284" r:id="rId28"/>
    <p:sldId id="269" r:id="rId29"/>
    <p:sldId id="280" r:id="rId30"/>
    <p:sldId id="282" r:id="rId31"/>
    <p:sldId id="291" r:id="rId32"/>
  </p:sldIdLst>
  <p:sldSz cx="12192000" cy="6858000"/>
  <p:notesSz cx="6858000" cy="9144000"/>
  <p:defaultTextStyle>
    <a:defPPr>
      <a:defRPr lang="zh-CN"/>
    </a:defPPr>
    <a:lvl1pPr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8FE61FF-0EFB-49D1-807B-57CC3ED816EC}" type="datetime1">
              <a:rPr lang="zh-CN" altLang="en-US"/>
              <a:pPr>
                <a:defRPr/>
              </a:pPr>
              <a:t>2016/7/26</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C3A18EB7-A6AD-4D31-99F2-76E8534F13D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19689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4EF2348A-04CD-4D4B-84B4-E5472666E734}" type="datetime1">
              <a:rPr lang="zh-CN" altLang="en-US"/>
              <a:pPr>
                <a:defRPr/>
              </a:pPr>
              <a:t>2016/7/26</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805456F-9BBF-4781-B94C-5DF13A51936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67381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3B0B4345-2985-4391-9D56-842F3A30C113}" type="datetime1">
              <a:rPr lang="zh-CN" altLang="en-US"/>
              <a:pPr>
                <a:defRPr/>
              </a:pPr>
              <a:t>2016/7/26</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56BD432-6C10-41EF-8189-A36A0F3D15A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85903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B6297B40-5D20-47E8-9B3D-0F5A9A73C9C3}" type="datetime1">
              <a:rPr lang="zh-CN" altLang="en-US"/>
              <a:pPr>
                <a:defRPr/>
              </a:pPr>
              <a:t>2016/7/26</a:t>
            </a:fld>
            <a:endParaRPr lang="zh-CN" altLang="en-US"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7E79B48D-77B3-4D42-A094-4237B325195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89459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0763C00-799E-484D-A56F-FB050F739FC8}" type="datetime1">
              <a:rPr lang="zh-CN" altLang="en-US"/>
              <a:pPr>
                <a:defRPr/>
              </a:pPr>
              <a:t>2016/7/26</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B571857-9049-42CC-9160-DE8D12412B8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699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1A153C60-A064-4632-A12F-F96343FBBBF9}" type="datetime1">
              <a:rPr lang="zh-CN" altLang="en-US"/>
              <a:pPr>
                <a:defRPr/>
              </a:pPr>
              <a:t>2016/7/26</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B408013-3251-406B-99CC-E285A588202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62396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39112ED2-1118-4860-872B-8129A416293D}" type="datetime1">
              <a:rPr lang="zh-CN" altLang="en-US"/>
              <a:pPr>
                <a:defRPr/>
              </a:pPr>
              <a:t>2016/7/26</a:t>
            </a:fld>
            <a:endParaRPr lang="zh-CN" altLang="en-US"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3010663-8658-4E49-8E2A-F86B8C75855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70730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3BBC2D37-E71F-472F-A644-832E86E1194E}" type="datetime1">
              <a:rPr lang="zh-CN" altLang="en-US"/>
              <a:pPr>
                <a:defRPr/>
              </a:pPr>
              <a:t>2016/7/26</a:t>
            </a:fld>
            <a:endParaRPr lang="zh-CN" altLang="en-US" sz="1800">
              <a:solidFill>
                <a:schemeClr val="tx1"/>
              </a:solidFill>
            </a:endParaRPr>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5206C108-E0D0-402E-875E-D7128596359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4219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34322B90-9F20-4003-8420-E89EF3540C35}" type="datetime1">
              <a:rPr lang="zh-CN" altLang="en-US"/>
              <a:pPr>
                <a:defRPr/>
              </a:pPr>
              <a:t>2016/7/26</a:t>
            </a:fld>
            <a:endParaRPr lang="zh-CN" altLang="en-US"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62297B99-0D0A-46A5-BE41-ED25C6E447A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0606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B2372C65-24AE-4735-B7FE-E615A08D6D17}" type="datetime1">
              <a:rPr lang="zh-CN" altLang="en-US"/>
              <a:pPr>
                <a:defRPr/>
              </a:pPr>
              <a:t>2016/7/26</a:t>
            </a:fld>
            <a:endParaRPr lang="zh-CN" altLang="en-US" sz="1800">
              <a:solidFill>
                <a:schemeClr val="tx1"/>
              </a:solidFill>
            </a:endParaRPr>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319490FC-12E9-421A-AD9E-6C63EC809F8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9442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108DE4E6-ED0D-45ED-BA2F-7D440898824D}" type="datetime1">
              <a:rPr lang="zh-CN" altLang="en-US"/>
              <a:pPr>
                <a:defRPr/>
              </a:pPr>
              <a:t>2016/7/26</a:t>
            </a:fld>
            <a:endParaRPr lang="zh-CN" altLang="en-US"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DC9829AE-54ED-4781-BB50-47AE0389021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9478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B349B469-97E5-4FAA-82AE-A03878C3941E}" type="datetime1">
              <a:rPr lang="zh-CN" altLang="en-US"/>
              <a:pPr>
                <a:defRPr/>
              </a:pPr>
              <a:t>2016/7/26</a:t>
            </a:fld>
            <a:endParaRPr lang="zh-CN" altLang="en-US"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D75C5A03-DFF1-4191-A5C0-E779BE7692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7577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Light" panose="020F0302020204030204" pitchFamily="34" charset="0"/>
              </a:rPr>
              <a:t>单击此处编辑母版标题样式</a:t>
            </a:r>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anose="020F0502020204030204" pitchFamily="34" charset="0"/>
              </a:rPr>
              <a:t>编辑母版文本样式</a:t>
            </a:r>
          </a:p>
          <a:p>
            <a:pPr lvl="1"/>
            <a:r>
              <a:rPr lang="zh-CN" altLang="zh-CN" smtClean="0">
                <a:sym typeface="Calibri" panose="020F0502020204030204" pitchFamily="34" charset="0"/>
              </a:rPr>
              <a:t>第二级</a:t>
            </a:r>
          </a:p>
          <a:p>
            <a:pPr lvl="2"/>
            <a:r>
              <a:rPr lang="zh-CN" altLang="zh-CN" smtClean="0">
                <a:sym typeface="Calibri" panose="020F0502020204030204" pitchFamily="34" charset="0"/>
              </a:rPr>
              <a:t>第三级</a:t>
            </a:r>
          </a:p>
          <a:p>
            <a:pPr lvl="3"/>
            <a:r>
              <a:rPr lang="zh-CN" altLang="zh-CN" smtClean="0">
                <a:sym typeface="Calibri" panose="020F0502020204030204" pitchFamily="34" charset="0"/>
              </a:rPr>
              <a:t>第四级</a:t>
            </a:r>
          </a:p>
          <a:p>
            <a:pPr lvl="4"/>
            <a:r>
              <a:rPr lang="zh-CN" altLang="zh-CN" smtClean="0">
                <a:sym typeface="Calibri" panose="020F0502020204030204" pitchFamily="34" charset="0"/>
              </a:rPr>
              <a:t>第五级</a:t>
            </a:r>
          </a:p>
        </p:txBody>
      </p:sp>
      <p:sp>
        <p:nvSpPr>
          <p:cNvPr id="1028" name="Date Placeholder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FFFFFF"/>
                </a:solidFill>
              </a:defRPr>
            </a:lvl1pPr>
          </a:lstStyle>
          <a:p>
            <a:pPr>
              <a:defRPr/>
            </a:pPr>
            <a:fld id="{002A6AF1-C896-4585-8E0D-2B466FE7D5CC}" type="datetime1">
              <a:rPr lang="zh-CN" altLang="en-US"/>
              <a:pPr>
                <a:defRPr/>
              </a:pPr>
              <a:t>2016/7/26</a:t>
            </a:fld>
            <a:endParaRPr lang="zh-CN" altLang="en-US" sz="1800">
              <a:solidFill>
                <a:schemeClr val="tx1"/>
              </a:solidFill>
            </a:endParaRPr>
          </a:p>
        </p:txBody>
      </p:sp>
      <p:sp>
        <p:nvSpPr>
          <p:cNvPr id="1029" name="Footer Placeholder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FFFFFF"/>
                </a:solidFill>
              </a:defRPr>
            </a:lvl1pPr>
          </a:lstStyle>
          <a:p>
            <a:pPr>
              <a:defRPr/>
            </a:pPr>
            <a:endParaRPr lang="zh-CN" altLang="zh-CN"/>
          </a:p>
        </p:txBody>
      </p:sp>
      <p:sp>
        <p:nvSpPr>
          <p:cNvPr id="1030" name="Slide Number Placeholder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FFFFFF"/>
                </a:solidFill>
              </a:defRPr>
            </a:lvl1pPr>
          </a:lstStyle>
          <a:p>
            <a:pPr>
              <a:defRPr/>
            </a:pPr>
            <a:fld id="{6B63891B-C505-4553-A2FC-39DEB2BDE62F}" type="slidenum">
              <a:rPr lang="zh-CN" altLang="en-US"/>
              <a:pPr>
                <a:defRPr/>
              </a:pPr>
              <a:t>‹#›</a:t>
            </a:fld>
            <a:endParaRPr lang="zh-CN" altLang="en-US" sz="1800">
              <a:solidFill>
                <a:schemeClr val="tx1"/>
              </a:solidFill>
            </a:endParaRPr>
          </a:p>
        </p:txBody>
      </p:sp>
    </p:spTree>
  </p:cSld>
  <p:clrMap bg1="dk2" tx1="lt1" bg2="dk1"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sldNum="0"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9.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noChangeArrowheads="1"/>
          </p:cNvSpPr>
          <p:nvPr>
            <p:ph type="ctrTitle" idx="4294967295"/>
          </p:nvPr>
        </p:nvSpPr>
        <p:spPr>
          <a:xfrm>
            <a:off x="1524000" y="1122363"/>
            <a:ext cx="9144000" cy="2387600"/>
          </a:xfrm>
        </p:spPr>
        <p:txBody>
          <a:bodyPr anchor="b"/>
          <a:lstStyle/>
          <a:p>
            <a:pPr marL="0" indent="0" algn="ctr" eaLnBrk="1" hangingPunct="1"/>
            <a:r>
              <a:rPr lang="zh-CN" altLang="en-US" sz="7200" smtClean="0">
                <a:latin typeface="等线" panose="02010600030101010101" pitchFamily="2" charset="-122"/>
                <a:ea typeface="等线" panose="02010600030101010101" pitchFamily="2" charset="-122"/>
                <a:sym typeface="等线" panose="02010600030101010101" pitchFamily="2" charset="-122"/>
              </a:rPr>
              <a:t>搜索</a:t>
            </a:r>
          </a:p>
        </p:txBody>
      </p:sp>
      <p:sp>
        <p:nvSpPr>
          <p:cNvPr id="2051" name="副标题 2"/>
          <p:cNvSpPr>
            <a:spLocks noGrp="1" noChangeArrowheads="1"/>
          </p:cNvSpPr>
          <p:nvPr>
            <p:ph type="subTitle" idx="4294967295"/>
          </p:nvPr>
        </p:nvSpPr>
        <p:spPr>
          <a:xfrm>
            <a:off x="1524000" y="3824288"/>
            <a:ext cx="9144000" cy="1655762"/>
          </a:xfrm>
        </p:spPr>
        <p:txBody>
          <a:bodyPr/>
          <a:lstStyle/>
          <a:p>
            <a:pPr marL="0" indent="0" algn="ctr" eaLnBrk="1" hangingPunct="1">
              <a:buFont typeface="Arial" panose="020B0604020202020204" pitchFamily="34" charset="0"/>
              <a:buNone/>
            </a:pPr>
            <a:r>
              <a:rPr lang="en-US" altLang="zh-CN" sz="2400" smtClean="0"/>
              <a:t>					——kopyh</a:t>
            </a:r>
            <a:endParaRPr lang="zh-CN" altLang="en-US" sz="240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4000" smtClean="0"/>
              <a:t>BFS</a:t>
            </a:r>
          </a:p>
        </p:txBody>
      </p:sp>
      <p:sp>
        <p:nvSpPr>
          <p:cNvPr id="11267" name="文本框 3"/>
          <p:cNvSpPr>
            <a:spLocks noChangeArrowheads="1"/>
          </p:cNvSpPr>
          <p:nvPr/>
        </p:nvSpPr>
        <p:spPr bwMode="auto">
          <a:xfrm>
            <a:off x="741363" y="5873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代码：</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pitchFamily="2" charset="-122"/>
            </a:endParaRPr>
          </a:p>
        </p:txBody>
      </p:sp>
      <p:sp>
        <p:nvSpPr>
          <p:cNvPr id="11268" name="文本框 9"/>
          <p:cNvSpPr>
            <a:spLocks noChangeArrowheads="1"/>
          </p:cNvSpPr>
          <p:nvPr/>
        </p:nvSpPr>
        <p:spPr bwMode="auto">
          <a:xfrm>
            <a:off x="5432425" y="677863"/>
            <a:ext cx="5988050"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bool bfs(int ax,int ay)</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int dir[4][2]={{-1,0},{0,-1},{1,0},{0,1}};</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pair&lt;int,int&gt;now;</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queue&lt;pair&lt;int,int&gt; &gt;q;</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vis[ax][ay]=true;</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q.push(make_pair(ax,ay));//</a:t>
            </a:r>
            <a:r>
              <a:rPr lang="zh-CN" altLang="en-US" sz="1800">
                <a:solidFill>
                  <a:srgbClr val="FFFFFF"/>
                </a:solidFill>
                <a:cs typeface="Calibri" panose="020F0502020204030204" pitchFamily="34" charset="0"/>
                <a:sym typeface="等线" panose="02010600030101010101" pitchFamily="2" charset="-122"/>
              </a:rPr>
              <a:t>当前点加入队列</a:t>
            </a:r>
          </a:p>
          <a:p>
            <a:pPr eaLnBrk="1" hangingPunct="1">
              <a:lnSpc>
                <a:spcPct val="100000"/>
              </a:lnSpc>
              <a:spcBef>
                <a:spcPct val="0"/>
              </a:spcBef>
              <a:buFont typeface="Arial" panose="020B0604020202020204" pitchFamily="34" charset="0"/>
              <a:buNone/>
            </a:pPr>
            <a:r>
              <a:rPr lang="zh-CN" altLang="en-US" sz="1800">
                <a:solidFill>
                  <a:srgbClr val="FFFFFF"/>
                </a:solidFill>
                <a:cs typeface="Calibri" panose="020F0502020204030204" pitchFamily="34" charset="0"/>
                <a:sym typeface="等线" panose="02010600030101010101" pitchFamily="2" charset="-122"/>
              </a:rPr>
              <a:t>    </a:t>
            </a:r>
            <a:r>
              <a:rPr lang="en-US" altLang="zh-CN" sz="1800">
                <a:solidFill>
                  <a:srgbClr val="FFFFFF"/>
                </a:solidFill>
                <a:ea typeface="宋体" panose="02010600030101010101" pitchFamily="2" charset="-122"/>
                <a:cs typeface="Calibri" panose="020F0502020204030204" pitchFamily="34" charset="0"/>
              </a:rPr>
              <a:t>while(!q.empty()){</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now=q.front();q.pop();</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for(int i=0;i&lt;4;i++){</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int x=now.first+dir[i][0],y=now.second+dir[i][1];</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if(bx==x&amp;&amp;by==y)return true;//</a:t>
            </a:r>
            <a:r>
              <a:rPr lang="zh-CN" altLang="en-US" sz="1800">
                <a:solidFill>
                  <a:srgbClr val="FFFFFF"/>
                </a:solidFill>
                <a:sym typeface="等线" panose="02010600030101010101" pitchFamily="2" charset="-122"/>
              </a:rPr>
              <a:t>若找到</a:t>
            </a:r>
            <a:r>
              <a:rPr lang="en-US" altLang="zh-CN" sz="1800">
                <a:solidFill>
                  <a:srgbClr val="FFFFFF"/>
                </a:solidFill>
                <a:ea typeface="宋体" panose="02010600030101010101" pitchFamily="2" charset="-122"/>
              </a:rPr>
              <a:t>B</a:t>
            </a:r>
            <a:r>
              <a:rPr lang="zh-CN" altLang="en-US" sz="1800">
                <a:solidFill>
                  <a:srgbClr val="FFFFFF"/>
                </a:solidFill>
                <a:sym typeface="等线" panose="02010600030101010101" pitchFamily="2" charset="-122"/>
              </a:rPr>
              <a:t>点，答案为真</a:t>
            </a: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            </a:t>
            </a:r>
            <a:r>
              <a:rPr lang="en-US" altLang="zh-CN" sz="1800">
                <a:solidFill>
                  <a:srgbClr val="FFFFFF"/>
                </a:solidFill>
                <a:ea typeface="宋体" panose="02010600030101010101" pitchFamily="2" charset="-122"/>
              </a:rPr>
              <a:t>if(x&lt;0||x&gt;=n||y&lt;0||y&gt;=m)continue;//</a:t>
            </a:r>
            <a:r>
              <a:rPr lang="zh-CN" altLang="en-US" sz="1800">
                <a:solidFill>
                  <a:srgbClr val="FFFFFF"/>
                </a:solidFill>
                <a:sym typeface="等线" panose="02010600030101010101" pitchFamily="2" charset="-122"/>
              </a:rPr>
              <a:t>跳过出界的点</a:t>
            </a: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            </a:t>
            </a:r>
            <a:r>
              <a:rPr lang="en-US" altLang="zh-CN" sz="1800">
                <a:solidFill>
                  <a:srgbClr val="FFFFFF"/>
                </a:solidFill>
                <a:ea typeface="宋体" panose="02010600030101010101" pitchFamily="2" charset="-122"/>
              </a:rPr>
              <a:t>//</a:t>
            </a:r>
            <a:r>
              <a:rPr lang="zh-CN" altLang="en-US" sz="1800">
                <a:solidFill>
                  <a:srgbClr val="FFFFFF"/>
                </a:solidFill>
                <a:sym typeface="等线" panose="02010600030101010101" pitchFamily="2" charset="-122"/>
              </a:rPr>
              <a:t>当该点尚未遍历并且不是墙时该点加入队列</a:t>
            </a: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            </a:t>
            </a:r>
            <a:r>
              <a:rPr lang="en-US" altLang="zh-CN" sz="1800">
                <a:solidFill>
                  <a:srgbClr val="FFFFFF"/>
                </a:solidFill>
                <a:ea typeface="宋体" panose="02010600030101010101" pitchFamily="2" charset="-122"/>
              </a:rPr>
              <a:t>if(!vis[x][y]&amp;&amp;g[x][y]!='#'){</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vis[x][y]=true;</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q.push(make_pair(x,y));</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return false;</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a:t>
            </a:r>
            <a:endParaRPr lang="zh-CN" altLang="en-US" sz="1800">
              <a:solidFill>
                <a:srgbClr val="FFFFFF"/>
              </a:solidFill>
              <a:sym typeface="等线" panose="02010600030101010101" pitchFamily="2" charset="-122"/>
            </a:endParaRPr>
          </a:p>
        </p:txBody>
      </p:sp>
      <p:pic>
        <p:nvPicPr>
          <p:cNvPr id="11269" name="墨迹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3913" y="2559050"/>
            <a:ext cx="2349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圆角矩形 16"/>
          <p:cNvSpPr>
            <a:spLocks noChangeArrowheads="1"/>
          </p:cNvSpPr>
          <p:nvPr/>
        </p:nvSpPr>
        <p:spPr bwMode="auto">
          <a:xfrm>
            <a:off x="6054725" y="3743325"/>
            <a:ext cx="5222875" cy="254000"/>
          </a:xfrm>
          <a:prstGeom prst="roundRect">
            <a:avLst>
              <a:gd name="adj" fmla="val 16667"/>
            </a:avLst>
          </a:prstGeom>
          <a:noFill/>
          <a:ln w="12700">
            <a:solidFill>
              <a:srgbClr val="FF0000"/>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pitchFamily="2" charset="-122"/>
              <a:sym typeface="等线" panose="02010600030101010101" pitchFamily="2" charset="-122"/>
            </a:endParaRPr>
          </a:p>
        </p:txBody>
      </p:sp>
      <p:sp>
        <p:nvSpPr>
          <p:cNvPr id="11271" name="圆角矩形 17"/>
          <p:cNvSpPr>
            <a:spLocks noChangeArrowheads="1"/>
          </p:cNvSpPr>
          <p:nvPr/>
        </p:nvSpPr>
        <p:spPr bwMode="auto">
          <a:xfrm>
            <a:off x="6054725" y="4249738"/>
            <a:ext cx="4899025" cy="1452562"/>
          </a:xfrm>
          <a:prstGeom prst="roundRect">
            <a:avLst>
              <a:gd name="adj" fmla="val 16667"/>
            </a:avLst>
          </a:prstGeom>
          <a:noFill/>
          <a:ln w="12700">
            <a:solidFill>
              <a:srgbClr val="FF0000"/>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pitchFamily="2" charset="-122"/>
              <a:sym typeface="等线" panose="02010600030101010101" pitchFamily="2" charset="-122"/>
            </a:endParaRPr>
          </a:p>
        </p:txBody>
      </p:sp>
      <p:graphicFrame>
        <p:nvGraphicFramePr>
          <p:cNvPr id="12296" name="表格 12"/>
          <p:cNvGraphicFramePr>
            <a:graphicFrameLocks noGrp="1"/>
          </p:cNvGraphicFramePr>
          <p:nvPr/>
        </p:nvGraphicFramePr>
        <p:xfrm>
          <a:off x="1263650" y="2211388"/>
          <a:ext cx="2936875" cy="2705100"/>
        </p:xfrm>
        <a:graphic>
          <a:graphicData uri="http://schemas.openxmlformats.org/drawingml/2006/table">
            <a:tbl>
              <a:tblPr/>
              <a:tblGrid>
                <a:gridCol w="587375">
                  <a:extLst>
                    <a:ext uri="{9D8B030D-6E8A-4147-A177-3AD203B41FA5}">
                      <a16:colId xmlns:a16="http://schemas.microsoft.com/office/drawing/2014/main" val="1829988736"/>
                    </a:ext>
                  </a:extLst>
                </a:gridCol>
                <a:gridCol w="587375">
                  <a:extLst>
                    <a:ext uri="{9D8B030D-6E8A-4147-A177-3AD203B41FA5}">
                      <a16:colId xmlns:a16="http://schemas.microsoft.com/office/drawing/2014/main" val="3562109682"/>
                    </a:ext>
                  </a:extLst>
                </a:gridCol>
                <a:gridCol w="587375">
                  <a:extLst>
                    <a:ext uri="{9D8B030D-6E8A-4147-A177-3AD203B41FA5}">
                      <a16:colId xmlns:a16="http://schemas.microsoft.com/office/drawing/2014/main" val="3537672263"/>
                    </a:ext>
                  </a:extLst>
                </a:gridCol>
                <a:gridCol w="587375">
                  <a:extLst>
                    <a:ext uri="{9D8B030D-6E8A-4147-A177-3AD203B41FA5}">
                      <a16:colId xmlns:a16="http://schemas.microsoft.com/office/drawing/2014/main" val="2692946175"/>
                    </a:ext>
                  </a:extLst>
                </a:gridCol>
                <a:gridCol w="587375">
                  <a:extLst>
                    <a:ext uri="{9D8B030D-6E8A-4147-A177-3AD203B41FA5}">
                      <a16:colId xmlns:a16="http://schemas.microsoft.com/office/drawing/2014/main" val="1858598873"/>
                    </a:ext>
                  </a:extLst>
                </a:gridCol>
              </a:tblGrid>
              <a:tr h="541338">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a:t>
                      </a:r>
                      <a:endParaRPr kumimoji="0" lang="zh-CN" altLang="en-US" sz="18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C00000"/>
                    </a:solidFill>
                  </a:tcPr>
                </a:tc>
                <a:extLst>
                  <a:ext uri="{0D108BD9-81ED-4DB2-BD59-A6C34878D82A}">
                    <a16:rowId xmlns:a16="http://schemas.microsoft.com/office/drawing/2014/main" val="3691164837"/>
                  </a:ext>
                </a:extLst>
              </a:tr>
              <a:tr h="541338">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539632604"/>
                  </a:ext>
                </a:extLst>
              </a:tr>
              <a:tr h="539750">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00B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00B0F0"/>
                    </a:solidFill>
                  </a:tcPr>
                </a:tc>
                <a:extLst>
                  <a:ext uri="{0D108BD9-81ED-4DB2-BD59-A6C34878D82A}">
                    <a16:rowId xmlns:a16="http://schemas.microsoft.com/office/drawing/2014/main" val="1940725853"/>
                  </a:ext>
                </a:extLst>
              </a:tr>
              <a:tr h="541338">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00B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2314888059"/>
                  </a:ext>
                </a:extLst>
              </a:tr>
              <a:tr h="541338">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B</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00206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0070C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002060"/>
                    </a:solidFill>
                  </a:tcPr>
                </a:tc>
                <a:extLst>
                  <a:ext uri="{0D108BD9-81ED-4DB2-BD59-A6C34878D82A}">
                    <a16:rowId xmlns:a16="http://schemas.microsoft.com/office/drawing/2014/main" val="3822749572"/>
                  </a:ext>
                </a:extLst>
              </a:tr>
            </a:tbl>
          </a:graphicData>
        </a:graphic>
      </p:graphicFrame>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noChangeArrowheads="1"/>
          </p:cNvSpPr>
          <p:nvPr>
            <p:ph type="title" idx="4294967295"/>
          </p:nvPr>
        </p:nvSpPr>
        <p:spPr/>
        <p:txBody>
          <a:bodyPr/>
          <a:lstStyle/>
          <a:p>
            <a:pPr algn="ctr" eaLnBrk="1" hangingPunct="1"/>
            <a:r>
              <a:rPr lang="zh-CN" altLang="en-US" b="1" smtClean="0">
                <a:latin typeface="等线" panose="02010600030101010101" pitchFamily="2" charset="-122"/>
                <a:ea typeface="等线" panose="02010600030101010101" pitchFamily="2" charset="-122"/>
                <a:sym typeface="等线" panose="02010600030101010101" pitchFamily="2" charset="-122"/>
              </a:rPr>
              <a:t>剪枝</a:t>
            </a:r>
          </a:p>
        </p:txBody>
      </p:sp>
      <p:sp>
        <p:nvSpPr>
          <p:cNvPr id="12291" name="内容占位符 2"/>
          <p:cNvSpPr>
            <a:spLocks noGrp="1" noChangeArrowheads="1"/>
          </p:cNvSpPr>
          <p:nvPr>
            <p:ph idx="4294967295"/>
          </p:nvPr>
        </p:nvSpPr>
        <p:spPr/>
        <p:txBody>
          <a:bodyPr/>
          <a:lstStyle/>
          <a:p>
            <a:pPr marL="0" indent="0" algn="ctr" eaLnBrk="1" hangingPunct="1">
              <a:buFont typeface="Arial" panose="020B0604020202020204" pitchFamily="34" charset="0"/>
              <a:buNone/>
            </a:pPr>
            <a:r>
              <a:rPr lang="zh-CN" altLang="en-US" smtClean="0"/>
              <a:t>剪枝就是在搜索时通过判断避免一些不必要的遍历。</a:t>
            </a:r>
            <a:endParaRPr lang="en-US" altLang="zh-CN" smtClean="0"/>
          </a:p>
          <a:p>
            <a:pPr marL="0" indent="0" algn="ctr" eaLnBrk="1" hangingPunct="1">
              <a:buFont typeface="Arial" panose="020B0604020202020204" pitchFamily="34" charset="0"/>
              <a:buNone/>
            </a:pPr>
            <a:endParaRPr lang="zh-CN" altLang="en-US" smtClean="0"/>
          </a:p>
          <a:p>
            <a:pPr marL="0" indent="0" algn="ctr" eaLnBrk="1" hangingPunct="1">
              <a:buFont typeface="Arial" panose="020B0604020202020204" pitchFamily="34" charset="0"/>
              <a:buNone/>
            </a:pPr>
            <a:endParaRPr lang="zh-CN" altLang="en-US" smtClean="0"/>
          </a:p>
        </p:txBody>
      </p:sp>
      <p:sp>
        <p:nvSpPr>
          <p:cNvPr id="15364" name="文本框 3"/>
          <p:cNvSpPr>
            <a:spLocks noChangeArrowheads="1"/>
          </p:cNvSpPr>
          <p:nvPr/>
        </p:nvSpPr>
        <p:spPr bwMode="auto">
          <a:xfrm>
            <a:off x="6611938" y="2760663"/>
            <a:ext cx="40751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a:t>
            </a:r>
            <a:r>
              <a:rPr lang="zh-CN" altLang="en-US" sz="1800">
                <a:solidFill>
                  <a:srgbClr val="FFFFFF"/>
                </a:solidFill>
                <a:cs typeface="Calibri" panose="020F0502020204030204" pitchFamily="34" charset="0"/>
                <a:sym typeface="等线" panose="02010600030101010101" pitchFamily="2" charset="-122"/>
              </a:rPr>
              <a:t>跳过出界的点</a:t>
            </a:r>
            <a:endParaRPr lang="en-US" altLang="zh-CN"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 </a:t>
            </a:r>
            <a:r>
              <a:rPr lang="en-US" altLang="zh-CN" sz="1800">
                <a:solidFill>
                  <a:srgbClr val="FFFFFF"/>
                </a:solidFill>
                <a:ea typeface="宋体" panose="02010600030101010101" pitchFamily="2" charset="-122"/>
              </a:rPr>
              <a:t>if(xx&lt;0||xx&gt;=n||yy&lt;0||yy&gt;=m)continue;</a:t>
            </a:r>
            <a:endParaRPr lang="zh-CN" altLang="en-US" sz="1800">
              <a:solidFill>
                <a:srgbClr val="FFFFFF"/>
              </a:solidFill>
              <a:sym typeface="等线" panose="02010600030101010101" pitchFamily="2" charset="-122"/>
            </a:endParaRPr>
          </a:p>
        </p:txBody>
      </p:sp>
      <p:sp>
        <p:nvSpPr>
          <p:cNvPr id="15365" name="圆角矩形 4"/>
          <p:cNvSpPr>
            <a:spLocks noChangeArrowheads="1"/>
          </p:cNvSpPr>
          <p:nvPr/>
        </p:nvSpPr>
        <p:spPr bwMode="auto">
          <a:xfrm>
            <a:off x="6611938" y="2749550"/>
            <a:ext cx="4075112" cy="646113"/>
          </a:xfrm>
          <a:prstGeom prst="roundRect">
            <a:avLst>
              <a:gd name="adj" fmla="val 16667"/>
            </a:avLst>
          </a:prstGeom>
          <a:noFill/>
          <a:ln w="19050">
            <a:solidFill>
              <a:srgbClr val="FF0000"/>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pitchFamily="2" charset="-122"/>
              <a:sym typeface="等线" panose="02010600030101010101" pitchFamily="2" charset="-122"/>
            </a:endParaRPr>
          </a:p>
        </p:txBody>
      </p:sp>
      <p:sp>
        <p:nvSpPr>
          <p:cNvPr id="15366" name="文本框 5"/>
          <p:cNvSpPr>
            <a:spLocks noChangeArrowheads="1"/>
          </p:cNvSpPr>
          <p:nvPr/>
        </p:nvSpPr>
        <p:spPr bwMode="auto">
          <a:xfrm>
            <a:off x="1809750" y="2887663"/>
            <a:ext cx="4802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0000"/>
                </a:solidFill>
                <a:sym typeface="等线" panose="02010600030101010101" pitchFamily="2" charset="-122"/>
              </a:rPr>
              <a:t>如这种搜索地图时排除地图外的点时的判断。</a:t>
            </a:r>
          </a:p>
        </p:txBody>
      </p:sp>
      <p:sp>
        <p:nvSpPr>
          <p:cNvPr id="15367" name="文本框 6"/>
          <p:cNvSpPr>
            <a:spLocks noChangeArrowheads="1"/>
          </p:cNvSpPr>
          <p:nvPr/>
        </p:nvSpPr>
        <p:spPr bwMode="auto">
          <a:xfrm>
            <a:off x="2336800" y="4394200"/>
            <a:ext cx="75199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4400">
                <a:solidFill>
                  <a:srgbClr val="FFFF00"/>
                </a:solidFill>
                <a:latin typeface="等线" panose="02010600030101010101" pitchFamily="2" charset="-122"/>
                <a:sym typeface="等线" panose="02010600030101010101" pitchFamily="2" charset="-122"/>
              </a:rPr>
              <a:t>剪枝这种东西其实就是玄学。</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p:cBhvr>
                                        <p:cTn id="7" dur="500"/>
                                        <p:tgtEl>
                                          <p:spTgt spid="1536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364"/>
                                        </p:tgtEl>
                                        <p:attrNameLst>
                                          <p:attrName>style.visibility</p:attrName>
                                        </p:attrNameLst>
                                      </p:cBhvr>
                                      <p:to>
                                        <p:strVal val="visible"/>
                                      </p:to>
                                    </p:set>
                                    <p:animEffect>
                                      <p:cBhvr>
                                        <p:cTn id="10" dur="500"/>
                                        <p:tgtEl>
                                          <p:spTgt spid="1536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366"/>
                                        </p:tgtEl>
                                        <p:attrNameLst>
                                          <p:attrName>style.visibility</p:attrName>
                                        </p:attrNameLst>
                                      </p:cBhvr>
                                      <p:to>
                                        <p:strVal val="visible"/>
                                      </p:to>
                                    </p:set>
                                    <p:animEffect>
                                      <p:cBhvr>
                                        <p:cTn id="13" dur="500"/>
                                        <p:tgtEl>
                                          <p:spTgt spid="153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5367"/>
                                        </p:tgtEl>
                                        <p:attrNameLst>
                                          <p:attrName>style.visibility</p:attrName>
                                        </p:attrNameLst>
                                      </p:cBhvr>
                                      <p:to>
                                        <p:strVal val="visible"/>
                                      </p:to>
                                    </p:set>
                                    <p:animEffect>
                                      <p:cBhvr>
                                        <p:cTn id="18"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ldLvl="0" autoUpdateAnimBg="0"/>
      <p:bldP spid="15365" grpId="0" bldLvl="0" animBg="1" autoUpdateAnimBg="0"/>
      <p:bldP spid="15366" grpId="0" bldLvl="0" autoUpdateAnimBg="0"/>
      <p:bldP spid="1536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2800" smtClean="0"/>
              <a:t>剪枝</a:t>
            </a:r>
          </a:p>
        </p:txBody>
      </p:sp>
      <p:sp>
        <p:nvSpPr>
          <p:cNvPr id="13315" name="内容占位符 2"/>
          <p:cNvSpPr>
            <a:spLocks noGrp="1" noChangeArrowheads="1"/>
          </p:cNvSpPr>
          <p:nvPr>
            <p:ph idx="4294967295"/>
          </p:nvPr>
        </p:nvSpPr>
        <p:spPr>
          <a:xfrm>
            <a:off x="501650" y="1336675"/>
            <a:ext cx="11206163" cy="1408113"/>
          </a:xfrm>
        </p:spPr>
        <p:txBody>
          <a:bodyPr/>
          <a:lstStyle/>
          <a:p>
            <a:pPr marL="0" indent="0" eaLnBrk="1" hangingPunct="1">
              <a:buFont typeface="Arial" panose="020B0604020202020204" pitchFamily="34" charset="0"/>
              <a:buNone/>
            </a:pPr>
            <a:r>
              <a:rPr lang="zh-CN" altLang="en-US" sz="2400" smtClean="0">
                <a:latin typeface="楷体" panose="02010609060101010101" pitchFamily="49" charset="-122"/>
                <a:ea typeface="楷体" panose="02010609060101010101" pitchFamily="49" charset="-122"/>
                <a:sym typeface="楷体" panose="02010609060101010101" pitchFamily="49" charset="-122"/>
              </a:rPr>
              <a:t>基于地图位置的剪枝，就是对于地图中每个位置，在起点确定的情况下每个点到达的步数的奇偶性是一致的。</a:t>
            </a:r>
            <a:endParaRPr lang="en-US" altLang="zh-CN" sz="2400" smtClean="0">
              <a:latin typeface="楷体" panose="02010609060101010101" pitchFamily="49" charset="-122"/>
              <a:ea typeface="楷体" panose="02010609060101010101" pitchFamily="49" charset="-122"/>
              <a:sym typeface="楷体" panose="02010609060101010101" pitchFamily="49" charset="-122"/>
            </a:endParaRPr>
          </a:p>
        </p:txBody>
      </p:sp>
      <p:sp>
        <p:nvSpPr>
          <p:cNvPr id="13316" name="文本框 3"/>
          <p:cNvSpPr>
            <a:spLocks noChangeArrowheads="1"/>
          </p:cNvSpPr>
          <p:nvPr/>
        </p:nvSpPr>
        <p:spPr bwMode="auto">
          <a:xfrm>
            <a:off x="741363" y="587375"/>
            <a:ext cx="24939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600">
                <a:solidFill>
                  <a:srgbClr val="FFFFFF"/>
                </a:solidFill>
                <a:latin typeface="楷体" panose="02010609060101010101" pitchFamily="49" charset="-122"/>
                <a:ea typeface="楷体" panose="02010609060101010101" pitchFamily="49" charset="-122"/>
                <a:sym typeface="楷体" panose="02010609060101010101" pitchFamily="49" charset="-122"/>
              </a:rPr>
              <a:t>奇偶剪枝：</a:t>
            </a:r>
            <a:endParaRPr lang="zh-CN" altLang="en-US" sz="3600">
              <a:solidFill>
                <a:srgbClr val="FFFFFF"/>
              </a:solidFill>
              <a:sym typeface="等线" panose="02010600030101010101" pitchFamily="2" charset="-122"/>
            </a:endParaRPr>
          </a:p>
        </p:txBody>
      </p:sp>
      <p:sp>
        <p:nvSpPr>
          <p:cNvPr id="13317" name="文本框 5"/>
          <p:cNvSpPr>
            <a:spLocks noChangeArrowheads="1"/>
          </p:cNvSpPr>
          <p:nvPr/>
        </p:nvSpPr>
        <p:spPr bwMode="auto">
          <a:xfrm>
            <a:off x="5807075" y="3240088"/>
            <a:ext cx="51196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如有图中所有</a:t>
            </a:r>
            <a:r>
              <a:rPr lang="en-US" altLang="zh-CN" sz="1800">
                <a:solidFill>
                  <a:srgbClr val="FFFFFF"/>
                </a:solidFill>
                <a:ea typeface="宋体" panose="02010600030101010101" pitchFamily="2" charset="-122"/>
                <a:cs typeface="Calibri" panose="020F0502020204030204" pitchFamily="34" charset="0"/>
              </a:rPr>
              <a:t>1</a:t>
            </a:r>
            <a:r>
              <a:rPr lang="zh-CN" altLang="en-US" sz="1800">
                <a:solidFill>
                  <a:srgbClr val="FFFFFF"/>
                </a:solidFill>
                <a:sym typeface="等线" panose="02010600030101010101" pitchFamily="2" charset="-122"/>
              </a:rPr>
              <a:t>的点和所有</a:t>
            </a:r>
            <a:r>
              <a:rPr lang="en-US" altLang="zh-CN" sz="1800">
                <a:solidFill>
                  <a:srgbClr val="FFFFFF"/>
                </a:solidFill>
                <a:ea typeface="宋体" panose="02010600030101010101" pitchFamily="2" charset="-122"/>
              </a:rPr>
              <a:t>0</a:t>
            </a:r>
            <a:r>
              <a:rPr lang="zh-CN" altLang="en-US" sz="1800">
                <a:solidFill>
                  <a:srgbClr val="FFFFFF"/>
                </a:solidFill>
                <a:sym typeface="等线" panose="02010600030101010101" pitchFamily="2" charset="-122"/>
              </a:rPr>
              <a:t>的点奇偶性都分别是一致的。</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当起点为</a:t>
            </a:r>
            <a:r>
              <a:rPr lang="en-US" altLang="zh-CN" sz="1800">
                <a:solidFill>
                  <a:srgbClr val="FFFFFF"/>
                </a:solidFill>
                <a:ea typeface="宋体" panose="02010600030101010101" pitchFamily="2" charset="-122"/>
              </a:rPr>
              <a:t>(1,1)</a:t>
            </a:r>
            <a:r>
              <a:rPr lang="zh-CN" altLang="en-US" sz="1800">
                <a:solidFill>
                  <a:srgbClr val="FFFFFF"/>
                </a:solidFill>
                <a:sym typeface="等线" panose="02010600030101010101" pitchFamily="2" charset="-122"/>
              </a:rPr>
              <a:t>点时，最右下角的</a:t>
            </a:r>
            <a:r>
              <a:rPr lang="en-US" altLang="zh-CN" sz="1800">
                <a:solidFill>
                  <a:srgbClr val="FFFFFF"/>
                </a:solidFill>
                <a:ea typeface="宋体" panose="02010600030101010101" pitchFamily="2" charset="-122"/>
              </a:rPr>
              <a:t>(5,5)</a:t>
            </a:r>
            <a:r>
              <a:rPr lang="zh-CN" altLang="en-US" sz="1800">
                <a:solidFill>
                  <a:srgbClr val="FFFFFF"/>
                </a:solidFill>
                <a:sym typeface="等线" panose="02010600030101010101" pitchFamily="2" charset="-122"/>
              </a:rPr>
              <a:t>点的到达步数一定是偶数，最小步数是</a:t>
            </a:r>
            <a:r>
              <a:rPr lang="en-US" altLang="zh-CN" sz="1800">
                <a:solidFill>
                  <a:srgbClr val="FFFFFF"/>
                </a:solidFill>
                <a:ea typeface="宋体" panose="02010600030101010101" pitchFamily="2" charset="-122"/>
              </a:rPr>
              <a:t>n+m-2=8</a:t>
            </a:r>
            <a:r>
              <a:rPr lang="zh-CN" altLang="en-US" sz="1800">
                <a:solidFill>
                  <a:srgbClr val="FFFFFF"/>
                </a:solidFill>
                <a:sym typeface="等线" panose="02010600030101010101" pitchFamily="2" charset="-122"/>
              </a:rPr>
              <a:t>，其他步数一定是多走了向上或者向左的一步，之后一定还需有对应的有一步向下或者向右来抵消，所以步数一定还是偶数</a:t>
            </a:r>
            <a:endParaRPr lang="en-US" altLang="zh-CN" sz="1800">
              <a:solidFill>
                <a:srgbClr val="FFFFFF"/>
              </a:solidFill>
              <a:ea typeface="宋体" panose="02010600030101010101" pitchFamily="2" charset="-122"/>
            </a:endParaRPr>
          </a:p>
        </p:txBody>
      </p:sp>
      <p:sp>
        <p:nvSpPr>
          <p:cNvPr id="13318" name="文本框 7"/>
          <p:cNvSpPr>
            <a:spLocks noChangeArrowheads="1"/>
          </p:cNvSpPr>
          <p:nvPr/>
        </p:nvSpPr>
        <p:spPr bwMode="auto">
          <a:xfrm>
            <a:off x="838200" y="2800350"/>
            <a:ext cx="530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latin typeface="楷体" panose="02010609060101010101" pitchFamily="49" charset="-122"/>
                <a:ea typeface="楷体" panose="02010609060101010101" pitchFamily="49" charset="-122"/>
                <a:sym typeface="楷体" panose="02010609060101010101" pitchFamily="49" charset="-122"/>
              </a:rPr>
              <a:t>eg:</a:t>
            </a:r>
            <a:endPar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a:p>
            <a:pPr eaLnBrk="1" hangingPunct="1">
              <a:lnSpc>
                <a:spcPct val="100000"/>
              </a:lnSpc>
              <a:spcBef>
                <a:spcPct val="0"/>
              </a:spcBef>
              <a:buFont typeface="Arial" panose="020B0604020202020204" pitchFamily="34" charset="0"/>
              <a:buNone/>
            </a:pPr>
            <a:endParaRPr lang="zh-CN" altLang="en-US" sz="1800">
              <a:solidFill>
                <a:srgbClr val="FFFFFF"/>
              </a:solidFill>
              <a:sym typeface="等线" panose="02010600030101010101" pitchFamily="2" charset="-122"/>
            </a:endParaRPr>
          </a:p>
        </p:txBody>
      </p:sp>
      <p:graphicFrame>
        <p:nvGraphicFramePr>
          <p:cNvPr id="16391" name="表格 4"/>
          <p:cNvGraphicFramePr>
            <a:graphicFrameLocks noGrp="1"/>
          </p:cNvGraphicFramePr>
          <p:nvPr/>
        </p:nvGraphicFramePr>
        <p:xfrm>
          <a:off x="1403350" y="3240088"/>
          <a:ext cx="2774950" cy="2460625"/>
        </p:xfrm>
        <a:graphic>
          <a:graphicData uri="http://schemas.openxmlformats.org/drawingml/2006/table">
            <a:tbl>
              <a:tblPr/>
              <a:tblGrid>
                <a:gridCol w="555625">
                  <a:extLst>
                    <a:ext uri="{9D8B030D-6E8A-4147-A177-3AD203B41FA5}">
                      <a16:colId xmlns:a16="http://schemas.microsoft.com/office/drawing/2014/main" val="93613312"/>
                    </a:ext>
                  </a:extLst>
                </a:gridCol>
                <a:gridCol w="554038">
                  <a:extLst>
                    <a:ext uri="{9D8B030D-6E8A-4147-A177-3AD203B41FA5}">
                      <a16:colId xmlns:a16="http://schemas.microsoft.com/office/drawing/2014/main" val="575894522"/>
                    </a:ext>
                  </a:extLst>
                </a:gridCol>
                <a:gridCol w="555625">
                  <a:extLst>
                    <a:ext uri="{9D8B030D-6E8A-4147-A177-3AD203B41FA5}">
                      <a16:colId xmlns:a16="http://schemas.microsoft.com/office/drawing/2014/main" val="1576916543"/>
                    </a:ext>
                  </a:extLst>
                </a:gridCol>
                <a:gridCol w="554037">
                  <a:extLst>
                    <a:ext uri="{9D8B030D-6E8A-4147-A177-3AD203B41FA5}">
                      <a16:colId xmlns:a16="http://schemas.microsoft.com/office/drawing/2014/main" val="3989424876"/>
                    </a:ext>
                  </a:extLst>
                </a:gridCol>
                <a:gridCol w="555625">
                  <a:extLst>
                    <a:ext uri="{9D8B030D-6E8A-4147-A177-3AD203B41FA5}">
                      <a16:colId xmlns:a16="http://schemas.microsoft.com/office/drawing/2014/main" val="1296551622"/>
                    </a:ext>
                  </a:extLst>
                </a:gridCol>
              </a:tblGrid>
              <a:tr h="4921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432889885"/>
                  </a:ext>
                </a:extLst>
              </a:tr>
              <a:tr h="4921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616265223"/>
                  </a:ext>
                </a:extLst>
              </a:tr>
              <a:tr h="4921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309479062"/>
                  </a:ext>
                </a:extLst>
              </a:tr>
              <a:tr h="4921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2643656641"/>
                  </a:ext>
                </a:extLst>
              </a:tr>
              <a:tr h="4921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2232871166"/>
                  </a:ext>
                </a:extLst>
              </a:tr>
            </a:tbl>
          </a:graphicData>
        </a:graphic>
      </p:graphicFrame>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2800" smtClean="0"/>
              <a:t>剪枝</a:t>
            </a:r>
          </a:p>
        </p:txBody>
      </p:sp>
      <p:sp>
        <p:nvSpPr>
          <p:cNvPr id="14339" name="内容占位符 2"/>
          <p:cNvSpPr>
            <a:spLocks noGrp="1" noChangeArrowheads="1"/>
          </p:cNvSpPr>
          <p:nvPr>
            <p:ph idx="4294967295"/>
          </p:nvPr>
        </p:nvSpPr>
        <p:spPr>
          <a:xfrm>
            <a:off x="501650" y="1336675"/>
            <a:ext cx="11206163" cy="1408113"/>
          </a:xfrm>
        </p:spPr>
        <p:txBody>
          <a:bodyPr/>
          <a:lstStyle/>
          <a:p>
            <a:pPr marL="0" indent="0" eaLnBrk="1" hangingPunct="1">
              <a:buFont typeface="Arial" panose="020B0604020202020204" pitchFamily="34" charset="0"/>
              <a:buNone/>
            </a:pPr>
            <a:r>
              <a:rPr lang="zh-CN" altLang="en-US" sz="2400" smtClean="0">
                <a:latin typeface="楷体" panose="02010609060101010101" pitchFamily="49" charset="-122"/>
                <a:ea typeface="楷体" panose="02010609060101010101" pitchFamily="49" charset="-122"/>
                <a:sym typeface="楷体" panose="02010609060101010101" pitchFamily="49" charset="-122"/>
              </a:rPr>
              <a:t>一只小狗从地图</a:t>
            </a:r>
            <a:r>
              <a:rPr lang="en-US" altLang="zh-CN" sz="2400" smtClean="0">
                <a:latin typeface="楷体" panose="02010609060101010101" pitchFamily="49" charset="-122"/>
                <a:ea typeface="楷体" panose="02010609060101010101" pitchFamily="49" charset="-122"/>
                <a:sym typeface="楷体" panose="02010609060101010101" pitchFamily="49" charset="-122"/>
              </a:rPr>
              <a:t>(x1,y1)</a:t>
            </a:r>
            <a:r>
              <a:rPr lang="zh-CN" altLang="en-US" sz="2400" smtClean="0">
                <a:latin typeface="楷体" panose="02010609060101010101" pitchFamily="49" charset="-122"/>
                <a:ea typeface="楷体" panose="02010609060101010101" pitchFamily="49" charset="-122"/>
                <a:sym typeface="楷体" panose="02010609060101010101" pitchFamily="49" charset="-122"/>
              </a:rPr>
              <a:t>点开始移动，在地图的</a:t>
            </a:r>
            <a:r>
              <a:rPr lang="en-US" altLang="zh-CN" sz="2400" smtClean="0">
                <a:latin typeface="楷体" panose="02010609060101010101" pitchFamily="49" charset="-122"/>
                <a:ea typeface="楷体" panose="02010609060101010101" pitchFamily="49" charset="-122"/>
                <a:sym typeface="楷体" panose="02010609060101010101" pitchFamily="49" charset="-122"/>
              </a:rPr>
              <a:t>(x2,y2)</a:t>
            </a:r>
            <a:r>
              <a:rPr lang="zh-CN" altLang="en-US" sz="2400" smtClean="0">
                <a:latin typeface="楷体" panose="02010609060101010101" pitchFamily="49" charset="-122"/>
                <a:ea typeface="楷体" panose="02010609060101010101" pitchFamily="49" charset="-122"/>
                <a:sym typeface="楷体" panose="02010609060101010101" pitchFamily="49" charset="-122"/>
              </a:rPr>
              <a:t>点有一个门，小狗需要从这个门跑出去，而这个门只在某一时刻打开一秒，每个位置到达一次，并且只能停留一秒，问小狗是否能从这里跑出去。</a:t>
            </a:r>
            <a:endParaRPr lang="en-US" altLang="zh-CN" sz="2400" smtClean="0">
              <a:latin typeface="楷体" panose="02010609060101010101" pitchFamily="49" charset="-122"/>
              <a:ea typeface="楷体" panose="02010609060101010101" pitchFamily="49" charset="-122"/>
              <a:sym typeface="楷体" panose="02010609060101010101" pitchFamily="49" charset="-122"/>
            </a:endParaRPr>
          </a:p>
        </p:txBody>
      </p:sp>
      <p:sp>
        <p:nvSpPr>
          <p:cNvPr id="14340" name="文本框 3"/>
          <p:cNvSpPr>
            <a:spLocks noChangeArrowheads="1"/>
          </p:cNvSpPr>
          <p:nvPr/>
        </p:nvSpPr>
        <p:spPr bwMode="auto">
          <a:xfrm>
            <a:off x="741363" y="587375"/>
            <a:ext cx="7556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a:solidFill>
                  <a:srgbClr val="FFFFFF"/>
                </a:solidFill>
                <a:ea typeface="宋体" panose="02010600030101010101" pitchFamily="2" charset="-122"/>
                <a:cs typeface="Calibri" panose="020F0502020204030204" pitchFamily="34" charset="0"/>
              </a:rPr>
              <a:t>eg:</a:t>
            </a:r>
            <a:endParaRPr lang="zh-CN" altLang="en-US" sz="3600">
              <a:solidFill>
                <a:srgbClr val="FFFFFF"/>
              </a:solidFill>
              <a:cs typeface="Calibri" panose="020F0502020204030204" pitchFamily="34" charset="0"/>
              <a:sym typeface="等线" panose="02010600030101010101" pitchFamily="2" charset="-122"/>
            </a:endParaRPr>
          </a:p>
        </p:txBody>
      </p:sp>
      <p:sp>
        <p:nvSpPr>
          <p:cNvPr id="14341" name="文本框 5"/>
          <p:cNvSpPr>
            <a:spLocks noChangeArrowheads="1"/>
          </p:cNvSpPr>
          <p:nvPr/>
        </p:nvSpPr>
        <p:spPr bwMode="auto">
          <a:xfrm>
            <a:off x="5807075" y="3240088"/>
            <a:ext cx="51196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只要判断</a:t>
            </a:r>
            <a:r>
              <a:rPr lang="en-US" altLang="zh-CN" sz="1800">
                <a:solidFill>
                  <a:srgbClr val="FFFFFF"/>
                </a:solidFill>
                <a:ea typeface="宋体" panose="02010600030101010101" pitchFamily="2" charset="-122"/>
                <a:cs typeface="Calibri" panose="020F0502020204030204" pitchFamily="34" charset="0"/>
              </a:rPr>
              <a:t>(x1,y1)</a:t>
            </a:r>
            <a:r>
              <a:rPr lang="zh-CN" altLang="en-US" sz="1800">
                <a:solidFill>
                  <a:srgbClr val="FFFFFF"/>
                </a:solidFill>
                <a:sym typeface="等线" panose="02010600030101010101" pitchFamily="2" charset="-122"/>
              </a:rPr>
              <a:t>、</a:t>
            </a:r>
            <a:r>
              <a:rPr lang="en-US" altLang="zh-CN" sz="1800">
                <a:solidFill>
                  <a:srgbClr val="FFFFFF"/>
                </a:solidFill>
                <a:ea typeface="宋体" panose="02010600030101010101" pitchFamily="2" charset="-122"/>
              </a:rPr>
              <a:t>(x2,y2)</a:t>
            </a:r>
            <a:r>
              <a:rPr lang="zh-CN" altLang="en-US" sz="1800">
                <a:solidFill>
                  <a:srgbClr val="FFFFFF"/>
                </a:solidFill>
                <a:sym typeface="等线" panose="02010600030101010101" pitchFamily="2" charset="-122"/>
              </a:rPr>
              <a:t>两点的奇偶性是否相同，相同则小狗的移动步数一定是偶数，否则为奇数，然后判断门打开的时刻的奇偶性就可以确定是否有可能按时到达门口。</a:t>
            </a:r>
            <a:endParaRPr lang="en-US" altLang="zh-CN" sz="1800">
              <a:solidFill>
                <a:srgbClr val="FFFFFF"/>
              </a:solidFill>
              <a:ea typeface="宋体" panose="02010600030101010101" pitchFamily="2" charset="-122"/>
            </a:endParaRPr>
          </a:p>
        </p:txBody>
      </p:sp>
      <p:sp>
        <p:nvSpPr>
          <p:cNvPr id="14342" name="文本框 7"/>
          <p:cNvSpPr>
            <a:spLocks noChangeArrowheads="1"/>
          </p:cNvSpPr>
          <p:nvPr/>
        </p:nvSpPr>
        <p:spPr bwMode="auto">
          <a:xfrm>
            <a:off x="838200" y="2800350"/>
            <a:ext cx="530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latin typeface="楷体" panose="02010609060101010101" pitchFamily="49" charset="-122"/>
                <a:ea typeface="楷体" panose="02010609060101010101" pitchFamily="49" charset="-122"/>
                <a:sym typeface="楷体" panose="02010609060101010101" pitchFamily="49" charset="-122"/>
              </a:rPr>
              <a:t>eg:</a:t>
            </a:r>
            <a:endPar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a:p>
            <a:pPr eaLnBrk="1" hangingPunct="1">
              <a:lnSpc>
                <a:spcPct val="100000"/>
              </a:lnSpc>
              <a:spcBef>
                <a:spcPct val="0"/>
              </a:spcBef>
              <a:buFont typeface="Arial" panose="020B0604020202020204" pitchFamily="34" charset="0"/>
              <a:buNone/>
            </a:pPr>
            <a:endParaRPr lang="zh-CN" altLang="en-US" sz="1800">
              <a:solidFill>
                <a:srgbClr val="FFFFFF"/>
              </a:solidFill>
              <a:sym typeface="等线" panose="02010600030101010101" pitchFamily="2" charset="-122"/>
            </a:endParaRPr>
          </a:p>
        </p:txBody>
      </p:sp>
      <p:graphicFrame>
        <p:nvGraphicFramePr>
          <p:cNvPr id="17415" name="表格 4"/>
          <p:cNvGraphicFramePr>
            <a:graphicFrameLocks noGrp="1"/>
          </p:cNvGraphicFramePr>
          <p:nvPr/>
        </p:nvGraphicFramePr>
        <p:xfrm>
          <a:off x="1403350" y="3240088"/>
          <a:ext cx="2774950" cy="2460625"/>
        </p:xfrm>
        <a:graphic>
          <a:graphicData uri="http://schemas.openxmlformats.org/drawingml/2006/table">
            <a:tbl>
              <a:tblPr/>
              <a:tblGrid>
                <a:gridCol w="555625">
                  <a:extLst>
                    <a:ext uri="{9D8B030D-6E8A-4147-A177-3AD203B41FA5}">
                      <a16:colId xmlns:a16="http://schemas.microsoft.com/office/drawing/2014/main" val="1520386473"/>
                    </a:ext>
                  </a:extLst>
                </a:gridCol>
                <a:gridCol w="554038">
                  <a:extLst>
                    <a:ext uri="{9D8B030D-6E8A-4147-A177-3AD203B41FA5}">
                      <a16:colId xmlns:a16="http://schemas.microsoft.com/office/drawing/2014/main" val="2908040385"/>
                    </a:ext>
                  </a:extLst>
                </a:gridCol>
                <a:gridCol w="555625">
                  <a:extLst>
                    <a:ext uri="{9D8B030D-6E8A-4147-A177-3AD203B41FA5}">
                      <a16:colId xmlns:a16="http://schemas.microsoft.com/office/drawing/2014/main" val="3118403426"/>
                    </a:ext>
                  </a:extLst>
                </a:gridCol>
                <a:gridCol w="554037">
                  <a:extLst>
                    <a:ext uri="{9D8B030D-6E8A-4147-A177-3AD203B41FA5}">
                      <a16:colId xmlns:a16="http://schemas.microsoft.com/office/drawing/2014/main" val="2092766671"/>
                    </a:ext>
                  </a:extLst>
                </a:gridCol>
                <a:gridCol w="555625">
                  <a:extLst>
                    <a:ext uri="{9D8B030D-6E8A-4147-A177-3AD203B41FA5}">
                      <a16:colId xmlns:a16="http://schemas.microsoft.com/office/drawing/2014/main" val="685084051"/>
                    </a:ext>
                  </a:extLst>
                </a:gridCol>
              </a:tblGrid>
              <a:tr h="4921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2968937443"/>
                  </a:ext>
                </a:extLst>
              </a:tr>
              <a:tr h="4921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7F7F7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2312197611"/>
                  </a:ext>
                </a:extLst>
              </a:tr>
              <a:tr h="4921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7F7F7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3688213157"/>
                  </a:ext>
                </a:extLst>
              </a:tr>
              <a:tr h="4921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7F7F7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7F7F7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518865739"/>
                  </a:ext>
                </a:extLst>
              </a:tr>
              <a:tr h="4921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2875953708"/>
                  </a:ext>
                </a:extLst>
              </a:tr>
            </a:tbl>
          </a:graphicData>
        </a:graphic>
      </p:graphicFrame>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idx="4294967295"/>
          </p:nvPr>
        </p:nvSpPr>
        <p:spPr>
          <a:xfrm>
            <a:off x="838200" y="209550"/>
            <a:ext cx="11098213" cy="630238"/>
          </a:xfrm>
        </p:spPr>
        <p:txBody>
          <a:bodyPr/>
          <a:lstStyle/>
          <a:p>
            <a:pPr marL="0" indent="0" algn="r" eaLnBrk="1" hangingPunct="1"/>
            <a:r>
              <a:rPr lang="zh-CN" altLang="en-US" sz="3600" smtClean="0"/>
              <a:t>DFS</a:t>
            </a:r>
          </a:p>
        </p:txBody>
      </p:sp>
      <p:sp>
        <p:nvSpPr>
          <p:cNvPr id="15363" name="内容占位符 2"/>
          <p:cNvSpPr>
            <a:spLocks noGrp="1" noChangeArrowheads="1"/>
          </p:cNvSpPr>
          <p:nvPr>
            <p:ph idx="1"/>
          </p:nvPr>
        </p:nvSpPr>
        <p:spPr>
          <a:xfrm>
            <a:off x="838200" y="1336675"/>
            <a:ext cx="10515600" cy="1408113"/>
          </a:xfrm>
        </p:spPr>
        <p:txBody>
          <a:bodyPr/>
          <a:lstStyle/>
          <a:p>
            <a:pPr eaLnBrk="1" hangingPunct="1"/>
            <a:r>
              <a:rPr lang="zh-CN" altLang="en-US" sz="2800" smtClean="0"/>
              <a:t>八皇后</a:t>
            </a:r>
            <a:endParaRPr lang="en-US" altLang="zh-CN" sz="2800" smtClean="0"/>
          </a:p>
          <a:p>
            <a:pPr eaLnBrk="1" hangingPunct="1"/>
            <a:r>
              <a:rPr lang="zh-CN" altLang="en-US" smtClean="0">
                <a:latin typeface="楷体" panose="02010609060101010101" pitchFamily="49" charset="-122"/>
                <a:ea typeface="楷体" panose="02010609060101010101" pitchFamily="49" charset="-122"/>
                <a:sym typeface="楷体" panose="02010609060101010101" pitchFamily="49" charset="-122"/>
              </a:rPr>
              <a:t>八皇后就是在</a:t>
            </a:r>
            <a:r>
              <a:rPr lang="en-US" altLang="zh-CN" smtClean="0">
                <a:latin typeface="楷体" panose="02010609060101010101" pitchFamily="49" charset="-122"/>
                <a:ea typeface="楷体" panose="02010609060101010101" pitchFamily="49" charset="-122"/>
                <a:sym typeface="楷体" panose="02010609060101010101" pitchFamily="49" charset="-122"/>
              </a:rPr>
              <a:t>8*8</a:t>
            </a:r>
            <a:r>
              <a:rPr lang="zh-CN" altLang="en-US" smtClean="0">
                <a:latin typeface="楷体" panose="02010609060101010101" pitchFamily="49" charset="-122"/>
                <a:ea typeface="楷体" panose="02010609060101010101" pitchFamily="49" charset="-122"/>
                <a:sym typeface="楷体" panose="02010609060101010101" pitchFamily="49" charset="-122"/>
              </a:rPr>
              <a:t>的国际象棋棋盘中放置</a:t>
            </a:r>
            <a:r>
              <a:rPr lang="en-US" altLang="zh-CN" smtClean="0">
                <a:latin typeface="楷体" panose="02010609060101010101" pitchFamily="49" charset="-122"/>
                <a:ea typeface="楷体" panose="02010609060101010101" pitchFamily="49" charset="-122"/>
                <a:sym typeface="楷体" panose="02010609060101010101" pitchFamily="49" charset="-122"/>
              </a:rPr>
              <a:t>8</a:t>
            </a:r>
            <a:r>
              <a:rPr lang="zh-CN" altLang="en-US" smtClean="0">
                <a:latin typeface="楷体" panose="02010609060101010101" pitchFamily="49" charset="-122"/>
                <a:ea typeface="楷体" panose="02010609060101010101" pitchFamily="49" charset="-122"/>
                <a:sym typeface="楷体" panose="02010609060101010101" pitchFamily="49" charset="-122"/>
              </a:rPr>
              <a:t>个皇后不会互相攻击的放置方法。</a:t>
            </a:r>
            <a:endParaRPr lang="en-US" altLang="zh-CN" smtClean="0">
              <a:latin typeface="楷体" panose="02010609060101010101" pitchFamily="49" charset="-122"/>
              <a:ea typeface="楷体" panose="02010609060101010101" pitchFamily="49" charset="-122"/>
              <a:sym typeface="楷体" panose="02010609060101010101" pitchFamily="49" charset="-122"/>
            </a:endParaRPr>
          </a:p>
          <a:p>
            <a:pPr algn="l" eaLnBrk="1" hangingPunct="1"/>
            <a:r>
              <a:rPr lang="en-US" altLang="zh-CN" smtClean="0">
                <a:latin typeface="楷体" panose="02010609060101010101" pitchFamily="49" charset="-122"/>
                <a:ea typeface="楷体" panose="02010609060101010101" pitchFamily="49" charset="-122"/>
                <a:sym typeface="楷体" panose="02010609060101010101" pitchFamily="49" charset="-122"/>
              </a:rPr>
              <a:t>eg:</a:t>
            </a:r>
          </a:p>
        </p:txBody>
      </p:sp>
      <p:sp>
        <p:nvSpPr>
          <p:cNvPr id="15364" name="文本框 3"/>
          <p:cNvSpPr>
            <a:spLocks noChangeArrowheads="1"/>
          </p:cNvSpPr>
          <p:nvPr/>
        </p:nvSpPr>
        <p:spPr bwMode="auto">
          <a:xfrm>
            <a:off x="741363" y="587375"/>
            <a:ext cx="2011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经典八皇后：</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pitchFamily="2" charset="-122"/>
            </a:endParaRPr>
          </a:p>
        </p:txBody>
      </p:sp>
      <p:sp>
        <p:nvSpPr>
          <p:cNvPr id="15365" name="文本框 5"/>
          <p:cNvSpPr>
            <a:spLocks noChangeArrowheads="1"/>
          </p:cNvSpPr>
          <p:nvPr/>
        </p:nvSpPr>
        <p:spPr bwMode="auto">
          <a:xfrm>
            <a:off x="6096000" y="4051300"/>
            <a:ext cx="5119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按题意，有图就是八皇后的一种放置方法。</a:t>
            </a:r>
          </a:p>
        </p:txBody>
      </p:sp>
      <p:pic>
        <p:nvPicPr>
          <p:cNvPr id="15366"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2744788"/>
            <a:ext cx="3351212" cy="33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idx="4294967295"/>
          </p:nvPr>
        </p:nvSpPr>
        <p:spPr>
          <a:xfrm>
            <a:off x="838200" y="209550"/>
            <a:ext cx="11098213" cy="630238"/>
          </a:xfrm>
        </p:spPr>
        <p:txBody>
          <a:bodyPr/>
          <a:lstStyle/>
          <a:p>
            <a:pPr marL="0" indent="0" algn="r" eaLnBrk="1" hangingPunct="1"/>
            <a:r>
              <a:rPr lang="zh-CN" altLang="en-US" sz="3600" smtClean="0"/>
              <a:t>DFS</a:t>
            </a:r>
          </a:p>
        </p:txBody>
      </p:sp>
      <p:sp>
        <p:nvSpPr>
          <p:cNvPr id="16387" name="文本框 3"/>
          <p:cNvSpPr>
            <a:spLocks noChangeArrowheads="1"/>
          </p:cNvSpPr>
          <p:nvPr/>
        </p:nvSpPr>
        <p:spPr bwMode="auto">
          <a:xfrm>
            <a:off x="741363" y="587375"/>
            <a:ext cx="1325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经典八皇后</a:t>
            </a:r>
          </a:p>
        </p:txBody>
      </p:sp>
      <p:pic>
        <p:nvPicPr>
          <p:cNvPr id="16388"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1889125"/>
            <a:ext cx="3351212" cy="33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文本框 6"/>
          <p:cNvSpPr>
            <a:spLocks noChangeArrowheads="1"/>
          </p:cNvSpPr>
          <p:nvPr/>
        </p:nvSpPr>
        <p:spPr bwMode="auto">
          <a:xfrm>
            <a:off x="6946900" y="1303338"/>
            <a:ext cx="35020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//vis[i][j]</a:t>
            </a:r>
            <a:r>
              <a:rPr lang="zh-CN" altLang="en-US" sz="1800">
                <a:solidFill>
                  <a:srgbClr val="FFFFFF"/>
                </a:solidFill>
                <a:cs typeface="Calibri" panose="020F0502020204030204" pitchFamily="34" charset="0"/>
                <a:sym typeface="等线" panose="02010600030101010101" pitchFamily="2" charset="-122"/>
              </a:rPr>
              <a:t>表示 </a:t>
            </a:r>
            <a:r>
              <a:rPr lang="en-US" altLang="zh-CN" sz="1800">
                <a:solidFill>
                  <a:srgbClr val="FFFFFF"/>
                </a:solidFill>
                <a:ea typeface="宋体" panose="02010600030101010101" pitchFamily="2" charset="-122"/>
                <a:cs typeface="Calibri" panose="020F0502020204030204" pitchFamily="34" charset="0"/>
              </a:rPr>
              <a:t>( i , j ) </a:t>
            </a:r>
            <a:r>
              <a:rPr lang="zh-CN" altLang="en-US" sz="1800">
                <a:solidFill>
                  <a:srgbClr val="FFFFFF"/>
                </a:solidFill>
                <a:cs typeface="Calibri" panose="020F0502020204030204" pitchFamily="34" charset="0"/>
                <a:sym typeface="等线" panose="02010600030101010101" pitchFamily="2" charset="-122"/>
              </a:rPr>
              <a:t>是否放置棋子</a:t>
            </a:r>
            <a:endParaRPr lang="en-US" altLang="zh-CN"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//a[i]</a:t>
            </a:r>
            <a:r>
              <a:rPr lang="zh-CN" altLang="en-US" sz="1800">
                <a:solidFill>
                  <a:srgbClr val="FFFFFF"/>
                </a:solidFill>
                <a:sym typeface="等线" panose="02010600030101010101" pitchFamily="2" charset="-122"/>
              </a:rPr>
              <a:t>表示第</a:t>
            </a:r>
            <a:r>
              <a:rPr lang="en-US" altLang="zh-CN" sz="1800">
                <a:solidFill>
                  <a:srgbClr val="FFFFFF"/>
                </a:solidFill>
                <a:ea typeface="宋体" panose="02010600030101010101" pitchFamily="2" charset="-122"/>
              </a:rPr>
              <a:t>i</a:t>
            </a:r>
            <a:r>
              <a:rPr lang="zh-CN" altLang="en-US" sz="1800">
                <a:solidFill>
                  <a:srgbClr val="FFFFFF"/>
                </a:solidFill>
                <a:sym typeface="等线" panose="02010600030101010101" pitchFamily="2" charset="-122"/>
              </a:rPr>
              <a:t>行是否已经放置棋子</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//b[i]</a:t>
            </a:r>
            <a:r>
              <a:rPr lang="zh-CN" altLang="en-US" sz="1800">
                <a:solidFill>
                  <a:srgbClr val="FFFFFF"/>
                </a:solidFill>
                <a:sym typeface="等线" panose="02010600030101010101" pitchFamily="2" charset="-122"/>
              </a:rPr>
              <a:t>表示第</a:t>
            </a:r>
            <a:r>
              <a:rPr lang="en-US" altLang="zh-CN" sz="1800">
                <a:solidFill>
                  <a:srgbClr val="FFFFFF"/>
                </a:solidFill>
                <a:ea typeface="宋体" panose="02010600030101010101" pitchFamily="2" charset="-122"/>
              </a:rPr>
              <a:t>i</a:t>
            </a:r>
            <a:r>
              <a:rPr lang="zh-CN" altLang="en-US" sz="1800">
                <a:solidFill>
                  <a:srgbClr val="FFFFFF"/>
                </a:solidFill>
                <a:sym typeface="等线" panose="02010600030101010101" pitchFamily="2" charset="-122"/>
              </a:rPr>
              <a:t>列是否已经放置棋子</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//c[i]</a:t>
            </a:r>
            <a:r>
              <a:rPr lang="zh-CN" altLang="en-US" sz="1800">
                <a:solidFill>
                  <a:srgbClr val="FFFFFF"/>
                </a:solidFill>
                <a:sym typeface="等线" panose="02010600030101010101" pitchFamily="2" charset="-122"/>
              </a:rPr>
              <a:t>表示第</a:t>
            </a:r>
            <a:r>
              <a:rPr lang="en-US" altLang="zh-CN" sz="1800">
                <a:solidFill>
                  <a:srgbClr val="FFFFFF"/>
                </a:solidFill>
                <a:ea typeface="宋体" panose="02010600030101010101" pitchFamily="2" charset="-122"/>
              </a:rPr>
              <a:t>i</a:t>
            </a:r>
            <a:r>
              <a:rPr lang="zh-CN" altLang="en-US" sz="1800">
                <a:solidFill>
                  <a:srgbClr val="FFFFFF"/>
                </a:solidFill>
                <a:sym typeface="等线" panose="02010600030101010101" pitchFamily="2" charset="-122"/>
              </a:rPr>
              <a:t>个左下到右上的斜线</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//d[i]</a:t>
            </a:r>
            <a:r>
              <a:rPr lang="zh-CN" altLang="en-US" sz="1800">
                <a:solidFill>
                  <a:srgbClr val="FFFFFF"/>
                </a:solidFill>
                <a:sym typeface="等线" panose="02010600030101010101" pitchFamily="2" charset="-122"/>
              </a:rPr>
              <a:t>表示第</a:t>
            </a:r>
            <a:r>
              <a:rPr lang="en-US" altLang="zh-CN" sz="1800">
                <a:solidFill>
                  <a:srgbClr val="FFFFFF"/>
                </a:solidFill>
                <a:ea typeface="宋体" panose="02010600030101010101" pitchFamily="2" charset="-122"/>
              </a:rPr>
              <a:t>i</a:t>
            </a:r>
            <a:r>
              <a:rPr lang="zh-CN" altLang="en-US" sz="1800">
                <a:solidFill>
                  <a:srgbClr val="FFFFFF"/>
                </a:solidFill>
                <a:sym typeface="等线" panose="02010600030101010101" pitchFamily="2" charset="-122"/>
              </a:rPr>
              <a:t>个右下到左上的斜线</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ea typeface="宋体" panose="02010600030101010101" pitchFamily="2" charset="-122"/>
              </a:rPr>
              <a:t>int vis[N][N],a[N],b[N],c[N],d[N];</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void dfs(int x){</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for(int i=0;i&lt;n;i++){</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if( </a:t>
            </a:r>
            <a:r>
              <a:rPr lang="en-US" altLang="zh-CN" sz="1800" b="1">
                <a:solidFill>
                  <a:srgbClr val="FF0000"/>
                </a:solidFill>
                <a:ea typeface="宋体" panose="02010600030101010101" pitchFamily="2" charset="-122"/>
              </a:rPr>
              <a:t>is(x,i) </a:t>
            </a:r>
            <a:r>
              <a:rPr lang="en-US" altLang="zh-CN" sz="1800">
                <a:solidFill>
                  <a:srgbClr val="FFFFFF"/>
                </a:solidFill>
                <a:ea typeface="宋体" panose="02010600030101010101" pitchFamily="2" charset="-122"/>
              </a:rPr>
              <a:t>){</a:t>
            </a: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if(x==n-1){sum++;continue;}</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r>
              <a:rPr lang="en-US" altLang="zh-CN" sz="1800" b="1">
                <a:solidFill>
                  <a:srgbClr val="FF0000"/>
                </a:solidFill>
                <a:ea typeface="宋体" panose="02010600030101010101" pitchFamily="2" charset="-122"/>
              </a:rPr>
              <a:t>set(x,i);</a:t>
            </a:r>
            <a:endParaRPr lang="zh-CN" altLang="en-US" sz="1800" b="1">
              <a:solidFill>
                <a:srgbClr val="FF0000"/>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dfs(x+1);</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r>
              <a:rPr lang="en-US" altLang="zh-CN" sz="1800" b="1">
                <a:solidFill>
                  <a:srgbClr val="FF0000"/>
                </a:solidFill>
                <a:ea typeface="宋体" panose="02010600030101010101" pitchFamily="2" charset="-122"/>
              </a:rPr>
              <a:t>remove(x,i);</a:t>
            </a:r>
            <a:endParaRPr lang="zh-CN" altLang="en-US" sz="1800" b="1">
              <a:solidFill>
                <a:srgbClr val="FF0000"/>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a:t>
            </a:r>
            <a:endParaRPr lang="zh-CN" altLang="en-US" sz="1800">
              <a:solidFill>
                <a:srgbClr val="FFFFFF"/>
              </a:solidFill>
              <a:sym typeface="等线" panose="02010600030101010101" pitchFamily="2" charset="-122"/>
            </a:endParaRPr>
          </a:p>
        </p:txBody>
      </p:sp>
      <p:sp>
        <p:nvSpPr>
          <p:cNvPr id="19462" name="文本框 8"/>
          <p:cNvSpPr>
            <a:spLocks noChangeArrowheads="1"/>
          </p:cNvSpPr>
          <p:nvPr/>
        </p:nvSpPr>
        <p:spPr bwMode="auto">
          <a:xfrm>
            <a:off x="6146800" y="1717675"/>
            <a:ext cx="5432425"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bool is(int x,int y)</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if(vis[x][y]||a[x]||b[y]||c[x+y]||d[n-y+x])return false;</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return true;</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void set(int x,int y)</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vis[x][y]=a[x]=b[y]=c[x+y]=d[n-y+x]=1;</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void remove(int x,int y)</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vis[x][y]=a[x]=b[y]=c[x+y]=d[n-y+x]=0;</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cs typeface="Calibri" panose="020F0502020204030204" pitchFamily="34" charset="0"/>
              <a:sym typeface="等线"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hidden"/>
                                      </p:to>
                                    </p:set>
                                  </p:childTnLst>
                                </p:cTn>
                              </p:par>
                            </p:childTnLst>
                          </p:cTn>
                        </p:par>
                        <p:par>
                          <p:cTn id="7" fill="hold" nodeType="afterGroup">
                            <p:stCondLst>
                              <p:cond delay="1"/>
                            </p:stCondLst>
                            <p:childTnLst>
                              <p:par>
                                <p:cTn id="8" presetID="22" presetClass="entr" presetSubtype="8" fill="hold" grpId="0" nodeType="afterEffect">
                                  <p:stCondLst>
                                    <p:cond delay="0"/>
                                  </p:stCondLst>
                                  <p:childTnLst>
                                    <p:set>
                                      <p:cBhvr>
                                        <p:cTn id="9" dur="1" fill="hold">
                                          <p:stCondLst>
                                            <p:cond delay="0"/>
                                          </p:stCondLst>
                                        </p:cTn>
                                        <p:tgtEl>
                                          <p:spTgt spid="19462"/>
                                        </p:tgtEl>
                                        <p:attrNameLst>
                                          <p:attrName>style.visibility</p:attrName>
                                        </p:attrNameLst>
                                      </p:cBhvr>
                                      <p:to>
                                        <p:strVal val="visible"/>
                                      </p:to>
                                    </p:set>
                                    <p:animEffect>
                                      <p:cBhvr>
                                        <p:cTn id="10"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ldLvl="0" autoUpdateAnimBg="0"/>
      <p:bldP spid="19462"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4000" smtClean="0"/>
              <a:t>BFS</a:t>
            </a:r>
          </a:p>
        </p:txBody>
      </p:sp>
      <p:sp>
        <p:nvSpPr>
          <p:cNvPr id="17411" name="内容占位符 2"/>
          <p:cNvSpPr>
            <a:spLocks noGrp="1" noChangeArrowheads="1"/>
          </p:cNvSpPr>
          <p:nvPr>
            <p:ph idx="4294967295"/>
          </p:nvPr>
        </p:nvSpPr>
        <p:spPr>
          <a:xfrm>
            <a:off x="501650" y="1336675"/>
            <a:ext cx="11206163" cy="1408113"/>
          </a:xfrm>
        </p:spPr>
        <p:txBody>
          <a:bodyPr/>
          <a:lstStyle/>
          <a:p>
            <a:pPr marL="0" indent="0" algn="ctr" eaLnBrk="1" hangingPunct="1">
              <a:buFont typeface="Arial" panose="020B0604020202020204" pitchFamily="34" charset="0"/>
              <a:buNone/>
            </a:pPr>
            <a:r>
              <a:rPr lang="zh-CN" altLang="en-US" smtClean="0"/>
              <a:t>数字搜索</a:t>
            </a:r>
            <a:endParaRPr lang="en-US" altLang="zh-CN" smtClean="0"/>
          </a:p>
          <a:p>
            <a:pPr marL="0" indent="0" eaLnBrk="1" hangingPunct="1">
              <a:buFont typeface="Arial" panose="020B0604020202020204" pitchFamily="34" charset="0"/>
              <a:buNone/>
            </a:pPr>
            <a:r>
              <a:rPr lang="zh-CN" altLang="en-US" sz="2400" smtClean="0">
                <a:latin typeface="楷体" panose="02010609060101010101" pitchFamily="49" charset="-122"/>
                <a:ea typeface="楷体" panose="02010609060101010101" pitchFamily="49" charset="-122"/>
                <a:sym typeface="楷体" panose="02010609060101010101" pitchFamily="49" charset="-122"/>
              </a:rPr>
              <a:t>求从第一个数变换到第二个数的最小步骤，数字每一步都可以加减</a:t>
            </a:r>
            <a:r>
              <a:rPr lang="en-US" altLang="zh-CN" sz="2400" smtClean="0">
                <a:latin typeface="楷体" panose="02010609060101010101" pitchFamily="49" charset="-122"/>
                <a:ea typeface="楷体" panose="02010609060101010101" pitchFamily="49" charset="-122"/>
                <a:sym typeface="楷体" panose="02010609060101010101" pitchFamily="49" charset="-122"/>
              </a:rPr>
              <a:t>1</a:t>
            </a:r>
            <a:r>
              <a:rPr lang="zh-CN" altLang="en-US" sz="2400" smtClean="0">
                <a:latin typeface="楷体" panose="02010609060101010101" pitchFamily="49" charset="-122"/>
                <a:ea typeface="楷体" panose="02010609060101010101" pitchFamily="49" charset="-122"/>
                <a:sym typeface="楷体" panose="02010609060101010101" pitchFamily="49" charset="-122"/>
              </a:rPr>
              <a:t>或者扩大</a:t>
            </a:r>
            <a:r>
              <a:rPr lang="en-US" altLang="zh-CN" sz="2400" smtClean="0">
                <a:latin typeface="楷体" panose="02010609060101010101" pitchFamily="49" charset="-122"/>
                <a:ea typeface="楷体" panose="02010609060101010101" pitchFamily="49" charset="-122"/>
                <a:sym typeface="楷体" panose="02010609060101010101" pitchFamily="49" charset="-122"/>
              </a:rPr>
              <a:t>2</a:t>
            </a:r>
            <a:r>
              <a:rPr lang="zh-CN" altLang="en-US" sz="2400" smtClean="0">
                <a:latin typeface="楷体" panose="02010609060101010101" pitchFamily="49" charset="-122"/>
                <a:ea typeface="楷体" panose="02010609060101010101" pitchFamily="49" charset="-122"/>
                <a:sym typeface="楷体" panose="02010609060101010101" pitchFamily="49" charset="-122"/>
              </a:rPr>
              <a:t>倍。</a:t>
            </a:r>
            <a:endParaRPr lang="en-US" altLang="zh-CN" sz="2400" smtClean="0">
              <a:latin typeface="楷体" panose="02010609060101010101" pitchFamily="49" charset="-122"/>
              <a:ea typeface="楷体" panose="02010609060101010101" pitchFamily="49" charset="-122"/>
              <a:sym typeface="楷体" panose="02010609060101010101" pitchFamily="49" charset="-122"/>
            </a:endParaRPr>
          </a:p>
          <a:p>
            <a:pPr marL="0" indent="0" eaLnBrk="1" hangingPunct="1">
              <a:buFont typeface="Arial" panose="020B0604020202020204" pitchFamily="34" charset="0"/>
              <a:buNone/>
            </a:pPr>
            <a:r>
              <a:rPr lang="zh-CN" altLang="en-US" sz="2400" smtClean="0">
                <a:latin typeface="楷体" panose="02010609060101010101" pitchFamily="49" charset="-122"/>
                <a:ea typeface="楷体" panose="02010609060101010101" pitchFamily="49" charset="-122"/>
                <a:sym typeface="楷体" panose="02010609060101010101" pitchFamily="49" charset="-122"/>
              </a:rPr>
              <a:t>（两个数的大小都小于</a:t>
            </a:r>
            <a:r>
              <a:rPr lang="en-US" altLang="zh-CN" sz="2400" smtClean="0">
                <a:latin typeface="楷体" panose="02010609060101010101" pitchFamily="49" charset="-122"/>
                <a:ea typeface="楷体" panose="02010609060101010101" pitchFamily="49" charset="-122"/>
                <a:sym typeface="楷体" panose="02010609060101010101" pitchFamily="49" charset="-122"/>
              </a:rPr>
              <a:t>100,000</a:t>
            </a:r>
            <a:r>
              <a:rPr lang="zh-CN" altLang="en-US" sz="2400" smtClean="0">
                <a:latin typeface="楷体" panose="02010609060101010101" pitchFamily="49" charset="-122"/>
                <a:ea typeface="楷体" panose="02010609060101010101" pitchFamily="49" charset="-122"/>
                <a:sym typeface="楷体" panose="02010609060101010101" pitchFamily="49" charset="-122"/>
              </a:rPr>
              <a:t>）</a:t>
            </a:r>
            <a:endParaRPr lang="en-US" altLang="zh-CN" sz="2400" smtClean="0">
              <a:latin typeface="楷体" panose="02010609060101010101" pitchFamily="49" charset="-122"/>
              <a:ea typeface="楷体" panose="02010609060101010101" pitchFamily="49" charset="-122"/>
              <a:sym typeface="楷体" panose="02010609060101010101" pitchFamily="49" charset="-122"/>
            </a:endParaRPr>
          </a:p>
        </p:txBody>
      </p:sp>
      <p:sp>
        <p:nvSpPr>
          <p:cNvPr id="17412" name="文本框 3"/>
          <p:cNvSpPr>
            <a:spLocks noChangeArrowheads="1"/>
          </p:cNvSpPr>
          <p:nvPr/>
        </p:nvSpPr>
        <p:spPr bwMode="auto">
          <a:xfrm>
            <a:off x="741363" y="587375"/>
            <a:ext cx="295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再来一道不是地图的：</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pitchFamily="2" charset="-122"/>
            </a:endParaRPr>
          </a:p>
        </p:txBody>
      </p:sp>
      <p:sp>
        <p:nvSpPr>
          <p:cNvPr id="17413" name="文本框 5"/>
          <p:cNvSpPr>
            <a:spLocks noChangeArrowheads="1"/>
          </p:cNvSpPr>
          <p:nvPr/>
        </p:nvSpPr>
        <p:spPr bwMode="auto">
          <a:xfrm>
            <a:off x="5807075" y="3240088"/>
            <a:ext cx="51196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(5*2-1)*2-1 = 17       result = 4</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zh-CN" altLang="en-US" sz="1800">
                <a:solidFill>
                  <a:srgbClr val="FFFFFF"/>
                </a:solidFill>
                <a:cs typeface="Calibri" panose="020F0502020204030204" pitchFamily="34" charset="0"/>
                <a:sym typeface="等线" panose="02010600030101010101" pitchFamily="2" charset="-122"/>
              </a:rPr>
              <a:t>从第一个数开始</a:t>
            </a:r>
            <a:r>
              <a:rPr lang="en-US" altLang="zh-CN" sz="1800">
                <a:solidFill>
                  <a:srgbClr val="FFFFFF"/>
                </a:solidFill>
                <a:ea typeface="宋体" panose="02010600030101010101" pitchFamily="2" charset="-122"/>
                <a:cs typeface="Calibri" panose="020F0502020204030204" pitchFamily="34" charset="0"/>
              </a:rPr>
              <a:t>BFS</a:t>
            </a:r>
            <a:r>
              <a:rPr lang="zh-CN" altLang="en-US" sz="1800">
                <a:solidFill>
                  <a:srgbClr val="FFFFFF"/>
                </a:solidFill>
                <a:sym typeface="等线" panose="02010600030101010101" pitchFamily="2" charset="-122"/>
              </a:rPr>
              <a:t>向*</a:t>
            </a:r>
            <a:r>
              <a:rPr lang="en-US" altLang="zh-CN" sz="1800">
                <a:solidFill>
                  <a:srgbClr val="FFFFFF"/>
                </a:solidFill>
                <a:ea typeface="宋体" panose="02010600030101010101" pitchFamily="2" charset="-122"/>
              </a:rPr>
              <a:t>2</a:t>
            </a:r>
            <a:r>
              <a:rPr lang="zh-CN" altLang="en-US" sz="1800">
                <a:solidFill>
                  <a:srgbClr val="FFFFFF"/>
                </a:solidFill>
                <a:sym typeface="等线" panose="02010600030101010101" pitchFamily="2" charset="-122"/>
              </a:rPr>
              <a:t>，</a:t>
            </a:r>
            <a:r>
              <a:rPr lang="en-US" altLang="zh-CN" sz="1800">
                <a:solidFill>
                  <a:srgbClr val="FFFFFF"/>
                </a:solidFill>
                <a:ea typeface="宋体" panose="02010600030101010101" pitchFamily="2" charset="-122"/>
              </a:rPr>
              <a:t>+1</a:t>
            </a:r>
            <a:r>
              <a:rPr lang="zh-CN" altLang="en-US" sz="1800">
                <a:solidFill>
                  <a:srgbClr val="FFFFFF"/>
                </a:solidFill>
                <a:sym typeface="等线" panose="02010600030101010101" pitchFamily="2" charset="-122"/>
              </a:rPr>
              <a:t>，</a:t>
            </a:r>
            <a:r>
              <a:rPr lang="en-US" altLang="zh-CN" sz="1800">
                <a:solidFill>
                  <a:srgbClr val="FFFFFF"/>
                </a:solidFill>
                <a:ea typeface="宋体" panose="02010600030101010101" pitchFamily="2" charset="-122"/>
              </a:rPr>
              <a:t>-1</a:t>
            </a:r>
            <a:r>
              <a:rPr lang="zh-CN" altLang="en-US" sz="1800">
                <a:solidFill>
                  <a:srgbClr val="FFFFFF"/>
                </a:solidFill>
                <a:sym typeface="等线" panose="02010600030101010101" pitchFamily="2" charset="-122"/>
              </a:rPr>
              <a:t>三个方向扩展找答案就行了。</a:t>
            </a:r>
            <a:endParaRPr lang="en-US" altLang="zh-CN" sz="1800">
              <a:solidFill>
                <a:srgbClr val="FFFFFF"/>
              </a:solidFill>
              <a:ea typeface="宋体" panose="02010600030101010101" pitchFamily="2" charset="-122"/>
            </a:endParaRPr>
          </a:p>
        </p:txBody>
      </p:sp>
      <p:sp>
        <p:nvSpPr>
          <p:cNvPr id="17414" name="文本框 6"/>
          <p:cNvSpPr>
            <a:spLocks noChangeArrowheads="1"/>
          </p:cNvSpPr>
          <p:nvPr/>
        </p:nvSpPr>
        <p:spPr bwMode="auto">
          <a:xfrm>
            <a:off x="1524000" y="3240088"/>
            <a:ext cx="12065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INPUT</a:t>
            </a:r>
            <a:r>
              <a:rPr lang="zh-CN" altLang="en-US" sz="1800">
                <a:solidFill>
                  <a:srgbClr val="FFFFFF"/>
                </a:solidFill>
                <a:cs typeface="Calibri" panose="020F0502020204030204" pitchFamily="34" charset="0"/>
                <a:sym typeface="等线" panose="02010600030101010101" pitchFamily="2" charset="-122"/>
              </a:rPr>
              <a:t>：</a:t>
            </a:r>
            <a:endParaRPr lang="en-US" altLang="zh-CN"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AutoNum type="arabicPlain" startAt="5"/>
            </a:pPr>
            <a:r>
              <a:rPr lang="en-US" altLang="zh-CN" sz="1800">
                <a:solidFill>
                  <a:srgbClr val="FFFFFF"/>
                </a:solidFill>
                <a:ea typeface="宋体" panose="02010600030101010101" pitchFamily="2" charset="-122"/>
                <a:cs typeface="Calibri" panose="020F0502020204030204" pitchFamily="34" charset="0"/>
              </a:rPr>
              <a:t>17</a:t>
            </a:r>
          </a:p>
          <a:p>
            <a:pPr eaLnBrk="1" hangingPunct="1">
              <a:lnSpc>
                <a:spcPct val="100000"/>
              </a:lnSpc>
              <a:spcBef>
                <a:spcPct val="0"/>
              </a:spcBef>
              <a:buFont typeface="Arial" panose="020B0604020202020204" pitchFamily="34" charset="0"/>
              <a:buAutoNum type="arabicPlain" startAt="5"/>
            </a:pP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OUTPUT</a:t>
            </a:r>
            <a:r>
              <a:rPr lang="zh-CN" altLang="en-US" sz="1800">
                <a:solidFill>
                  <a:srgbClr val="FFFFFF"/>
                </a:solidFill>
                <a:sym typeface="等线" panose="02010600030101010101" pitchFamily="2" charset="-122"/>
              </a:rPr>
              <a:t>：</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4</a:t>
            </a:r>
          </a:p>
        </p:txBody>
      </p:sp>
      <p:sp>
        <p:nvSpPr>
          <p:cNvPr id="17415" name="文本框 7"/>
          <p:cNvSpPr>
            <a:spLocks noChangeArrowheads="1"/>
          </p:cNvSpPr>
          <p:nvPr/>
        </p:nvSpPr>
        <p:spPr bwMode="auto">
          <a:xfrm>
            <a:off x="838200" y="2800350"/>
            <a:ext cx="530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latin typeface="楷体" panose="02010609060101010101" pitchFamily="49" charset="-122"/>
                <a:ea typeface="楷体" panose="02010609060101010101" pitchFamily="49" charset="-122"/>
                <a:sym typeface="楷体" panose="02010609060101010101" pitchFamily="49" charset="-122"/>
              </a:rPr>
              <a:t>eg:</a:t>
            </a:r>
            <a:endPar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a:p>
            <a:pPr eaLnBrk="1" hangingPunct="1">
              <a:lnSpc>
                <a:spcPct val="100000"/>
              </a:lnSpc>
              <a:spcBef>
                <a:spcPct val="0"/>
              </a:spcBef>
              <a:buFont typeface="Arial" panose="020B0604020202020204" pitchFamily="34" charset="0"/>
              <a:buNone/>
            </a:pPr>
            <a:endParaRPr lang="zh-CN" altLang="en-US" sz="1800">
              <a:solidFill>
                <a:srgbClr val="FFFFFF"/>
              </a:solidFill>
              <a:sym typeface="等线" panose="02010600030101010101" pitchFamily="2" charset="-122"/>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4000" smtClean="0"/>
              <a:t>BFS</a:t>
            </a:r>
          </a:p>
        </p:txBody>
      </p:sp>
      <p:sp>
        <p:nvSpPr>
          <p:cNvPr id="18435" name="文本框 3"/>
          <p:cNvSpPr>
            <a:spLocks noChangeArrowheads="1"/>
          </p:cNvSpPr>
          <p:nvPr/>
        </p:nvSpPr>
        <p:spPr bwMode="auto">
          <a:xfrm>
            <a:off x="741363" y="5873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代码：</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pitchFamily="2" charset="-122"/>
            </a:endParaRPr>
          </a:p>
        </p:txBody>
      </p:sp>
      <p:sp>
        <p:nvSpPr>
          <p:cNvPr id="18436" name="文本框 9"/>
          <p:cNvSpPr>
            <a:spLocks noChangeArrowheads="1"/>
          </p:cNvSpPr>
          <p:nvPr/>
        </p:nvSpPr>
        <p:spPr bwMode="auto">
          <a:xfrm>
            <a:off x="2924175" y="733425"/>
            <a:ext cx="6221413"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int bfs(int n,int m)</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pair&lt;int,int&gt; t;//t</a:t>
            </a:r>
            <a:r>
              <a:rPr lang="zh-CN" altLang="en-US" sz="1800">
                <a:solidFill>
                  <a:srgbClr val="FFFFFF"/>
                </a:solidFill>
                <a:cs typeface="Calibri" panose="020F0502020204030204" pitchFamily="34" charset="0"/>
                <a:sym typeface="等线" panose="02010600030101010101" pitchFamily="2" charset="-122"/>
              </a:rPr>
              <a:t>节点代表当前数字和进行的操作数</a:t>
            </a:r>
            <a:endParaRPr lang="en-US" altLang="zh-CN"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queue&lt;pair&lt;int,int&gt; &gt; q;</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int x,y,res;</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bool vis[100000];</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memset(vis,false,sizeof(vis));</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q.push(make_pair(n,0));</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vis[n]=true;</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while(!q.empty())</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t=q.front();q.pop();</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if(t.first==m)return t.second;</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x=t.first+1;y=t.second+1;</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if(x&lt;100000&amp;&amp;!vis[x])vis[x]=true,  q.push(make_pair(x,y));</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x=t.first-1;y=t.second+1;</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if(x&gt;=0&amp;&amp;!vis[x])         vis[x]=true,  q.push(make_pair(x,y));</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x=t.first*2;y=t.second+1;</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if(x&lt;100000&amp;&amp;!vis[x])vis[x]=true,  q.push(make_pair(x,y));</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return -1;</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sym typeface="等线" panose="02010600030101010101" pitchFamily="2" charset="-122"/>
            </a:endParaRPr>
          </a:p>
        </p:txBody>
      </p:sp>
      <p:pic>
        <p:nvPicPr>
          <p:cNvPr id="18437" name="墨迹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3913" y="2559050"/>
            <a:ext cx="2349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圆角矩形 17"/>
          <p:cNvSpPr>
            <a:spLocks noChangeArrowheads="1"/>
          </p:cNvSpPr>
          <p:nvPr/>
        </p:nvSpPr>
        <p:spPr bwMode="auto">
          <a:xfrm>
            <a:off x="3292475" y="4359275"/>
            <a:ext cx="5526088" cy="1628775"/>
          </a:xfrm>
          <a:prstGeom prst="roundRect">
            <a:avLst>
              <a:gd name="adj" fmla="val 16667"/>
            </a:avLst>
          </a:prstGeom>
          <a:noFill/>
          <a:ln w="12700">
            <a:solidFill>
              <a:srgbClr val="FF0000"/>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pitchFamily="2" charset="-122"/>
              <a:sym typeface="等线" panose="02010600030101010101" pitchFamily="2" charset="-122"/>
            </a:endParaRPr>
          </a:p>
        </p:txBody>
      </p:sp>
      <p:sp>
        <p:nvSpPr>
          <p:cNvPr id="18439" name="文本框 2"/>
          <p:cNvSpPr>
            <a:spLocks noChangeArrowheads="1"/>
          </p:cNvSpPr>
          <p:nvPr/>
        </p:nvSpPr>
        <p:spPr bwMode="auto">
          <a:xfrm>
            <a:off x="6918325" y="3721100"/>
            <a:ext cx="14509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0000"/>
                </a:solidFill>
                <a:sym typeface="等线" panose="02010600030101010101" pitchFamily="2" charset="-122"/>
              </a:rPr>
              <a:t>三种操作的得数进队列</a:t>
            </a: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2800" smtClean="0"/>
              <a:t>双向BFS</a:t>
            </a:r>
          </a:p>
        </p:txBody>
      </p:sp>
      <p:sp>
        <p:nvSpPr>
          <p:cNvPr id="19459" name="内容占位符 2"/>
          <p:cNvSpPr>
            <a:spLocks noGrp="1" noChangeArrowheads="1"/>
          </p:cNvSpPr>
          <p:nvPr>
            <p:ph idx="4294967295"/>
          </p:nvPr>
        </p:nvSpPr>
        <p:spPr>
          <a:xfrm>
            <a:off x="501650" y="1336675"/>
            <a:ext cx="11206163" cy="1408113"/>
          </a:xfrm>
        </p:spPr>
        <p:txBody>
          <a:bodyPr/>
          <a:lstStyle/>
          <a:p>
            <a:pPr marL="0" indent="0" eaLnBrk="1" hangingPunct="1">
              <a:buFont typeface="Arial" panose="020B0604020202020204" pitchFamily="34" charset="0"/>
              <a:buNone/>
            </a:pPr>
            <a:r>
              <a:rPr lang="zh-CN" altLang="en-US" sz="2400" smtClean="0">
                <a:latin typeface="楷体" panose="02010609060101010101" pitchFamily="49" charset="-122"/>
                <a:ea typeface="楷体" panose="02010609060101010101" pitchFamily="49" charset="-122"/>
                <a:sym typeface="楷体" panose="02010609060101010101" pitchFamily="49" charset="-122"/>
              </a:rPr>
              <a:t>顾名思义，从起始点和终止点一起</a:t>
            </a:r>
            <a:r>
              <a:rPr lang="en-US" altLang="zh-CN" sz="2400" smtClean="0">
                <a:latin typeface="楷体" panose="02010609060101010101" pitchFamily="49" charset="-122"/>
                <a:ea typeface="楷体" panose="02010609060101010101" pitchFamily="49" charset="-122"/>
                <a:sym typeface="楷体" panose="02010609060101010101" pitchFamily="49" charset="-122"/>
              </a:rPr>
              <a:t>BFS</a:t>
            </a:r>
            <a:r>
              <a:rPr lang="zh-CN" altLang="en-US" sz="2400" smtClean="0">
                <a:latin typeface="楷体" panose="02010609060101010101" pitchFamily="49" charset="-122"/>
                <a:ea typeface="楷体" panose="02010609060101010101" pitchFamily="49" charset="-122"/>
                <a:sym typeface="楷体" panose="02010609060101010101" pitchFamily="49" charset="-122"/>
              </a:rPr>
              <a:t>的一种神奇姿势，有时候它真的很快的。</a:t>
            </a:r>
            <a:endParaRPr lang="en-US" altLang="zh-CN" sz="2400" smtClean="0">
              <a:latin typeface="楷体" panose="02010609060101010101" pitchFamily="49" charset="-122"/>
              <a:ea typeface="楷体" panose="02010609060101010101" pitchFamily="49" charset="-122"/>
              <a:sym typeface="楷体" panose="02010609060101010101" pitchFamily="49" charset="-122"/>
            </a:endParaRPr>
          </a:p>
        </p:txBody>
      </p:sp>
      <p:sp>
        <p:nvSpPr>
          <p:cNvPr id="19460" name="文本框 3"/>
          <p:cNvSpPr>
            <a:spLocks noChangeArrowheads="1"/>
          </p:cNvSpPr>
          <p:nvPr/>
        </p:nvSpPr>
        <p:spPr bwMode="auto">
          <a:xfrm>
            <a:off x="741363" y="587375"/>
            <a:ext cx="22383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600">
                <a:solidFill>
                  <a:srgbClr val="FFFFFF"/>
                </a:solidFill>
                <a:sym typeface="等线" panose="02010600030101010101" pitchFamily="2" charset="-122"/>
              </a:rPr>
              <a:t>双向</a:t>
            </a:r>
            <a:r>
              <a:rPr lang="en-US" altLang="zh-CN" sz="3600">
                <a:solidFill>
                  <a:srgbClr val="FFFFFF"/>
                </a:solidFill>
                <a:ea typeface="宋体" panose="02010600030101010101" pitchFamily="2" charset="-122"/>
                <a:cs typeface="Calibri" panose="020F0502020204030204" pitchFamily="34" charset="0"/>
              </a:rPr>
              <a:t>BFS</a:t>
            </a:r>
            <a:r>
              <a:rPr lang="zh-CN" altLang="en-US" sz="3600">
                <a:solidFill>
                  <a:srgbClr val="FFFFFF"/>
                </a:solidFill>
                <a:sym typeface="等线" panose="02010600030101010101" pitchFamily="2" charset="-122"/>
              </a:rPr>
              <a:t>：</a:t>
            </a:r>
          </a:p>
        </p:txBody>
      </p:sp>
      <p:sp>
        <p:nvSpPr>
          <p:cNvPr id="19461" name="文本框 7"/>
          <p:cNvSpPr>
            <a:spLocks noChangeArrowheads="1"/>
          </p:cNvSpPr>
          <p:nvPr/>
        </p:nvSpPr>
        <p:spPr bwMode="auto">
          <a:xfrm>
            <a:off x="838200" y="2800350"/>
            <a:ext cx="530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latin typeface="楷体" panose="02010609060101010101" pitchFamily="49" charset="-122"/>
                <a:ea typeface="楷体" panose="02010609060101010101" pitchFamily="49" charset="-122"/>
                <a:sym typeface="楷体" panose="02010609060101010101" pitchFamily="49" charset="-122"/>
              </a:rPr>
              <a:t>eg:</a:t>
            </a:r>
            <a:endPar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a:p>
            <a:pPr eaLnBrk="1" hangingPunct="1">
              <a:lnSpc>
                <a:spcPct val="100000"/>
              </a:lnSpc>
              <a:spcBef>
                <a:spcPct val="0"/>
              </a:spcBef>
              <a:buFont typeface="Arial" panose="020B0604020202020204" pitchFamily="34" charset="0"/>
              <a:buNone/>
            </a:pPr>
            <a:endParaRPr lang="zh-CN" altLang="en-US" sz="1800">
              <a:solidFill>
                <a:srgbClr val="FFFFFF"/>
              </a:solidFill>
              <a:sym typeface="等线" panose="02010600030101010101" pitchFamily="2" charset="-122"/>
            </a:endParaRPr>
          </a:p>
        </p:txBody>
      </p:sp>
      <p:graphicFrame>
        <p:nvGraphicFramePr>
          <p:cNvPr id="20486" name="表格 9"/>
          <p:cNvGraphicFramePr>
            <a:graphicFrameLocks noGrp="1"/>
          </p:cNvGraphicFramePr>
          <p:nvPr/>
        </p:nvGraphicFramePr>
        <p:xfrm>
          <a:off x="1700213" y="2330450"/>
          <a:ext cx="3778250" cy="3851275"/>
        </p:xfrm>
        <a:graphic>
          <a:graphicData uri="http://schemas.openxmlformats.org/drawingml/2006/table">
            <a:tbl>
              <a:tblPr/>
              <a:tblGrid>
                <a:gridCol w="377825">
                  <a:extLst>
                    <a:ext uri="{9D8B030D-6E8A-4147-A177-3AD203B41FA5}">
                      <a16:colId xmlns:a16="http://schemas.microsoft.com/office/drawing/2014/main" val="89365865"/>
                    </a:ext>
                  </a:extLst>
                </a:gridCol>
                <a:gridCol w="377825">
                  <a:extLst>
                    <a:ext uri="{9D8B030D-6E8A-4147-A177-3AD203B41FA5}">
                      <a16:colId xmlns:a16="http://schemas.microsoft.com/office/drawing/2014/main" val="662093997"/>
                    </a:ext>
                  </a:extLst>
                </a:gridCol>
                <a:gridCol w="377825">
                  <a:extLst>
                    <a:ext uri="{9D8B030D-6E8A-4147-A177-3AD203B41FA5}">
                      <a16:colId xmlns:a16="http://schemas.microsoft.com/office/drawing/2014/main" val="2195536598"/>
                    </a:ext>
                  </a:extLst>
                </a:gridCol>
                <a:gridCol w="377825">
                  <a:extLst>
                    <a:ext uri="{9D8B030D-6E8A-4147-A177-3AD203B41FA5}">
                      <a16:colId xmlns:a16="http://schemas.microsoft.com/office/drawing/2014/main" val="2159976533"/>
                    </a:ext>
                  </a:extLst>
                </a:gridCol>
                <a:gridCol w="377825">
                  <a:extLst>
                    <a:ext uri="{9D8B030D-6E8A-4147-A177-3AD203B41FA5}">
                      <a16:colId xmlns:a16="http://schemas.microsoft.com/office/drawing/2014/main" val="782316823"/>
                    </a:ext>
                  </a:extLst>
                </a:gridCol>
                <a:gridCol w="377825">
                  <a:extLst>
                    <a:ext uri="{9D8B030D-6E8A-4147-A177-3AD203B41FA5}">
                      <a16:colId xmlns:a16="http://schemas.microsoft.com/office/drawing/2014/main" val="2739311661"/>
                    </a:ext>
                  </a:extLst>
                </a:gridCol>
                <a:gridCol w="377825">
                  <a:extLst>
                    <a:ext uri="{9D8B030D-6E8A-4147-A177-3AD203B41FA5}">
                      <a16:colId xmlns:a16="http://schemas.microsoft.com/office/drawing/2014/main" val="2576370816"/>
                    </a:ext>
                  </a:extLst>
                </a:gridCol>
                <a:gridCol w="377825">
                  <a:extLst>
                    <a:ext uri="{9D8B030D-6E8A-4147-A177-3AD203B41FA5}">
                      <a16:colId xmlns:a16="http://schemas.microsoft.com/office/drawing/2014/main" val="795711083"/>
                    </a:ext>
                  </a:extLst>
                </a:gridCol>
                <a:gridCol w="377825">
                  <a:extLst>
                    <a:ext uri="{9D8B030D-6E8A-4147-A177-3AD203B41FA5}">
                      <a16:colId xmlns:a16="http://schemas.microsoft.com/office/drawing/2014/main" val="2494734701"/>
                    </a:ext>
                  </a:extLst>
                </a:gridCol>
                <a:gridCol w="377825">
                  <a:extLst>
                    <a:ext uri="{9D8B030D-6E8A-4147-A177-3AD203B41FA5}">
                      <a16:colId xmlns:a16="http://schemas.microsoft.com/office/drawing/2014/main" val="1041615277"/>
                    </a:ext>
                  </a:extLst>
                </a:gridCol>
              </a:tblGrid>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13621433"/>
                  </a:ext>
                </a:extLst>
              </a:tr>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297924580"/>
                  </a:ext>
                </a:extLst>
              </a:tr>
              <a:tr h="482600">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590026586"/>
                  </a:ext>
                </a:extLst>
              </a:tr>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S</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766962848"/>
                  </a:ext>
                </a:extLst>
              </a:tr>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41240717"/>
                  </a:ext>
                </a:extLst>
              </a:tr>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E</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88037698"/>
                  </a:ext>
                </a:extLst>
              </a:tr>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10682906"/>
                  </a:ext>
                </a:extLst>
              </a:tr>
              <a:tr h="482600">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17830925"/>
                  </a:ext>
                </a:extLst>
              </a:tr>
            </a:tbl>
          </a:graphicData>
        </a:graphic>
      </p:graphicFrame>
      <p:graphicFrame>
        <p:nvGraphicFramePr>
          <p:cNvPr id="20587" name="表格 10"/>
          <p:cNvGraphicFramePr>
            <a:graphicFrameLocks noGrp="1"/>
          </p:cNvGraphicFramePr>
          <p:nvPr/>
        </p:nvGraphicFramePr>
        <p:xfrm>
          <a:off x="6388100" y="2330450"/>
          <a:ext cx="3778250" cy="3851275"/>
        </p:xfrm>
        <a:graphic>
          <a:graphicData uri="http://schemas.openxmlformats.org/drawingml/2006/table">
            <a:tbl>
              <a:tblPr/>
              <a:tblGrid>
                <a:gridCol w="377825">
                  <a:extLst>
                    <a:ext uri="{9D8B030D-6E8A-4147-A177-3AD203B41FA5}">
                      <a16:colId xmlns:a16="http://schemas.microsoft.com/office/drawing/2014/main" val="2735082924"/>
                    </a:ext>
                  </a:extLst>
                </a:gridCol>
                <a:gridCol w="377825">
                  <a:extLst>
                    <a:ext uri="{9D8B030D-6E8A-4147-A177-3AD203B41FA5}">
                      <a16:colId xmlns:a16="http://schemas.microsoft.com/office/drawing/2014/main" val="1137994112"/>
                    </a:ext>
                  </a:extLst>
                </a:gridCol>
                <a:gridCol w="377825">
                  <a:extLst>
                    <a:ext uri="{9D8B030D-6E8A-4147-A177-3AD203B41FA5}">
                      <a16:colId xmlns:a16="http://schemas.microsoft.com/office/drawing/2014/main" val="512571610"/>
                    </a:ext>
                  </a:extLst>
                </a:gridCol>
                <a:gridCol w="377825">
                  <a:extLst>
                    <a:ext uri="{9D8B030D-6E8A-4147-A177-3AD203B41FA5}">
                      <a16:colId xmlns:a16="http://schemas.microsoft.com/office/drawing/2014/main" val="881832196"/>
                    </a:ext>
                  </a:extLst>
                </a:gridCol>
                <a:gridCol w="377825">
                  <a:extLst>
                    <a:ext uri="{9D8B030D-6E8A-4147-A177-3AD203B41FA5}">
                      <a16:colId xmlns:a16="http://schemas.microsoft.com/office/drawing/2014/main" val="1612310366"/>
                    </a:ext>
                  </a:extLst>
                </a:gridCol>
                <a:gridCol w="377825">
                  <a:extLst>
                    <a:ext uri="{9D8B030D-6E8A-4147-A177-3AD203B41FA5}">
                      <a16:colId xmlns:a16="http://schemas.microsoft.com/office/drawing/2014/main" val="1090256774"/>
                    </a:ext>
                  </a:extLst>
                </a:gridCol>
                <a:gridCol w="377825">
                  <a:extLst>
                    <a:ext uri="{9D8B030D-6E8A-4147-A177-3AD203B41FA5}">
                      <a16:colId xmlns:a16="http://schemas.microsoft.com/office/drawing/2014/main" val="344664685"/>
                    </a:ext>
                  </a:extLst>
                </a:gridCol>
                <a:gridCol w="377825">
                  <a:extLst>
                    <a:ext uri="{9D8B030D-6E8A-4147-A177-3AD203B41FA5}">
                      <a16:colId xmlns:a16="http://schemas.microsoft.com/office/drawing/2014/main" val="2263560436"/>
                    </a:ext>
                  </a:extLst>
                </a:gridCol>
                <a:gridCol w="377825">
                  <a:extLst>
                    <a:ext uri="{9D8B030D-6E8A-4147-A177-3AD203B41FA5}">
                      <a16:colId xmlns:a16="http://schemas.microsoft.com/office/drawing/2014/main" val="2934452249"/>
                    </a:ext>
                  </a:extLst>
                </a:gridCol>
                <a:gridCol w="377825">
                  <a:extLst>
                    <a:ext uri="{9D8B030D-6E8A-4147-A177-3AD203B41FA5}">
                      <a16:colId xmlns:a16="http://schemas.microsoft.com/office/drawing/2014/main" val="3600058597"/>
                    </a:ext>
                  </a:extLst>
                </a:gridCol>
              </a:tblGrid>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88361634"/>
                  </a:ext>
                </a:extLst>
              </a:tr>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82098683"/>
                  </a:ext>
                </a:extLst>
              </a:tr>
              <a:tr h="482600">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74282551"/>
                  </a:ext>
                </a:extLst>
              </a:tr>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S</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1927922"/>
                  </a:ext>
                </a:extLst>
              </a:tr>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7030A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7030A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7030A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4866847"/>
                  </a:ext>
                </a:extLst>
              </a:tr>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7030A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E</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7030A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22542847"/>
                  </a:ext>
                </a:extLst>
              </a:tr>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7030A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7030A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7030A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34121079"/>
                  </a:ext>
                </a:extLst>
              </a:tr>
              <a:tr h="482600">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29821401"/>
                  </a:ext>
                </a:extLst>
              </a:tr>
            </a:tbl>
          </a:graphicData>
        </a:graphic>
      </p:graphicFrame>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2800" smtClean="0"/>
              <a:t>A*</a:t>
            </a:r>
          </a:p>
        </p:txBody>
      </p:sp>
      <p:sp>
        <p:nvSpPr>
          <p:cNvPr id="20483" name="内容占位符 2"/>
          <p:cNvSpPr>
            <a:spLocks noGrp="1" noChangeArrowheads="1"/>
          </p:cNvSpPr>
          <p:nvPr>
            <p:ph idx="4294967295"/>
          </p:nvPr>
        </p:nvSpPr>
        <p:spPr>
          <a:xfrm>
            <a:off x="501650" y="1336675"/>
            <a:ext cx="11206163" cy="1408113"/>
          </a:xfrm>
        </p:spPr>
        <p:txBody>
          <a:bodyPr/>
          <a:lstStyle/>
          <a:p>
            <a:pPr marL="0" indent="0" eaLnBrk="1" hangingPunct="1">
              <a:buFont typeface="Arial" panose="020B0604020202020204" pitchFamily="34" charset="0"/>
              <a:buNone/>
            </a:pPr>
            <a:r>
              <a:rPr lang="zh-CN" altLang="en-US" sz="2400" smtClean="0">
                <a:latin typeface="楷体" panose="02010609060101010101" pitchFamily="49" charset="-122"/>
                <a:ea typeface="楷体" panose="02010609060101010101" pitchFamily="49" charset="-122"/>
                <a:sym typeface="楷体" panose="02010609060101010101" pitchFamily="49" charset="-122"/>
              </a:rPr>
              <a:t>利用估价函数对下一步的所有可能进行优先化排序，从而选出最可能的一点。</a:t>
            </a:r>
            <a:endParaRPr lang="en-US" altLang="zh-CN" sz="2400" smtClean="0">
              <a:latin typeface="楷体" panose="02010609060101010101" pitchFamily="49" charset="-122"/>
              <a:ea typeface="楷体" panose="02010609060101010101" pitchFamily="49" charset="-122"/>
              <a:sym typeface="楷体" panose="02010609060101010101" pitchFamily="49" charset="-122"/>
            </a:endParaRPr>
          </a:p>
        </p:txBody>
      </p:sp>
      <p:sp>
        <p:nvSpPr>
          <p:cNvPr id="20484" name="文本框 3"/>
          <p:cNvSpPr>
            <a:spLocks noChangeArrowheads="1"/>
          </p:cNvSpPr>
          <p:nvPr/>
        </p:nvSpPr>
        <p:spPr bwMode="auto">
          <a:xfrm>
            <a:off x="741363" y="587375"/>
            <a:ext cx="37306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a:solidFill>
                  <a:srgbClr val="FFFFFF"/>
                </a:solidFill>
                <a:ea typeface="宋体" panose="02010600030101010101" pitchFamily="2" charset="-122"/>
                <a:cs typeface="Calibri" panose="020F0502020204030204" pitchFamily="34" charset="0"/>
              </a:rPr>
              <a:t>A*(</a:t>
            </a:r>
            <a:r>
              <a:rPr lang="zh-CN" altLang="en-US" sz="3600">
                <a:solidFill>
                  <a:srgbClr val="FFFFFF"/>
                </a:solidFill>
                <a:cs typeface="Calibri" panose="020F0502020204030204" pitchFamily="34" charset="0"/>
                <a:sym typeface="等线" panose="02010600030101010101" pitchFamily="2" charset="-122"/>
              </a:rPr>
              <a:t>启发式搜索</a:t>
            </a:r>
            <a:r>
              <a:rPr lang="en-US" altLang="zh-CN" sz="3600">
                <a:solidFill>
                  <a:srgbClr val="FFFFFF"/>
                </a:solidFill>
                <a:ea typeface="宋体" panose="02010600030101010101" pitchFamily="2" charset="-122"/>
                <a:cs typeface="Calibri" panose="020F0502020204030204" pitchFamily="34" charset="0"/>
              </a:rPr>
              <a:t>)</a:t>
            </a:r>
            <a:r>
              <a:rPr lang="zh-CN" altLang="en-US" sz="3600">
                <a:solidFill>
                  <a:srgbClr val="FFFFFF"/>
                </a:solidFill>
                <a:sym typeface="等线" panose="02010600030101010101" pitchFamily="2" charset="-122"/>
              </a:rPr>
              <a:t>：</a:t>
            </a:r>
          </a:p>
        </p:txBody>
      </p:sp>
      <p:sp>
        <p:nvSpPr>
          <p:cNvPr id="20485" name="文本框 7"/>
          <p:cNvSpPr>
            <a:spLocks noChangeArrowheads="1"/>
          </p:cNvSpPr>
          <p:nvPr/>
        </p:nvSpPr>
        <p:spPr bwMode="auto">
          <a:xfrm>
            <a:off x="838200" y="2800350"/>
            <a:ext cx="530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latin typeface="楷体" panose="02010609060101010101" pitchFamily="49" charset="-122"/>
                <a:ea typeface="楷体" panose="02010609060101010101" pitchFamily="49" charset="-122"/>
                <a:sym typeface="楷体" panose="02010609060101010101" pitchFamily="49" charset="-122"/>
              </a:rPr>
              <a:t>eg:</a:t>
            </a:r>
            <a:endPar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a:p>
            <a:pPr eaLnBrk="1" hangingPunct="1">
              <a:lnSpc>
                <a:spcPct val="100000"/>
              </a:lnSpc>
              <a:spcBef>
                <a:spcPct val="0"/>
              </a:spcBef>
              <a:buFont typeface="Arial" panose="020B0604020202020204" pitchFamily="34" charset="0"/>
              <a:buNone/>
            </a:pPr>
            <a:endParaRPr lang="zh-CN" altLang="en-US" sz="1800">
              <a:solidFill>
                <a:srgbClr val="FFFFFF"/>
              </a:solidFill>
              <a:sym typeface="等线" panose="02010600030101010101" pitchFamily="2" charset="-122"/>
            </a:endParaRPr>
          </a:p>
        </p:txBody>
      </p:sp>
      <p:graphicFrame>
        <p:nvGraphicFramePr>
          <p:cNvPr id="21510" name="表格 9"/>
          <p:cNvGraphicFramePr>
            <a:graphicFrameLocks noGrp="1"/>
          </p:cNvGraphicFramePr>
          <p:nvPr/>
        </p:nvGraphicFramePr>
        <p:xfrm>
          <a:off x="1700213" y="2330450"/>
          <a:ext cx="3778250" cy="3851275"/>
        </p:xfrm>
        <a:graphic>
          <a:graphicData uri="http://schemas.openxmlformats.org/drawingml/2006/table">
            <a:tbl>
              <a:tblPr/>
              <a:tblGrid>
                <a:gridCol w="377825">
                  <a:extLst>
                    <a:ext uri="{9D8B030D-6E8A-4147-A177-3AD203B41FA5}">
                      <a16:colId xmlns:a16="http://schemas.microsoft.com/office/drawing/2014/main" val="3846007559"/>
                    </a:ext>
                  </a:extLst>
                </a:gridCol>
                <a:gridCol w="377825">
                  <a:extLst>
                    <a:ext uri="{9D8B030D-6E8A-4147-A177-3AD203B41FA5}">
                      <a16:colId xmlns:a16="http://schemas.microsoft.com/office/drawing/2014/main" val="983054273"/>
                    </a:ext>
                  </a:extLst>
                </a:gridCol>
                <a:gridCol w="377825">
                  <a:extLst>
                    <a:ext uri="{9D8B030D-6E8A-4147-A177-3AD203B41FA5}">
                      <a16:colId xmlns:a16="http://schemas.microsoft.com/office/drawing/2014/main" val="728103856"/>
                    </a:ext>
                  </a:extLst>
                </a:gridCol>
                <a:gridCol w="377825">
                  <a:extLst>
                    <a:ext uri="{9D8B030D-6E8A-4147-A177-3AD203B41FA5}">
                      <a16:colId xmlns:a16="http://schemas.microsoft.com/office/drawing/2014/main" val="1993443535"/>
                    </a:ext>
                  </a:extLst>
                </a:gridCol>
                <a:gridCol w="377825">
                  <a:extLst>
                    <a:ext uri="{9D8B030D-6E8A-4147-A177-3AD203B41FA5}">
                      <a16:colId xmlns:a16="http://schemas.microsoft.com/office/drawing/2014/main" val="2300031053"/>
                    </a:ext>
                  </a:extLst>
                </a:gridCol>
                <a:gridCol w="377825">
                  <a:extLst>
                    <a:ext uri="{9D8B030D-6E8A-4147-A177-3AD203B41FA5}">
                      <a16:colId xmlns:a16="http://schemas.microsoft.com/office/drawing/2014/main" val="398701319"/>
                    </a:ext>
                  </a:extLst>
                </a:gridCol>
                <a:gridCol w="377825">
                  <a:extLst>
                    <a:ext uri="{9D8B030D-6E8A-4147-A177-3AD203B41FA5}">
                      <a16:colId xmlns:a16="http://schemas.microsoft.com/office/drawing/2014/main" val="461642763"/>
                    </a:ext>
                  </a:extLst>
                </a:gridCol>
                <a:gridCol w="377825">
                  <a:extLst>
                    <a:ext uri="{9D8B030D-6E8A-4147-A177-3AD203B41FA5}">
                      <a16:colId xmlns:a16="http://schemas.microsoft.com/office/drawing/2014/main" val="285310924"/>
                    </a:ext>
                  </a:extLst>
                </a:gridCol>
                <a:gridCol w="377825">
                  <a:extLst>
                    <a:ext uri="{9D8B030D-6E8A-4147-A177-3AD203B41FA5}">
                      <a16:colId xmlns:a16="http://schemas.microsoft.com/office/drawing/2014/main" val="1720603183"/>
                    </a:ext>
                  </a:extLst>
                </a:gridCol>
                <a:gridCol w="377825">
                  <a:extLst>
                    <a:ext uri="{9D8B030D-6E8A-4147-A177-3AD203B41FA5}">
                      <a16:colId xmlns:a16="http://schemas.microsoft.com/office/drawing/2014/main" val="3483394672"/>
                    </a:ext>
                  </a:extLst>
                </a:gridCol>
              </a:tblGrid>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65938186"/>
                  </a:ext>
                </a:extLst>
              </a:tr>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96728017"/>
                  </a:ext>
                </a:extLst>
              </a:tr>
              <a:tr h="482600">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S</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518585805"/>
                  </a:ext>
                </a:extLst>
              </a:tr>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01337535"/>
                  </a:ext>
                </a:extLst>
              </a:tr>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52603773"/>
                  </a:ext>
                </a:extLst>
              </a:tr>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5272103"/>
                  </a:ext>
                </a:extLst>
              </a:tr>
              <a:tr h="4810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E</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61011932"/>
                  </a:ext>
                </a:extLst>
              </a:tr>
              <a:tr h="482600">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39334612"/>
                  </a:ext>
                </a:extLst>
              </a:tr>
            </a:tbl>
          </a:graphicData>
        </a:graphic>
      </p:graphicFrame>
      <p:sp>
        <p:nvSpPr>
          <p:cNvPr id="20587" name="文本框 8"/>
          <p:cNvSpPr>
            <a:spLocks noChangeArrowheads="1"/>
          </p:cNvSpPr>
          <p:nvPr/>
        </p:nvSpPr>
        <p:spPr bwMode="auto">
          <a:xfrm>
            <a:off x="6486525" y="3240088"/>
            <a:ext cx="5119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曼哈顿路径：（横纵轴距离和</a:t>
            </a:r>
            <a:r>
              <a:rPr lang="zh-CN" altLang="en-US" sz="1800">
                <a:solidFill>
                  <a:srgbClr val="FFFFFF"/>
                </a:solidFill>
                <a:latin typeface="Arial" panose="020B0604020202020204" pitchFamily="34" charset="0"/>
                <a:ea typeface="宋体" panose="02010600030101010101" pitchFamily="2" charset="-122"/>
                <a:sym typeface="Wingdings" panose="05000000000000000000" pitchFamily="2" charset="2"/>
              </a:rPr>
              <a:t>）</a:t>
            </a:r>
            <a:endParaRPr lang="en-US" altLang="zh-CN"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endParaRPr lang="zh-CN" altLang="en-US" sz="1800">
              <a:solidFill>
                <a:srgbClr val="FFFFFF"/>
              </a:solidFill>
              <a:ea typeface="宋体" panose="02010600030101010101" pitchFamily="2" charset="-122"/>
              <a:cs typeface="Calibri" panose="020F0502020204030204" pitchFamily="34" charset="0"/>
            </a:endParaRPr>
          </a:p>
        </p:txBody>
      </p:sp>
      <p:sp>
        <p:nvSpPr>
          <p:cNvPr id="20588" name="文本框 1">
            <a:hlinkClick r:id="rId2" action="ppaction://hlinksldjump"/>
          </p:cNvPr>
          <p:cNvSpPr txBox="1">
            <a:spLocks noChangeArrowheads="1"/>
          </p:cNvSpPr>
          <p:nvPr/>
        </p:nvSpPr>
        <p:spPr bwMode="auto">
          <a:xfrm>
            <a:off x="10002838" y="5997575"/>
            <a:ext cx="1704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距离优化</a:t>
            </a:r>
            <a:r>
              <a:rPr lang="en-US" altLang="zh-CN"/>
              <a:t>——&gt;</a:t>
            </a:r>
            <a:endParaRPr lang="zh-CN" altLang="en-US"/>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内容占位符 2"/>
          <p:cNvSpPr>
            <a:spLocks noGrp="1" noChangeArrowheads="1"/>
          </p:cNvSpPr>
          <p:nvPr>
            <p:ph idx="4294967295"/>
          </p:nvPr>
        </p:nvSpPr>
        <p:spPr>
          <a:xfrm>
            <a:off x="3089275" y="1927225"/>
            <a:ext cx="8674100" cy="4249738"/>
          </a:xfrm>
        </p:spPr>
        <p:txBody>
          <a:bodyPr/>
          <a:lstStyle/>
          <a:p>
            <a:pPr marL="0" indent="0" eaLnBrk="1" hangingPunct="1">
              <a:buFont typeface="Arial" panose="020B0604020202020204" pitchFamily="34" charset="0"/>
              <a:buNone/>
            </a:pPr>
            <a:r>
              <a:rPr lang="zh-CN" altLang="en-US" sz="5000" smtClean="0"/>
              <a:t>就是暴力穷举寻找答案，</a:t>
            </a:r>
            <a:endParaRPr lang="en-US" altLang="zh-CN" sz="5000" smtClean="0"/>
          </a:p>
          <a:p>
            <a:pPr marL="0" indent="0" eaLnBrk="1" hangingPunct="1">
              <a:buFont typeface="Arial" panose="020B0604020202020204" pitchFamily="34" charset="0"/>
              <a:buNone/>
            </a:pPr>
            <a:r>
              <a:rPr lang="zh-CN" altLang="en-US" smtClean="0"/>
              <a:t>但是穷举不是真的要列举所有的可能情况，</a:t>
            </a:r>
            <a:endParaRPr lang="en-US" altLang="zh-CN" smtClean="0"/>
          </a:p>
          <a:p>
            <a:pPr marL="0" indent="0" eaLnBrk="1" hangingPunct="1">
              <a:buFont typeface="Arial" panose="020B0604020202020204" pitchFamily="34" charset="0"/>
              <a:buNone/>
            </a:pPr>
            <a:r>
              <a:rPr lang="zh-CN" altLang="en-US" sz="2300" smtClean="0"/>
              <a:t>关键是找到一种搜索的方式能尽可能快的找到答案。</a:t>
            </a:r>
            <a:endParaRPr lang="en-US" altLang="zh-CN" sz="2300" smtClean="0"/>
          </a:p>
          <a:p>
            <a:pPr marL="0" indent="0" eaLnBrk="1" hangingPunct="1">
              <a:buFont typeface="Arial" panose="020B0604020202020204" pitchFamily="34" charset="0"/>
              <a:buNone/>
            </a:pPr>
            <a:r>
              <a:rPr lang="zh-CN" altLang="en-US" sz="1900" smtClean="0"/>
              <a:t>最常用的搜索方式有</a:t>
            </a:r>
            <a:r>
              <a:rPr lang="en-US" altLang="zh-CN" sz="1900" smtClean="0"/>
              <a:t>BFS (</a:t>
            </a:r>
            <a:r>
              <a:rPr lang="zh-CN" altLang="en-US" sz="1900" smtClean="0"/>
              <a:t>广度优先搜索</a:t>
            </a:r>
            <a:r>
              <a:rPr lang="en-US" altLang="zh-CN" sz="1900" smtClean="0"/>
              <a:t>) </a:t>
            </a:r>
            <a:r>
              <a:rPr lang="zh-CN" altLang="en-US" sz="1900" smtClean="0"/>
              <a:t>和</a:t>
            </a:r>
            <a:r>
              <a:rPr lang="en-US" altLang="zh-CN" sz="1900" smtClean="0"/>
              <a:t>DFS (</a:t>
            </a:r>
            <a:r>
              <a:rPr lang="zh-CN" altLang="en-US" sz="1900" smtClean="0"/>
              <a:t>深度优先搜索</a:t>
            </a:r>
            <a:r>
              <a:rPr lang="en-US" altLang="zh-CN" sz="1900" smtClean="0"/>
              <a:t>)</a:t>
            </a:r>
            <a:r>
              <a:rPr lang="zh-CN" altLang="en-US" sz="1900" smtClean="0"/>
              <a:t>。</a:t>
            </a:r>
            <a:endParaRPr lang="en-US" altLang="zh-CN" sz="1900" smtClean="0"/>
          </a:p>
          <a:p>
            <a:pPr marL="0" indent="0" eaLnBrk="1" hangingPunct="1">
              <a:buFont typeface="Arial" panose="020B0604020202020204" pitchFamily="34" charset="0"/>
              <a:buNone/>
            </a:pPr>
            <a:r>
              <a:rPr lang="zh-CN" altLang="en-US" sz="1700" smtClean="0"/>
              <a:t>大部分的搜索方式都是这两种方式的基础上加入各种剪枝的判断优化。</a:t>
            </a:r>
            <a:endParaRPr lang="en-US" altLang="zh-CN" sz="1700" smtClean="0"/>
          </a:p>
        </p:txBody>
      </p:sp>
      <p:sp>
        <p:nvSpPr>
          <p:cNvPr id="3075" name="文本框 1"/>
          <p:cNvSpPr>
            <a:spLocks noChangeArrowheads="1"/>
          </p:cNvSpPr>
          <p:nvPr/>
        </p:nvSpPr>
        <p:spPr bwMode="auto">
          <a:xfrm>
            <a:off x="1652588" y="1927225"/>
            <a:ext cx="1662112"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9600">
                <a:solidFill>
                  <a:srgbClr val="FFFFFF"/>
                </a:solidFill>
                <a:sym typeface="等线" panose="02010600030101010101" pitchFamily="2" charset="-122"/>
              </a:rPr>
              <a:t>搜索</a:t>
            </a: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2800" smtClean="0"/>
              <a:t>A*</a:t>
            </a:r>
          </a:p>
        </p:txBody>
      </p:sp>
      <p:graphicFrame>
        <p:nvGraphicFramePr>
          <p:cNvPr id="22531" name="表格 9"/>
          <p:cNvGraphicFramePr>
            <a:graphicFrameLocks noGrp="1"/>
          </p:cNvGraphicFramePr>
          <p:nvPr/>
        </p:nvGraphicFramePr>
        <p:xfrm>
          <a:off x="1168400" y="1822450"/>
          <a:ext cx="4159250" cy="3576638"/>
        </p:xfrm>
        <a:graphic>
          <a:graphicData uri="http://schemas.openxmlformats.org/drawingml/2006/table">
            <a:tbl>
              <a:tblPr/>
              <a:tblGrid>
                <a:gridCol w="415925">
                  <a:extLst>
                    <a:ext uri="{9D8B030D-6E8A-4147-A177-3AD203B41FA5}">
                      <a16:colId xmlns:a16="http://schemas.microsoft.com/office/drawing/2014/main" val="1049006028"/>
                    </a:ext>
                  </a:extLst>
                </a:gridCol>
                <a:gridCol w="415925">
                  <a:extLst>
                    <a:ext uri="{9D8B030D-6E8A-4147-A177-3AD203B41FA5}">
                      <a16:colId xmlns:a16="http://schemas.microsoft.com/office/drawing/2014/main" val="1327260293"/>
                    </a:ext>
                  </a:extLst>
                </a:gridCol>
                <a:gridCol w="415925">
                  <a:extLst>
                    <a:ext uri="{9D8B030D-6E8A-4147-A177-3AD203B41FA5}">
                      <a16:colId xmlns:a16="http://schemas.microsoft.com/office/drawing/2014/main" val="162431880"/>
                    </a:ext>
                  </a:extLst>
                </a:gridCol>
                <a:gridCol w="415925">
                  <a:extLst>
                    <a:ext uri="{9D8B030D-6E8A-4147-A177-3AD203B41FA5}">
                      <a16:colId xmlns:a16="http://schemas.microsoft.com/office/drawing/2014/main" val="3803140162"/>
                    </a:ext>
                  </a:extLst>
                </a:gridCol>
                <a:gridCol w="415925">
                  <a:extLst>
                    <a:ext uri="{9D8B030D-6E8A-4147-A177-3AD203B41FA5}">
                      <a16:colId xmlns:a16="http://schemas.microsoft.com/office/drawing/2014/main" val="601145440"/>
                    </a:ext>
                  </a:extLst>
                </a:gridCol>
                <a:gridCol w="415925">
                  <a:extLst>
                    <a:ext uri="{9D8B030D-6E8A-4147-A177-3AD203B41FA5}">
                      <a16:colId xmlns:a16="http://schemas.microsoft.com/office/drawing/2014/main" val="2825543631"/>
                    </a:ext>
                  </a:extLst>
                </a:gridCol>
                <a:gridCol w="415925">
                  <a:extLst>
                    <a:ext uri="{9D8B030D-6E8A-4147-A177-3AD203B41FA5}">
                      <a16:colId xmlns:a16="http://schemas.microsoft.com/office/drawing/2014/main" val="3832345383"/>
                    </a:ext>
                  </a:extLst>
                </a:gridCol>
                <a:gridCol w="415925">
                  <a:extLst>
                    <a:ext uri="{9D8B030D-6E8A-4147-A177-3AD203B41FA5}">
                      <a16:colId xmlns:a16="http://schemas.microsoft.com/office/drawing/2014/main" val="2957989160"/>
                    </a:ext>
                  </a:extLst>
                </a:gridCol>
                <a:gridCol w="415925">
                  <a:extLst>
                    <a:ext uri="{9D8B030D-6E8A-4147-A177-3AD203B41FA5}">
                      <a16:colId xmlns:a16="http://schemas.microsoft.com/office/drawing/2014/main" val="775241103"/>
                    </a:ext>
                  </a:extLst>
                </a:gridCol>
                <a:gridCol w="415925">
                  <a:extLst>
                    <a:ext uri="{9D8B030D-6E8A-4147-A177-3AD203B41FA5}">
                      <a16:colId xmlns:a16="http://schemas.microsoft.com/office/drawing/2014/main" val="2356828417"/>
                    </a:ext>
                  </a:extLst>
                </a:gridCol>
              </a:tblGrid>
              <a:tr h="44767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14</a:t>
                      </a:r>
                      <a:endParaRPr kumimoji="0" lang="zh-CN" altLang="en-US"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12</a:t>
                      </a:r>
                      <a:endParaRPr kumimoji="0" lang="zh-CN" altLang="en-US"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10</a:t>
                      </a:r>
                      <a:endParaRPr kumimoji="0" lang="zh-CN" altLang="en-US"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571519926"/>
                  </a:ext>
                </a:extLst>
              </a:tr>
              <a:tr h="446088">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32500827"/>
                  </a:ext>
                </a:extLst>
              </a:tr>
              <a:tr h="44767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47842075"/>
                  </a:ext>
                </a:extLst>
              </a:tr>
              <a:tr h="446088">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S</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617629203"/>
                  </a:ext>
                </a:extLst>
              </a:tr>
              <a:tr h="44767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63926844"/>
                  </a:ext>
                </a:extLst>
              </a:tr>
              <a:tr h="44767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30483351"/>
                  </a:ext>
                </a:extLst>
              </a:tr>
              <a:tr h="446088">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E</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72561520"/>
                  </a:ext>
                </a:extLst>
              </a:tr>
              <a:tr h="44767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4204805"/>
                  </a:ext>
                </a:extLst>
              </a:tr>
            </a:tbl>
          </a:graphicData>
        </a:graphic>
      </p:graphicFrame>
      <p:sp>
        <p:nvSpPr>
          <p:cNvPr id="21608" name="文本框 5"/>
          <p:cNvSpPr>
            <a:spLocks noChangeArrowheads="1"/>
          </p:cNvSpPr>
          <p:nvPr/>
        </p:nvSpPr>
        <p:spPr bwMode="auto">
          <a:xfrm>
            <a:off x="1539875" y="1273175"/>
            <a:ext cx="3416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估价函数为每个点到终点的距离</a:t>
            </a:r>
          </a:p>
        </p:txBody>
      </p:sp>
      <p:graphicFrame>
        <p:nvGraphicFramePr>
          <p:cNvPr id="22633" name="表格 10"/>
          <p:cNvGraphicFramePr>
            <a:graphicFrameLocks noGrp="1"/>
          </p:cNvGraphicFramePr>
          <p:nvPr/>
        </p:nvGraphicFramePr>
        <p:xfrm>
          <a:off x="6456363" y="1822450"/>
          <a:ext cx="4159250" cy="3576638"/>
        </p:xfrm>
        <a:graphic>
          <a:graphicData uri="http://schemas.openxmlformats.org/drawingml/2006/table">
            <a:tbl>
              <a:tblPr/>
              <a:tblGrid>
                <a:gridCol w="415925">
                  <a:extLst>
                    <a:ext uri="{9D8B030D-6E8A-4147-A177-3AD203B41FA5}">
                      <a16:colId xmlns:a16="http://schemas.microsoft.com/office/drawing/2014/main" val="1050031409"/>
                    </a:ext>
                  </a:extLst>
                </a:gridCol>
                <a:gridCol w="415925">
                  <a:extLst>
                    <a:ext uri="{9D8B030D-6E8A-4147-A177-3AD203B41FA5}">
                      <a16:colId xmlns:a16="http://schemas.microsoft.com/office/drawing/2014/main" val="431158275"/>
                    </a:ext>
                  </a:extLst>
                </a:gridCol>
                <a:gridCol w="415925">
                  <a:extLst>
                    <a:ext uri="{9D8B030D-6E8A-4147-A177-3AD203B41FA5}">
                      <a16:colId xmlns:a16="http://schemas.microsoft.com/office/drawing/2014/main" val="1331324310"/>
                    </a:ext>
                  </a:extLst>
                </a:gridCol>
                <a:gridCol w="415925">
                  <a:extLst>
                    <a:ext uri="{9D8B030D-6E8A-4147-A177-3AD203B41FA5}">
                      <a16:colId xmlns:a16="http://schemas.microsoft.com/office/drawing/2014/main" val="3455109544"/>
                    </a:ext>
                  </a:extLst>
                </a:gridCol>
                <a:gridCol w="415925">
                  <a:extLst>
                    <a:ext uri="{9D8B030D-6E8A-4147-A177-3AD203B41FA5}">
                      <a16:colId xmlns:a16="http://schemas.microsoft.com/office/drawing/2014/main" val="1223450042"/>
                    </a:ext>
                  </a:extLst>
                </a:gridCol>
                <a:gridCol w="415925">
                  <a:extLst>
                    <a:ext uri="{9D8B030D-6E8A-4147-A177-3AD203B41FA5}">
                      <a16:colId xmlns:a16="http://schemas.microsoft.com/office/drawing/2014/main" val="1316749942"/>
                    </a:ext>
                  </a:extLst>
                </a:gridCol>
                <a:gridCol w="415925">
                  <a:extLst>
                    <a:ext uri="{9D8B030D-6E8A-4147-A177-3AD203B41FA5}">
                      <a16:colId xmlns:a16="http://schemas.microsoft.com/office/drawing/2014/main" val="3614614318"/>
                    </a:ext>
                  </a:extLst>
                </a:gridCol>
                <a:gridCol w="415925">
                  <a:extLst>
                    <a:ext uri="{9D8B030D-6E8A-4147-A177-3AD203B41FA5}">
                      <a16:colId xmlns:a16="http://schemas.microsoft.com/office/drawing/2014/main" val="1365371204"/>
                    </a:ext>
                  </a:extLst>
                </a:gridCol>
                <a:gridCol w="415925">
                  <a:extLst>
                    <a:ext uri="{9D8B030D-6E8A-4147-A177-3AD203B41FA5}">
                      <a16:colId xmlns:a16="http://schemas.microsoft.com/office/drawing/2014/main" val="1234740256"/>
                    </a:ext>
                  </a:extLst>
                </a:gridCol>
                <a:gridCol w="415925">
                  <a:extLst>
                    <a:ext uri="{9D8B030D-6E8A-4147-A177-3AD203B41FA5}">
                      <a16:colId xmlns:a16="http://schemas.microsoft.com/office/drawing/2014/main" val="1145771168"/>
                    </a:ext>
                  </a:extLst>
                </a:gridCol>
              </a:tblGrid>
              <a:tr h="44767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19</a:t>
                      </a:r>
                      <a:endParaRPr kumimoji="0" lang="zh-CN" altLang="en-US"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17</a:t>
                      </a:r>
                      <a:endParaRPr kumimoji="0" lang="zh-CN" altLang="en-US"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15</a:t>
                      </a:r>
                      <a:endParaRPr kumimoji="0" lang="zh-CN" altLang="en-US"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15</a:t>
                      </a:r>
                      <a:endParaRPr kumimoji="0" lang="zh-CN" altLang="en-US"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15</a:t>
                      </a:r>
                      <a:endParaRPr kumimoji="0" lang="zh-CN" altLang="en-US"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15</a:t>
                      </a:r>
                      <a:endParaRPr kumimoji="0" lang="zh-CN" altLang="en-US"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15</a:t>
                      </a:r>
                      <a:endParaRPr kumimoji="0" lang="zh-CN" altLang="en-US" sz="1800" b="1" i="0" u="none" strike="noStrike" cap="none" normalizeH="0" baseline="0" smtClean="0">
                        <a:ln>
                          <a:noFill/>
                        </a:ln>
                        <a:solidFill>
                          <a:srgbClr val="FFFFFF"/>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15</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15</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17</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333108818"/>
                  </a:ext>
                </a:extLst>
              </a:tr>
              <a:tr h="446088">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91258666"/>
                  </a:ext>
                </a:extLst>
              </a:tr>
              <a:tr h="44767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9742470"/>
                  </a:ext>
                </a:extLst>
              </a:tr>
              <a:tr h="446088">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S</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69494038"/>
                  </a:ext>
                </a:extLst>
              </a:tr>
              <a:tr h="44767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5258330"/>
                  </a:ext>
                </a:extLst>
              </a:tr>
              <a:tr h="44767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53299649"/>
                  </a:ext>
                </a:extLst>
              </a:tr>
              <a:tr h="446088">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E</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671125634"/>
                  </a:ext>
                </a:extLst>
              </a:tr>
              <a:tr h="44767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16162147"/>
                  </a:ext>
                </a:extLst>
              </a:tr>
            </a:tbl>
          </a:graphicData>
        </a:graphic>
      </p:graphicFrame>
      <p:sp>
        <p:nvSpPr>
          <p:cNvPr id="21710" name="文本框 11"/>
          <p:cNvSpPr>
            <a:spLocks noChangeArrowheads="1"/>
          </p:cNvSpPr>
          <p:nvPr/>
        </p:nvSpPr>
        <p:spPr bwMode="auto">
          <a:xfrm>
            <a:off x="5326063" y="1273175"/>
            <a:ext cx="6416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估价函数为每个点到终点的距离加上从起点出来已走的步数。</a:t>
            </a:r>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2800" smtClean="0"/>
              <a:t>A*</a:t>
            </a:r>
          </a:p>
        </p:txBody>
      </p:sp>
      <p:pic>
        <p:nvPicPr>
          <p:cNvPr id="22531"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350" y="1628775"/>
            <a:ext cx="36322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3038" y="1636713"/>
            <a:ext cx="361315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13675" y="1636713"/>
            <a:ext cx="42672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文本框 6"/>
          <p:cNvSpPr txBox="1">
            <a:spLocks noChangeArrowheads="1"/>
          </p:cNvSpPr>
          <p:nvPr/>
        </p:nvSpPr>
        <p:spPr bwMode="auto">
          <a:xfrm>
            <a:off x="1457325" y="4484688"/>
            <a:ext cx="984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t>BFS</a:t>
            </a:r>
            <a:endParaRPr lang="zh-CN" altLang="en-US" sz="3200"/>
          </a:p>
        </p:txBody>
      </p:sp>
      <p:sp>
        <p:nvSpPr>
          <p:cNvPr id="22535" name="文本框 13"/>
          <p:cNvSpPr txBox="1">
            <a:spLocks noChangeArrowheads="1"/>
          </p:cNvSpPr>
          <p:nvPr/>
        </p:nvSpPr>
        <p:spPr bwMode="auto">
          <a:xfrm>
            <a:off x="8966200" y="4484688"/>
            <a:ext cx="19637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t>A* </a:t>
            </a:r>
            <a:r>
              <a:rPr lang="zh-CN" altLang="en-US" sz="3200"/>
              <a:t>曼哈顿</a:t>
            </a:r>
          </a:p>
        </p:txBody>
      </p:sp>
      <p:sp>
        <p:nvSpPr>
          <p:cNvPr id="22536" name="文本框 14"/>
          <p:cNvSpPr txBox="1">
            <a:spLocks noChangeArrowheads="1"/>
          </p:cNvSpPr>
          <p:nvPr/>
        </p:nvSpPr>
        <p:spPr bwMode="auto">
          <a:xfrm>
            <a:off x="4887913" y="4484688"/>
            <a:ext cx="180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a:t>双向</a:t>
            </a:r>
            <a:r>
              <a:rPr lang="en-US" altLang="zh-CN" sz="3200"/>
              <a:t>BFS</a:t>
            </a:r>
            <a:endParaRPr lang="zh-CN" altLang="en-US" sz="3200"/>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2800" smtClean="0"/>
              <a:t>A*</a:t>
            </a:r>
          </a:p>
        </p:txBody>
      </p:sp>
      <p:sp>
        <p:nvSpPr>
          <p:cNvPr id="23555" name="内容占位符 2"/>
          <p:cNvSpPr>
            <a:spLocks noGrp="1" noChangeArrowheads="1"/>
          </p:cNvSpPr>
          <p:nvPr>
            <p:ph idx="4294967295"/>
          </p:nvPr>
        </p:nvSpPr>
        <p:spPr>
          <a:xfrm>
            <a:off x="501650" y="1336675"/>
            <a:ext cx="11206163" cy="1408113"/>
          </a:xfrm>
        </p:spPr>
        <p:txBody>
          <a:bodyPr/>
          <a:lstStyle/>
          <a:p>
            <a:pPr marL="0" indent="0" eaLnBrk="1" hangingPunct="1">
              <a:buFont typeface="Arial" panose="020B0604020202020204" pitchFamily="34" charset="0"/>
              <a:buNone/>
            </a:pPr>
            <a:r>
              <a:rPr lang="zh-CN" altLang="en-US" sz="2400" smtClean="0">
                <a:latin typeface="楷体" panose="02010609060101010101" pitchFamily="49" charset="-122"/>
                <a:ea typeface="楷体" panose="02010609060101010101" pitchFamily="49" charset="-122"/>
                <a:sym typeface="楷体" panose="02010609060101010101" pitchFamily="49" charset="-122"/>
              </a:rPr>
              <a:t>利用估价函数对下一步的所有可能进行优先化排序，从而选出最可能的一点。</a:t>
            </a:r>
            <a:endParaRPr lang="en-US" altLang="zh-CN" sz="2400" smtClean="0">
              <a:latin typeface="楷体" panose="02010609060101010101" pitchFamily="49" charset="-122"/>
              <a:ea typeface="楷体" panose="02010609060101010101" pitchFamily="49" charset="-122"/>
              <a:sym typeface="楷体" panose="02010609060101010101" pitchFamily="49" charset="-122"/>
            </a:endParaRPr>
          </a:p>
        </p:txBody>
      </p:sp>
      <p:sp>
        <p:nvSpPr>
          <p:cNvPr id="23556" name="文本框 3"/>
          <p:cNvSpPr>
            <a:spLocks noChangeArrowheads="1"/>
          </p:cNvSpPr>
          <p:nvPr/>
        </p:nvSpPr>
        <p:spPr bwMode="auto">
          <a:xfrm>
            <a:off x="741363" y="587375"/>
            <a:ext cx="50831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a:solidFill>
                  <a:srgbClr val="FFFFFF"/>
                </a:solidFill>
                <a:ea typeface="宋体" panose="02010600030101010101" pitchFamily="2" charset="-122"/>
                <a:cs typeface="Calibri" panose="020F0502020204030204" pitchFamily="34" charset="0"/>
              </a:rPr>
              <a:t>IDA*(</a:t>
            </a:r>
            <a:r>
              <a:rPr lang="zh-CN" altLang="en-US" sz="3600">
                <a:solidFill>
                  <a:srgbClr val="FFFFFF"/>
                </a:solidFill>
                <a:cs typeface="Calibri" panose="020F0502020204030204" pitchFamily="34" charset="0"/>
                <a:sym typeface="等线" panose="02010600030101010101" pitchFamily="2" charset="-122"/>
              </a:rPr>
              <a:t>迭代加深</a:t>
            </a:r>
            <a:r>
              <a:rPr lang="en-US" altLang="zh-CN" sz="3600">
                <a:solidFill>
                  <a:srgbClr val="FFFFFF"/>
                </a:solidFill>
                <a:ea typeface="宋体" panose="02010600030101010101" pitchFamily="2" charset="-122"/>
                <a:cs typeface="Calibri" panose="020F0502020204030204" pitchFamily="34" charset="0"/>
              </a:rPr>
              <a:t>A*</a:t>
            </a:r>
            <a:r>
              <a:rPr lang="zh-CN" altLang="en-US" sz="3600">
                <a:solidFill>
                  <a:srgbClr val="FFFFFF"/>
                </a:solidFill>
                <a:sym typeface="等线" panose="02010600030101010101" pitchFamily="2" charset="-122"/>
              </a:rPr>
              <a:t>搜索</a:t>
            </a:r>
            <a:r>
              <a:rPr lang="en-US" altLang="zh-CN" sz="3600">
                <a:solidFill>
                  <a:srgbClr val="FFFFFF"/>
                </a:solidFill>
                <a:ea typeface="宋体" panose="02010600030101010101" pitchFamily="2" charset="-122"/>
              </a:rPr>
              <a:t>)</a:t>
            </a:r>
            <a:r>
              <a:rPr lang="zh-CN" altLang="en-US" sz="3600">
                <a:solidFill>
                  <a:srgbClr val="FFFFFF"/>
                </a:solidFill>
                <a:sym typeface="等线" panose="02010600030101010101" pitchFamily="2" charset="-122"/>
              </a:rPr>
              <a:t>：</a:t>
            </a:r>
          </a:p>
        </p:txBody>
      </p:sp>
      <p:sp>
        <p:nvSpPr>
          <p:cNvPr id="23557" name="文本框 4"/>
          <p:cNvSpPr>
            <a:spLocks noChangeArrowheads="1"/>
          </p:cNvSpPr>
          <p:nvPr/>
        </p:nvSpPr>
        <p:spPr bwMode="auto">
          <a:xfrm>
            <a:off x="2089150" y="2846388"/>
            <a:ext cx="803275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000">
                <a:solidFill>
                  <a:srgbClr val="FFFFFF"/>
                </a:solidFill>
                <a:ea typeface="宋体" panose="02010600030101010101" pitchFamily="2" charset="-122"/>
                <a:cs typeface="Calibri" panose="020F0502020204030204" pitchFamily="34" charset="0"/>
              </a:rPr>
              <a:t>A*</a:t>
            </a:r>
            <a:r>
              <a:rPr lang="zh-CN" altLang="en-US" sz="2000">
                <a:solidFill>
                  <a:srgbClr val="FFFFFF"/>
                </a:solidFill>
                <a:cs typeface="Calibri" panose="020F0502020204030204" pitchFamily="34" charset="0"/>
                <a:sym typeface="等线" panose="02010600030101010101" pitchFamily="2" charset="-122"/>
              </a:rPr>
              <a:t>与</a:t>
            </a:r>
            <a:r>
              <a:rPr lang="en-US" altLang="zh-CN" sz="2000">
                <a:solidFill>
                  <a:srgbClr val="FFFFFF"/>
                </a:solidFill>
                <a:ea typeface="宋体" panose="02010600030101010101" pitchFamily="2" charset="-122"/>
                <a:cs typeface="Calibri" panose="020F0502020204030204" pitchFamily="34" charset="0"/>
              </a:rPr>
              <a:t>IDA</a:t>
            </a:r>
            <a:r>
              <a:rPr lang="zh-CN" altLang="en-US" sz="2000">
                <a:solidFill>
                  <a:srgbClr val="FFFFFF"/>
                </a:solidFill>
                <a:cs typeface="Calibri" panose="020F0502020204030204" pitchFamily="34" charset="0"/>
                <a:sym typeface="等线" panose="02010600030101010101" pitchFamily="2" charset="-122"/>
              </a:rPr>
              <a:t>*的区别在于</a:t>
            </a:r>
            <a:r>
              <a:rPr lang="en-US" altLang="zh-CN" sz="2000">
                <a:solidFill>
                  <a:srgbClr val="FFFFFF"/>
                </a:solidFill>
                <a:ea typeface="宋体" panose="02010600030101010101" pitchFamily="2" charset="-122"/>
                <a:cs typeface="Calibri" panose="020F0502020204030204" pitchFamily="34" charset="0"/>
              </a:rPr>
              <a:t>A*</a:t>
            </a:r>
            <a:r>
              <a:rPr lang="zh-CN" altLang="en-US" sz="2000">
                <a:solidFill>
                  <a:srgbClr val="FFFFFF"/>
                </a:solidFill>
                <a:sym typeface="等线" panose="02010600030101010101" pitchFamily="2" charset="-122"/>
              </a:rPr>
              <a:t>是启发式的</a:t>
            </a:r>
            <a:r>
              <a:rPr lang="zh-CN" altLang="en-US" sz="2000">
                <a:solidFill>
                  <a:srgbClr val="00B0F0"/>
                </a:solidFill>
                <a:sym typeface="等线" panose="02010600030101010101" pitchFamily="2" charset="-122"/>
              </a:rPr>
              <a:t>广搜</a:t>
            </a:r>
            <a:r>
              <a:rPr lang="zh-CN" altLang="en-US" sz="2000">
                <a:solidFill>
                  <a:srgbClr val="FFFFFF"/>
                </a:solidFill>
                <a:sym typeface="等线" panose="02010600030101010101" pitchFamily="2" charset="-122"/>
              </a:rPr>
              <a:t>，</a:t>
            </a:r>
            <a:r>
              <a:rPr lang="en-US" altLang="zh-CN" sz="2000">
                <a:solidFill>
                  <a:srgbClr val="FFFFFF"/>
                </a:solidFill>
                <a:ea typeface="宋体" panose="02010600030101010101" pitchFamily="2" charset="-122"/>
              </a:rPr>
              <a:t>IDA*</a:t>
            </a:r>
            <a:r>
              <a:rPr lang="zh-CN" altLang="en-US" sz="2000">
                <a:solidFill>
                  <a:srgbClr val="FFFFFF"/>
                </a:solidFill>
                <a:sym typeface="等线" panose="02010600030101010101" pitchFamily="2" charset="-122"/>
              </a:rPr>
              <a:t>是启发式的</a:t>
            </a:r>
            <a:r>
              <a:rPr lang="zh-CN" altLang="en-US" sz="2000">
                <a:solidFill>
                  <a:srgbClr val="00B0F0"/>
                </a:solidFill>
                <a:sym typeface="等线" panose="02010600030101010101" pitchFamily="2" charset="-122"/>
              </a:rPr>
              <a:t>深搜</a:t>
            </a:r>
            <a:r>
              <a:rPr lang="zh-CN" altLang="en-US" sz="2000">
                <a:solidFill>
                  <a:srgbClr val="FFFFFF"/>
                </a:solidFill>
                <a:sym typeface="等线" panose="02010600030101010101" pitchFamily="2" charset="-122"/>
              </a:rPr>
              <a:t>。</a:t>
            </a:r>
            <a:endParaRPr lang="en-US" altLang="zh-CN" sz="2000">
              <a:solidFill>
                <a:srgbClr val="FFFFFF"/>
              </a:solidFill>
              <a:ea typeface="宋体" panose="02010600030101010101" pitchFamily="2" charset="-122"/>
            </a:endParaRPr>
          </a:p>
          <a:p>
            <a:pPr algn="ctr" eaLnBrk="1" hangingPunct="1">
              <a:lnSpc>
                <a:spcPct val="100000"/>
              </a:lnSpc>
              <a:spcBef>
                <a:spcPct val="0"/>
              </a:spcBef>
              <a:buFont typeface="Arial" panose="020B0604020202020204" pitchFamily="34" charset="0"/>
              <a:buNone/>
            </a:pPr>
            <a:r>
              <a:rPr lang="en-US" altLang="zh-CN" sz="2300">
                <a:solidFill>
                  <a:srgbClr val="FFFFFF"/>
                </a:solidFill>
                <a:ea typeface="宋体" panose="02010600030101010101" pitchFamily="2" charset="-122"/>
              </a:rPr>
              <a:t>IDA</a:t>
            </a:r>
            <a:r>
              <a:rPr lang="zh-CN" altLang="en-US" sz="2300">
                <a:solidFill>
                  <a:srgbClr val="FFFFFF"/>
                </a:solidFill>
                <a:sym typeface="等线" panose="02010600030101010101" pitchFamily="2" charset="-122"/>
              </a:rPr>
              <a:t>*相对于</a:t>
            </a:r>
            <a:r>
              <a:rPr lang="en-US" altLang="zh-CN" sz="2300">
                <a:solidFill>
                  <a:srgbClr val="FFFFFF"/>
                </a:solidFill>
                <a:ea typeface="宋体" panose="02010600030101010101" pitchFamily="2" charset="-122"/>
              </a:rPr>
              <a:t>A*</a:t>
            </a:r>
            <a:r>
              <a:rPr lang="zh-CN" altLang="en-US" sz="2300">
                <a:solidFill>
                  <a:srgbClr val="FFFFFF"/>
                </a:solidFill>
                <a:sym typeface="等线" panose="02010600030101010101" pitchFamily="2" charset="-122"/>
              </a:rPr>
              <a:t>的优点就是不用记录节点，对内存更友好。</a:t>
            </a:r>
            <a:endParaRPr lang="en-US" altLang="zh-CN" sz="2300">
              <a:solidFill>
                <a:srgbClr val="FFFFFF"/>
              </a:solidFill>
              <a:ea typeface="宋体" panose="02010600030101010101" pitchFamily="2" charset="-122"/>
            </a:endParaRPr>
          </a:p>
          <a:p>
            <a:pPr algn="ctr" eaLnBrk="1" hangingPunct="1">
              <a:lnSpc>
                <a:spcPct val="100000"/>
              </a:lnSpc>
              <a:spcBef>
                <a:spcPct val="0"/>
              </a:spcBef>
              <a:buFont typeface="Arial" panose="020B0604020202020204" pitchFamily="34" charset="0"/>
              <a:buNone/>
            </a:pPr>
            <a:endParaRPr lang="zh-CN" altLang="en-US" sz="2300">
              <a:solidFill>
                <a:srgbClr val="FFFFFF"/>
              </a:solidFill>
              <a:ea typeface="宋体" panose="02010600030101010101" pitchFamily="2" charset="-122"/>
            </a:endParaRPr>
          </a:p>
          <a:p>
            <a:pPr algn="ctr" eaLnBrk="1" hangingPunct="1">
              <a:lnSpc>
                <a:spcPct val="100000"/>
              </a:lnSpc>
              <a:spcBef>
                <a:spcPct val="0"/>
              </a:spcBef>
              <a:buFont typeface="Arial" panose="020B0604020202020204" pitchFamily="34" charset="0"/>
              <a:buNone/>
            </a:pPr>
            <a:r>
              <a:rPr lang="zh-CN" altLang="en-US" sz="3200">
                <a:solidFill>
                  <a:srgbClr val="FFFF00"/>
                </a:solidFill>
                <a:sym typeface="等线" panose="02010600030101010101" pitchFamily="2" charset="-122"/>
              </a:rPr>
              <a:t>迭代加深</a:t>
            </a:r>
            <a:r>
              <a:rPr lang="zh-CN" altLang="en-US" sz="2400">
                <a:solidFill>
                  <a:srgbClr val="FFFFFF"/>
                </a:solidFill>
                <a:sym typeface="等线" panose="02010600030101010101" pitchFamily="2" charset="-122"/>
              </a:rPr>
              <a:t>就是不断加大深搜深度限制的方法。</a:t>
            </a:r>
            <a:endParaRPr lang="en-US" altLang="zh-CN" sz="2400">
              <a:solidFill>
                <a:srgbClr val="FFFFFF"/>
              </a:solidFill>
              <a:ea typeface="宋体" panose="02010600030101010101" pitchFamily="2" charset="-122"/>
            </a:endParaRPr>
          </a:p>
          <a:p>
            <a:pPr algn="ctr" eaLnBrk="1" hangingPunct="1">
              <a:lnSpc>
                <a:spcPct val="100000"/>
              </a:lnSpc>
              <a:spcBef>
                <a:spcPct val="0"/>
              </a:spcBef>
              <a:buFont typeface="Arial" panose="020B0604020202020204" pitchFamily="34" charset="0"/>
              <a:buNone/>
            </a:pPr>
            <a:endParaRPr lang="zh-CN" altLang="en-US" sz="2300">
              <a:solidFill>
                <a:srgbClr val="FFFFFF"/>
              </a:solidFill>
              <a:ea typeface="宋体" panose="02010600030101010101" pitchFamily="2" charset="-122"/>
            </a:endParaRPr>
          </a:p>
          <a:p>
            <a:pPr algn="ctr" eaLnBrk="1" hangingPunct="1">
              <a:lnSpc>
                <a:spcPct val="100000"/>
              </a:lnSpc>
              <a:spcBef>
                <a:spcPct val="0"/>
              </a:spcBef>
              <a:buFont typeface="Arial" panose="020B0604020202020204" pitchFamily="34" charset="0"/>
              <a:buNone/>
            </a:pPr>
            <a:r>
              <a:rPr lang="zh-CN" altLang="en-US" sz="2600">
                <a:solidFill>
                  <a:srgbClr val="FFFFFF"/>
                </a:solidFill>
                <a:sym typeface="等线" panose="02010600030101010101" pitchFamily="2" charset="-122"/>
              </a:rPr>
              <a:t>通过 </a:t>
            </a:r>
            <a:r>
              <a:rPr lang="zh-CN" altLang="en-US" sz="2600">
                <a:solidFill>
                  <a:srgbClr val="FF0000"/>
                </a:solidFill>
                <a:sym typeface="等线" panose="02010600030101010101" pitchFamily="2" charset="-122"/>
              </a:rPr>
              <a:t>已搜索深度</a:t>
            </a:r>
            <a:r>
              <a:rPr lang="en-US" altLang="zh-CN" sz="2600">
                <a:solidFill>
                  <a:srgbClr val="FF0000"/>
                </a:solidFill>
                <a:ea typeface="宋体" panose="02010600030101010101" pitchFamily="2" charset="-122"/>
              </a:rPr>
              <a:t>+</a:t>
            </a:r>
            <a:r>
              <a:rPr lang="zh-CN" altLang="en-US" sz="2600">
                <a:solidFill>
                  <a:srgbClr val="FF0000"/>
                </a:solidFill>
                <a:sym typeface="等线" panose="02010600030101010101" pitchFamily="2" charset="-122"/>
              </a:rPr>
              <a:t>剩余估价值</a:t>
            </a:r>
            <a:r>
              <a:rPr lang="en-US" altLang="zh-CN" sz="2600">
                <a:solidFill>
                  <a:srgbClr val="FF0000"/>
                </a:solidFill>
                <a:ea typeface="宋体" panose="02010600030101010101" pitchFamily="2" charset="-122"/>
              </a:rPr>
              <a:t>&gt;</a:t>
            </a:r>
            <a:r>
              <a:rPr lang="zh-CN" altLang="en-US" sz="2600">
                <a:solidFill>
                  <a:srgbClr val="FF0000"/>
                </a:solidFill>
                <a:sym typeface="等线" panose="02010600030101010101" pitchFamily="2" charset="-122"/>
              </a:rPr>
              <a:t>深度限制 </a:t>
            </a:r>
            <a:r>
              <a:rPr lang="zh-CN" altLang="en-US" sz="2600">
                <a:solidFill>
                  <a:srgbClr val="FFFFFF"/>
                </a:solidFill>
                <a:sym typeface="等线" panose="02010600030101010101" pitchFamily="2" charset="-122"/>
              </a:rPr>
              <a:t>进行剪枝。</a:t>
            </a:r>
            <a:endParaRPr lang="en-US" altLang="zh-CN" sz="2600">
              <a:solidFill>
                <a:srgbClr val="FFFFFF"/>
              </a:solidFill>
              <a:ea typeface="宋体" panose="02010600030101010101" pitchFamily="2" charset="-122"/>
            </a:endParaRPr>
          </a:p>
          <a:p>
            <a:pPr algn="ctr" eaLnBrk="1" hangingPunct="1">
              <a:lnSpc>
                <a:spcPct val="100000"/>
              </a:lnSpc>
              <a:spcBef>
                <a:spcPct val="0"/>
              </a:spcBef>
              <a:buFont typeface="Arial" panose="020B0604020202020204" pitchFamily="34" charset="0"/>
              <a:buNone/>
            </a:pPr>
            <a:endParaRPr lang="zh-CN" altLang="en-US" sz="1800">
              <a:solidFill>
                <a:srgbClr val="FFFFFF"/>
              </a:solidFill>
              <a:ea typeface="宋体" panose="02010600030101010101" pitchFamily="2" charset="-122"/>
            </a:endParaRPr>
          </a:p>
          <a:p>
            <a:pPr algn="ctr" eaLnBrk="1" hangingPunct="1">
              <a:lnSpc>
                <a:spcPct val="100000"/>
              </a:lnSpc>
              <a:spcBef>
                <a:spcPct val="0"/>
              </a:spcBef>
              <a:buFont typeface="Arial" panose="020B0604020202020204" pitchFamily="34" charset="0"/>
              <a:buNone/>
            </a:pPr>
            <a:endParaRPr lang="zh-CN" altLang="en-US" sz="1800">
              <a:solidFill>
                <a:srgbClr val="FFFFFF"/>
              </a:solidFill>
              <a:sym typeface="等线" panose="02010600030101010101" pitchFamily="2" charset="-122"/>
            </a:endParaRPr>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4000" smtClean="0"/>
              <a:t>ALL</a:t>
            </a:r>
          </a:p>
        </p:txBody>
      </p:sp>
      <p:sp>
        <p:nvSpPr>
          <p:cNvPr id="24579" name="内容占位符 2"/>
          <p:cNvSpPr>
            <a:spLocks noGrp="1" noChangeArrowheads="1"/>
          </p:cNvSpPr>
          <p:nvPr>
            <p:ph idx="4294967295"/>
          </p:nvPr>
        </p:nvSpPr>
        <p:spPr>
          <a:xfrm>
            <a:off x="501650" y="1336675"/>
            <a:ext cx="11206163" cy="1408113"/>
          </a:xfrm>
        </p:spPr>
        <p:txBody>
          <a:bodyPr/>
          <a:lstStyle/>
          <a:p>
            <a:pPr marL="0" indent="0" algn="ctr" eaLnBrk="1" hangingPunct="1">
              <a:buFont typeface="Arial" panose="020B0604020202020204" pitchFamily="34" charset="0"/>
              <a:buNone/>
            </a:pPr>
            <a:r>
              <a:rPr lang="zh-CN" altLang="en-US" smtClean="0"/>
              <a:t>八数码</a:t>
            </a:r>
            <a:endParaRPr lang="en-US" altLang="zh-CN" smtClean="0"/>
          </a:p>
          <a:p>
            <a:pPr marL="0" indent="0" eaLnBrk="1" hangingPunct="1">
              <a:buFont typeface="Arial" panose="020B0604020202020204" pitchFamily="34" charset="0"/>
              <a:buNone/>
            </a:pPr>
            <a:endParaRPr lang="zh-CN" altLang="en-US" sz="2400" smtClean="0">
              <a:latin typeface="楷体" panose="02010609060101010101" pitchFamily="49" charset="-122"/>
              <a:ea typeface="楷体" panose="02010609060101010101" pitchFamily="49" charset="-122"/>
              <a:sym typeface="楷体" panose="02010609060101010101" pitchFamily="49" charset="-122"/>
            </a:endParaRPr>
          </a:p>
        </p:txBody>
      </p:sp>
      <p:sp>
        <p:nvSpPr>
          <p:cNvPr id="24580" name="文本框 3"/>
          <p:cNvSpPr>
            <a:spLocks noChangeArrowheads="1"/>
          </p:cNvSpPr>
          <p:nvPr/>
        </p:nvSpPr>
        <p:spPr bwMode="auto">
          <a:xfrm>
            <a:off x="741363" y="587375"/>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伟大的八数码：</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pitchFamily="2" charset="-122"/>
            </a:endParaRPr>
          </a:p>
        </p:txBody>
      </p:sp>
      <p:sp>
        <p:nvSpPr>
          <p:cNvPr id="24581" name="文本框 7"/>
          <p:cNvSpPr>
            <a:spLocks noChangeArrowheads="1"/>
          </p:cNvSpPr>
          <p:nvPr/>
        </p:nvSpPr>
        <p:spPr bwMode="auto">
          <a:xfrm>
            <a:off x="838200" y="2800350"/>
            <a:ext cx="530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latin typeface="楷体" panose="02010609060101010101" pitchFamily="49" charset="-122"/>
                <a:ea typeface="楷体" panose="02010609060101010101" pitchFamily="49" charset="-122"/>
                <a:sym typeface="楷体" panose="02010609060101010101" pitchFamily="49" charset="-122"/>
              </a:rPr>
              <a:t>eg:</a:t>
            </a:r>
            <a:endPar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a:p>
            <a:pPr eaLnBrk="1" hangingPunct="1">
              <a:lnSpc>
                <a:spcPct val="100000"/>
              </a:lnSpc>
              <a:spcBef>
                <a:spcPct val="0"/>
              </a:spcBef>
              <a:buFont typeface="Arial" panose="020B0604020202020204" pitchFamily="34" charset="0"/>
              <a:buNone/>
            </a:pPr>
            <a:endParaRPr lang="zh-CN" altLang="en-US" sz="1800">
              <a:solidFill>
                <a:srgbClr val="FFFFFF"/>
              </a:solidFill>
              <a:sym typeface="等线" panose="02010600030101010101" pitchFamily="2" charset="-122"/>
            </a:endParaRPr>
          </a:p>
        </p:txBody>
      </p:sp>
      <p:graphicFrame>
        <p:nvGraphicFramePr>
          <p:cNvPr id="24582" name="表格 4"/>
          <p:cNvGraphicFramePr>
            <a:graphicFrameLocks noGrp="1"/>
          </p:cNvGraphicFramePr>
          <p:nvPr/>
        </p:nvGraphicFramePr>
        <p:xfrm>
          <a:off x="1744663" y="3122613"/>
          <a:ext cx="1568450" cy="1498600"/>
        </p:xfrm>
        <a:graphic>
          <a:graphicData uri="http://schemas.openxmlformats.org/drawingml/2006/table">
            <a:tbl>
              <a:tblPr/>
              <a:tblGrid>
                <a:gridCol w="522287">
                  <a:extLst>
                    <a:ext uri="{9D8B030D-6E8A-4147-A177-3AD203B41FA5}">
                      <a16:colId xmlns:a16="http://schemas.microsoft.com/office/drawing/2014/main" val="2010338460"/>
                    </a:ext>
                  </a:extLst>
                </a:gridCol>
                <a:gridCol w="522288">
                  <a:extLst>
                    <a:ext uri="{9D8B030D-6E8A-4147-A177-3AD203B41FA5}">
                      <a16:colId xmlns:a16="http://schemas.microsoft.com/office/drawing/2014/main" val="1579749529"/>
                    </a:ext>
                  </a:extLst>
                </a:gridCol>
                <a:gridCol w="523875">
                  <a:extLst>
                    <a:ext uri="{9D8B030D-6E8A-4147-A177-3AD203B41FA5}">
                      <a16:colId xmlns:a16="http://schemas.microsoft.com/office/drawing/2014/main" val="271445932"/>
                    </a:ext>
                  </a:extLst>
                </a:gridCol>
              </a:tblGrid>
              <a:tr h="50006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43649955"/>
                  </a:ext>
                </a:extLst>
              </a:tr>
              <a:tr h="50006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X</a:t>
                      </a:r>
                      <a:endParaRPr kumimoji="0" lang="zh-CN" altLang="en-US"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580515726"/>
                  </a:ext>
                </a:extLst>
              </a:tr>
              <a:tr h="49847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04698813"/>
                  </a:ext>
                </a:extLst>
              </a:tr>
            </a:tbl>
          </a:graphicData>
        </a:graphic>
      </p:graphicFrame>
      <p:graphicFrame>
        <p:nvGraphicFramePr>
          <p:cNvPr id="24600" name="表格 8"/>
          <p:cNvGraphicFramePr>
            <a:graphicFrameLocks noGrp="1"/>
          </p:cNvGraphicFramePr>
          <p:nvPr/>
        </p:nvGraphicFramePr>
        <p:xfrm>
          <a:off x="8826500" y="3122613"/>
          <a:ext cx="1566863" cy="1498600"/>
        </p:xfrm>
        <a:graphic>
          <a:graphicData uri="http://schemas.openxmlformats.org/drawingml/2006/table">
            <a:tbl>
              <a:tblPr/>
              <a:tblGrid>
                <a:gridCol w="522288">
                  <a:extLst>
                    <a:ext uri="{9D8B030D-6E8A-4147-A177-3AD203B41FA5}">
                      <a16:colId xmlns:a16="http://schemas.microsoft.com/office/drawing/2014/main" val="349429751"/>
                    </a:ext>
                  </a:extLst>
                </a:gridCol>
                <a:gridCol w="520700">
                  <a:extLst>
                    <a:ext uri="{9D8B030D-6E8A-4147-A177-3AD203B41FA5}">
                      <a16:colId xmlns:a16="http://schemas.microsoft.com/office/drawing/2014/main" val="1743301059"/>
                    </a:ext>
                  </a:extLst>
                </a:gridCol>
                <a:gridCol w="523875">
                  <a:extLst>
                    <a:ext uri="{9D8B030D-6E8A-4147-A177-3AD203B41FA5}">
                      <a16:colId xmlns:a16="http://schemas.microsoft.com/office/drawing/2014/main" val="408317925"/>
                    </a:ext>
                  </a:extLst>
                </a:gridCol>
              </a:tblGrid>
              <a:tr h="50006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 </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55732418"/>
                  </a:ext>
                </a:extLst>
              </a:tr>
              <a:tr h="50006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22851758"/>
                  </a:ext>
                </a:extLst>
              </a:tr>
              <a:tr h="49847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X</a:t>
                      </a:r>
                      <a:endParaRPr kumimoji="0" lang="zh-CN" altLang="en-US"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283715025"/>
                  </a:ext>
                </a:extLst>
              </a:tr>
            </a:tbl>
          </a:graphicData>
        </a:graphic>
      </p:graphicFrame>
      <p:graphicFrame>
        <p:nvGraphicFramePr>
          <p:cNvPr id="24618" name="表格 9"/>
          <p:cNvGraphicFramePr>
            <a:graphicFrameLocks noGrp="1"/>
          </p:cNvGraphicFramePr>
          <p:nvPr/>
        </p:nvGraphicFramePr>
        <p:xfrm>
          <a:off x="3857625" y="3117850"/>
          <a:ext cx="1208088" cy="1250950"/>
        </p:xfrm>
        <a:graphic>
          <a:graphicData uri="http://schemas.openxmlformats.org/drawingml/2006/table">
            <a:tbl>
              <a:tblPr/>
              <a:tblGrid>
                <a:gridCol w="403225">
                  <a:extLst>
                    <a:ext uri="{9D8B030D-6E8A-4147-A177-3AD203B41FA5}">
                      <a16:colId xmlns:a16="http://schemas.microsoft.com/office/drawing/2014/main" val="3789875488"/>
                    </a:ext>
                  </a:extLst>
                </a:gridCol>
                <a:gridCol w="401638">
                  <a:extLst>
                    <a:ext uri="{9D8B030D-6E8A-4147-A177-3AD203B41FA5}">
                      <a16:colId xmlns:a16="http://schemas.microsoft.com/office/drawing/2014/main" val="26145816"/>
                    </a:ext>
                  </a:extLst>
                </a:gridCol>
                <a:gridCol w="403225">
                  <a:extLst>
                    <a:ext uri="{9D8B030D-6E8A-4147-A177-3AD203B41FA5}">
                      <a16:colId xmlns:a16="http://schemas.microsoft.com/office/drawing/2014/main" val="2491701843"/>
                    </a:ext>
                  </a:extLst>
                </a:gridCol>
              </a:tblGrid>
              <a:tr h="4175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 </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45471111"/>
                  </a:ext>
                </a:extLst>
              </a:tr>
              <a:tr h="4175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X</a:t>
                      </a:r>
                      <a:endParaRPr kumimoji="0" lang="zh-CN" altLang="en-US"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83308722"/>
                  </a:ext>
                </a:extLst>
              </a:tr>
              <a:tr h="4159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96176104"/>
                  </a:ext>
                </a:extLst>
              </a:tr>
            </a:tbl>
          </a:graphicData>
        </a:graphic>
      </p:graphicFrame>
      <p:graphicFrame>
        <p:nvGraphicFramePr>
          <p:cNvPr id="24636" name="表格 12"/>
          <p:cNvGraphicFramePr>
            <a:graphicFrameLocks noGrp="1"/>
          </p:cNvGraphicFramePr>
          <p:nvPr/>
        </p:nvGraphicFramePr>
        <p:xfrm>
          <a:off x="7070725" y="3117850"/>
          <a:ext cx="1208088" cy="1250950"/>
        </p:xfrm>
        <a:graphic>
          <a:graphicData uri="http://schemas.openxmlformats.org/drawingml/2006/table">
            <a:tbl>
              <a:tblPr/>
              <a:tblGrid>
                <a:gridCol w="403225">
                  <a:extLst>
                    <a:ext uri="{9D8B030D-6E8A-4147-A177-3AD203B41FA5}">
                      <a16:colId xmlns:a16="http://schemas.microsoft.com/office/drawing/2014/main" val="2612282687"/>
                    </a:ext>
                  </a:extLst>
                </a:gridCol>
                <a:gridCol w="401638">
                  <a:extLst>
                    <a:ext uri="{9D8B030D-6E8A-4147-A177-3AD203B41FA5}">
                      <a16:colId xmlns:a16="http://schemas.microsoft.com/office/drawing/2014/main" val="3529355101"/>
                    </a:ext>
                  </a:extLst>
                </a:gridCol>
                <a:gridCol w="403225">
                  <a:extLst>
                    <a:ext uri="{9D8B030D-6E8A-4147-A177-3AD203B41FA5}">
                      <a16:colId xmlns:a16="http://schemas.microsoft.com/office/drawing/2014/main" val="3387542434"/>
                    </a:ext>
                  </a:extLst>
                </a:gridCol>
              </a:tblGrid>
              <a:tr h="4175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X</a:t>
                      </a: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 </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3292503"/>
                  </a:ext>
                </a:extLst>
              </a:tr>
              <a:tr h="4175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05349518"/>
                  </a:ext>
                </a:extLst>
              </a:tr>
              <a:tr h="4159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74597351"/>
                  </a:ext>
                </a:extLst>
              </a:tr>
            </a:tbl>
          </a:graphicData>
        </a:graphic>
      </p:graphicFrame>
      <p:graphicFrame>
        <p:nvGraphicFramePr>
          <p:cNvPr id="24654" name="表格 13"/>
          <p:cNvGraphicFramePr>
            <a:graphicFrameLocks noGrp="1"/>
          </p:cNvGraphicFramePr>
          <p:nvPr/>
        </p:nvGraphicFramePr>
        <p:xfrm>
          <a:off x="5464175" y="3117850"/>
          <a:ext cx="1208088" cy="1250950"/>
        </p:xfrm>
        <a:graphic>
          <a:graphicData uri="http://schemas.openxmlformats.org/drawingml/2006/table">
            <a:tbl>
              <a:tblPr/>
              <a:tblGrid>
                <a:gridCol w="403225">
                  <a:extLst>
                    <a:ext uri="{9D8B030D-6E8A-4147-A177-3AD203B41FA5}">
                      <a16:colId xmlns:a16="http://schemas.microsoft.com/office/drawing/2014/main" val="2449322511"/>
                    </a:ext>
                  </a:extLst>
                </a:gridCol>
                <a:gridCol w="401638">
                  <a:extLst>
                    <a:ext uri="{9D8B030D-6E8A-4147-A177-3AD203B41FA5}">
                      <a16:colId xmlns:a16="http://schemas.microsoft.com/office/drawing/2014/main" val="1274174681"/>
                    </a:ext>
                  </a:extLst>
                </a:gridCol>
                <a:gridCol w="403225">
                  <a:extLst>
                    <a:ext uri="{9D8B030D-6E8A-4147-A177-3AD203B41FA5}">
                      <a16:colId xmlns:a16="http://schemas.microsoft.com/office/drawing/2014/main" val="508599741"/>
                    </a:ext>
                  </a:extLst>
                </a:gridCol>
              </a:tblGrid>
              <a:tr h="4175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 </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X</a:t>
                      </a:r>
                      <a:endParaRPr kumimoji="0" lang="zh-CN" altLang="en-US"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64811141"/>
                  </a:ext>
                </a:extLst>
              </a:tr>
              <a:tr h="4175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03109873"/>
                  </a:ext>
                </a:extLst>
              </a:tr>
              <a:tr h="4159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02755642"/>
                  </a:ext>
                </a:extLst>
              </a:tr>
            </a:tbl>
          </a:graphicData>
        </a:graphic>
      </p:graphicFrame>
      <p:graphicFrame>
        <p:nvGraphicFramePr>
          <p:cNvPr id="24672" name="表格 14"/>
          <p:cNvGraphicFramePr>
            <a:graphicFrameLocks noGrp="1"/>
          </p:cNvGraphicFramePr>
          <p:nvPr/>
        </p:nvGraphicFramePr>
        <p:xfrm>
          <a:off x="7102475" y="4675188"/>
          <a:ext cx="1208088" cy="1250950"/>
        </p:xfrm>
        <a:graphic>
          <a:graphicData uri="http://schemas.openxmlformats.org/drawingml/2006/table">
            <a:tbl>
              <a:tblPr/>
              <a:tblGrid>
                <a:gridCol w="403225">
                  <a:extLst>
                    <a:ext uri="{9D8B030D-6E8A-4147-A177-3AD203B41FA5}">
                      <a16:colId xmlns:a16="http://schemas.microsoft.com/office/drawing/2014/main" val="2272248087"/>
                    </a:ext>
                  </a:extLst>
                </a:gridCol>
                <a:gridCol w="401638">
                  <a:extLst>
                    <a:ext uri="{9D8B030D-6E8A-4147-A177-3AD203B41FA5}">
                      <a16:colId xmlns:a16="http://schemas.microsoft.com/office/drawing/2014/main" val="972046663"/>
                    </a:ext>
                  </a:extLst>
                </a:gridCol>
                <a:gridCol w="403225">
                  <a:extLst>
                    <a:ext uri="{9D8B030D-6E8A-4147-A177-3AD203B41FA5}">
                      <a16:colId xmlns:a16="http://schemas.microsoft.com/office/drawing/2014/main" val="1625941296"/>
                    </a:ext>
                  </a:extLst>
                </a:gridCol>
              </a:tblGrid>
              <a:tr h="4175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 </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01103376"/>
                  </a:ext>
                </a:extLst>
              </a:tr>
              <a:tr h="4175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45846564"/>
                  </a:ext>
                </a:extLst>
              </a:tr>
              <a:tr h="4159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X</a:t>
                      </a:r>
                      <a:endParaRPr kumimoji="0" lang="zh-CN" altLang="en-US"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78605871"/>
                  </a:ext>
                </a:extLst>
              </a:tr>
            </a:tbl>
          </a:graphicData>
        </a:graphic>
      </p:graphicFrame>
      <p:graphicFrame>
        <p:nvGraphicFramePr>
          <p:cNvPr id="24690" name="表格 15"/>
          <p:cNvGraphicFramePr>
            <a:graphicFrameLocks noGrp="1"/>
          </p:cNvGraphicFramePr>
          <p:nvPr/>
        </p:nvGraphicFramePr>
        <p:xfrm>
          <a:off x="5502275" y="4675188"/>
          <a:ext cx="1206500" cy="1250950"/>
        </p:xfrm>
        <a:graphic>
          <a:graphicData uri="http://schemas.openxmlformats.org/drawingml/2006/table">
            <a:tbl>
              <a:tblPr/>
              <a:tblGrid>
                <a:gridCol w="403225">
                  <a:extLst>
                    <a:ext uri="{9D8B030D-6E8A-4147-A177-3AD203B41FA5}">
                      <a16:colId xmlns:a16="http://schemas.microsoft.com/office/drawing/2014/main" val="3014329474"/>
                    </a:ext>
                  </a:extLst>
                </a:gridCol>
                <a:gridCol w="400050">
                  <a:extLst>
                    <a:ext uri="{9D8B030D-6E8A-4147-A177-3AD203B41FA5}">
                      <a16:colId xmlns:a16="http://schemas.microsoft.com/office/drawing/2014/main" val="3624836290"/>
                    </a:ext>
                  </a:extLst>
                </a:gridCol>
                <a:gridCol w="403225">
                  <a:extLst>
                    <a:ext uri="{9D8B030D-6E8A-4147-A177-3AD203B41FA5}">
                      <a16:colId xmlns:a16="http://schemas.microsoft.com/office/drawing/2014/main" val="1638119941"/>
                    </a:ext>
                  </a:extLst>
                </a:gridCol>
              </a:tblGrid>
              <a:tr h="4175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 </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51838759"/>
                  </a:ext>
                </a:extLst>
              </a:tr>
              <a:tr h="4175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X</a:t>
                      </a:r>
                      <a:endParaRPr kumimoji="0" lang="zh-CN" altLang="en-US"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1424171"/>
                  </a:ext>
                </a:extLst>
              </a:tr>
              <a:tr h="4159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39271987"/>
                  </a:ext>
                </a:extLst>
              </a:tr>
            </a:tbl>
          </a:graphicData>
        </a:graphic>
      </p:graphicFrame>
      <p:graphicFrame>
        <p:nvGraphicFramePr>
          <p:cNvPr id="24708" name="表格 16"/>
          <p:cNvGraphicFramePr>
            <a:graphicFrameLocks noGrp="1"/>
          </p:cNvGraphicFramePr>
          <p:nvPr/>
        </p:nvGraphicFramePr>
        <p:xfrm>
          <a:off x="3900488" y="4675188"/>
          <a:ext cx="1208087" cy="1250950"/>
        </p:xfrm>
        <a:graphic>
          <a:graphicData uri="http://schemas.openxmlformats.org/drawingml/2006/table">
            <a:tbl>
              <a:tblPr/>
              <a:tblGrid>
                <a:gridCol w="403225">
                  <a:extLst>
                    <a:ext uri="{9D8B030D-6E8A-4147-A177-3AD203B41FA5}">
                      <a16:colId xmlns:a16="http://schemas.microsoft.com/office/drawing/2014/main" val="275303952"/>
                    </a:ext>
                  </a:extLst>
                </a:gridCol>
                <a:gridCol w="401637">
                  <a:extLst>
                    <a:ext uri="{9D8B030D-6E8A-4147-A177-3AD203B41FA5}">
                      <a16:colId xmlns:a16="http://schemas.microsoft.com/office/drawing/2014/main" val="529905281"/>
                    </a:ext>
                  </a:extLst>
                </a:gridCol>
                <a:gridCol w="403225">
                  <a:extLst>
                    <a:ext uri="{9D8B030D-6E8A-4147-A177-3AD203B41FA5}">
                      <a16:colId xmlns:a16="http://schemas.microsoft.com/office/drawing/2014/main" val="3016361661"/>
                    </a:ext>
                  </a:extLst>
                </a:gridCol>
              </a:tblGrid>
              <a:tr h="4175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 </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05244696"/>
                  </a:ext>
                </a:extLst>
              </a:tr>
              <a:tr h="4175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X</a:t>
                      </a:r>
                      <a:endParaRPr kumimoji="0" lang="zh-CN" altLang="en-US"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15578244"/>
                  </a:ext>
                </a:extLst>
              </a:tr>
              <a:tr h="4159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507256875"/>
                  </a:ext>
                </a:extLst>
              </a:tr>
            </a:tbl>
          </a:graphicData>
        </a:graphic>
      </p:graphicFrame>
      <p:sp>
        <p:nvSpPr>
          <p:cNvPr id="24726" name="文本框 2"/>
          <p:cNvSpPr txBox="1">
            <a:spLocks noChangeArrowheads="1"/>
          </p:cNvSpPr>
          <p:nvPr/>
        </p:nvSpPr>
        <p:spPr bwMode="auto">
          <a:xfrm>
            <a:off x="1846263" y="4814888"/>
            <a:ext cx="1365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latin typeface="Arial" panose="020B0604020202020204" pitchFamily="34" charset="0"/>
                <a:ea typeface="宋体" panose="02010600030101010101" pitchFamily="2" charset="-122"/>
              </a:rPr>
              <a:t>24316X758</a:t>
            </a:r>
            <a:endParaRPr lang="zh-CN" altLang="en-US" sz="1800">
              <a:latin typeface="Arial" panose="020B0604020202020204" pitchFamily="34" charset="0"/>
              <a:ea typeface="宋体" panose="02010600030101010101" pitchFamily="2" charset="-122"/>
            </a:endParaRPr>
          </a:p>
        </p:txBody>
      </p:sp>
      <p:sp>
        <p:nvSpPr>
          <p:cNvPr id="24727" name="文本框 151"/>
          <p:cNvSpPr txBox="1">
            <a:spLocks noChangeArrowheads="1"/>
          </p:cNvSpPr>
          <p:nvPr/>
        </p:nvSpPr>
        <p:spPr bwMode="auto">
          <a:xfrm>
            <a:off x="8928100" y="4794250"/>
            <a:ext cx="1363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latin typeface="Arial" panose="020B0604020202020204" pitchFamily="34" charset="0"/>
                <a:ea typeface="宋体" panose="02010600030101010101" pitchFamily="2" charset="-122"/>
              </a:rPr>
              <a:t>12345678X</a:t>
            </a:r>
            <a:endParaRPr lang="zh-CN" altLang="en-US" sz="1800">
              <a:latin typeface="Arial" panose="020B0604020202020204" pitchFamily="34" charset="0"/>
              <a:ea typeface="宋体" panose="02010600030101010101" pitchFamily="2" charset="-122"/>
            </a:endParaRPr>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4000" smtClean="0"/>
              <a:t>BFS</a:t>
            </a:r>
          </a:p>
        </p:txBody>
      </p:sp>
      <p:sp>
        <p:nvSpPr>
          <p:cNvPr id="25603" name="内容占位符 2"/>
          <p:cNvSpPr>
            <a:spLocks noGrp="1" noChangeArrowheads="1"/>
          </p:cNvSpPr>
          <p:nvPr>
            <p:ph idx="4294967295"/>
          </p:nvPr>
        </p:nvSpPr>
        <p:spPr>
          <a:xfrm>
            <a:off x="501650" y="1336675"/>
            <a:ext cx="11206163" cy="1408113"/>
          </a:xfrm>
        </p:spPr>
        <p:txBody>
          <a:bodyPr/>
          <a:lstStyle/>
          <a:p>
            <a:pPr marL="0" indent="0" algn="ctr" eaLnBrk="1" hangingPunct="1">
              <a:buFont typeface="Arial" panose="020B0604020202020204" pitchFamily="34" charset="0"/>
              <a:buNone/>
            </a:pPr>
            <a:r>
              <a:rPr lang="zh-CN" altLang="en-US" smtClean="0"/>
              <a:t>暴力</a:t>
            </a:r>
            <a:r>
              <a:rPr lang="en-US" altLang="zh-CN" smtClean="0"/>
              <a:t>BFS</a:t>
            </a:r>
            <a:endParaRPr lang="en-US" altLang="zh-CN" sz="2400" smtClean="0">
              <a:latin typeface="楷体" panose="02010609060101010101" pitchFamily="49" charset="-122"/>
              <a:ea typeface="楷体" panose="02010609060101010101" pitchFamily="49" charset="-122"/>
              <a:sym typeface="楷体" panose="02010609060101010101" pitchFamily="49" charset="-122"/>
            </a:endParaRPr>
          </a:p>
        </p:txBody>
      </p:sp>
      <p:sp>
        <p:nvSpPr>
          <p:cNvPr id="25604" name="文本框 3"/>
          <p:cNvSpPr>
            <a:spLocks noChangeArrowheads="1"/>
          </p:cNvSpPr>
          <p:nvPr/>
        </p:nvSpPr>
        <p:spPr bwMode="auto">
          <a:xfrm>
            <a:off x="741363" y="587375"/>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伟大的八数码：</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pitchFamily="2" charset="-122"/>
            </a:endParaRPr>
          </a:p>
        </p:txBody>
      </p:sp>
      <p:graphicFrame>
        <p:nvGraphicFramePr>
          <p:cNvPr id="25605" name="表格 4"/>
          <p:cNvGraphicFramePr>
            <a:graphicFrameLocks noGrp="1"/>
          </p:cNvGraphicFramePr>
          <p:nvPr/>
        </p:nvGraphicFramePr>
        <p:xfrm>
          <a:off x="1609725" y="3122613"/>
          <a:ext cx="1566863" cy="1498600"/>
        </p:xfrm>
        <a:graphic>
          <a:graphicData uri="http://schemas.openxmlformats.org/drawingml/2006/table">
            <a:tbl>
              <a:tblPr/>
              <a:tblGrid>
                <a:gridCol w="522288">
                  <a:extLst>
                    <a:ext uri="{9D8B030D-6E8A-4147-A177-3AD203B41FA5}">
                      <a16:colId xmlns:a16="http://schemas.microsoft.com/office/drawing/2014/main" val="3131265106"/>
                    </a:ext>
                  </a:extLst>
                </a:gridCol>
                <a:gridCol w="520700">
                  <a:extLst>
                    <a:ext uri="{9D8B030D-6E8A-4147-A177-3AD203B41FA5}">
                      <a16:colId xmlns:a16="http://schemas.microsoft.com/office/drawing/2014/main" val="524686916"/>
                    </a:ext>
                  </a:extLst>
                </a:gridCol>
                <a:gridCol w="523875">
                  <a:extLst>
                    <a:ext uri="{9D8B030D-6E8A-4147-A177-3AD203B41FA5}">
                      <a16:colId xmlns:a16="http://schemas.microsoft.com/office/drawing/2014/main" val="235137265"/>
                    </a:ext>
                  </a:extLst>
                </a:gridCol>
              </a:tblGrid>
              <a:tr h="50006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22576503"/>
                  </a:ext>
                </a:extLst>
              </a:tr>
              <a:tr h="50006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X</a:t>
                      </a:r>
                      <a:endParaRPr kumimoji="0" lang="zh-CN" altLang="en-US"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753482041"/>
                  </a:ext>
                </a:extLst>
              </a:tr>
              <a:tr h="49847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63652678"/>
                  </a:ext>
                </a:extLst>
              </a:tr>
            </a:tbl>
          </a:graphicData>
        </a:graphic>
      </p:graphicFrame>
      <p:sp>
        <p:nvSpPr>
          <p:cNvPr id="25623" name="文本框 19"/>
          <p:cNvSpPr>
            <a:spLocks noChangeArrowheads="1"/>
          </p:cNvSpPr>
          <p:nvPr/>
        </p:nvSpPr>
        <p:spPr bwMode="auto">
          <a:xfrm>
            <a:off x="6734175" y="2501900"/>
            <a:ext cx="30226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cs typeface="Calibri" panose="020F0502020204030204" pitchFamily="34" charset="0"/>
              </a:rPr>
              <a:t>struct node  {  </a:t>
            </a:r>
          </a:p>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cs typeface="Calibri" panose="020F0502020204030204" pitchFamily="34" charset="0"/>
              </a:rPr>
              <a:t>    string str; </a:t>
            </a:r>
            <a:r>
              <a:rPr lang="en-US" altLang="zh-CN" sz="1800">
                <a:solidFill>
                  <a:srgbClr val="FFFFFF"/>
                </a:solidFill>
                <a:ea typeface="宋体" panose="02010600030101010101" pitchFamily="2" charset="-122"/>
                <a:cs typeface="Calibri" panose="020F0502020204030204" pitchFamily="34" charset="0"/>
              </a:rPr>
              <a:t>//</a:t>
            </a:r>
            <a:r>
              <a:rPr lang="zh-CN" altLang="en-US" sz="1800">
                <a:solidFill>
                  <a:srgbClr val="FFFFFF"/>
                </a:solidFill>
                <a:cs typeface="Calibri" panose="020F0502020204030204" pitchFamily="34" charset="0"/>
                <a:sym typeface="等线" panose="02010600030101010101" pitchFamily="2" charset="-122"/>
              </a:rPr>
              <a:t>当前状态</a:t>
            </a:r>
            <a:r>
              <a:rPr lang="en-US" altLang="zh-CN" sz="1800">
                <a:solidFill>
                  <a:srgbClr val="FFFFFF"/>
                </a:solidFill>
                <a:ea typeface="宋体" panose="02010600030101010101" pitchFamily="2" charset="-122"/>
                <a:cs typeface="Calibri" panose="020F0502020204030204" pitchFamily="34" charset="0"/>
              </a:rPr>
              <a:t> </a:t>
            </a:r>
          </a:p>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cs typeface="Calibri" panose="020F0502020204030204" pitchFamily="34" charset="0"/>
              </a:rPr>
              <a:t>    vector&lt;int&gt;res;  </a:t>
            </a:r>
            <a:r>
              <a:rPr lang="en-US" altLang="zh-CN" sz="1800">
                <a:solidFill>
                  <a:srgbClr val="FFFFFF"/>
                </a:solidFill>
                <a:ea typeface="宋体" panose="02010600030101010101" pitchFamily="2" charset="-122"/>
                <a:cs typeface="Calibri" panose="020F0502020204030204" pitchFamily="34" charset="0"/>
              </a:rPr>
              <a:t>//</a:t>
            </a:r>
            <a:r>
              <a:rPr lang="zh-CN" altLang="en-US" sz="1800">
                <a:solidFill>
                  <a:srgbClr val="FFFFFF"/>
                </a:solidFill>
                <a:sym typeface="等线" panose="02010600030101010101" pitchFamily="2" charset="-122"/>
              </a:rPr>
              <a:t>记录过程</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rPr>
              <a:t>    int index;  </a:t>
            </a:r>
            <a:r>
              <a:rPr lang="en-US" altLang="zh-CN" sz="1800">
                <a:solidFill>
                  <a:srgbClr val="FFFFFF"/>
                </a:solidFill>
                <a:ea typeface="宋体" panose="02010600030101010101" pitchFamily="2" charset="-122"/>
              </a:rPr>
              <a:t>//X</a:t>
            </a:r>
            <a:r>
              <a:rPr lang="zh-CN" altLang="en-US" sz="1800">
                <a:solidFill>
                  <a:srgbClr val="FFFFFF"/>
                </a:solidFill>
                <a:sym typeface="等线" panose="02010600030101010101" pitchFamily="2" charset="-122"/>
              </a:rPr>
              <a:t>位置</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rPr>
              <a:t>}; </a:t>
            </a:r>
            <a:endParaRPr lang="zh-CN" altLang="en-US" sz="1800">
              <a:solidFill>
                <a:srgbClr val="00B0F0"/>
              </a:solidFill>
              <a:sym typeface="等线" panose="02010600030101010101" pitchFamily="2" charset="-122"/>
            </a:endParaRPr>
          </a:p>
        </p:txBody>
      </p:sp>
      <p:sp>
        <p:nvSpPr>
          <p:cNvPr id="25624" name="文本框 21"/>
          <p:cNvSpPr>
            <a:spLocks noChangeArrowheads="1"/>
          </p:cNvSpPr>
          <p:nvPr/>
        </p:nvSpPr>
        <p:spPr bwMode="auto">
          <a:xfrm>
            <a:off x="4992688" y="4240213"/>
            <a:ext cx="6524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强行从起点开始</a:t>
            </a:r>
            <a:r>
              <a:rPr lang="en-US" altLang="zh-CN" sz="1800">
                <a:solidFill>
                  <a:srgbClr val="FFFFFF"/>
                </a:solidFill>
                <a:ea typeface="宋体" panose="02010600030101010101" pitchFamily="2" charset="-122"/>
                <a:cs typeface="Calibri" panose="020F0502020204030204" pitchFamily="34" charset="0"/>
              </a:rPr>
              <a:t>BFS</a:t>
            </a:r>
            <a:r>
              <a:rPr lang="zh-CN" altLang="en-US" sz="1800">
                <a:solidFill>
                  <a:srgbClr val="FFFFFF"/>
                </a:solidFill>
                <a:sym typeface="等线" panose="02010600030101010101" pitchFamily="2" charset="-122"/>
              </a:rPr>
              <a:t>，每次最多向个方向扩展，通过储存</a:t>
            </a:r>
            <a:r>
              <a:rPr lang="en-US" altLang="zh-CN" sz="1800">
                <a:solidFill>
                  <a:srgbClr val="FFFFFF"/>
                </a:solidFill>
                <a:ea typeface="宋体" panose="02010600030101010101" pitchFamily="2" charset="-122"/>
              </a:rPr>
              <a:t>str</a:t>
            </a:r>
            <a:r>
              <a:rPr lang="zh-CN" altLang="en-US" sz="1800">
                <a:solidFill>
                  <a:srgbClr val="FFFFFF"/>
                </a:solidFill>
                <a:sym typeface="等线" panose="02010600030101010101" pitchFamily="2" charset="-122"/>
              </a:rPr>
              <a:t>判重。</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eg: </a:t>
            </a:r>
            <a:r>
              <a:rPr lang="en-US" altLang="zh-CN" sz="1800">
                <a:solidFill>
                  <a:srgbClr val="00B0F0"/>
                </a:solidFill>
                <a:ea typeface="宋体" panose="02010600030101010101" pitchFamily="2" charset="-122"/>
              </a:rPr>
              <a:t>map&lt; string, int &gt;  mp;</a:t>
            </a:r>
            <a:endParaRPr lang="zh-CN" altLang="en-US" sz="1800">
              <a:solidFill>
                <a:srgbClr val="00B0F0"/>
              </a:solidFill>
              <a:sym typeface="等线" panose="02010600030101010101" pitchFamily="2" charset="-122"/>
            </a:endParaRPr>
          </a:p>
        </p:txBody>
      </p:sp>
      <p:sp>
        <p:nvSpPr>
          <p:cNvPr id="25625" name="文本框 22"/>
          <p:cNvSpPr>
            <a:spLocks noChangeArrowheads="1"/>
          </p:cNvSpPr>
          <p:nvPr/>
        </p:nvSpPr>
        <p:spPr bwMode="auto">
          <a:xfrm>
            <a:off x="6105525" y="1073150"/>
            <a:ext cx="13128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400" b="1">
                <a:solidFill>
                  <a:srgbClr val="FF0000"/>
                </a:solidFill>
                <a:latin typeface="楷体" panose="02010609060101010101" pitchFamily="49" charset="-122"/>
                <a:ea typeface="楷体" panose="02010609060101010101" pitchFamily="49" charset="-122"/>
                <a:sym typeface="楷体" panose="02010609060101010101" pitchFamily="49" charset="-122"/>
              </a:rPr>
              <a:t>优化</a:t>
            </a:r>
          </a:p>
        </p:txBody>
      </p:sp>
      <p:sp>
        <p:nvSpPr>
          <p:cNvPr id="25626" name="文本框 23"/>
          <p:cNvSpPr>
            <a:spLocks noChangeArrowheads="1"/>
          </p:cNvSpPr>
          <p:nvPr/>
        </p:nvSpPr>
        <p:spPr bwMode="auto">
          <a:xfrm>
            <a:off x="838200" y="2549525"/>
            <a:ext cx="3373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1</a:t>
            </a:r>
            <a:r>
              <a:rPr lang="zh-CN" altLang="en-US" sz="1800">
                <a:solidFill>
                  <a:srgbClr val="FFFFFF"/>
                </a:solidFill>
                <a:cs typeface="Calibri" panose="020F0502020204030204" pitchFamily="34" charset="0"/>
                <a:sym typeface="等线" panose="02010600030101010101" pitchFamily="2" charset="-122"/>
              </a:rPr>
              <a:t>、</a:t>
            </a:r>
            <a:r>
              <a:rPr lang="en-US" altLang="zh-CN" sz="1800">
                <a:solidFill>
                  <a:srgbClr val="FFFFFF"/>
                </a:solidFill>
                <a:ea typeface="宋体" panose="02010600030101010101" pitchFamily="2" charset="-122"/>
                <a:cs typeface="Calibri" panose="020F0502020204030204" pitchFamily="34" charset="0"/>
              </a:rPr>
              <a:t>stl</a:t>
            </a:r>
            <a:r>
              <a:rPr lang="zh-CN" altLang="en-US" sz="1800">
                <a:solidFill>
                  <a:srgbClr val="FFFFFF"/>
                </a:solidFill>
                <a:sym typeface="等线" panose="02010600030101010101" pitchFamily="2" charset="-122"/>
              </a:rPr>
              <a:t>：</a:t>
            </a:r>
            <a:r>
              <a:rPr lang="en-US" altLang="zh-CN" sz="1800">
                <a:solidFill>
                  <a:srgbClr val="FFFFFF"/>
                </a:solidFill>
                <a:ea typeface="宋体" panose="02010600030101010101" pitchFamily="2" charset="-122"/>
              </a:rPr>
              <a:t>map</a:t>
            </a:r>
            <a:r>
              <a:rPr lang="zh-CN" altLang="en-US" sz="1800">
                <a:solidFill>
                  <a:srgbClr val="FFFFFF"/>
                </a:solidFill>
                <a:sym typeface="等线" panose="02010600030101010101" pitchFamily="2" charset="-122"/>
              </a:rPr>
              <a:t>、</a:t>
            </a:r>
            <a:r>
              <a:rPr lang="en-US" altLang="zh-CN" sz="1800">
                <a:solidFill>
                  <a:srgbClr val="FFFFFF"/>
                </a:solidFill>
                <a:ea typeface="宋体" panose="02010600030101010101" pitchFamily="2" charset="-122"/>
              </a:rPr>
              <a:t>vector</a:t>
            </a:r>
            <a:r>
              <a:rPr lang="zh-CN" altLang="en-US" sz="1800">
                <a:solidFill>
                  <a:srgbClr val="FFFFFF"/>
                </a:solidFill>
                <a:sym typeface="等线" panose="02010600030101010101" pitchFamily="2" charset="-122"/>
              </a:rPr>
              <a:t>优化代码量</a:t>
            </a:r>
            <a:endParaRPr lang="en-US" altLang="zh-CN" sz="1800">
              <a:solidFill>
                <a:srgbClr val="FFFFFF"/>
              </a:solidFill>
              <a:ea typeface="宋体" panose="02010600030101010101" pitchFamily="2" charset="-122"/>
            </a:endParaRPr>
          </a:p>
        </p:txBody>
      </p:sp>
      <p:sp>
        <p:nvSpPr>
          <p:cNvPr id="25627" name="文本框 24"/>
          <p:cNvSpPr>
            <a:spLocks noChangeArrowheads="1"/>
          </p:cNvSpPr>
          <p:nvPr/>
        </p:nvSpPr>
        <p:spPr bwMode="auto">
          <a:xfrm>
            <a:off x="838200" y="2889250"/>
            <a:ext cx="307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2</a:t>
            </a:r>
            <a:r>
              <a:rPr lang="zh-CN" altLang="en-US" sz="1800">
                <a:solidFill>
                  <a:srgbClr val="FFFFFF"/>
                </a:solidFill>
                <a:cs typeface="Calibri" panose="020F0502020204030204" pitchFamily="34" charset="0"/>
                <a:sym typeface="等线" panose="02010600030101010101" pitchFamily="2" charset="-122"/>
              </a:rPr>
              <a:t>、</a:t>
            </a:r>
            <a:r>
              <a:rPr lang="en-US" altLang="zh-CN" sz="1800">
                <a:solidFill>
                  <a:srgbClr val="FFFFFF"/>
                </a:solidFill>
                <a:ea typeface="宋体" panose="02010600030101010101" pitchFamily="2" charset="-122"/>
                <a:cs typeface="Calibri" panose="020F0502020204030204" pitchFamily="34" charset="0"/>
              </a:rPr>
              <a:t>Hash</a:t>
            </a:r>
            <a:r>
              <a:rPr lang="zh-CN" altLang="en-US" sz="1800">
                <a:solidFill>
                  <a:srgbClr val="FFFFFF"/>
                </a:solidFill>
                <a:sym typeface="等线" panose="02010600030101010101" pitchFamily="2" charset="-122"/>
              </a:rPr>
              <a:t>判重优化判重速度。</a:t>
            </a:r>
            <a:endParaRPr lang="zh-CN" altLang="en-US" sz="1800">
              <a:latin typeface="Arial" panose="020B0604020202020204" pitchFamily="34" charset="0"/>
              <a:ea typeface="宋体" panose="02010600030101010101" pitchFamily="2" charset="-122"/>
            </a:endParaRPr>
          </a:p>
        </p:txBody>
      </p:sp>
      <p:sp>
        <p:nvSpPr>
          <p:cNvPr id="25628" name="文本框 27">
            <a:hlinkClick r:id="rId2" action="ppaction://hlinksldjump"/>
          </p:cNvPr>
          <p:cNvSpPr>
            <a:spLocks noChangeArrowheads="1"/>
          </p:cNvSpPr>
          <p:nvPr/>
        </p:nvSpPr>
        <p:spPr bwMode="auto">
          <a:xfrm>
            <a:off x="5845175" y="3140075"/>
            <a:ext cx="35623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4400">
                <a:solidFill>
                  <a:srgbClr val="FFFFFF"/>
                </a:solidFill>
                <a:ea typeface="宋体" panose="02010600030101010101" pitchFamily="2" charset="-122"/>
                <a:cs typeface="Calibri" panose="020F0502020204030204" pitchFamily="34" charset="0"/>
              </a:rPr>
              <a:t>What’s hash</a:t>
            </a:r>
            <a:r>
              <a:rPr lang="zh-CN" altLang="en-US" sz="4400">
                <a:solidFill>
                  <a:srgbClr val="FFFFFF"/>
                </a:solidFill>
                <a:cs typeface="Calibri" panose="020F0502020204030204" pitchFamily="34" charset="0"/>
                <a:sym typeface="等线" panose="02010600030101010101" pitchFamily="2" charset="-122"/>
              </a:rPr>
              <a:t>？</a:t>
            </a:r>
          </a:p>
        </p:txBody>
      </p:sp>
      <p:sp>
        <p:nvSpPr>
          <p:cNvPr id="25629" name="文本框 28"/>
          <p:cNvSpPr>
            <a:spLocks noChangeArrowheads="1"/>
          </p:cNvSpPr>
          <p:nvPr/>
        </p:nvSpPr>
        <p:spPr bwMode="auto">
          <a:xfrm>
            <a:off x="854075" y="3240088"/>
            <a:ext cx="168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3</a:t>
            </a:r>
            <a:r>
              <a:rPr lang="zh-CN" altLang="en-US" sz="1800">
                <a:solidFill>
                  <a:srgbClr val="FFFFFF"/>
                </a:solidFill>
                <a:cs typeface="Calibri" panose="020F0502020204030204" pitchFamily="34" charset="0"/>
                <a:sym typeface="等线" panose="02010600030101010101" pitchFamily="2" charset="-122"/>
              </a:rPr>
              <a:t>、直接打表。</a:t>
            </a:r>
          </a:p>
        </p:txBody>
      </p:sp>
      <p:sp>
        <p:nvSpPr>
          <p:cNvPr id="25630" name="文本框 29"/>
          <p:cNvSpPr>
            <a:spLocks noChangeArrowheads="1"/>
          </p:cNvSpPr>
          <p:nvPr/>
        </p:nvSpPr>
        <p:spPr bwMode="auto">
          <a:xfrm>
            <a:off x="5784850" y="3130550"/>
            <a:ext cx="39338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a:solidFill>
                  <a:srgbClr val="00B0F0"/>
                </a:solidFill>
                <a:ea typeface="宋体" panose="02010600030101010101" pitchFamily="2" charset="-122"/>
                <a:cs typeface="Calibri" panose="020F0502020204030204" pitchFamily="34" charset="0"/>
              </a:rPr>
              <a:t>12345678X -&gt; X87654321</a:t>
            </a:r>
            <a:endParaRPr lang="zh-CN" altLang="en-US">
              <a:solidFill>
                <a:srgbClr val="00B0F0"/>
              </a:solidFill>
              <a:ea typeface="宋体" panose="02010600030101010101" pitchFamily="2" charset="-122"/>
              <a:cs typeface="Calibri" panose="020F0502020204030204" pitchFamily="34" charset="0"/>
            </a:endParaRPr>
          </a:p>
          <a:p>
            <a:pPr algn="ct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1~9</a:t>
            </a:r>
            <a:r>
              <a:rPr lang="zh-CN" altLang="en-US" sz="1800">
                <a:solidFill>
                  <a:srgbClr val="FFFFFF"/>
                </a:solidFill>
                <a:cs typeface="Calibri" panose="020F0502020204030204" pitchFamily="34" charset="0"/>
                <a:sym typeface="等线" panose="02010600030101010101" pitchFamily="2" charset="-122"/>
              </a:rPr>
              <a:t>的全排列个数，</a:t>
            </a:r>
            <a:r>
              <a:rPr lang="en-US" altLang="zh-CN" sz="1800">
                <a:solidFill>
                  <a:srgbClr val="FFFFFF"/>
                </a:solidFill>
                <a:ea typeface="宋体" panose="02010600030101010101" pitchFamily="2" charset="-122"/>
                <a:cs typeface="Calibri" panose="020F0502020204030204" pitchFamily="34" charset="0"/>
              </a:rPr>
              <a:t>9! &lt; 40w</a:t>
            </a:r>
            <a:endParaRPr lang="zh-CN" altLang="en-US" sz="1800">
              <a:solidFill>
                <a:srgbClr val="FFFFFF"/>
              </a:solidFill>
              <a:sym typeface="等线" panose="02010600030101010101" pitchFamily="2" charset="-122"/>
            </a:endParaRPr>
          </a:p>
        </p:txBody>
      </p:sp>
      <p:sp>
        <p:nvSpPr>
          <p:cNvPr id="25631" name="文本框 5"/>
          <p:cNvSpPr>
            <a:spLocks noChangeArrowheads="1"/>
          </p:cNvSpPr>
          <p:nvPr/>
        </p:nvSpPr>
        <p:spPr bwMode="auto">
          <a:xfrm>
            <a:off x="842963" y="3560763"/>
            <a:ext cx="2147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4</a:t>
            </a:r>
            <a:r>
              <a:rPr lang="zh-CN" altLang="en-US" sz="1800">
                <a:solidFill>
                  <a:srgbClr val="FFFFFF"/>
                </a:solidFill>
                <a:cs typeface="Calibri" panose="020F0502020204030204" pitchFamily="34" charset="0"/>
                <a:sym typeface="等线" panose="02010600030101010101" pitchFamily="2" charset="-122"/>
              </a:rPr>
              <a:t>、回溯记录路径。</a:t>
            </a:r>
          </a:p>
        </p:txBody>
      </p:sp>
      <p:sp>
        <p:nvSpPr>
          <p:cNvPr id="25632" name="文本框 6"/>
          <p:cNvSpPr>
            <a:spLocks noChangeArrowheads="1"/>
          </p:cNvSpPr>
          <p:nvPr/>
        </p:nvSpPr>
        <p:spPr bwMode="auto">
          <a:xfrm>
            <a:off x="6764338" y="2520950"/>
            <a:ext cx="29543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struct res  {  </a:t>
            </a: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int now,fa;  </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}res[N];</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zh-CN" altLang="en-US" sz="1800">
                <a:solidFill>
                  <a:srgbClr val="FFFFFF"/>
                </a:solidFill>
                <a:cs typeface="Calibri" panose="020F0502020204030204" pitchFamily="34" charset="0"/>
                <a:sym typeface="等线" panose="02010600030101010101" pitchFamily="2" charset="-122"/>
              </a:rPr>
              <a:t>链表处理，保证节约内存。</a:t>
            </a:r>
            <a:endParaRPr lang="en-US" altLang="zh-CN" sz="1800">
              <a:solidFill>
                <a:srgbClr val="FFFFFF"/>
              </a:solidFill>
              <a:ea typeface="宋体" panose="02010600030101010101" pitchFamily="2" charset="-122"/>
              <a:cs typeface="Calibri" panose="020F050202020403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2.70833E-6 3.7037E-7 L -0.04883 0.00093 " pathEditMode="relative" rAng="0" ptsTypes="AA">
                                      <p:cBhvr>
                                        <p:cTn id="6" dur="2000" fill="hold"/>
                                        <p:tgtEl>
                                          <p:spTgt spid="25603">
                                            <p:txEl>
                                              <p:pRg st="0" end="0"/>
                                            </p:txEl>
                                          </p:spTgt>
                                        </p:tgtEl>
                                        <p:attrNameLst>
                                          <p:attrName>ppt_x,ppt_y</p:attrName>
                                        </p:attrNameLst>
                                      </p:cBhvr>
                                      <p:rCtr x="-244800" y="4600"/>
                                    </p:animMotion>
                                  </p:childTnLst>
                                </p:cTn>
                              </p:par>
                            </p:childTnLst>
                          </p:cTn>
                        </p:par>
                        <p:par>
                          <p:cTn id="7" fill="hold" nodeType="afterGroup">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2562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xit" presetSubtype="1" fill="hold" nodeType="clickEffect">
                                  <p:stCondLst>
                                    <p:cond delay="0"/>
                                  </p:stCondLst>
                                  <p:childTnLst>
                                    <p:animEffect>
                                      <p:cBhvr>
                                        <p:cTn id="13" dur="500"/>
                                        <p:tgtEl>
                                          <p:spTgt spid="25605"/>
                                        </p:tgtEl>
                                      </p:cBhvr>
                                    </p:animEffect>
                                    <p:set>
                                      <p:cBhvr>
                                        <p:cTn id="14" dur="1" fill="hold">
                                          <p:stCondLst>
                                            <p:cond delay="499"/>
                                          </p:stCondLst>
                                        </p:cTn>
                                        <p:tgtEl>
                                          <p:spTgt spid="25605"/>
                                        </p:tgtEl>
                                        <p:attrNameLst>
                                          <p:attrName>style.visibility</p:attrName>
                                        </p:attrNameLst>
                                      </p:cBhvr>
                                      <p:to>
                                        <p:strVal val="hidden"/>
                                      </p:to>
                                    </p:set>
                                  </p:childTnLst>
                                </p:cTn>
                              </p:par>
                              <p:par>
                                <p:cTn id="15" presetID="22" presetClass="entr" presetSubtype="8" fill="hold" grpId="0" nodeType="withEffect">
                                  <p:stCondLst>
                                    <p:cond delay="0"/>
                                  </p:stCondLst>
                                  <p:childTnLst>
                                    <p:set>
                                      <p:cBhvr>
                                        <p:cTn id="16" dur="1" fill="hold">
                                          <p:stCondLst>
                                            <p:cond delay="0"/>
                                          </p:stCondLst>
                                        </p:cTn>
                                        <p:tgtEl>
                                          <p:spTgt spid="25626"/>
                                        </p:tgtEl>
                                        <p:attrNameLst>
                                          <p:attrName>style.visibility</p:attrName>
                                        </p:attrNameLst>
                                      </p:cBhvr>
                                      <p:to>
                                        <p:strVal val="visible"/>
                                      </p:to>
                                    </p:set>
                                    <p:animEffect>
                                      <p:cBhvr>
                                        <p:cTn id="17" dur="500"/>
                                        <p:tgtEl>
                                          <p:spTgt spid="256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27"/>
                                        </p:tgtEl>
                                        <p:attrNameLst>
                                          <p:attrName>style.visibility</p:attrName>
                                        </p:attrNameLst>
                                      </p:cBhvr>
                                      <p:to>
                                        <p:strVal val="visible"/>
                                      </p:to>
                                    </p:set>
                                    <p:animEffect>
                                      <p:cBhvr>
                                        <p:cTn id="22" dur="500"/>
                                        <p:tgtEl>
                                          <p:spTgt spid="25627"/>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2562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5624"/>
                                        </p:tgtEl>
                                        <p:attrNameLst>
                                          <p:attrName>style.visibility</p:attrName>
                                        </p:attrNameLst>
                                      </p:cBhvr>
                                      <p:to>
                                        <p:strVal val="hidden"/>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2562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5629"/>
                                        </p:tgtEl>
                                        <p:attrNameLst>
                                          <p:attrName>style.visibility</p:attrName>
                                        </p:attrNameLst>
                                      </p:cBhvr>
                                      <p:to>
                                        <p:strVal val="visible"/>
                                      </p:to>
                                    </p:set>
                                    <p:animEffect>
                                      <p:cBhvr>
                                        <p:cTn id="34" dur="500"/>
                                        <p:tgtEl>
                                          <p:spTgt spid="25629"/>
                                        </p:tgtEl>
                                      </p:cBhvr>
                                    </p:animEffect>
                                  </p:childTnLst>
                                </p:cTn>
                              </p:par>
                              <p:par>
                                <p:cTn id="35" presetID="1" presetClass="exit" presetSubtype="0" fill="hold" grpId="1" nodeType="withEffect">
                                  <p:stCondLst>
                                    <p:cond delay="0"/>
                                  </p:stCondLst>
                                  <p:childTnLst>
                                    <p:set>
                                      <p:cBhvr>
                                        <p:cTn id="36" dur="1" fill="hold">
                                          <p:stCondLst>
                                            <p:cond delay="0"/>
                                          </p:stCondLst>
                                        </p:cTn>
                                        <p:tgtEl>
                                          <p:spTgt spid="25628"/>
                                        </p:tgtEl>
                                        <p:attrNameLst>
                                          <p:attrName>style.visibility</p:attrName>
                                        </p:attrNameLst>
                                      </p:cBhvr>
                                      <p:to>
                                        <p:strVal val="hidden"/>
                                      </p:to>
                                    </p:set>
                                  </p:childTnLst>
                                </p:cTn>
                              </p:par>
                            </p:childTnLst>
                          </p:cTn>
                        </p:par>
                        <p:par>
                          <p:cTn id="37" fill="hold" nodeType="afterGroup">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2563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5631"/>
                                        </p:tgtEl>
                                        <p:attrNameLst>
                                          <p:attrName>style.visibility</p:attrName>
                                        </p:attrNameLst>
                                      </p:cBhvr>
                                      <p:to>
                                        <p:strVal val="visible"/>
                                      </p:to>
                                    </p:set>
                                    <p:animEffect>
                                      <p:cBhvr>
                                        <p:cTn id="44" dur="500"/>
                                        <p:tgtEl>
                                          <p:spTgt spid="25631"/>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25630"/>
                                        </p:tgtEl>
                                        <p:attrNameLst>
                                          <p:attrName>style.visibility</p:attrName>
                                        </p:attrNameLst>
                                      </p:cBhvr>
                                      <p:to>
                                        <p:strVal val="hidden"/>
                                      </p:to>
                                    </p:set>
                                  </p:childTnLst>
                                </p:cTn>
                              </p:par>
                            </p:childTnLst>
                          </p:cTn>
                        </p:par>
                        <p:par>
                          <p:cTn id="47" fill="hold" nodeType="afterGroup">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25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0" autoUpdateAnimBg="0"/>
      <p:bldP spid="25623" grpId="0" bldLvl="0" autoUpdateAnimBg="0"/>
      <p:bldP spid="25624" grpId="0" bldLvl="0" autoUpdateAnimBg="0"/>
      <p:bldP spid="25625" grpId="0" bldLvl="0" autoUpdateAnimBg="0"/>
      <p:bldP spid="25626" grpId="0" bldLvl="0" autoUpdateAnimBg="0"/>
      <p:bldP spid="25627" grpId="0" bldLvl="0" autoUpdateAnimBg="0"/>
      <p:bldP spid="25628" grpId="0" bldLvl="0" autoUpdateAnimBg="0"/>
      <p:bldP spid="25628" grpId="1" bldLvl="0" autoUpdateAnimBg="0"/>
      <p:bldP spid="25629" grpId="0" bldLvl="0" autoUpdateAnimBg="0"/>
      <p:bldP spid="25630" grpId="0" bldLvl="0" autoUpdateAnimBg="0"/>
      <p:bldP spid="25630" grpId="1" bldLvl="0" autoUpdateAnimBg="0"/>
      <p:bldP spid="25631" grpId="0" bldLvl="0" autoUpdateAnimBg="0"/>
      <p:bldP spid="25632"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4000" smtClean="0"/>
              <a:t>BFS</a:t>
            </a:r>
          </a:p>
        </p:txBody>
      </p:sp>
      <p:sp>
        <p:nvSpPr>
          <p:cNvPr id="26627" name="内容占位符 2"/>
          <p:cNvSpPr>
            <a:spLocks noGrp="1" noChangeArrowheads="1"/>
          </p:cNvSpPr>
          <p:nvPr>
            <p:ph idx="4294967295"/>
          </p:nvPr>
        </p:nvSpPr>
        <p:spPr>
          <a:xfrm>
            <a:off x="501650" y="1336675"/>
            <a:ext cx="11206163" cy="1408113"/>
          </a:xfrm>
        </p:spPr>
        <p:txBody>
          <a:bodyPr/>
          <a:lstStyle/>
          <a:p>
            <a:pPr marL="0" indent="0" algn="ctr" eaLnBrk="1" hangingPunct="1">
              <a:buFont typeface="Arial" panose="020B0604020202020204" pitchFamily="34" charset="0"/>
              <a:buNone/>
            </a:pPr>
            <a:r>
              <a:rPr lang="zh-CN" altLang="en-US" sz="2400" smtClean="0">
                <a:latin typeface="等线" panose="02010600030101010101" pitchFamily="2" charset="-122"/>
                <a:sym typeface="等线" panose="02010600030101010101" pitchFamily="2" charset="-122"/>
              </a:rPr>
              <a:t>双向</a:t>
            </a:r>
            <a:r>
              <a:rPr lang="en-US" altLang="zh-CN" sz="2400" smtClean="0">
                <a:latin typeface="等线" panose="02010600030101010101" pitchFamily="2" charset="-122"/>
                <a:sym typeface="等线" panose="02010600030101010101" pitchFamily="2" charset="-122"/>
              </a:rPr>
              <a:t>BFS</a:t>
            </a:r>
          </a:p>
        </p:txBody>
      </p:sp>
      <p:sp>
        <p:nvSpPr>
          <p:cNvPr id="26628" name="文本框 3"/>
          <p:cNvSpPr>
            <a:spLocks noChangeArrowheads="1"/>
          </p:cNvSpPr>
          <p:nvPr/>
        </p:nvSpPr>
        <p:spPr bwMode="auto">
          <a:xfrm>
            <a:off x="741363" y="587375"/>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伟大的八数码：</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pitchFamily="2" charset="-122"/>
            </a:endParaRPr>
          </a:p>
        </p:txBody>
      </p:sp>
      <p:sp>
        <p:nvSpPr>
          <p:cNvPr id="26629" name="文本框 5"/>
          <p:cNvSpPr>
            <a:spLocks noChangeArrowheads="1"/>
          </p:cNvSpPr>
          <p:nvPr/>
        </p:nvSpPr>
        <p:spPr bwMode="auto">
          <a:xfrm>
            <a:off x="3022600" y="2039938"/>
            <a:ext cx="616585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500">
                <a:solidFill>
                  <a:srgbClr val="FFFFFF"/>
                </a:solidFill>
                <a:sym typeface="等线" panose="02010600030101010101" pitchFamily="2" charset="-122"/>
              </a:rPr>
              <a:t>双向</a:t>
            </a:r>
            <a:r>
              <a:rPr lang="en-US" altLang="zh-CN" sz="2500">
                <a:solidFill>
                  <a:srgbClr val="FFFFFF"/>
                </a:solidFill>
                <a:ea typeface="宋体" panose="02010600030101010101" pitchFamily="2" charset="-122"/>
                <a:cs typeface="Calibri" panose="020F0502020204030204" pitchFamily="34" charset="0"/>
              </a:rPr>
              <a:t>BFS</a:t>
            </a:r>
            <a:r>
              <a:rPr lang="zh-CN" altLang="en-US" sz="2500">
                <a:solidFill>
                  <a:srgbClr val="FFFFFF"/>
                </a:solidFill>
                <a:sym typeface="等线" panose="02010600030101010101" pitchFamily="2" charset="-122"/>
              </a:rPr>
              <a:t>在理论上可以节约一半的搜索消耗。</a:t>
            </a:r>
            <a:endParaRPr lang="en-US" altLang="zh-CN" sz="25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结合康托展开</a:t>
            </a:r>
            <a:r>
              <a:rPr lang="en-US" altLang="zh-CN" sz="1800">
                <a:solidFill>
                  <a:srgbClr val="FFFFFF"/>
                </a:solidFill>
                <a:ea typeface="宋体" panose="02010600030101010101" pitchFamily="2" charset="-122"/>
              </a:rPr>
              <a:t>Hash</a:t>
            </a:r>
            <a:r>
              <a:rPr lang="zh-CN" altLang="en-US" sz="1800">
                <a:solidFill>
                  <a:srgbClr val="FFFFFF"/>
                </a:solidFill>
                <a:sym typeface="等线" panose="02010600030101010101" pitchFamily="2" charset="-122"/>
              </a:rPr>
              <a:t>和回溯优化，在时空复杂度上都比较理想</a:t>
            </a:r>
          </a:p>
        </p:txBody>
      </p:sp>
      <p:sp>
        <p:nvSpPr>
          <p:cNvPr id="26630" name="文本框 10"/>
          <p:cNvSpPr>
            <a:spLocks noChangeArrowheads="1"/>
          </p:cNvSpPr>
          <p:nvPr/>
        </p:nvSpPr>
        <p:spPr bwMode="auto">
          <a:xfrm>
            <a:off x="1203325" y="3122613"/>
            <a:ext cx="66484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600">
                <a:solidFill>
                  <a:srgbClr val="FF0000"/>
                </a:solidFill>
                <a:sym typeface="等线" panose="02010600030101010101" pitchFamily="2" charset="-122"/>
              </a:rPr>
              <a:t>但是</a:t>
            </a:r>
            <a:r>
              <a:rPr lang="zh-CN" altLang="en-US" sz="1800">
                <a:solidFill>
                  <a:srgbClr val="FFFFFF"/>
                </a:solidFill>
                <a:sym typeface="等线" panose="02010600030101010101" pitchFamily="2" charset="-122"/>
              </a:rPr>
              <a:t>这只是理论，当无解时还是一定要搜索到所有的情况。</a:t>
            </a:r>
            <a:endParaRPr lang="en-US" altLang="zh-CN"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关于无解的剪枝：</a:t>
            </a:r>
            <a:r>
              <a:rPr lang="zh-CN" altLang="en-US" sz="2400">
                <a:solidFill>
                  <a:srgbClr val="00B0F0"/>
                </a:solidFill>
                <a:sym typeface="等线" panose="02010600030101010101" pitchFamily="2" charset="-122"/>
              </a:rPr>
              <a:t>逆序数判定</a:t>
            </a:r>
            <a:endParaRPr lang="en-US" altLang="zh-CN" sz="2400">
              <a:solidFill>
                <a:srgbClr val="00B0F0"/>
              </a:solidFill>
              <a:ea typeface="宋体" panose="02010600030101010101" pitchFamily="2" charset="-122"/>
            </a:endParaRPr>
          </a:p>
          <a:p>
            <a:pPr eaLnBrk="1" hangingPunct="1">
              <a:lnSpc>
                <a:spcPct val="100000"/>
              </a:lnSpc>
              <a:spcBef>
                <a:spcPct val="0"/>
              </a:spcBef>
              <a:buFont typeface="Arial" panose="020B0604020202020204" pitchFamily="34" charset="0"/>
              <a:buNone/>
            </a:pPr>
            <a:endParaRPr lang="zh-CN" altLang="en-US" sz="1800">
              <a:solidFill>
                <a:srgbClr val="FFFFFF"/>
              </a:solidFill>
              <a:sym typeface="等线" panose="02010600030101010101" pitchFamily="2" charset="-122"/>
            </a:endParaRPr>
          </a:p>
        </p:txBody>
      </p:sp>
      <p:sp>
        <p:nvSpPr>
          <p:cNvPr id="26631" name="文本框 11"/>
          <p:cNvSpPr>
            <a:spLocks noChangeArrowheads="1"/>
          </p:cNvSpPr>
          <p:nvPr/>
        </p:nvSpPr>
        <p:spPr bwMode="auto">
          <a:xfrm>
            <a:off x="8216900" y="2978150"/>
            <a:ext cx="2795588"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cs typeface="Calibri" panose="020F0502020204030204" pitchFamily="34" charset="0"/>
              </a:rPr>
              <a:t>bool inverse(char s[]){</a:t>
            </a:r>
            <a:endParaRPr lang="zh-CN" altLang="en-US" sz="1800">
              <a:solidFill>
                <a:srgbClr val="00B0F0"/>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cs typeface="Calibri" panose="020F0502020204030204" pitchFamily="34" charset="0"/>
              </a:rPr>
              <a:t>    int t=0,x,y;  </a:t>
            </a:r>
            <a:endParaRPr lang="zh-CN" altLang="en-US" sz="1800">
              <a:solidFill>
                <a:srgbClr val="00B0F0"/>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cs typeface="Calibri" panose="020F0502020204030204" pitchFamily="34" charset="0"/>
              </a:rPr>
              <a:t>    for(int i=1;i&lt;9;i++)  </a:t>
            </a:r>
            <a:endParaRPr lang="zh-CN" altLang="en-US" sz="1800">
              <a:solidFill>
                <a:srgbClr val="00B0F0"/>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cs typeface="Calibri" panose="020F0502020204030204" pitchFamily="34" charset="0"/>
              </a:rPr>
              <a:t>        for(int j=0;j&lt;i;j++){</a:t>
            </a:r>
            <a:endParaRPr lang="zh-CN" altLang="en-US" sz="1800">
              <a:solidFill>
                <a:srgbClr val="00B0F0"/>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cs typeface="Calibri" panose="020F0502020204030204" pitchFamily="34" charset="0"/>
              </a:rPr>
              <a:t>            if(s[j]=='x')continue;  </a:t>
            </a:r>
            <a:endParaRPr lang="zh-CN" altLang="en-US" sz="1800">
              <a:solidFill>
                <a:srgbClr val="00B0F0"/>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cs typeface="Calibri" panose="020F0502020204030204" pitchFamily="34" charset="0"/>
              </a:rPr>
              <a:t>            else x=s[j]-'0';  </a:t>
            </a:r>
            <a:endParaRPr lang="zh-CN" altLang="en-US" sz="1800">
              <a:solidFill>
                <a:srgbClr val="00B0F0"/>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cs typeface="Calibri" panose="020F0502020204030204" pitchFamily="34" charset="0"/>
              </a:rPr>
              <a:t>            if(s[i]=='x')continue;  </a:t>
            </a:r>
            <a:endParaRPr lang="zh-CN" altLang="en-US" sz="1800">
              <a:solidFill>
                <a:srgbClr val="00B0F0"/>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cs typeface="Calibri" panose="020F0502020204030204" pitchFamily="34" charset="0"/>
              </a:rPr>
              <a:t>            else y=s[i]-'0';  </a:t>
            </a:r>
            <a:endParaRPr lang="zh-CN" altLang="en-US" sz="1800">
              <a:solidFill>
                <a:srgbClr val="00B0F0"/>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cs typeface="Calibri" panose="020F0502020204030204" pitchFamily="34" charset="0"/>
              </a:rPr>
              <a:t>            if(x&gt;y)  t++;  </a:t>
            </a:r>
            <a:endParaRPr lang="zh-CN" altLang="en-US" sz="1800">
              <a:solidFill>
                <a:srgbClr val="00B0F0"/>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cs typeface="Calibri" panose="020F0502020204030204" pitchFamily="34" charset="0"/>
              </a:rPr>
              <a:t>        }  </a:t>
            </a:r>
            <a:endParaRPr lang="zh-CN" altLang="en-US" sz="1800">
              <a:solidFill>
                <a:srgbClr val="00B0F0"/>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cs typeface="Calibri" panose="020F0502020204030204" pitchFamily="34" charset="0"/>
              </a:rPr>
              <a:t>    if(t&amp;1)  return true;  </a:t>
            </a:r>
            <a:endParaRPr lang="zh-CN" altLang="en-US" sz="1800">
              <a:solidFill>
                <a:srgbClr val="00B0F0"/>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cs typeface="Calibri" panose="020F0502020204030204" pitchFamily="34" charset="0"/>
              </a:rPr>
              <a:t>    return false;  </a:t>
            </a:r>
            <a:endParaRPr lang="zh-CN" altLang="en-US" sz="1800">
              <a:solidFill>
                <a:srgbClr val="00B0F0"/>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00B0F0"/>
                </a:solidFill>
                <a:ea typeface="宋体" panose="02010600030101010101" pitchFamily="2" charset="-122"/>
                <a:cs typeface="Calibri" panose="020F0502020204030204" pitchFamily="34" charset="0"/>
              </a:rPr>
              <a:t>}</a:t>
            </a:r>
            <a:endParaRPr lang="zh-CN" altLang="en-US" sz="1800">
              <a:solidFill>
                <a:srgbClr val="00B0F0"/>
              </a:solidFill>
              <a:cs typeface="Calibri" panose="020F0502020204030204" pitchFamily="34" charset="0"/>
              <a:sym typeface="等线" panose="02010600030101010101" pitchFamily="2" charset="-122"/>
            </a:endParaRPr>
          </a:p>
        </p:txBody>
      </p:sp>
      <p:sp>
        <p:nvSpPr>
          <p:cNvPr id="26632" name="文本框 17">
            <a:hlinkClick r:id="rId2" action="ppaction://hlinksldjump"/>
          </p:cNvPr>
          <p:cNvSpPr>
            <a:spLocks noChangeArrowheads="1"/>
          </p:cNvSpPr>
          <p:nvPr/>
        </p:nvSpPr>
        <p:spPr bwMode="auto">
          <a:xfrm>
            <a:off x="266700" y="6302375"/>
            <a:ext cx="1871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关于逆序数</a:t>
            </a:r>
            <a:r>
              <a:rPr lang="en-US" altLang="zh-CN" sz="1800">
                <a:solidFill>
                  <a:srgbClr val="FFFFFF"/>
                </a:solidFill>
                <a:ea typeface="宋体" panose="02010600030101010101" pitchFamily="2" charset="-122"/>
                <a:cs typeface="Calibri" panose="020F0502020204030204" pitchFamily="34" charset="0"/>
              </a:rPr>
              <a:t>——&gt;</a:t>
            </a:r>
            <a:endParaRPr lang="zh-CN" altLang="en-US" sz="1800">
              <a:solidFill>
                <a:srgbClr val="FFFFFF"/>
              </a:solidFill>
              <a:sym typeface="等线" panose="02010600030101010101" pitchFamily="2" charset="-122"/>
            </a:endParaRPr>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idx="4294967295"/>
          </p:nvPr>
        </p:nvSpPr>
        <p:spPr>
          <a:xfrm>
            <a:off x="838200" y="209550"/>
            <a:ext cx="11098213" cy="630238"/>
          </a:xfrm>
        </p:spPr>
        <p:txBody>
          <a:bodyPr/>
          <a:lstStyle/>
          <a:p>
            <a:pPr algn="r" eaLnBrk="1" hangingPunct="1"/>
            <a:r>
              <a:rPr lang="zh-CN" altLang="en-US" smtClean="0"/>
              <a:t>A*</a:t>
            </a:r>
          </a:p>
        </p:txBody>
      </p:sp>
      <p:sp>
        <p:nvSpPr>
          <p:cNvPr id="27651" name="内容占位符 2"/>
          <p:cNvSpPr>
            <a:spLocks noGrp="1" noChangeArrowheads="1"/>
          </p:cNvSpPr>
          <p:nvPr>
            <p:ph idx="4294967295"/>
          </p:nvPr>
        </p:nvSpPr>
        <p:spPr>
          <a:xfrm>
            <a:off x="501650" y="1336675"/>
            <a:ext cx="11206163" cy="1408113"/>
          </a:xfrm>
        </p:spPr>
        <p:txBody>
          <a:bodyPr/>
          <a:lstStyle/>
          <a:p>
            <a:pPr marL="0" indent="0" algn="ctr" eaLnBrk="1" hangingPunct="1">
              <a:buFont typeface="Arial" panose="020B0604020202020204" pitchFamily="34" charset="0"/>
              <a:buNone/>
            </a:pPr>
            <a:r>
              <a:rPr lang="en-US" altLang="zh-CN" sz="2400" smtClean="0">
                <a:latin typeface="等线" panose="02010600030101010101" pitchFamily="2" charset="-122"/>
                <a:sym typeface="等线" panose="02010600030101010101" pitchFamily="2" charset="-122"/>
              </a:rPr>
              <a:t>A*</a:t>
            </a:r>
            <a:r>
              <a:rPr lang="zh-CN" altLang="en-US" sz="2400" smtClean="0">
                <a:latin typeface="等线" panose="02010600030101010101" pitchFamily="2" charset="-122"/>
                <a:sym typeface="等线" panose="02010600030101010101" pitchFamily="2" charset="-122"/>
              </a:rPr>
              <a:t>启发式搜索</a:t>
            </a:r>
            <a:endParaRPr lang="en-US" altLang="zh-CN" sz="2400" smtClean="0">
              <a:latin typeface="等线" panose="02010600030101010101" pitchFamily="2" charset="-122"/>
              <a:sym typeface="等线" panose="02010600030101010101" pitchFamily="2" charset="-122"/>
            </a:endParaRPr>
          </a:p>
        </p:txBody>
      </p:sp>
      <p:sp>
        <p:nvSpPr>
          <p:cNvPr id="27652" name="文本框 3"/>
          <p:cNvSpPr>
            <a:spLocks noChangeArrowheads="1"/>
          </p:cNvSpPr>
          <p:nvPr/>
        </p:nvSpPr>
        <p:spPr bwMode="auto">
          <a:xfrm>
            <a:off x="741363" y="587375"/>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伟大的八数码：</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pitchFamily="2" charset="-122"/>
            </a:endParaRPr>
          </a:p>
        </p:txBody>
      </p:sp>
      <p:sp>
        <p:nvSpPr>
          <p:cNvPr id="27653" name="文本框 5"/>
          <p:cNvSpPr>
            <a:spLocks noChangeArrowheads="1"/>
          </p:cNvSpPr>
          <p:nvPr/>
        </p:nvSpPr>
        <p:spPr bwMode="auto">
          <a:xfrm>
            <a:off x="3022600" y="1817688"/>
            <a:ext cx="6165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八数码中</a:t>
            </a:r>
            <a:r>
              <a:rPr lang="en-US" altLang="zh-CN" sz="1800">
                <a:solidFill>
                  <a:srgbClr val="FFFFFF"/>
                </a:solidFill>
                <a:ea typeface="宋体" panose="02010600030101010101" pitchFamily="2" charset="-122"/>
                <a:cs typeface="Calibri" panose="020F0502020204030204" pitchFamily="34" charset="0"/>
              </a:rPr>
              <a:t>X</a:t>
            </a:r>
            <a:r>
              <a:rPr lang="zh-CN" altLang="en-US" sz="1800">
                <a:solidFill>
                  <a:srgbClr val="FFFFFF"/>
                </a:solidFill>
                <a:sym typeface="等线" panose="02010600030101010101" pitchFamily="2" charset="-122"/>
              </a:rPr>
              <a:t>的移动类似于地图移动，曼哈顿距离做估价函数。</a:t>
            </a:r>
          </a:p>
        </p:txBody>
      </p:sp>
      <p:sp>
        <p:nvSpPr>
          <p:cNvPr id="27654" name="文本框 4"/>
          <p:cNvSpPr>
            <a:spLocks noChangeArrowheads="1"/>
          </p:cNvSpPr>
          <p:nvPr/>
        </p:nvSpPr>
        <p:spPr bwMode="auto">
          <a:xfrm>
            <a:off x="1122363" y="3122613"/>
            <a:ext cx="975518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所以可以用 </a:t>
            </a:r>
            <a:r>
              <a:rPr lang="en-US" altLang="zh-CN" sz="2000">
                <a:solidFill>
                  <a:srgbClr val="FF0000"/>
                </a:solidFill>
                <a:ea typeface="宋体" panose="02010600030101010101" pitchFamily="2" charset="-122"/>
                <a:cs typeface="Calibri" panose="020F0502020204030204" pitchFamily="34" charset="0"/>
              </a:rPr>
              <a:t>A*+</a:t>
            </a:r>
            <a:r>
              <a:rPr lang="zh-CN" altLang="en-US" sz="2000">
                <a:solidFill>
                  <a:srgbClr val="FF0000"/>
                </a:solidFill>
                <a:sym typeface="等线" panose="02010600030101010101" pitchFamily="2" charset="-122"/>
              </a:rPr>
              <a:t>曼哈顿估价</a:t>
            </a:r>
            <a:r>
              <a:rPr lang="en-US" altLang="zh-CN" sz="2000">
                <a:solidFill>
                  <a:srgbClr val="FF0000"/>
                </a:solidFill>
                <a:ea typeface="宋体" panose="02010600030101010101" pitchFamily="2" charset="-122"/>
              </a:rPr>
              <a:t>+</a:t>
            </a:r>
            <a:r>
              <a:rPr lang="zh-CN" altLang="en-US" sz="2000">
                <a:solidFill>
                  <a:srgbClr val="FF0000"/>
                </a:solidFill>
                <a:sym typeface="等线" panose="02010600030101010101" pitchFamily="2" charset="-122"/>
              </a:rPr>
              <a:t>逆序数判无解</a:t>
            </a:r>
            <a:r>
              <a:rPr lang="en-US" altLang="zh-CN" sz="2000">
                <a:solidFill>
                  <a:srgbClr val="FF0000"/>
                </a:solidFill>
                <a:ea typeface="宋体" panose="02010600030101010101" pitchFamily="2" charset="-122"/>
              </a:rPr>
              <a:t>+</a:t>
            </a:r>
            <a:r>
              <a:rPr lang="zh-CN" altLang="en-US" sz="2000">
                <a:solidFill>
                  <a:srgbClr val="FF0000"/>
                </a:solidFill>
                <a:sym typeface="等线" panose="02010600030101010101" pitchFamily="2" charset="-122"/>
              </a:rPr>
              <a:t>康托展开判重</a:t>
            </a:r>
            <a:r>
              <a:rPr lang="en-US" altLang="zh-CN" sz="2000">
                <a:solidFill>
                  <a:srgbClr val="FF0000"/>
                </a:solidFill>
                <a:ea typeface="宋体" panose="02010600030101010101" pitchFamily="2" charset="-122"/>
              </a:rPr>
              <a:t>+</a:t>
            </a:r>
            <a:r>
              <a:rPr lang="zh-CN" altLang="en-US" sz="2000">
                <a:solidFill>
                  <a:srgbClr val="FF0000"/>
                </a:solidFill>
                <a:sym typeface="等线" panose="02010600030101010101" pitchFamily="2" charset="-122"/>
              </a:rPr>
              <a:t>回溯记录路径</a:t>
            </a:r>
            <a:r>
              <a:rPr lang="zh-CN" altLang="en-US" sz="2000">
                <a:solidFill>
                  <a:srgbClr val="FFFFFF"/>
                </a:solidFill>
                <a:sym typeface="等线" panose="02010600030101010101" pitchFamily="2" charset="-122"/>
              </a:rPr>
              <a:t> </a:t>
            </a:r>
            <a:r>
              <a:rPr lang="zh-CN" altLang="en-US" sz="1800">
                <a:solidFill>
                  <a:srgbClr val="FFFFFF"/>
                </a:solidFill>
                <a:sym typeface="等线" panose="02010600030101010101" pitchFamily="2" charset="-122"/>
              </a:rPr>
              <a:t>解八数码问题。</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基本上就是</a:t>
            </a:r>
            <a:r>
              <a:rPr lang="en-US" altLang="zh-CN" sz="1800">
                <a:solidFill>
                  <a:srgbClr val="FFFFFF"/>
                </a:solidFill>
                <a:ea typeface="宋体" panose="02010600030101010101" pitchFamily="2" charset="-122"/>
              </a:rPr>
              <a:t>BFS</a:t>
            </a:r>
            <a:r>
              <a:rPr lang="zh-CN" altLang="en-US" sz="1800">
                <a:solidFill>
                  <a:srgbClr val="FFFFFF"/>
                </a:solidFill>
                <a:sym typeface="等线" panose="02010600030101010101" pitchFamily="2" charset="-122"/>
              </a:rPr>
              <a:t>的全优化版本，还可以改 </a:t>
            </a:r>
            <a:r>
              <a:rPr lang="en-US" altLang="zh-CN" sz="1800">
                <a:solidFill>
                  <a:srgbClr val="FFFFFF"/>
                </a:solidFill>
                <a:ea typeface="宋体" panose="02010600030101010101" pitchFamily="2" charset="-122"/>
              </a:rPr>
              <a:t>IDA*</a:t>
            </a:r>
            <a:r>
              <a:rPr lang="zh-CN" altLang="en-US" sz="1800">
                <a:solidFill>
                  <a:srgbClr val="FFFFFF"/>
                </a:solidFill>
                <a:sym typeface="等线" panose="02010600030101010101" pitchFamily="2" charset="-122"/>
              </a:rPr>
              <a:t>，由于</a:t>
            </a:r>
            <a:r>
              <a:rPr lang="en-US" altLang="zh-CN" sz="1800">
                <a:solidFill>
                  <a:srgbClr val="FFFFFF"/>
                </a:solidFill>
                <a:ea typeface="宋体" panose="02010600030101010101" pitchFamily="2" charset="-122"/>
              </a:rPr>
              <a:t>IDA*</a:t>
            </a:r>
            <a:r>
              <a:rPr lang="zh-CN" altLang="en-US" sz="1800">
                <a:solidFill>
                  <a:srgbClr val="FFFFFF"/>
                </a:solidFill>
                <a:sym typeface="等线" panose="02010600030101010101" pitchFamily="2" charset="-122"/>
              </a:rPr>
              <a:t>的实质上是深搜，空间更优。</a:t>
            </a:r>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idx="4294967295"/>
          </p:nvPr>
        </p:nvSpPr>
        <p:spPr>
          <a:xfrm>
            <a:off x="838200" y="209550"/>
            <a:ext cx="11098213" cy="630238"/>
          </a:xfrm>
        </p:spPr>
        <p:txBody>
          <a:bodyPr/>
          <a:lstStyle/>
          <a:p>
            <a:pPr algn="r" eaLnBrk="1" hangingPunct="1"/>
            <a:r>
              <a:rPr lang="zh-CN" altLang="en-US" smtClean="0"/>
              <a:t>A*</a:t>
            </a:r>
          </a:p>
        </p:txBody>
      </p:sp>
      <p:sp>
        <p:nvSpPr>
          <p:cNvPr id="28675" name="内容占位符 2"/>
          <p:cNvSpPr>
            <a:spLocks noGrp="1" noChangeArrowheads="1"/>
          </p:cNvSpPr>
          <p:nvPr>
            <p:ph idx="4294967295"/>
          </p:nvPr>
        </p:nvSpPr>
        <p:spPr>
          <a:xfrm>
            <a:off x="501650" y="1336675"/>
            <a:ext cx="11206163" cy="1408113"/>
          </a:xfrm>
        </p:spPr>
        <p:txBody>
          <a:bodyPr/>
          <a:lstStyle/>
          <a:p>
            <a:pPr marL="0" indent="0" algn="ctr" eaLnBrk="1" hangingPunct="1">
              <a:buFont typeface="Arial" panose="020B0604020202020204" pitchFamily="34" charset="0"/>
              <a:buNone/>
            </a:pPr>
            <a:r>
              <a:rPr lang="zh-CN" altLang="en-US" sz="2400" smtClean="0">
                <a:latin typeface="等线" panose="02010600030101010101" pitchFamily="2" charset="-122"/>
                <a:sym typeface="等线" panose="02010600030101010101" pitchFamily="2" charset="-122"/>
              </a:rPr>
              <a:t>总结一下八数码的解法</a:t>
            </a:r>
            <a:endParaRPr lang="en-US" altLang="zh-CN" sz="2400" smtClean="0">
              <a:latin typeface="等线" panose="02010600030101010101" pitchFamily="2" charset="-122"/>
              <a:sym typeface="等线" panose="02010600030101010101" pitchFamily="2" charset="-122"/>
            </a:endParaRPr>
          </a:p>
        </p:txBody>
      </p:sp>
      <p:sp>
        <p:nvSpPr>
          <p:cNvPr id="28676" name="文本框 3"/>
          <p:cNvSpPr>
            <a:spLocks noChangeArrowheads="1"/>
          </p:cNvSpPr>
          <p:nvPr/>
        </p:nvSpPr>
        <p:spPr bwMode="auto">
          <a:xfrm>
            <a:off x="741363" y="587375"/>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伟大的八数码：</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pitchFamily="2" charset="-122"/>
            </a:endParaRPr>
          </a:p>
        </p:txBody>
      </p:sp>
      <p:sp>
        <p:nvSpPr>
          <p:cNvPr id="28677" name="文本框 7"/>
          <p:cNvSpPr>
            <a:spLocks noChangeArrowheads="1"/>
          </p:cNvSpPr>
          <p:nvPr/>
        </p:nvSpPr>
        <p:spPr bwMode="auto">
          <a:xfrm>
            <a:off x="0" y="2744788"/>
            <a:ext cx="1219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0000"/>
                </a:solidFill>
                <a:ea typeface="宋体" panose="02010600030101010101" pitchFamily="2" charset="-122"/>
                <a:cs typeface="Calibri" panose="020F0502020204030204" pitchFamily="34" charset="0"/>
              </a:rPr>
              <a:t>BFS</a:t>
            </a:r>
            <a:r>
              <a:rPr lang="en-US" altLang="zh-CN" sz="1800">
                <a:solidFill>
                  <a:srgbClr val="FFFFFF"/>
                </a:solidFill>
                <a:ea typeface="宋体" panose="02010600030101010101" pitchFamily="2" charset="-122"/>
                <a:cs typeface="Calibri" panose="020F0502020204030204" pitchFamily="34" charset="0"/>
              </a:rPr>
              <a:t> +</a:t>
            </a:r>
            <a:r>
              <a:rPr lang="zh-CN" altLang="en-US" sz="1800">
                <a:solidFill>
                  <a:srgbClr val="FFFFFF"/>
                </a:solidFill>
                <a:cs typeface="Calibri" panose="020F0502020204030204" pitchFamily="34" charset="0"/>
                <a:sym typeface="等线" panose="02010600030101010101" pitchFamily="2" charset="-122"/>
              </a:rPr>
              <a:t>打表记录</a:t>
            </a:r>
            <a:r>
              <a:rPr lang="en-US" altLang="zh-CN" sz="1800">
                <a:solidFill>
                  <a:srgbClr val="FFFFFF"/>
                </a:solidFill>
                <a:ea typeface="宋体" panose="02010600030101010101" pitchFamily="2" charset="-122"/>
                <a:cs typeface="Calibri" panose="020F0502020204030204" pitchFamily="34" charset="0"/>
              </a:rPr>
              <a:t>+</a:t>
            </a:r>
            <a:r>
              <a:rPr lang="zh-CN" altLang="en-US" sz="1800">
                <a:solidFill>
                  <a:srgbClr val="FFFFFF"/>
                </a:solidFill>
                <a:cs typeface="Calibri" panose="020F0502020204030204" pitchFamily="34" charset="0"/>
                <a:sym typeface="等线" panose="02010600030101010101" pitchFamily="2" charset="-122"/>
              </a:rPr>
              <a:t>逆序数判无解</a:t>
            </a:r>
            <a:r>
              <a:rPr lang="en-US" altLang="zh-CN" sz="1800">
                <a:solidFill>
                  <a:srgbClr val="FFFFFF"/>
                </a:solidFill>
                <a:ea typeface="宋体" panose="02010600030101010101" pitchFamily="2" charset="-122"/>
                <a:cs typeface="Calibri" panose="020F0502020204030204" pitchFamily="34" charset="0"/>
              </a:rPr>
              <a:t>+</a:t>
            </a:r>
            <a:r>
              <a:rPr lang="zh-CN" altLang="en-US" sz="1800">
                <a:solidFill>
                  <a:srgbClr val="FFFFFF"/>
                </a:solidFill>
                <a:sym typeface="等线" panose="02010600030101010101" pitchFamily="2" charset="-122"/>
              </a:rPr>
              <a:t>康托展开判重</a:t>
            </a:r>
            <a:r>
              <a:rPr lang="en-US" altLang="zh-CN" sz="1800">
                <a:solidFill>
                  <a:srgbClr val="FFFFFF"/>
                </a:solidFill>
                <a:ea typeface="宋体" panose="02010600030101010101" pitchFamily="2" charset="-122"/>
              </a:rPr>
              <a:t>+</a:t>
            </a:r>
            <a:r>
              <a:rPr lang="zh-CN" altLang="en-US" sz="1800">
                <a:solidFill>
                  <a:srgbClr val="FFFFFF"/>
                </a:solidFill>
                <a:sym typeface="等线" panose="02010600030101010101" pitchFamily="2" charset="-122"/>
              </a:rPr>
              <a:t>回溯记录路径</a:t>
            </a:r>
            <a:endParaRPr lang="en-US" altLang="zh-CN" sz="1800">
              <a:solidFill>
                <a:srgbClr val="FFFFFF"/>
              </a:solidFill>
              <a:ea typeface="宋体" panose="02010600030101010101" pitchFamily="2" charset="-122"/>
            </a:endParaRPr>
          </a:p>
          <a:p>
            <a:pPr algn="ctr" eaLnBrk="1" hangingPunct="1">
              <a:lnSpc>
                <a:spcPct val="100000"/>
              </a:lnSpc>
              <a:spcBef>
                <a:spcPct val="0"/>
              </a:spcBef>
              <a:buFont typeface="Arial" panose="020B0604020202020204" pitchFamily="34" charset="0"/>
              <a:buNone/>
            </a:pPr>
            <a:r>
              <a:rPr lang="zh-CN" altLang="en-US" sz="3600" b="1">
                <a:solidFill>
                  <a:srgbClr val="FF0000"/>
                </a:solidFill>
                <a:sym typeface="等线" panose="02010600030101010101" pitchFamily="2" charset="-122"/>
              </a:rPr>
              <a:t>双向</a:t>
            </a:r>
            <a:r>
              <a:rPr lang="en-US" altLang="zh-CN" sz="3600" b="1">
                <a:solidFill>
                  <a:srgbClr val="FF0000"/>
                </a:solidFill>
                <a:ea typeface="宋体" panose="02010600030101010101" pitchFamily="2" charset="-122"/>
              </a:rPr>
              <a:t>BFS </a:t>
            </a:r>
            <a:r>
              <a:rPr lang="en-US" altLang="zh-CN" sz="1800">
                <a:solidFill>
                  <a:srgbClr val="FFFFFF"/>
                </a:solidFill>
                <a:ea typeface="宋体" panose="02010600030101010101" pitchFamily="2" charset="-122"/>
              </a:rPr>
              <a:t>+</a:t>
            </a:r>
            <a:r>
              <a:rPr lang="zh-CN" altLang="en-US" sz="1800">
                <a:solidFill>
                  <a:srgbClr val="FFFFFF"/>
                </a:solidFill>
                <a:sym typeface="等线" panose="02010600030101010101" pitchFamily="2" charset="-122"/>
              </a:rPr>
              <a:t>逆序数判无解</a:t>
            </a:r>
            <a:r>
              <a:rPr lang="en-US" altLang="zh-CN" sz="1800">
                <a:solidFill>
                  <a:srgbClr val="FFFFFF"/>
                </a:solidFill>
                <a:ea typeface="宋体" panose="02010600030101010101" pitchFamily="2" charset="-122"/>
              </a:rPr>
              <a:t>+</a:t>
            </a:r>
            <a:r>
              <a:rPr lang="zh-CN" altLang="en-US" sz="1800">
                <a:solidFill>
                  <a:srgbClr val="FFFFFF"/>
                </a:solidFill>
                <a:sym typeface="等线" panose="02010600030101010101" pitchFamily="2" charset="-122"/>
              </a:rPr>
              <a:t>康托展开判重</a:t>
            </a:r>
            <a:r>
              <a:rPr lang="en-US" altLang="zh-CN" sz="1800">
                <a:solidFill>
                  <a:srgbClr val="FFFFFF"/>
                </a:solidFill>
                <a:ea typeface="宋体" panose="02010600030101010101" pitchFamily="2" charset="-122"/>
              </a:rPr>
              <a:t>+</a:t>
            </a:r>
            <a:r>
              <a:rPr lang="zh-CN" altLang="en-US" sz="1800">
                <a:solidFill>
                  <a:srgbClr val="FFFFFF"/>
                </a:solidFill>
                <a:sym typeface="等线" panose="02010600030101010101" pitchFamily="2" charset="-122"/>
              </a:rPr>
              <a:t>回溯记录路径</a:t>
            </a:r>
            <a:endParaRPr lang="en-US" altLang="zh-CN" sz="1800">
              <a:solidFill>
                <a:srgbClr val="FFFFFF"/>
              </a:solidFill>
              <a:ea typeface="宋体" panose="02010600030101010101" pitchFamily="2" charset="-122"/>
            </a:endParaRPr>
          </a:p>
          <a:p>
            <a:pPr algn="ctr" eaLnBrk="1" hangingPunct="1">
              <a:lnSpc>
                <a:spcPct val="100000"/>
              </a:lnSpc>
              <a:spcBef>
                <a:spcPct val="0"/>
              </a:spcBef>
              <a:buFont typeface="Arial" panose="020B0604020202020204" pitchFamily="34" charset="0"/>
              <a:buNone/>
            </a:pPr>
            <a:r>
              <a:rPr lang="en-US" altLang="zh-CN" sz="3600" b="1">
                <a:solidFill>
                  <a:srgbClr val="FF0000"/>
                </a:solidFill>
                <a:ea typeface="宋体" panose="02010600030101010101" pitchFamily="2" charset="-122"/>
              </a:rPr>
              <a:t>A*</a:t>
            </a:r>
            <a:r>
              <a:rPr lang="en-US" altLang="zh-CN" sz="2000">
                <a:solidFill>
                  <a:srgbClr val="FFFFFF"/>
                </a:solidFill>
                <a:ea typeface="宋体" panose="02010600030101010101" pitchFamily="2" charset="-122"/>
              </a:rPr>
              <a:t> +</a:t>
            </a:r>
            <a:r>
              <a:rPr lang="zh-CN" altLang="en-US" sz="2000">
                <a:solidFill>
                  <a:srgbClr val="FFFFFF"/>
                </a:solidFill>
                <a:sym typeface="等线" panose="02010600030101010101" pitchFamily="2" charset="-122"/>
              </a:rPr>
              <a:t>曼哈顿估价</a:t>
            </a:r>
            <a:r>
              <a:rPr lang="en-US" altLang="zh-CN" sz="2000">
                <a:solidFill>
                  <a:srgbClr val="FFFFFF"/>
                </a:solidFill>
                <a:ea typeface="宋体" panose="02010600030101010101" pitchFamily="2" charset="-122"/>
              </a:rPr>
              <a:t>+</a:t>
            </a:r>
            <a:r>
              <a:rPr lang="zh-CN" altLang="en-US" sz="2000">
                <a:solidFill>
                  <a:srgbClr val="FFFFFF"/>
                </a:solidFill>
                <a:sym typeface="等线" panose="02010600030101010101" pitchFamily="2" charset="-122"/>
              </a:rPr>
              <a:t>逆序数判无解</a:t>
            </a:r>
            <a:r>
              <a:rPr lang="en-US" altLang="zh-CN" sz="2000">
                <a:solidFill>
                  <a:srgbClr val="FFFFFF"/>
                </a:solidFill>
                <a:ea typeface="宋体" panose="02010600030101010101" pitchFamily="2" charset="-122"/>
              </a:rPr>
              <a:t>+</a:t>
            </a:r>
            <a:r>
              <a:rPr lang="zh-CN" altLang="en-US" sz="2000">
                <a:solidFill>
                  <a:srgbClr val="FFFFFF"/>
                </a:solidFill>
                <a:sym typeface="等线" panose="02010600030101010101" pitchFamily="2" charset="-122"/>
              </a:rPr>
              <a:t>康托展开判重</a:t>
            </a:r>
            <a:r>
              <a:rPr lang="en-US" altLang="zh-CN" sz="2000">
                <a:solidFill>
                  <a:srgbClr val="FFFFFF"/>
                </a:solidFill>
                <a:ea typeface="宋体" panose="02010600030101010101" pitchFamily="2" charset="-122"/>
              </a:rPr>
              <a:t>+</a:t>
            </a:r>
            <a:r>
              <a:rPr lang="zh-CN" altLang="en-US" sz="2000">
                <a:solidFill>
                  <a:srgbClr val="FFFFFF"/>
                </a:solidFill>
                <a:sym typeface="等线" panose="02010600030101010101" pitchFamily="2" charset="-122"/>
              </a:rPr>
              <a:t>回溯记录路径</a:t>
            </a:r>
            <a:endParaRPr lang="en-US" altLang="zh-CN" sz="2000">
              <a:solidFill>
                <a:srgbClr val="FFFFFF"/>
              </a:solidFill>
              <a:ea typeface="宋体" panose="02010600030101010101" pitchFamily="2" charset="-122"/>
            </a:endParaRPr>
          </a:p>
          <a:p>
            <a:pPr algn="ctr" eaLnBrk="1" hangingPunct="1">
              <a:lnSpc>
                <a:spcPct val="100000"/>
              </a:lnSpc>
              <a:spcBef>
                <a:spcPct val="0"/>
              </a:spcBef>
              <a:buFont typeface="Arial" panose="020B0604020202020204" pitchFamily="34" charset="0"/>
              <a:buNone/>
            </a:pPr>
            <a:r>
              <a:rPr lang="en-US" altLang="zh-CN" sz="3600" b="1">
                <a:solidFill>
                  <a:srgbClr val="FF0000"/>
                </a:solidFill>
                <a:ea typeface="宋体" panose="02010600030101010101" pitchFamily="2" charset="-122"/>
              </a:rPr>
              <a:t>IDA* </a:t>
            </a:r>
            <a:r>
              <a:rPr lang="en-US" altLang="zh-CN" sz="1800">
                <a:solidFill>
                  <a:srgbClr val="FFFFFF"/>
                </a:solidFill>
                <a:ea typeface="宋体" panose="02010600030101010101" pitchFamily="2" charset="-122"/>
              </a:rPr>
              <a:t>+</a:t>
            </a:r>
            <a:r>
              <a:rPr lang="zh-CN" altLang="en-US" sz="1800">
                <a:solidFill>
                  <a:srgbClr val="FFFFFF"/>
                </a:solidFill>
                <a:sym typeface="等线" panose="02010600030101010101" pitchFamily="2" charset="-122"/>
              </a:rPr>
              <a:t>曼哈顿估价</a:t>
            </a:r>
            <a:r>
              <a:rPr lang="en-US" altLang="zh-CN" sz="1800">
                <a:solidFill>
                  <a:srgbClr val="FFFFFF"/>
                </a:solidFill>
                <a:ea typeface="宋体" panose="02010600030101010101" pitchFamily="2" charset="-122"/>
              </a:rPr>
              <a:t>+</a:t>
            </a:r>
            <a:r>
              <a:rPr lang="zh-CN" altLang="en-US" sz="1800">
                <a:solidFill>
                  <a:srgbClr val="FFFFFF"/>
                </a:solidFill>
                <a:sym typeface="等线" panose="02010600030101010101" pitchFamily="2" charset="-122"/>
              </a:rPr>
              <a:t>逆序数判无解</a:t>
            </a:r>
            <a:r>
              <a:rPr lang="en-US" altLang="zh-CN" sz="1800">
                <a:solidFill>
                  <a:srgbClr val="FFFFFF"/>
                </a:solidFill>
                <a:ea typeface="宋体" panose="02010600030101010101" pitchFamily="2" charset="-122"/>
              </a:rPr>
              <a:t>+</a:t>
            </a:r>
            <a:r>
              <a:rPr lang="zh-CN" altLang="en-US" sz="1800">
                <a:solidFill>
                  <a:srgbClr val="FFFFFF"/>
                </a:solidFill>
                <a:sym typeface="等线" panose="02010600030101010101" pitchFamily="2" charset="-122"/>
              </a:rPr>
              <a:t>康托展开判重</a:t>
            </a:r>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4294967295"/>
          </p:nvPr>
        </p:nvSpPr>
        <p:spPr>
          <a:xfrm>
            <a:off x="838200" y="2384425"/>
            <a:ext cx="10515600" cy="3792538"/>
          </a:xfrm>
        </p:spPr>
        <p:txBody>
          <a:bodyPr/>
          <a:lstStyle/>
          <a:p>
            <a:pPr marL="0" indent="0" algn="ctr" eaLnBrk="1" hangingPunct="1">
              <a:buFont typeface="Arial" panose="020B0604020202020204" pitchFamily="34" charset="0"/>
              <a:buNone/>
            </a:pPr>
            <a:r>
              <a:rPr lang="en-US" altLang="zh-CN" sz="4400" smtClean="0"/>
              <a:t>THE END</a:t>
            </a:r>
            <a:endParaRPr lang="zh-CN" altLang="en-US" sz="4400" smtClean="0"/>
          </a:p>
          <a:p>
            <a:pPr marL="0" indent="0" algn="ctr" eaLnBrk="1" hangingPunct="1">
              <a:buFont typeface="Arial" panose="020B0604020202020204" pitchFamily="34" charset="0"/>
              <a:buNone/>
            </a:pPr>
            <a:r>
              <a:rPr lang="en-US" altLang="zh-CN" sz="4400" smtClean="0"/>
              <a:t> </a:t>
            </a:r>
            <a:r>
              <a:rPr lang="en-US" altLang="zh-CN" smtClean="0"/>
              <a:t>Have fun!</a:t>
            </a:r>
            <a:endParaRPr lang="zh-CN" altLang="en-US" smtClean="0"/>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idx="4294967295"/>
          </p:nvPr>
        </p:nvSpPr>
        <p:spPr>
          <a:xfrm>
            <a:off x="838200" y="209550"/>
            <a:ext cx="11098213" cy="630238"/>
          </a:xfrm>
        </p:spPr>
        <p:txBody>
          <a:bodyPr/>
          <a:lstStyle/>
          <a:p>
            <a:pPr algn="r" eaLnBrk="1" hangingPunct="1"/>
            <a:r>
              <a:rPr lang="zh-CN" altLang="en-US" smtClean="0"/>
              <a:t>逆序数</a:t>
            </a:r>
          </a:p>
        </p:txBody>
      </p:sp>
      <p:sp>
        <p:nvSpPr>
          <p:cNvPr id="30723" name="内容占位符 2"/>
          <p:cNvSpPr>
            <a:spLocks noGrp="1" noChangeArrowheads="1"/>
          </p:cNvSpPr>
          <p:nvPr>
            <p:ph idx="4294967295"/>
          </p:nvPr>
        </p:nvSpPr>
        <p:spPr>
          <a:xfrm>
            <a:off x="465138" y="839788"/>
            <a:ext cx="11206162" cy="1408112"/>
          </a:xfrm>
        </p:spPr>
        <p:txBody>
          <a:bodyPr/>
          <a:lstStyle/>
          <a:p>
            <a:pPr marL="0" indent="0" algn="ctr" eaLnBrk="1" hangingPunct="1">
              <a:buFont typeface="Arial" panose="020B0604020202020204" pitchFamily="34" charset="0"/>
              <a:buNone/>
            </a:pPr>
            <a:r>
              <a:rPr lang="zh-CN" altLang="en-US" smtClean="0">
                <a:latin typeface="等线" panose="02010600030101010101" pitchFamily="2" charset="-122"/>
                <a:sym typeface="等线" panose="02010600030101010101" pitchFamily="2" charset="-122"/>
              </a:rPr>
              <a:t>逆序数</a:t>
            </a:r>
            <a:endParaRPr lang="en-US" altLang="zh-CN" smtClean="0">
              <a:latin typeface="等线" panose="02010600030101010101" pitchFamily="2" charset="-122"/>
              <a:sym typeface="等线" panose="02010600030101010101" pitchFamily="2" charset="-122"/>
            </a:endParaRPr>
          </a:p>
        </p:txBody>
      </p:sp>
      <p:sp>
        <p:nvSpPr>
          <p:cNvPr id="30724" name="文本框 3"/>
          <p:cNvSpPr>
            <a:spLocks noChangeArrowheads="1"/>
          </p:cNvSpPr>
          <p:nvPr/>
        </p:nvSpPr>
        <p:spPr bwMode="auto">
          <a:xfrm>
            <a:off x="741363" y="587375"/>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康拓展开</a:t>
            </a:r>
            <a:r>
              <a:rPr lang="en-US" altLang="zh-CN" sz="1800">
                <a:solidFill>
                  <a:srgbClr val="FFFFFF"/>
                </a:solidFill>
                <a:latin typeface="楷体" panose="02010609060101010101" pitchFamily="49" charset="-122"/>
                <a:ea typeface="楷体" panose="02010609060101010101" pitchFamily="49" charset="-122"/>
                <a:sym typeface="楷体" panose="02010609060101010101" pitchFamily="49" charset="-122"/>
              </a:rPr>
              <a:t>hash</a:t>
            </a: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pitchFamily="2" charset="-122"/>
            </a:endParaRPr>
          </a:p>
        </p:txBody>
      </p:sp>
      <p:sp>
        <p:nvSpPr>
          <p:cNvPr id="30725" name="文本框 6">
            <a:hlinkClick r:id="rId2" action="ppaction://hlinksldjump"/>
          </p:cNvPr>
          <p:cNvSpPr>
            <a:spLocks noChangeArrowheads="1"/>
          </p:cNvSpPr>
          <p:nvPr/>
        </p:nvSpPr>
        <p:spPr bwMode="auto">
          <a:xfrm>
            <a:off x="10520363" y="6232525"/>
            <a:ext cx="1441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a:solidFill>
                  <a:srgbClr val="FFFFFF"/>
                </a:solidFill>
                <a:ea typeface="宋体" panose="02010600030101010101" pitchFamily="2" charset="-122"/>
                <a:cs typeface="Calibri" panose="020F0502020204030204" pitchFamily="34" charset="0"/>
              </a:rPr>
              <a:t>Go Back-&gt;</a:t>
            </a:r>
            <a:endParaRPr lang="zh-CN" altLang="en-US" sz="2400">
              <a:solidFill>
                <a:srgbClr val="FFFFFF"/>
              </a:solidFill>
              <a:cs typeface="Calibri" panose="020F0502020204030204" pitchFamily="34" charset="0"/>
              <a:sym typeface="等线" panose="02010600030101010101" pitchFamily="2" charset="-122"/>
            </a:endParaRPr>
          </a:p>
        </p:txBody>
      </p:sp>
      <p:sp>
        <p:nvSpPr>
          <p:cNvPr id="30726" name="文本框 9"/>
          <p:cNvSpPr>
            <a:spLocks noChangeArrowheads="1"/>
          </p:cNvSpPr>
          <p:nvPr/>
        </p:nvSpPr>
        <p:spPr bwMode="auto">
          <a:xfrm>
            <a:off x="838200" y="1981200"/>
            <a:ext cx="53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latin typeface="楷体" panose="02010609060101010101" pitchFamily="49" charset="-122"/>
                <a:ea typeface="楷体" panose="02010609060101010101" pitchFamily="49" charset="-122"/>
                <a:sym typeface="楷体" panose="02010609060101010101" pitchFamily="49" charset="-122"/>
              </a:rPr>
              <a:t>eg:</a:t>
            </a:r>
          </a:p>
        </p:txBody>
      </p:sp>
      <p:sp>
        <p:nvSpPr>
          <p:cNvPr id="30727" name="文本框 7"/>
          <p:cNvSpPr>
            <a:spLocks noChangeArrowheads="1"/>
          </p:cNvSpPr>
          <p:nvPr/>
        </p:nvSpPr>
        <p:spPr bwMode="auto">
          <a:xfrm>
            <a:off x="2143125" y="300355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cs typeface="Calibri" panose="020F0502020204030204" pitchFamily="34" charset="0"/>
            </a:endParaRPr>
          </a:p>
        </p:txBody>
      </p:sp>
      <p:sp>
        <p:nvSpPr>
          <p:cNvPr id="30728" name="文本框 4"/>
          <p:cNvSpPr>
            <a:spLocks noChangeArrowheads="1"/>
          </p:cNvSpPr>
          <p:nvPr/>
        </p:nvSpPr>
        <p:spPr bwMode="auto">
          <a:xfrm>
            <a:off x="3089275" y="1430338"/>
            <a:ext cx="5956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逆序数就是所有数字之间存在前面的大于后面的情况数。</a:t>
            </a:r>
            <a:endParaRPr lang="en-US" altLang="zh-CN" sz="1800">
              <a:solidFill>
                <a:srgbClr val="FFFFFF"/>
              </a:solidFill>
              <a:ea typeface="宋体" panose="02010600030101010101" pitchFamily="2" charset="-122"/>
              <a:cs typeface="Calibri" panose="020F0502020204030204" pitchFamily="34" charset="0"/>
            </a:endParaRPr>
          </a:p>
        </p:txBody>
      </p:sp>
      <p:sp>
        <p:nvSpPr>
          <p:cNvPr id="30729" name="文本框 11"/>
          <p:cNvSpPr>
            <a:spLocks noChangeArrowheads="1"/>
          </p:cNvSpPr>
          <p:nvPr/>
        </p:nvSpPr>
        <p:spPr bwMode="auto">
          <a:xfrm>
            <a:off x="1290638" y="2179638"/>
            <a:ext cx="4524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12354 </a:t>
            </a:r>
            <a:r>
              <a:rPr lang="zh-CN" altLang="en-US" sz="1800">
                <a:solidFill>
                  <a:srgbClr val="FFFFFF"/>
                </a:solidFill>
                <a:cs typeface="Calibri" panose="020F0502020204030204" pitchFamily="34" charset="0"/>
                <a:sym typeface="等线" panose="02010600030101010101" pitchFamily="2" charset="-122"/>
              </a:rPr>
              <a:t>的逆序数就是</a:t>
            </a:r>
            <a:r>
              <a:rPr lang="en-US" altLang="zh-CN" sz="1800">
                <a:solidFill>
                  <a:srgbClr val="FFFFFF"/>
                </a:solidFill>
                <a:ea typeface="宋体" panose="02010600030101010101" pitchFamily="2" charset="-122"/>
                <a:cs typeface="Calibri" panose="020F0502020204030204" pitchFamily="34" charset="0"/>
              </a:rPr>
              <a:t>1</a:t>
            </a:r>
            <a:r>
              <a:rPr lang="zh-CN" altLang="en-US" sz="1800">
                <a:solidFill>
                  <a:srgbClr val="FFFFFF"/>
                </a:solidFill>
                <a:sym typeface="等线" panose="02010600030101010101" pitchFamily="2" charset="-122"/>
              </a:rPr>
              <a:t>，</a:t>
            </a:r>
            <a:r>
              <a:rPr lang="en-US" altLang="zh-CN" sz="1800">
                <a:solidFill>
                  <a:srgbClr val="FFFFFF"/>
                </a:solidFill>
                <a:ea typeface="宋体" panose="02010600030101010101" pitchFamily="2" charset="-122"/>
              </a:rPr>
              <a:t>5&gt;4</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51234 </a:t>
            </a:r>
            <a:r>
              <a:rPr lang="zh-CN" altLang="en-US" sz="1800">
                <a:solidFill>
                  <a:srgbClr val="FFFFFF"/>
                </a:solidFill>
                <a:sym typeface="等线" panose="02010600030101010101" pitchFamily="2" charset="-122"/>
              </a:rPr>
              <a:t>的逆序数就是</a:t>
            </a:r>
            <a:r>
              <a:rPr lang="en-US" altLang="zh-CN" sz="1800">
                <a:solidFill>
                  <a:srgbClr val="FFFFFF"/>
                </a:solidFill>
                <a:ea typeface="宋体" panose="02010600030101010101" pitchFamily="2" charset="-122"/>
              </a:rPr>
              <a:t>4</a:t>
            </a:r>
            <a:r>
              <a:rPr lang="zh-CN" altLang="en-US" sz="1800">
                <a:solidFill>
                  <a:srgbClr val="FFFFFF"/>
                </a:solidFill>
                <a:sym typeface="等线" panose="02010600030101010101" pitchFamily="2" charset="-122"/>
              </a:rPr>
              <a:t>，</a:t>
            </a:r>
            <a:r>
              <a:rPr lang="en-US" altLang="zh-CN" sz="1800">
                <a:solidFill>
                  <a:srgbClr val="FFFFFF"/>
                </a:solidFill>
                <a:ea typeface="宋体" panose="02010600030101010101" pitchFamily="2" charset="-122"/>
              </a:rPr>
              <a:t>5</a:t>
            </a:r>
            <a:r>
              <a:rPr lang="zh-CN" altLang="en-US" sz="1800">
                <a:solidFill>
                  <a:srgbClr val="FFFFFF"/>
                </a:solidFill>
                <a:sym typeface="等线" panose="02010600030101010101" pitchFamily="2" charset="-122"/>
              </a:rPr>
              <a:t>大于后面的四个数</a:t>
            </a:r>
          </a:p>
        </p:txBody>
      </p:sp>
      <p:graphicFrame>
        <p:nvGraphicFramePr>
          <p:cNvPr id="30730" name="表格 13"/>
          <p:cNvGraphicFramePr>
            <a:graphicFrameLocks noGrp="1"/>
          </p:cNvGraphicFramePr>
          <p:nvPr/>
        </p:nvGraphicFramePr>
        <p:xfrm>
          <a:off x="1936750" y="3660775"/>
          <a:ext cx="1208088" cy="1250950"/>
        </p:xfrm>
        <a:graphic>
          <a:graphicData uri="http://schemas.openxmlformats.org/drawingml/2006/table">
            <a:tbl>
              <a:tblPr/>
              <a:tblGrid>
                <a:gridCol w="403225">
                  <a:extLst>
                    <a:ext uri="{9D8B030D-6E8A-4147-A177-3AD203B41FA5}">
                      <a16:colId xmlns:a16="http://schemas.microsoft.com/office/drawing/2014/main" val="2259799982"/>
                    </a:ext>
                  </a:extLst>
                </a:gridCol>
                <a:gridCol w="401638">
                  <a:extLst>
                    <a:ext uri="{9D8B030D-6E8A-4147-A177-3AD203B41FA5}">
                      <a16:colId xmlns:a16="http://schemas.microsoft.com/office/drawing/2014/main" val="988666660"/>
                    </a:ext>
                  </a:extLst>
                </a:gridCol>
                <a:gridCol w="403225">
                  <a:extLst>
                    <a:ext uri="{9D8B030D-6E8A-4147-A177-3AD203B41FA5}">
                      <a16:colId xmlns:a16="http://schemas.microsoft.com/office/drawing/2014/main" val="3203321301"/>
                    </a:ext>
                  </a:extLst>
                </a:gridCol>
              </a:tblGrid>
              <a:tr h="4175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 </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859409379"/>
                  </a:ext>
                </a:extLst>
              </a:tr>
              <a:tr h="417513">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X</a:t>
                      </a:r>
                      <a:endParaRPr kumimoji="0" lang="zh-CN" altLang="en-US" sz="1800" b="0" i="0" u="none" strike="noStrike" cap="none" normalizeH="0" baseline="0" smtClean="0">
                        <a:ln>
                          <a:noFill/>
                        </a:ln>
                        <a:solidFill>
                          <a:srgbClr val="FF0000"/>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47433110"/>
                  </a:ext>
                </a:extLst>
              </a:tr>
              <a:tr h="41592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553469573"/>
                  </a:ext>
                </a:extLst>
              </a:tr>
            </a:tbl>
          </a:graphicData>
        </a:graphic>
      </p:graphicFrame>
      <p:sp>
        <p:nvSpPr>
          <p:cNvPr id="30748" name="文本框 12"/>
          <p:cNvSpPr>
            <a:spLocks noChangeArrowheads="1"/>
          </p:cNvSpPr>
          <p:nvPr/>
        </p:nvSpPr>
        <p:spPr bwMode="auto">
          <a:xfrm>
            <a:off x="3292475" y="4100513"/>
            <a:ext cx="1673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---&gt;  1234X6758</a:t>
            </a:r>
            <a:endParaRPr lang="zh-CN" altLang="en-US" sz="1800">
              <a:solidFill>
                <a:srgbClr val="FFFFFF"/>
              </a:solidFill>
              <a:cs typeface="Calibri" panose="020F0502020204030204" pitchFamily="34" charset="0"/>
              <a:sym typeface="等线" panose="02010600030101010101" pitchFamily="2" charset="-122"/>
            </a:endParaRPr>
          </a:p>
        </p:txBody>
      </p:sp>
      <p:sp>
        <p:nvSpPr>
          <p:cNvPr id="30749" name="文本框 14"/>
          <p:cNvSpPr>
            <a:spLocks noChangeArrowheads="1"/>
          </p:cNvSpPr>
          <p:nvPr/>
        </p:nvSpPr>
        <p:spPr bwMode="auto">
          <a:xfrm>
            <a:off x="5318125" y="3822700"/>
            <a:ext cx="6022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可以看出这个序列的逆序数是 </a:t>
            </a:r>
            <a:r>
              <a:rPr lang="en-US" altLang="zh-CN" sz="1800">
                <a:solidFill>
                  <a:srgbClr val="FFFFFF"/>
                </a:solidFill>
                <a:ea typeface="宋体" panose="02010600030101010101" pitchFamily="2" charset="-122"/>
                <a:cs typeface="Calibri" panose="020F0502020204030204" pitchFamily="34" charset="0"/>
              </a:rPr>
              <a:t>2 </a:t>
            </a:r>
            <a:r>
              <a:rPr lang="zh-CN" altLang="en-US" sz="1800">
                <a:solidFill>
                  <a:srgbClr val="FFFFFF"/>
                </a:solidFill>
                <a:sym typeface="等线" panose="02010600030101010101" pitchFamily="2" charset="-122"/>
              </a:rPr>
              <a:t>。之后 </a:t>
            </a:r>
            <a:r>
              <a:rPr lang="en-US" altLang="zh-CN" sz="1800">
                <a:solidFill>
                  <a:srgbClr val="FFFFFF"/>
                </a:solidFill>
                <a:ea typeface="宋体" panose="02010600030101010101" pitchFamily="2" charset="-122"/>
              </a:rPr>
              <a:t>X </a:t>
            </a:r>
            <a:r>
              <a:rPr lang="zh-CN" altLang="en-US" sz="1800">
                <a:solidFill>
                  <a:srgbClr val="FFFFFF"/>
                </a:solidFill>
                <a:sym typeface="等线" panose="02010600030101010101" pitchFamily="2" charset="-122"/>
              </a:rPr>
              <a:t>左右移动不会影响逆序数，上下移动在序列中跳过两个字符，所以改变的逆序数也一定是偶数。</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749"/>
                                        </p:tgtEl>
                                        <p:attrNameLst>
                                          <p:attrName>style.visibility</p:attrName>
                                        </p:attrNameLst>
                                      </p:cBhvr>
                                      <p:to>
                                        <p:strVal val="visible"/>
                                      </p:to>
                                    </p:set>
                                    <p:animEffect>
                                      <p:cBhvr>
                                        <p:cTn id="7" dur="500"/>
                                        <p:tgtEl>
                                          <p:spTgt spid="3074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0748"/>
                                        </p:tgtEl>
                                        <p:attrNameLst>
                                          <p:attrName>style.visibility</p:attrName>
                                        </p:attrNameLst>
                                      </p:cBhvr>
                                      <p:to>
                                        <p:strVal val="visible"/>
                                      </p:to>
                                    </p:set>
                                    <p:animEffect>
                                      <p:cBhvr>
                                        <p:cTn id="10" dur="500"/>
                                        <p:tgtEl>
                                          <p:spTgt spid="30748"/>
                                        </p:tgtEl>
                                      </p:cBhvr>
                                    </p:animEffect>
                                  </p:childTnLst>
                                </p:cTn>
                              </p:par>
                              <p:par>
                                <p:cTn id="11" presetID="22" presetClass="entr" presetSubtype="1" fill="hold" nodeType="withEffect">
                                  <p:stCondLst>
                                    <p:cond delay="0"/>
                                  </p:stCondLst>
                                  <p:childTnLst>
                                    <p:set>
                                      <p:cBhvr>
                                        <p:cTn id="12" dur="1" fill="hold">
                                          <p:stCondLst>
                                            <p:cond delay="0"/>
                                          </p:stCondLst>
                                        </p:cTn>
                                        <p:tgtEl>
                                          <p:spTgt spid="30730"/>
                                        </p:tgtEl>
                                        <p:attrNameLst>
                                          <p:attrName>style.visibility</p:attrName>
                                        </p:attrNameLst>
                                      </p:cBhvr>
                                      <p:to>
                                        <p:strVal val="visible"/>
                                      </p:to>
                                    </p:set>
                                    <p:animEffect>
                                      <p:cBhvr>
                                        <p:cTn id="13" dur="500"/>
                                        <p:tgtEl>
                                          <p:spTgt spid="30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8" grpId="0" bldLvl="0" autoUpdateAnimBg="0"/>
      <p:bldP spid="30749"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noChangeArrowheads="1"/>
          </p:cNvSpPr>
          <p:nvPr>
            <p:ph idx="4294967295"/>
          </p:nvPr>
        </p:nvSpPr>
        <p:spPr>
          <a:xfrm>
            <a:off x="0" y="2446338"/>
            <a:ext cx="12192000" cy="2039937"/>
          </a:xfrm>
        </p:spPr>
        <p:txBody>
          <a:bodyPr/>
          <a:lstStyle/>
          <a:p>
            <a:pPr marL="0" indent="0" algn="ctr" eaLnBrk="1" hangingPunct="1">
              <a:buFont typeface="Arial" panose="020B0604020202020204" pitchFamily="34" charset="0"/>
              <a:buNone/>
            </a:pPr>
            <a:r>
              <a:rPr lang="zh-CN" altLang="en-US" smtClean="0"/>
              <a:t>编上面这一大段话已经耗尽了我的气力，然而估计没人喜欢看概念。</a:t>
            </a:r>
            <a:endParaRPr lang="en-US" altLang="zh-CN" smtClean="0"/>
          </a:p>
          <a:p>
            <a:pPr marL="0" indent="0" algn="ctr" eaLnBrk="1" hangingPunct="1">
              <a:buFont typeface="Arial" panose="020B0604020202020204" pitchFamily="34" charset="0"/>
              <a:buNone/>
            </a:pPr>
            <a:r>
              <a:rPr lang="en-US" altLang="zh-CN" smtClean="0"/>
              <a:t>(╯‵□′)╯︵┻━┻</a:t>
            </a:r>
            <a:endParaRPr lang="zh-CN" altLang="en-US" smtClean="0"/>
          </a:p>
        </p:txBody>
      </p:sp>
      <p:sp>
        <p:nvSpPr>
          <p:cNvPr id="5123" name="内容占位符 2"/>
          <p:cNvSpPr>
            <a:spLocks noChangeArrowheads="1"/>
          </p:cNvSpPr>
          <p:nvPr/>
        </p:nvSpPr>
        <p:spPr bwMode="auto">
          <a:xfrm>
            <a:off x="0" y="3660775"/>
            <a:ext cx="1219200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buFont typeface="Arial" panose="020B0604020202020204" pitchFamily="34" charset="0"/>
              <a:buNone/>
            </a:pPr>
            <a:r>
              <a:rPr lang="zh-CN" altLang="en-US"/>
              <a:t>但是我还是得继续写。</a:t>
            </a:r>
            <a:endParaRPr lang="en-US" altLang="zh-CN"/>
          </a:p>
          <a:p>
            <a:pPr algn="ctr" eaLnBrk="1" hangingPunct="1">
              <a:buFont typeface="Arial" panose="020B0604020202020204" pitchFamily="34" charset="0"/>
              <a:buNone/>
            </a:pPr>
            <a:r>
              <a:rPr lang="zh-CN" altLang="en-US"/>
              <a:t>→</a:t>
            </a:r>
            <a:r>
              <a:rPr lang="en-US" altLang="zh-CN"/>
              <a:t>_→ </a:t>
            </a:r>
            <a:r>
              <a:rPr lang="zh-CN" altLang="en-US"/>
              <a:t>←</a:t>
            </a:r>
            <a:r>
              <a:rPr lang="en-US" altLang="zh-CN"/>
              <a:t>_←</a:t>
            </a:r>
            <a:endParaRPr lang="zh-CN" altLang="en-US"/>
          </a:p>
          <a:p>
            <a:pPr algn="ctr" eaLnBrk="1" hangingPunct="1">
              <a:buFont typeface="Arial" panose="020B0604020202020204" pitchFamily="34" charset="0"/>
              <a:buNone/>
            </a:pPr>
            <a:endParaRPr lang="zh-CN" altLang="en-US"/>
          </a:p>
          <a:p>
            <a:pPr algn="ctr" eaLnBrk="1" hangingPunct="1">
              <a:buFont typeface="Arial" panose="020B0604020202020204" pitchFamily="34" charset="0"/>
              <a:buNone/>
            </a:pP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idx="4294967295"/>
          </p:nvPr>
        </p:nvSpPr>
        <p:spPr>
          <a:xfrm>
            <a:off x="838200" y="209550"/>
            <a:ext cx="11098213" cy="630238"/>
          </a:xfrm>
        </p:spPr>
        <p:txBody>
          <a:bodyPr/>
          <a:lstStyle/>
          <a:p>
            <a:pPr algn="r" eaLnBrk="1" hangingPunct="1"/>
            <a:r>
              <a:rPr lang="zh-CN" altLang="en-US" smtClean="0"/>
              <a:t>HASH</a:t>
            </a:r>
          </a:p>
        </p:txBody>
      </p:sp>
      <p:sp>
        <p:nvSpPr>
          <p:cNvPr id="31747" name="内容占位符 2"/>
          <p:cNvSpPr>
            <a:spLocks noGrp="1" noChangeArrowheads="1"/>
          </p:cNvSpPr>
          <p:nvPr>
            <p:ph idx="4294967295"/>
          </p:nvPr>
        </p:nvSpPr>
        <p:spPr>
          <a:xfrm>
            <a:off x="465138" y="839788"/>
            <a:ext cx="11206162" cy="1408112"/>
          </a:xfrm>
        </p:spPr>
        <p:txBody>
          <a:bodyPr/>
          <a:lstStyle/>
          <a:p>
            <a:pPr marL="0" indent="0" algn="ctr" eaLnBrk="1" hangingPunct="1">
              <a:buFont typeface="Arial" panose="020B0604020202020204" pitchFamily="34" charset="0"/>
              <a:buNone/>
            </a:pPr>
            <a:r>
              <a:rPr lang="en-US" altLang="zh-CN" sz="2400" smtClean="0">
                <a:latin typeface="楷体" panose="02010609060101010101" pitchFamily="49" charset="-122"/>
                <a:ea typeface="楷体" panose="02010609060101010101" pitchFamily="49" charset="-122"/>
                <a:sym typeface="楷体" panose="02010609060101010101" pitchFamily="49" charset="-122"/>
              </a:rPr>
              <a:t>Hash </a:t>
            </a:r>
            <a:r>
              <a:rPr lang="zh-CN" altLang="en-US" sz="2400" smtClean="0">
                <a:latin typeface="楷体" panose="02010609060101010101" pitchFamily="49" charset="-122"/>
                <a:ea typeface="楷体" panose="02010609060101010101" pitchFamily="49" charset="-122"/>
                <a:sym typeface="楷体" panose="02010609060101010101" pitchFamily="49" charset="-122"/>
              </a:rPr>
              <a:t>哈希（散列）</a:t>
            </a:r>
            <a:endParaRPr lang="en-US" altLang="zh-CN" sz="2400" smtClean="0">
              <a:latin typeface="楷体" panose="02010609060101010101" pitchFamily="49" charset="-122"/>
              <a:ea typeface="楷体" panose="02010609060101010101" pitchFamily="49" charset="-122"/>
              <a:sym typeface="楷体" panose="02010609060101010101" pitchFamily="49" charset="-122"/>
            </a:endParaRPr>
          </a:p>
        </p:txBody>
      </p:sp>
      <p:sp>
        <p:nvSpPr>
          <p:cNvPr id="31748" name="文本框 3"/>
          <p:cNvSpPr>
            <a:spLocks noChangeArrowheads="1"/>
          </p:cNvSpPr>
          <p:nvPr/>
        </p:nvSpPr>
        <p:spPr bwMode="auto">
          <a:xfrm>
            <a:off x="741363" y="587375"/>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康拓展开</a:t>
            </a:r>
            <a:r>
              <a:rPr lang="en-US" altLang="zh-CN" sz="1800">
                <a:solidFill>
                  <a:srgbClr val="FFFFFF"/>
                </a:solidFill>
                <a:latin typeface="楷体" panose="02010609060101010101" pitchFamily="49" charset="-122"/>
                <a:ea typeface="楷体" panose="02010609060101010101" pitchFamily="49" charset="-122"/>
                <a:sym typeface="楷体" panose="02010609060101010101" pitchFamily="49" charset="-122"/>
              </a:rPr>
              <a:t>hash</a:t>
            </a: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pitchFamily="2" charset="-122"/>
            </a:endParaRPr>
          </a:p>
        </p:txBody>
      </p:sp>
      <p:sp>
        <p:nvSpPr>
          <p:cNvPr id="31749" name="文本框 19"/>
          <p:cNvSpPr>
            <a:spLocks noChangeArrowheads="1"/>
          </p:cNvSpPr>
          <p:nvPr/>
        </p:nvSpPr>
        <p:spPr bwMode="auto">
          <a:xfrm>
            <a:off x="6875463" y="1144588"/>
            <a:ext cx="3006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a:solidFill>
                  <a:srgbClr val="00B0F0"/>
                </a:solidFill>
                <a:latin typeface="楷体" panose="02010609060101010101" pitchFamily="49" charset="-122"/>
                <a:ea typeface="楷体" panose="02010609060101010101" pitchFamily="49" charset="-122"/>
                <a:sym typeface="楷体" panose="02010609060101010101" pitchFamily="49" charset="-122"/>
              </a:rPr>
              <a:t>——</a:t>
            </a:r>
            <a:r>
              <a:rPr lang="zh-CN" altLang="en-US" sz="2000">
                <a:solidFill>
                  <a:srgbClr val="00B0F0"/>
                </a:solidFill>
                <a:latin typeface="楷体" panose="02010609060101010101" pitchFamily="49" charset="-122"/>
                <a:ea typeface="楷体" panose="02010609060101010101" pitchFamily="49" charset="-122"/>
                <a:sym typeface="楷体" panose="02010609060101010101" pitchFamily="49" charset="-122"/>
              </a:rPr>
              <a:t>哈希就是压缩映射。</a:t>
            </a:r>
            <a:endParaRPr lang="en-US" altLang="zh-CN" sz="2000">
              <a:solidFill>
                <a:srgbClr val="00B0F0"/>
              </a:solidFill>
              <a:latin typeface="楷体" panose="02010609060101010101" pitchFamily="49" charset="-122"/>
              <a:ea typeface="楷体" panose="02010609060101010101" pitchFamily="49" charset="-122"/>
              <a:sym typeface="楷体" panose="02010609060101010101" pitchFamily="49" charset="-122"/>
            </a:endParaRPr>
          </a:p>
        </p:txBody>
      </p:sp>
      <p:sp>
        <p:nvSpPr>
          <p:cNvPr id="31750" name="文本框 6">
            <a:hlinkClick r:id="rId2" action="ppaction://hlinksldjump"/>
          </p:cNvPr>
          <p:cNvSpPr>
            <a:spLocks noChangeArrowheads="1"/>
          </p:cNvSpPr>
          <p:nvPr/>
        </p:nvSpPr>
        <p:spPr bwMode="auto">
          <a:xfrm>
            <a:off x="10520363" y="6232525"/>
            <a:ext cx="1441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a:solidFill>
                  <a:srgbClr val="FFFFFF"/>
                </a:solidFill>
                <a:ea typeface="宋体" panose="02010600030101010101" pitchFamily="2" charset="-122"/>
                <a:cs typeface="Calibri" panose="020F0502020204030204" pitchFamily="34" charset="0"/>
              </a:rPr>
              <a:t>Go Back-&gt;</a:t>
            </a:r>
            <a:endParaRPr lang="zh-CN" altLang="en-US" sz="2400">
              <a:solidFill>
                <a:srgbClr val="FFFFFF"/>
              </a:solidFill>
              <a:cs typeface="Calibri" panose="020F0502020204030204" pitchFamily="34" charset="0"/>
              <a:sym typeface="等线" panose="02010600030101010101" pitchFamily="2" charset="-122"/>
            </a:endParaRPr>
          </a:p>
        </p:txBody>
      </p:sp>
      <p:sp>
        <p:nvSpPr>
          <p:cNvPr id="31751" name="文本框 9"/>
          <p:cNvSpPr>
            <a:spLocks noChangeArrowheads="1"/>
          </p:cNvSpPr>
          <p:nvPr/>
        </p:nvSpPr>
        <p:spPr bwMode="auto">
          <a:xfrm>
            <a:off x="838200" y="1981200"/>
            <a:ext cx="530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latin typeface="楷体" panose="02010609060101010101" pitchFamily="49" charset="-122"/>
                <a:ea typeface="楷体" panose="02010609060101010101" pitchFamily="49" charset="-122"/>
                <a:sym typeface="楷体" panose="02010609060101010101" pitchFamily="49" charset="-122"/>
              </a:rPr>
              <a:t>eg:</a:t>
            </a:r>
            <a:endPar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a:p>
            <a:pPr eaLnBrk="1" hangingPunct="1">
              <a:lnSpc>
                <a:spcPct val="100000"/>
              </a:lnSpc>
              <a:spcBef>
                <a:spcPct val="0"/>
              </a:spcBef>
              <a:buFont typeface="Arial" panose="020B0604020202020204" pitchFamily="34" charset="0"/>
              <a:buNone/>
            </a:pPr>
            <a:endParaRPr lang="zh-CN" altLang="en-US" sz="1800">
              <a:solidFill>
                <a:srgbClr val="FFFFFF"/>
              </a:solidFill>
              <a:sym typeface="等线" panose="02010600030101010101" pitchFamily="2" charset="-122"/>
            </a:endParaRPr>
          </a:p>
        </p:txBody>
      </p:sp>
      <p:sp>
        <p:nvSpPr>
          <p:cNvPr id="31752" name="文本框 7"/>
          <p:cNvSpPr>
            <a:spLocks noChangeArrowheads="1"/>
          </p:cNvSpPr>
          <p:nvPr/>
        </p:nvSpPr>
        <p:spPr bwMode="auto">
          <a:xfrm>
            <a:off x="2143125" y="300355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cs typeface="Calibri" panose="020F0502020204030204" pitchFamily="34" charset="0"/>
            </a:endParaRPr>
          </a:p>
        </p:txBody>
      </p:sp>
      <p:sp>
        <p:nvSpPr>
          <p:cNvPr id="31753" name="文本框 4"/>
          <p:cNvSpPr>
            <a:spLocks noChangeArrowheads="1"/>
          </p:cNvSpPr>
          <p:nvPr/>
        </p:nvSpPr>
        <p:spPr bwMode="auto">
          <a:xfrm>
            <a:off x="1368425" y="2184400"/>
            <a:ext cx="2466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12345678X —— 1</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X87654321 —— 362880</a:t>
            </a:r>
            <a:endParaRPr lang="zh-CN" altLang="en-US" sz="1800">
              <a:solidFill>
                <a:srgbClr val="FFFFFF"/>
              </a:solidFill>
              <a:cs typeface="Calibri" panose="020F0502020204030204" pitchFamily="34" charset="0"/>
              <a:sym typeface="等线" panose="02010600030101010101" pitchFamily="2" charset="-122"/>
            </a:endParaRPr>
          </a:p>
        </p:txBody>
      </p:sp>
      <p:sp>
        <p:nvSpPr>
          <p:cNvPr id="31754" name="文本框 5"/>
          <p:cNvSpPr>
            <a:spLocks noChangeArrowheads="1"/>
          </p:cNvSpPr>
          <p:nvPr/>
        </p:nvSpPr>
        <p:spPr bwMode="auto">
          <a:xfrm>
            <a:off x="5903913" y="1614488"/>
            <a:ext cx="4303712"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int  fac[] = {1,1,2,6,24,120,720,5040,40320};</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int KT(char ss[]){</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int i, j, t, sum;</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int s[10];</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for(i=0;i&lt;9;i++)  {</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if(ss[i]=='x')  s[i]=0;</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else  s[i]=ss[i]-'0';</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sum = 0;</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for (i=0,t=0; i&lt;9; i++,t=0)  {</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for (j=i+1; j&lt;9; j++)</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if (s[j] &lt; s[i])</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t++;</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sum += t*fac[9-i-1];</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return sum+1;</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endParaRPr lang="zh-CN" altLang="en-US" sz="1800">
              <a:solidFill>
                <a:srgbClr val="FFFFFF"/>
              </a:solidFill>
              <a:cs typeface="Calibri" panose="020F0502020204030204" pitchFamily="34" charset="0"/>
              <a:sym typeface="等线" panose="02010600030101010101" pitchFamily="2" charset="-122"/>
            </a:endParaRPr>
          </a:p>
        </p:txBody>
      </p:sp>
      <p:sp>
        <p:nvSpPr>
          <p:cNvPr id="31755" name="文本框 8"/>
          <p:cNvSpPr>
            <a:spLocks noChangeArrowheads="1"/>
          </p:cNvSpPr>
          <p:nvPr/>
        </p:nvSpPr>
        <p:spPr bwMode="auto">
          <a:xfrm>
            <a:off x="1484313" y="3373438"/>
            <a:ext cx="22367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000">
                <a:solidFill>
                  <a:srgbClr val="FF0000"/>
                </a:solidFill>
                <a:latin typeface="楷体" panose="02010609060101010101" pitchFamily="49" charset="-122"/>
                <a:ea typeface="楷体" panose="02010609060101010101" pitchFamily="49" charset="-122"/>
                <a:sym typeface="楷体" panose="02010609060101010101" pitchFamily="49" charset="-122"/>
              </a:rPr>
              <a:t>康托展开</a:t>
            </a:r>
          </a:p>
        </p:txBody>
      </p:sp>
      <p:sp>
        <p:nvSpPr>
          <p:cNvPr id="31756" name="文本框 10"/>
          <p:cNvSpPr>
            <a:spLocks noChangeArrowheads="1"/>
          </p:cNvSpPr>
          <p:nvPr/>
        </p:nvSpPr>
        <p:spPr bwMode="auto">
          <a:xfrm>
            <a:off x="838200" y="4286250"/>
            <a:ext cx="434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运用全排列将每个序列映射为一个数字。</a:t>
            </a:r>
          </a:p>
        </p:txBody>
      </p:sp>
    </p:spTree>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idx="4294967295"/>
          </p:nvPr>
        </p:nvSpPr>
        <p:spPr>
          <a:xfrm>
            <a:off x="838200" y="209550"/>
            <a:ext cx="11098213" cy="630238"/>
          </a:xfrm>
        </p:spPr>
        <p:txBody>
          <a:bodyPr/>
          <a:lstStyle/>
          <a:p>
            <a:pPr algn="r" eaLnBrk="1" hangingPunct="1"/>
            <a:r>
              <a:rPr lang="zh-CN" altLang="en-US" smtClean="0"/>
              <a:t>距离优化</a:t>
            </a:r>
          </a:p>
        </p:txBody>
      </p:sp>
      <p:sp>
        <p:nvSpPr>
          <p:cNvPr id="32771" name="文本框 3"/>
          <p:cNvSpPr>
            <a:spLocks noChangeArrowheads="1"/>
          </p:cNvSpPr>
          <p:nvPr/>
        </p:nvSpPr>
        <p:spPr bwMode="auto">
          <a:xfrm>
            <a:off x="741363" y="587375"/>
            <a:ext cx="249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启发式距离优化：</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pitchFamily="2" charset="-122"/>
            </a:endParaRPr>
          </a:p>
        </p:txBody>
      </p:sp>
      <p:sp>
        <p:nvSpPr>
          <p:cNvPr id="32772" name="文本框 6">
            <a:hlinkClick r:id="rId2" action="ppaction://hlinksldjump"/>
          </p:cNvPr>
          <p:cNvSpPr>
            <a:spLocks noChangeArrowheads="1"/>
          </p:cNvSpPr>
          <p:nvPr/>
        </p:nvSpPr>
        <p:spPr bwMode="auto">
          <a:xfrm>
            <a:off x="10520363" y="6232525"/>
            <a:ext cx="1441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a:solidFill>
                  <a:srgbClr val="FFFFFF"/>
                </a:solidFill>
                <a:ea typeface="宋体" panose="02010600030101010101" pitchFamily="2" charset="-122"/>
                <a:cs typeface="Calibri" panose="020F0502020204030204" pitchFamily="34" charset="0"/>
              </a:rPr>
              <a:t>Go Back-&gt;</a:t>
            </a:r>
            <a:endParaRPr lang="zh-CN" altLang="en-US" sz="2400">
              <a:solidFill>
                <a:srgbClr val="FFFFFF"/>
              </a:solidFill>
              <a:cs typeface="Calibri" panose="020F0502020204030204" pitchFamily="34" charset="0"/>
              <a:sym typeface="等线" panose="02010600030101010101" pitchFamily="2" charset="-122"/>
            </a:endParaRPr>
          </a:p>
        </p:txBody>
      </p:sp>
      <p:sp>
        <p:nvSpPr>
          <p:cNvPr id="32773" name="文本框 7"/>
          <p:cNvSpPr>
            <a:spLocks noChangeArrowheads="1"/>
          </p:cNvSpPr>
          <p:nvPr/>
        </p:nvSpPr>
        <p:spPr bwMode="auto">
          <a:xfrm>
            <a:off x="2143125" y="300355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ea typeface="宋体" panose="02010600030101010101" pitchFamily="2" charset="-122"/>
              <a:cs typeface="Calibri" panose="020F0502020204030204" pitchFamily="34" charset="0"/>
            </a:endParaRPr>
          </a:p>
        </p:txBody>
      </p:sp>
      <p:pic>
        <p:nvPicPr>
          <p:cNvPr id="32774"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1363" y="3236913"/>
            <a:ext cx="57848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1363" y="4537075"/>
            <a:ext cx="5784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图片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1363" y="2035175"/>
            <a:ext cx="578485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文本框 14"/>
          <p:cNvSpPr txBox="1">
            <a:spLocks noChangeArrowheads="1"/>
          </p:cNvSpPr>
          <p:nvPr/>
        </p:nvSpPr>
        <p:spPr bwMode="auto">
          <a:xfrm>
            <a:off x="7637463" y="2063750"/>
            <a:ext cx="24939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a:latin typeface="楷体" panose="02010609060101010101" pitchFamily="49" charset="-122"/>
                <a:ea typeface="楷体" panose="02010609060101010101" pitchFamily="49" charset="-122"/>
              </a:rPr>
              <a:t>曼哈顿距离</a:t>
            </a:r>
          </a:p>
        </p:txBody>
      </p:sp>
      <p:sp>
        <p:nvSpPr>
          <p:cNvPr id="32778" name="文本框 26"/>
          <p:cNvSpPr txBox="1">
            <a:spLocks noChangeArrowheads="1"/>
          </p:cNvSpPr>
          <p:nvPr/>
        </p:nvSpPr>
        <p:spPr bwMode="auto">
          <a:xfrm>
            <a:off x="7637463" y="3213100"/>
            <a:ext cx="29543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a:latin typeface="楷体" panose="02010609060101010101" pitchFamily="49" charset="-122"/>
                <a:ea typeface="楷体" panose="02010609060101010101" pitchFamily="49" charset="-122"/>
              </a:rPr>
              <a:t>欧几里德距离</a:t>
            </a:r>
          </a:p>
        </p:txBody>
      </p:sp>
      <p:sp>
        <p:nvSpPr>
          <p:cNvPr id="32779" name="文本框 27"/>
          <p:cNvSpPr txBox="1">
            <a:spLocks noChangeArrowheads="1"/>
          </p:cNvSpPr>
          <p:nvPr/>
        </p:nvSpPr>
        <p:spPr bwMode="auto">
          <a:xfrm>
            <a:off x="7637463" y="4394200"/>
            <a:ext cx="29543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a:latin typeface="楷体" panose="02010609060101010101" pitchFamily="49" charset="-122"/>
                <a:ea typeface="楷体" panose="02010609060101010101" pitchFamily="49" charset="-122"/>
              </a:rPr>
              <a:t>切比雪夫距离</a:t>
            </a: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4000" smtClean="0"/>
              <a:t>DFS</a:t>
            </a:r>
          </a:p>
        </p:txBody>
      </p:sp>
      <p:sp>
        <p:nvSpPr>
          <p:cNvPr id="5123" name="内容占位符 2"/>
          <p:cNvSpPr>
            <a:spLocks noGrp="1" noChangeArrowheads="1"/>
          </p:cNvSpPr>
          <p:nvPr>
            <p:ph idx="4294967295"/>
          </p:nvPr>
        </p:nvSpPr>
        <p:spPr>
          <a:xfrm>
            <a:off x="838200" y="1074738"/>
            <a:ext cx="10515600" cy="5102225"/>
          </a:xfrm>
        </p:spPr>
        <p:txBody>
          <a:bodyPr/>
          <a:lstStyle/>
          <a:p>
            <a:pPr marL="0" indent="0" eaLnBrk="1" hangingPunct="1">
              <a:buFont typeface="Arial" panose="020B0604020202020204" pitchFamily="34" charset="0"/>
              <a:buNone/>
            </a:pPr>
            <a:r>
              <a:rPr lang="en-US" altLang="zh-CN" smtClean="0"/>
              <a:t>DFS(</a:t>
            </a:r>
            <a:r>
              <a:rPr lang="zh-CN" altLang="en-US" smtClean="0"/>
              <a:t>深度优先搜索</a:t>
            </a:r>
            <a:r>
              <a:rPr lang="en-US" altLang="zh-CN" smtClean="0"/>
              <a:t>)</a:t>
            </a:r>
            <a:r>
              <a:rPr lang="zh-CN" altLang="en-US" smtClean="0"/>
              <a:t>：</a:t>
            </a:r>
            <a:endParaRPr lang="en-US" altLang="zh-CN" smtClean="0"/>
          </a:p>
          <a:p>
            <a:pPr marL="0" indent="0" eaLnBrk="1" hangingPunct="1">
              <a:buFont typeface="Arial" panose="020B0604020202020204" pitchFamily="34" charset="0"/>
              <a:buNone/>
            </a:pPr>
            <a:r>
              <a:rPr lang="zh-CN" altLang="en-US" smtClean="0"/>
              <a:t>顾名思义就是尽可能的向更深处搜索的方式。     </a:t>
            </a:r>
            <a:r>
              <a:rPr lang="zh-CN" altLang="en-US" sz="2400" smtClean="0">
                <a:latin typeface="楷体" panose="02010609060101010101" pitchFamily="49" charset="-122"/>
                <a:ea typeface="楷体" panose="02010609060101010101" pitchFamily="49" charset="-122"/>
                <a:sym typeface="楷体" panose="02010609060101010101" pitchFamily="49" charset="-122"/>
              </a:rPr>
              <a:t>用树来表示就是：</a:t>
            </a:r>
            <a:endParaRPr lang="en-US" altLang="zh-CN" sz="2400" smtClean="0">
              <a:latin typeface="楷体" panose="02010609060101010101" pitchFamily="49" charset="-122"/>
              <a:ea typeface="楷体" panose="02010609060101010101" pitchFamily="49" charset="-122"/>
              <a:sym typeface="楷体" panose="02010609060101010101" pitchFamily="49" charset="-122"/>
            </a:endParaRPr>
          </a:p>
          <a:p>
            <a:pPr marL="0" indent="0" eaLnBrk="1" hangingPunct="1">
              <a:buFont typeface="Arial" panose="020B0604020202020204" pitchFamily="34" charset="0"/>
              <a:buNone/>
            </a:pPr>
            <a:r>
              <a:rPr lang="zh-CN" altLang="en-US" smtClean="0"/>
              <a:t>搜索的顺序：</a:t>
            </a:r>
            <a:r>
              <a:rPr lang="en-US" altLang="zh-CN" smtClean="0">
                <a:solidFill>
                  <a:srgbClr val="FF0000"/>
                </a:solidFill>
              </a:rPr>
              <a:t>A-&gt;B-&gt;D-&gt;E-&gt;C</a:t>
            </a:r>
            <a:endParaRPr lang="zh-CN" altLang="en-US" smtClean="0">
              <a:solidFill>
                <a:srgbClr val="FF0000"/>
              </a:solidFill>
            </a:endParaRPr>
          </a:p>
          <a:p>
            <a:pPr marL="0" indent="0" eaLnBrk="1" hangingPunct="1">
              <a:buFont typeface="Arial" panose="020B0604020202020204" pitchFamily="34" charset="0"/>
              <a:buNone/>
            </a:pPr>
            <a:r>
              <a:rPr lang="zh-CN" altLang="en-US" smtClean="0"/>
              <a:t>可以看出深搜的顺序就是尽可能的沿一条</a:t>
            </a:r>
            <a:endParaRPr lang="en-US" altLang="zh-CN" smtClean="0"/>
          </a:p>
          <a:p>
            <a:pPr marL="0" indent="0" eaLnBrk="1" hangingPunct="1">
              <a:buFont typeface="Arial" panose="020B0604020202020204" pitchFamily="34" charset="0"/>
              <a:buNone/>
            </a:pPr>
            <a:r>
              <a:rPr lang="zh-CN" altLang="en-US" smtClean="0"/>
              <a:t>路径搜索下去，当搜索到尽头时返回上一</a:t>
            </a:r>
            <a:endParaRPr lang="en-US" altLang="zh-CN" smtClean="0"/>
          </a:p>
          <a:p>
            <a:pPr marL="0" indent="0" eaLnBrk="1" hangingPunct="1">
              <a:buFont typeface="Arial" panose="020B0604020202020204" pitchFamily="34" charset="0"/>
              <a:buNone/>
            </a:pPr>
            <a:r>
              <a:rPr lang="zh-CN" altLang="en-US" smtClean="0"/>
              <a:t>节点选择可能的其他路径继续向下搜索。</a:t>
            </a:r>
            <a:endParaRPr lang="en-US" altLang="zh-CN" smtClean="0"/>
          </a:p>
          <a:p>
            <a:pPr marL="0" indent="0" eaLnBrk="1" hangingPunct="1">
              <a:buFont typeface="Arial" panose="020B0604020202020204" pitchFamily="34" charset="0"/>
              <a:buNone/>
            </a:pPr>
            <a:r>
              <a:rPr lang="en-US" altLang="zh-CN" smtClean="0"/>
              <a:t>	</a:t>
            </a:r>
            <a:endParaRPr lang="zh-CN" altLang="en-US" smtClean="0"/>
          </a:p>
        </p:txBody>
      </p:sp>
      <p:sp>
        <p:nvSpPr>
          <p:cNvPr id="5124" name="椭圆 35"/>
          <p:cNvSpPr>
            <a:spLocks noChangeArrowheads="1"/>
          </p:cNvSpPr>
          <p:nvPr/>
        </p:nvSpPr>
        <p:spPr bwMode="auto">
          <a:xfrm>
            <a:off x="10002838" y="2946400"/>
            <a:ext cx="147637" cy="136525"/>
          </a:xfrm>
          <a:prstGeom prst="ellipse">
            <a:avLst/>
          </a:prstGeom>
          <a:solidFill>
            <a:schemeClr val="tx1"/>
          </a:solidFill>
          <a:ln w="55000">
            <a:solidFill>
              <a:schemeClr val="tx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pitchFamily="2" charset="-122"/>
              <a:sym typeface="等线" panose="02010600030101010101" pitchFamily="2" charset="-122"/>
            </a:endParaRPr>
          </a:p>
        </p:txBody>
      </p:sp>
      <p:sp>
        <p:nvSpPr>
          <p:cNvPr id="5125" name="文本框 36"/>
          <p:cNvSpPr>
            <a:spLocks noChangeArrowheads="1"/>
          </p:cNvSpPr>
          <p:nvPr/>
        </p:nvSpPr>
        <p:spPr bwMode="auto">
          <a:xfrm flipH="1">
            <a:off x="10150475" y="2822575"/>
            <a:ext cx="296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a:t>
            </a:r>
            <a:endParaRPr lang="zh-CN" altLang="en-US" sz="1800">
              <a:solidFill>
                <a:srgbClr val="FFFFFF"/>
              </a:solidFill>
              <a:cs typeface="Calibri" panose="020F0502020204030204" pitchFamily="34" charset="0"/>
              <a:sym typeface="等线" panose="02010600030101010101" pitchFamily="2" charset="-122"/>
            </a:endParaRPr>
          </a:p>
        </p:txBody>
      </p:sp>
      <p:sp>
        <p:nvSpPr>
          <p:cNvPr id="5126" name="椭圆 37"/>
          <p:cNvSpPr>
            <a:spLocks noChangeArrowheads="1"/>
          </p:cNvSpPr>
          <p:nvPr/>
        </p:nvSpPr>
        <p:spPr bwMode="auto">
          <a:xfrm>
            <a:off x="9064625" y="3692525"/>
            <a:ext cx="147638" cy="136525"/>
          </a:xfrm>
          <a:prstGeom prst="ellipse">
            <a:avLst/>
          </a:prstGeom>
          <a:solidFill>
            <a:schemeClr val="tx1"/>
          </a:solidFill>
          <a:ln w="55000">
            <a:solidFill>
              <a:schemeClr val="tx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pitchFamily="2" charset="-122"/>
              <a:sym typeface="等线" panose="02010600030101010101" pitchFamily="2" charset="-122"/>
            </a:endParaRPr>
          </a:p>
        </p:txBody>
      </p:sp>
      <p:sp>
        <p:nvSpPr>
          <p:cNvPr id="5127" name="文本框 38"/>
          <p:cNvSpPr>
            <a:spLocks noChangeArrowheads="1"/>
          </p:cNvSpPr>
          <p:nvPr/>
        </p:nvSpPr>
        <p:spPr bwMode="auto">
          <a:xfrm flipH="1">
            <a:off x="9212263" y="3568700"/>
            <a:ext cx="29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B</a:t>
            </a:r>
            <a:endParaRPr lang="zh-CN" altLang="en-US" sz="1800">
              <a:solidFill>
                <a:srgbClr val="FFFFFF"/>
              </a:solidFill>
              <a:cs typeface="Calibri" panose="020F0502020204030204" pitchFamily="34" charset="0"/>
              <a:sym typeface="等线" panose="02010600030101010101" pitchFamily="2" charset="-122"/>
            </a:endParaRPr>
          </a:p>
        </p:txBody>
      </p:sp>
      <p:sp>
        <p:nvSpPr>
          <p:cNvPr id="5128" name="椭圆 39"/>
          <p:cNvSpPr>
            <a:spLocks noChangeArrowheads="1"/>
          </p:cNvSpPr>
          <p:nvPr/>
        </p:nvSpPr>
        <p:spPr bwMode="auto">
          <a:xfrm>
            <a:off x="10909300" y="3692525"/>
            <a:ext cx="147638" cy="136525"/>
          </a:xfrm>
          <a:prstGeom prst="ellipse">
            <a:avLst/>
          </a:prstGeom>
          <a:solidFill>
            <a:schemeClr val="tx1"/>
          </a:solidFill>
          <a:ln w="55000">
            <a:solidFill>
              <a:schemeClr val="tx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5129" name="文本框 8"/>
          <p:cNvSpPr>
            <a:spLocks noChangeArrowheads="1"/>
          </p:cNvSpPr>
          <p:nvPr/>
        </p:nvSpPr>
        <p:spPr bwMode="auto">
          <a:xfrm flipH="1">
            <a:off x="11056938" y="3568700"/>
            <a:ext cx="29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t>C</a:t>
            </a:r>
            <a:endParaRPr lang="zh-CN" altLang="en-US" sz="1800"/>
          </a:p>
        </p:txBody>
      </p:sp>
      <p:sp>
        <p:nvSpPr>
          <p:cNvPr id="5130" name="椭圆 41"/>
          <p:cNvSpPr>
            <a:spLocks noChangeArrowheads="1"/>
          </p:cNvSpPr>
          <p:nvPr/>
        </p:nvSpPr>
        <p:spPr bwMode="auto">
          <a:xfrm>
            <a:off x="8026400" y="4584700"/>
            <a:ext cx="147638" cy="136525"/>
          </a:xfrm>
          <a:prstGeom prst="ellipse">
            <a:avLst/>
          </a:prstGeom>
          <a:solidFill>
            <a:schemeClr val="tx1"/>
          </a:solidFill>
          <a:ln w="55000">
            <a:solidFill>
              <a:schemeClr val="tx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5131" name="文本框 8"/>
          <p:cNvSpPr>
            <a:spLocks noChangeArrowheads="1"/>
          </p:cNvSpPr>
          <p:nvPr/>
        </p:nvSpPr>
        <p:spPr bwMode="auto">
          <a:xfrm flipH="1">
            <a:off x="8174038" y="4460875"/>
            <a:ext cx="29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t>D</a:t>
            </a:r>
            <a:endParaRPr lang="zh-CN" altLang="en-US" sz="1800"/>
          </a:p>
        </p:txBody>
      </p:sp>
      <p:sp>
        <p:nvSpPr>
          <p:cNvPr id="5132" name="椭圆 43"/>
          <p:cNvSpPr>
            <a:spLocks noChangeArrowheads="1"/>
          </p:cNvSpPr>
          <p:nvPr/>
        </p:nvSpPr>
        <p:spPr bwMode="auto">
          <a:xfrm>
            <a:off x="9937750" y="4584700"/>
            <a:ext cx="147638" cy="136525"/>
          </a:xfrm>
          <a:prstGeom prst="ellipse">
            <a:avLst/>
          </a:prstGeom>
          <a:solidFill>
            <a:schemeClr val="tx1"/>
          </a:solidFill>
          <a:ln w="55000">
            <a:solidFill>
              <a:schemeClr val="tx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5133" name="文本框 8"/>
          <p:cNvSpPr>
            <a:spLocks noChangeArrowheads="1"/>
          </p:cNvSpPr>
          <p:nvPr/>
        </p:nvSpPr>
        <p:spPr bwMode="auto">
          <a:xfrm flipH="1">
            <a:off x="10085388" y="4460875"/>
            <a:ext cx="29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t>E</a:t>
            </a:r>
            <a:endParaRPr lang="zh-CN" altLang="en-US" sz="1800"/>
          </a:p>
        </p:txBody>
      </p:sp>
      <p:sp>
        <p:nvSpPr>
          <p:cNvPr id="5134" name="直接连接符 45"/>
          <p:cNvSpPr>
            <a:spLocks noChangeShapeType="1"/>
          </p:cNvSpPr>
          <p:nvPr/>
        </p:nvSpPr>
        <p:spPr bwMode="auto">
          <a:xfrm flipH="1">
            <a:off x="8026400" y="3014663"/>
            <a:ext cx="1976438" cy="1638300"/>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5135" name="直接连接符 46"/>
          <p:cNvCxnSpPr>
            <a:cxnSpLocks noChangeShapeType="1"/>
            <a:stCxn id="5126" idx="1"/>
            <a:endCxn id="5132" idx="5"/>
          </p:cNvCxnSpPr>
          <p:nvPr/>
        </p:nvCxnSpPr>
        <p:spPr bwMode="auto">
          <a:xfrm>
            <a:off x="9085263" y="3711575"/>
            <a:ext cx="977900" cy="989013"/>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cxnSp>
      <p:cxnSp>
        <p:nvCxnSpPr>
          <p:cNvPr id="5136" name="直接连接符 47"/>
          <p:cNvCxnSpPr>
            <a:cxnSpLocks noChangeShapeType="1"/>
            <a:stCxn id="5128" idx="1"/>
            <a:endCxn id="5124" idx="6"/>
          </p:cNvCxnSpPr>
          <p:nvPr/>
        </p:nvCxnSpPr>
        <p:spPr bwMode="auto">
          <a:xfrm flipH="1" flipV="1">
            <a:off x="10150475" y="3014663"/>
            <a:ext cx="781050" cy="696912"/>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cxnSp>
      <p:pic>
        <p:nvPicPr>
          <p:cNvPr id="6161" name="图片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5" y="2373313"/>
            <a:ext cx="311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fill="hold" nodeType="clickEffect">
                                  <p:stCondLst>
                                    <p:cond delay="0"/>
                                  </p:stCondLst>
                                  <p:childTnLst>
                                    <p:animMotion origin="layout" path="M 8.33333E-7 1.85185E-6 L -0.08607 0.12245 L -0.17018 0.24514 L -0.08412 0.11898 L -0.00807 0.26504 L -0.08516 0.1206 L -0.00912 0.01782 L 0.06588 0.13518 L 0.06901 0.13518 " pathEditMode="relative" rAng="0" ptsTypes="AAAAAAAAA">
                                      <p:cBhvr>
                                        <p:cTn id="6" dur="5000" fill="hold"/>
                                        <p:tgtEl>
                                          <p:spTgt spid="6161"/>
                                        </p:tgtEl>
                                        <p:attrNameLst>
                                          <p:attrName>ppt_x,ppt_y</p:attrName>
                                        </p:attrNameLst>
                                      </p:cBhvr>
                                      <p:rCtr x="-506500" y="1324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4000" smtClean="0"/>
              <a:t>		BFS</a:t>
            </a:r>
          </a:p>
        </p:txBody>
      </p:sp>
      <p:sp>
        <p:nvSpPr>
          <p:cNvPr id="6147" name="内容占位符 2"/>
          <p:cNvSpPr>
            <a:spLocks noGrp="1" noChangeArrowheads="1"/>
          </p:cNvSpPr>
          <p:nvPr>
            <p:ph idx="4294967295"/>
          </p:nvPr>
        </p:nvSpPr>
        <p:spPr>
          <a:xfrm>
            <a:off x="838200" y="1074738"/>
            <a:ext cx="10515600" cy="5102225"/>
          </a:xfrm>
        </p:spPr>
        <p:txBody>
          <a:bodyPr/>
          <a:lstStyle/>
          <a:p>
            <a:pPr marL="0" indent="0" eaLnBrk="1" hangingPunct="1">
              <a:buFont typeface="Arial" panose="020B0604020202020204" pitchFamily="34" charset="0"/>
              <a:buNone/>
            </a:pPr>
            <a:r>
              <a:rPr lang="en-US" altLang="zh-CN" smtClean="0"/>
              <a:t>BFS(</a:t>
            </a:r>
            <a:r>
              <a:rPr lang="zh-CN" altLang="en-US" smtClean="0"/>
              <a:t>广度优先搜索</a:t>
            </a:r>
            <a:r>
              <a:rPr lang="en-US" altLang="zh-CN" smtClean="0"/>
              <a:t>)</a:t>
            </a:r>
            <a:r>
              <a:rPr lang="zh-CN" altLang="en-US" smtClean="0"/>
              <a:t>：</a:t>
            </a:r>
            <a:endParaRPr lang="en-US" altLang="zh-CN" smtClean="0"/>
          </a:p>
          <a:p>
            <a:pPr marL="0" indent="0" eaLnBrk="1" hangingPunct="1">
              <a:buFont typeface="Arial" panose="020B0604020202020204" pitchFamily="34" charset="0"/>
              <a:buNone/>
            </a:pPr>
            <a:r>
              <a:rPr lang="zh-CN" altLang="en-US" smtClean="0"/>
              <a:t>按照节点的层数来搜索尽可能先搜索最近的点。</a:t>
            </a:r>
            <a:r>
              <a:rPr lang="zh-CN" altLang="en-US" sz="2400" smtClean="0">
                <a:latin typeface="楷体" panose="02010609060101010101" pitchFamily="49" charset="-122"/>
                <a:ea typeface="楷体" panose="02010609060101010101" pitchFamily="49" charset="-122"/>
                <a:sym typeface="楷体" panose="02010609060101010101" pitchFamily="49" charset="-122"/>
              </a:rPr>
              <a:t>用树来表示就是：</a:t>
            </a:r>
            <a:endParaRPr lang="en-US" altLang="zh-CN" sz="2400" smtClean="0">
              <a:latin typeface="楷体" panose="02010609060101010101" pitchFamily="49" charset="-122"/>
              <a:ea typeface="楷体" panose="02010609060101010101" pitchFamily="49" charset="-122"/>
              <a:sym typeface="楷体" panose="02010609060101010101" pitchFamily="49" charset="-122"/>
            </a:endParaRPr>
          </a:p>
          <a:p>
            <a:pPr marL="0" indent="0" eaLnBrk="1" hangingPunct="1">
              <a:buFont typeface="Arial" panose="020B0604020202020204" pitchFamily="34" charset="0"/>
              <a:buNone/>
            </a:pPr>
            <a:r>
              <a:rPr lang="zh-CN" altLang="en-US" smtClean="0"/>
              <a:t>搜索的顺序：</a:t>
            </a:r>
            <a:r>
              <a:rPr lang="en-US" altLang="zh-CN" smtClean="0">
                <a:solidFill>
                  <a:srgbClr val="FF0000"/>
                </a:solidFill>
              </a:rPr>
              <a:t>A-&gt;B-&gt;C-&gt;D-&gt;E</a:t>
            </a:r>
            <a:endParaRPr lang="zh-CN" altLang="en-US" smtClean="0">
              <a:solidFill>
                <a:srgbClr val="FF0000"/>
              </a:solidFill>
            </a:endParaRPr>
          </a:p>
          <a:p>
            <a:pPr marL="0" indent="0" eaLnBrk="1" hangingPunct="1">
              <a:buFont typeface="Arial" panose="020B0604020202020204" pitchFamily="34" charset="0"/>
              <a:buNone/>
            </a:pPr>
            <a:r>
              <a:rPr lang="zh-CN" altLang="en-US" smtClean="0"/>
              <a:t>可以看出广搜的顺序就是从起点开始</a:t>
            </a:r>
            <a:endParaRPr lang="en-US" altLang="zh-CN" smtClean="0"/>
          </a:p>
          <a:p>
            <a:pPr marL="0" indent="0" eaLnBrk="1" hangingPunct="1">
              <a:buFont typeface="Arial" panose="020B0604020202020204" pitchFamily="34" charset="0"/>
              <a:buNone/>
            </a:pPr>
            <a:r>
              <a:rPr lang="zh-CN" altLang="en-US" smtClean="0"/>
              <a:t>一层一层的向下扩散。</a:t>
            </a:r>
            <a:endParaRPr lang="en-US" altLang="zh-CN" smtClean="0"/>
          </a:p>
          <a:p>
            <a:pPr marL="0" indent="0" eaLnBrk="1" hangingPunct="1">
              <a:buFont typeface="Arial" panose="020B0604020202020204" pitchFamily="34" charset="0"/>
              <a:buNone/>
            </a:pPr>
            <a:r>
              <a:rPr lang="en-US" altLang="zh-CN" smtClean="0"/>
              <a:t>	</a:t>
            </a:r>
            <a:endParaRPr lang="zh-CN" altLang="en-US" smtClean="0"/>
          </a:p>
        </p:txBody>
      </p:sp>
      <p:sp>
        <p:nvSpPr>
          <p:cNvPr id="6148" name="椭圆 35"/>
          <p:cNvSpPr>
            <a:spLocks noChangeArrowheads="1"/>
          </p:cNvSpPr>
          <p:nvPr/>
        </p:nvSpPr>
        <p:spPr bwMode="auto">
          <a:xfrm>
            <a:off x="10002838" y="2946400"/>
            <a:ext cx="147637" cy="136525"/>
          </a:xfrm>
          <a:prstGeom prst="ellipse">
            <a:avLst/>
          </a:prstGeom>
          <a:solidFill>
            <a:schemeClr val="tx1"/>
          </a:solidFill>
          <a:ln w="55000">
            <a:solidFill>
              <a:schemeClr val="tx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pitchFamily="2" charset="-122"/>
              <a:sym typeface="等线" panose="02010600030101010101" pitchFamily="2" charset="-122"/>
            </a:endParaRPr>
          </a:p>
        </p:txBody>
      </p:sp>
      <p:sp>
        <p:nvSpPr>
          <p:cNvPr id="6149" name="文本框 36"/>
          <p:cNvSpPr>
            <a:spLocks noChangeArrowheads="1"/>
          </p:cNvSpPr>
          <p:nvPr/>
        </p:nvSpPr>
        <p:spPr bwMode="auto">
          <a:xfrm flipH="1">
            <a:off x="10150475" y="2822575"/>
            <a:ext cx="296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a:t>
            </a:r>
            <a:endParaRPr lang="zh-CN" altLang="en-US" sz="1800">
              <a:solidFill>
                <a:srgbClr val="FFFFFF"/>
              </a:solidFill>
              <a:cs typeface="Calibri" panose="020F0502020204030204" pitchFamily="34" charset="0"/>
              <a:sym typeface="等线" panose="02010600030101010101" pitchFamily="2" charset="-122"/>
            </a:endParaRPr>
          </a:p>
        </p:txBody>
      </p:sp>
      <p:sp>
        <p:nvSpPr>
          <p:cNvPr id="6150" name="椭圆 37"/>
          <p:cNvSpPr>
            <a:spLocks noChangeArrowheads="1"/>
          </p:cNvSpPr>
          <p:nvPr/>
        </p:nvSpPr>
        <p:spPr bwMode="auto">
          <a:xfrm>
            <a:off x="9064625" y="3692525"/>
            <a:ext cx="147638" cy="136525"/>
          </a:xfrm>
          <a:prstGeom prst="ellipse">
            <a:avLst/>
          </a:prstGeom>
          <a:solidFill>
            <a:schemeClr val="tx1"/>
          </a:solidFill>
          <a:ln w="55000">
            <a:solidFill>
              <a:schemeClr val="tx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pitchFamily="2" charset="-122"/>
              <a:sym typeface="等线" panose="02010600030101010101" pitchFamily="2" charset="-122"/>
            </a:endParaRPr>
          </a:p>
        </p:txBody>
      </p:sp>
      <p:sp>
        <p:nvSpPr>
          <p:cNvPr id="6151" name="文本框 38"/>
          <p:cNvSpPr>
            <a:spLocks noChangeArrowheads="1"/>
          </p:cNvSpPr>
          <p:nvPr/>
        </p:nvSpPr>
        <p:spPr bwMode="auto">
          <a:xfrm flipH="1">
            <a:off x="9212263" y="3568700"/>
            <a:ext cx="29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B</a:t>
            </a:r>
            <a:endParaRPr lang="zh-CN" altLang="en-US" sz="1800">
              <a:solidFill>
                <a:srgbClr val="FFFFFF"/>
              </a:solidFill>
              <a:cs typeface="Calibri" panose="020F0502020204030204" pitchFamily="34" charset="0"/>
              <a:sym typeface="等线" panose="02010600030101010101" pitchFamily="2" charset="-122"/>
            </a:endParaRPr>
          </a:p>
        </p:txBody>
      </p:sp>
      <p:sp>
        <p:nvSpPr>
          <p:cNvPr id="6152" name="椭圆 39"/>
          <p:cNvSpPr>
            <a:spLocks noChangeArrowheads="1"/>
          </p:cNvSpPr>
          <p:nvPr/>
        </p:nvSpPr>
        <p:spPr bwMode="auto">
          <a:xfrm>
            <a:off x="10909300" y="3692525"/>
            <a:ext cx="147638" cy="136525"/>
          </a:xfrm>
          <a:prstGeom prst="ellipse">
            <a:avLst/>
          </a:prstGeom>
          <a:solidFill>
            <a:schemeClr val="tx1"/>
          </a:solidFill>
          <a:ln w="55000">
            <a:solidFill>
              <a:schemeClr val="tx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6153" name="文本框 8"/>
          <p:cNvSpPr>
            <a:spLocks noChangeArrowheads="1"/>
          </p:cNvSpPr>
          <p:nvPr/>
        </p:nvSpPr>
        <p:spPr bwMode="auto">
          <a:xfrm flipH="1">
            <a:off x="11056938" y="3568700"/>
            <a:ext cx="29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t>C</a:t>
            </a:r>
            <a:endParaRPr lang="zh-CN" altLang="en-US" sz="1800"/>
          </a:p>
        </p:txBody>
      </p:sp>
      <p:sp>
        <p:nvSpPr>
          <p:cNvPr id="6154" name="椭圆 41"/>
          <p:cNvSpPr>
            <a:spLocks noChangeArrowheads="1"/>
          </p:cNvSpPr>
          <p:nvPr/>
        </p:nvSpPr>
        <p:spPr bwMode="auto">
          <a:xfrm>
            <a:off x="8026400" y="4584700"/>
            <a:ext cx="147638" cy="136525"/>
          </a:xfrm>
          <a:prstGeom prst="ellipse">
            <a:avLst/>
          </a:prstGeom>
          <a:solidFill>
            <a:schemeClr val="tx1"/>
          </a:solidFill>
          <a:ln w="55000">
            <a:solidFill>
              <a:schemeClr val="tx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6155" name="文本框 8"/>
          <p:cNvSpPr>
            <a:spLocks noChangeArrowheads="1"/>
          </p:cNvSpPr>
          <p:nvPr/>
        </p:nvSpPr>
        <p:spPr bwMode="auto">
          <a:xfrm flipH="1">
            <a:off x="8174038" y="4460875"/>
            <a:ext cx="29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t>D</a:t>
            </a:r>
            <a:endParaRPr lang="zh-CN" altLang="en-US" sz="1800"/>
          </a:p>
        </p:txBody>
      </p:sp>
      <p:sp>
        <p:nvSpPr>
          <p:cNvPr id="6156" name="椭圆 43"/>
          <p:cNvSpPr>
            <a:spLocks noChangeArrowheads="1"/>
          </p:cNvSpPr>
          <p:nvPr/>
        </p:nvSpPr>
        <p:spPr bwMode="auto">
          <a:xfrm>
            <a:off x="9937750" y="4584700"/>
            <a:ext cx="147638" cy="136525"/>
          </a:xfrm>
          <a:prstGeom prst="ellipse">
            <a:avLst/>
          </a:prstGeom>
          <a:solidFill>
            <a:schemeClr val="tx1"/>
          </a:solidFill>
          <a:ln w="55000">
            <a:solidFill>
              <a:schemeClr val="tx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6157" name="文本框 8"/>
          <p:cNvSpPr>
            <a:spLocks noChangeArrowheads="1"/>
          </p:cNvSpPr>
          <p:nvPr/>
        </p:nvSpPr>
        <p:spPr bwMode="auto">
          <a:xfrm flipH="1">
            <a:off x="10085388" y="4460875"/>
            <a:ext cx="29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t>E</a:t>
            </a:r>
            <a:endParaRPr lang="zh-CN" altLang="en-US" sz="1800"/>
          </a:p>
        </p:txBody>
      </p:sp>
      <p:sp>
        <p:nvSpPr>
          <p:cNvPr id="6158" name="直接连接符 45"/>
          <p:cNvSpPr>
            <a:spLocks noChangeShapeType="1"/>
          </p:cNvSpPr>
          <p:nvPr/>
        </p:nvSpPr>
        <p:spPr bwMode="auto">
          <a:xfrm flipH="1">
            <a:off x="8026400" y="3014663"/>
            <a:ext cx="1976438" cy="1638300"/>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159" name="直接连接符 46"/>
          <p:cNvCxnSpPr>
            <a:cxnSpLocks noChangeShapeType="1"/>
            <a:stCxn id="6150" idx="1"/>
            <a:endCxn id="6156" idx="5"/>
          </p:cNvCxnSpPr>
          <p:nvPr/>
        </p:nvCxnSpPr>
        <p:spPr bwMode="auto">
          <a:xfrm>
            <a:off x="9085263" y="3711575"/>
            <a:ext cx="977900" cy="989013"/>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cxnSp>
      <p:cxnSp>
        <p:nvCxnSpPr>
          <p:cNvPr id="6160" name="直接连接符 47"/>
          <p:cNvCxnSpPr>
            <a:cxnSpLocks noChangeShapeType="1"/>
            <a:stCxn id="6152" idx="1"/>
            <a:endCxn id="6148" idx="6"/>
          </p:cNvCxnSpPr>
          <p:nvPr/>
        </p:nvCxnSpPr>
        <p:spPr bwMode="auto">
          <a:xfrm flipH="1" flipV="1">
            <a:off x="10150475" y="3014663"/>
            <a:ext cx="781050" cy="696912"/>
          </a:xfrm>
          <a:prstGeom prst="line">
            <a:avLst/>
          </a:prstGeom>
          <a:noFill/>
          <a:ln w="12700">
            <a:solidFill>
              <a:schemeClr val="tx1"/>
            </a:solidFill>
            <a:bevel/>
            <a:headEnd/>
            <a:tailEnd/>
          </a:ln>
          <a:extLst>
            <a:ext uri="{909E8E84-426E-40DD-AFC4-6F175D3DCCD1}">
              <a14:hiddenFill xmlns:a14="http://schemas.microsoft.com/office/drawing/2010/main">
                <a:noFill/>
              </a14:hiddenFill>
            </a:ext>
          </a:extLst>
        </p:spPr>
      </p:cxnSp>
      <p:pic>
        <p:nvPicPr>
          <p:cNvPr id="7185" name="图片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5" y="2373313"/>
            <a:ext cx="311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fill="hold" nodeType="clickEffect">
                                  <p:stCondLst>
                                    <p:cond delay="0"/>
                                  </p:stCondLst>
                                  <p:childTnLst>
                                    <p:animMotion origin="layout" path="M -1.45833E-6 -2.96296E-6 L -0.08346 0.11227 L 0.07083 0.11412 L -0.16914 0.23982 L -0.01172 0.2419 L -0.00846 0.2419 " pathEditMode="relative" rAng="0" ptsTypes="AAAAAA">
                                      <p:cBhvr>
                                        <p:cTn id="6" dur="5000" fill="hold"/>
                                        <p:tgtEl>
                                          <p:spTgt spid="7185"/>
                                        </p:tgtEl>
                                        <p:attrNameLst>
                                          <p:attrName>ppt_x,ppt_y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4000" smtClean="0"/>
              <a:t>		DFS/BFS</a:t>
            </a:r>
          </a:p>
        </p:txBody>
      </p:sp>
      <p:sp>
        <p:nvSpPr>
          <p:cNvPr id="7171" name="内容占位符 2"/>
          <p:cNvSpPr>
            <a:spLocks noGrp="1" noChangeArrowheads="1"/>
          </p:cNvSpPr>
          <p:nvPr>
            <p:ph idx="4294967295"/>
          </p:nvPr>
        </p:nvSpPr>
        <p:spPr>
          <a:xfrm>
            <a:off x="838200" y="1074738"/>
            <a:ext cx="10515600" cy="2921000"/>
          </a:xfrm>
        </p:spPr>
        <p:txBody>
          <a:bodyPr/>
          <a:lstStyle/>
          <a:p>
            <a:pPr marL="0" indent="0" eaLnBrk="1" hangingPunct="1">
              <a:buFont typeface="Arial" panose="020B0604020202020204" pitchFamily="34" charset="0"/>
              <a:buNone/>
            </a:pPr>
            <a:r>
              <a:rPr lang="zh-CN" altLang="en-US" smtClean="0"/>
              <a:t>再举一个例子区分</a:t>
            </a:r>
            <a:r>
              <a:rPr lang="en-US" altLang="zh-CN" smtClean="0"/>
              <a:t>DFS</a:t>
            </a:r>
            <a:r>
              <a:rPr lang="zh-CN" altLang="en-US" smtClean="0"/>
              <a:t>和</a:t>
            </a:r>
            <a:r>
              <a:rPr lang="en-US" altLang="zh-CN" smtClean="0"/>
              <a:t>BFS</a:t>
            </a:r>
            <a:r>
              <a:rPr lang="zh-CN" altLang="en-US" smtClean="0"/>
              <a:t>：</a:t>
            </a:r>
            <a:r>
              <a:rPr lang="en-US" altLang="zh-CN" smtClean="0"/>
              <a:t>(</a:t>
            </a:r>
            <a:r>
              <a:rPr lang="zh-CN" altLang="en-US" sz="2000" smtClean="0">
                <a:latin typeface="楷体" panose="02010609060101010101" pitchFamily="49" charset="-122"/>
                <a:ea typeface="楷体" panose="02010609060101010101" pitchFamily="49" charset="-122"/>
                <a:sym typeface="楷体" panose="02010609060101010101" pitchFamily="49" charset="-122"/>
              </a:rPr>
              <a:t>要求从</a:t>
            </a:r>
            <a:r>
              <a:rPr lang="en-US" altLang="zh-CN" sz="2000" smtClean="0">
                <a:latin typeface="楷体" panose="02010609060101010101" pitchFamily="49" charset="-122"/>
                <a:ea typeface="楷体" panose="02010609060101010101" pitchFamily="49" charset="-122"/>
                <a:sym typeface="楷体" panose="02010609060101010101" pitchFamily="49" charset="-122"/>
              </a:rPr>
              <a:t>1</a:t>
            </a:r>
            <a:r>
              <a:rPr lang="zh-CN" altLang="en-US" sz="2000" smtClean="0">
                <a:latin typeface="楷体" panose="02010609060101010101" pitchFamily="49" charset="-122"/>
                <a:ea typeface="楷体" panose="02010609060101010101" pitchFamily="49" charset="-122"/>
                <a:sym typeface="楷体" panose="02010609060101010101" pitchFamily="49" charset="-122"/>
              </a:rPr>
              <a:t>点开始搜索所有的点</a:t>
            </a:r>
            <a:r>
              <a:rPr lang="en-US" altLang="zh-CN" sz="2000" smtClean="0">
                <a:latin typeface="楷体" panose="02010609060101010101" pitchFamily="49" charset="-122"/>
                <a:ea typeface="楷体" panose="02010609060101010101" pitchFamily="49" charset="-122"/>
                <a:sym typeface="楷体" panose="02010609060101010101" pitchFamily="49" charset="-122"/>
              </a:rPr>
              <a:t>)</a:t>
            </a:r>
            <a:endParaRPr lang="zh-CN" altLang="en-US" sz="2000" smtClean="0">
              <a:latin typeface="楷体" panose="02010609060101010101" pitchFamily="49" charset="-122"/>
              <a:ea typeface="楷体" panose="02010609060101010101" pitchFamily="49" charset="-122"/>
              <a:sym typeface="楷体" panose="02010609060101010101" pitchFamily="49" charset="-122"/>
            </a:endParaRPr>
          </a:p>
          <a:p>
            <a:pPr marL="0" indent="0" eaLnBrk="1" hangingPunct="1">
              <a:buFont typeface="Arial" panose="020B0604020202020204" pitchFamily="34" charset="0"/>
              <a:buNone/>
            </a:pPr>
            <a:endParaRPr lang="zh-CN" altLang="en-US" smtClean="0"/>
          </a:p>
          <a:p>
            <a:pPr marL="0" indent="0" eaLnBrk="1" hangingPunct="1">
              <a:buFont typeface="Arial" panose="020B0604020202020204" pitchFamily="34" charset="0"/>
              <a:buNone/>
            </a:pPr>
            <a:r>
              <a:rPr lang="en-US" altLang="zh-CN" smtClean="0"/>
              <a:t>	</a:t>
            </a:r>
            <a:endParaRPr lang="zh-CN" altLang="en-US" sz="2400" smtClean="0">
              <a:latin typeface="楷体" panose="02010609060101010101" pitchFamily="49" charset="-122"/>
              <a:ea typeface="楷体" panose="02010609060101010101" pitchFamily="49" charset="-122"/>
              <a:sym typeface="楷体" panose="02010609060101010101" pitchFamily="49" charset="-122"/>
            </a:endParaRPr>
          </a:p>
        </p:txBody>
      </p:sp>
      <p:graphicFrame>
        <p:nvGraphicFramePr>
          <p:cNvPr id="8196" name="表格 3"/>
          <p:cNvGraphicFramePr>
            <a:graphicFrameLocks noGrp="1"/>
          </p:cNvGraphicFramePr>
          <p:nvPr/>
        </p:nvGraphicFramePr>
        <p:xfrm>
          <a:off x="7816850" y="1965325"/>
          <a:ext cx="2200275" cy="1835150"/>
        </p:xfrm>
        <a:graphic>
          <a:graphicData uri="http://schemas.openxmlformats.org/drawingml/2006/table">
            <a:tbl>
              <a:tblPr/>
              <a:tblGrid>
                <a:gridCol w="439738">
                  <a:extLst>
                    <a:ext uri="{9D8B030D-6E8A-4147-A177-3AD203B41FA5}">
                      <a16:colId xmlns:a16="http://schemas.microsoft.com/office/drawing/2014/main" val="1143425157"/>
                    </a:ext>
                  </a:extLst>
                </a:gridCol>
                <a:gridCol w="439737">
                  <a:extLst>
                    <a:ext uri="{9D8B030D-6E8A-4147-A177-3AD203B41FA5}">
                      <a16:colId xmlns:a16="http://schemas.microsoft.com/office/drawing/2014/main" val="1899898044"/>
                    </a:ext>
                  </a:extLst>
                </a:gridCol>
                <a:gridCol w="441325">
                  <a:extLst>
                    <a:ext uri="{9D8B030D-6E8A-4147-A177-3AD203B41FA5}">
                      <a16:colId xmlns:a16="http://schemas.microsoft.com/office/drawing/2014/main" val="382086293"/>
                    </a:ext>
                  </a:extLst>
                </a:gridCol>
                <a:gridCol w="439738">
                  <a:extLst>
                    <a:ext uri="{9D8B030D-6E8A-4147-A177-3AD203B41FA5}">
                      <a16:colId xmlns:a16="http://schemas.microsoft.com/office/drawing/2014/main" val="4058777185"/>
                    </a:ext>
                  </a:extLst>
                </a:gridCol>
                <a:gridCol w="439737">
                  <a:extLst>
                    <a:ext uri="{9D8B030D-6E8A-4147-A177-3AD203B41FA5}">
                      <a16:colId xmlns:a16="http://schemas.microsoft.com/office/drawing/2014/main" val="924731056"/>
                    </a:ext>
                  </a:extLst>
                </a:gridCol>
              </a:tblGrid>
              <a:tr h="365716">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434183684"/>
                  </a:ext>
                </a:extLst>
              </a:tr>
              <a:tr h="366621">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cap="flat">
                      <a:noFill/>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2735481701"/>
                  </a:ext>
                </a:extLst>
              </a:tr>
              <a:tr h="365716">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cap="flat">
                      <a:noFill/>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C0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368619650"/>
                  </a:ext>
                </a:extLst>
              </a:tr>
              <a:tr h="371382">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cap="flat">
                      <a:noFill/>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3550694123"/>
                  </a:ext>
                </a:extLst>
              </a:tr>
              <a:tr h="365716">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4152194678"/>
                  </a:ext>
                </a:extLst>
              </a:tr>
            </a:tbl>
          </a:graphicData>
        </a:graphic>
      </p:graphicFrame>
      <p:graphicFrame>
        <p:nvGraphicFramePr>
          <p:cNvPr id="8242" name="表格 18"/>
          <p:cNvGraphicFramePr>
            <a:graphicFrameLocks noGrp="1"/>
          </p:cNvGraphicFramePr>
          <p:nvPr/>
        </p:nvGraphicFramePr>
        <p:xfrm>
          <a:off x="1920875" y="1962150"/>
          <a:ext cx="2200275" cy="1835150"/>
        </p:xfrm>
        <a:graphic>
          <a:graphicData uri="http://schemas.openxmlformats.org/drawingml/2006/table">
            <a:tbl>
              <a:tblPr/>
              <a:tblGrid>
                <a:gridCol w="439738">
                  <a:extLst>
                    <a:ext uri="{9D8B030D-6E8A-4147-A177-3AD203B41FA5}">
                      <a16:colId xmlns:a16="http://schemas.microsoft.com/office/drawing/2014/main" val="71809175"/>
                    </a:ext>
                  </a:extLst>
                </a:gridCol>
                <a:gridCol w="439737">
                  <a:extLst>
                    <a:ext uri="{9D8B030D-6E8A-4147-A177-3AD203B41FA5}">
                      <a16:colId xmlns:a16="http://schemas.microsoft.com/office/drawing/2014/main" val="2153865660"/>
                    </a:ext>
                  </a:extLst>
                </a:gridCol>
                <a:gridCol w="441325">
                  <a:extLst>
                    <a:ext uri="{9D8B030D-6E8A-4147-A177-3AD203B41FA5}">
                      <a16:colId xmlns:a16="http://schemas.microsoft.com/office/drawing/2014/main" val="2589379173"/>
                    </a:ext>
                  </a:extLst>
                </a:gridCol>
                <a:gridCol w="439738">
                  <a:extLst>
                    <a:ext uri="{9D8B030D-6E8A-4147-A177-3AD203B41FA5}">
                      <a16:colId xmlns:a16="http://schemas.microsoft.com/office/drawing/2014/main" val="1708488975"/>
                    </a:ext>
                  </a:extLst>
                </a:gridCol>
                <a:gridCol w="439737">
                  <a:extLst>
                    <a:ext uri="{9D8B030D-6E8A-4147-A177-3AD203B41FA5}">
                      <a16:colId xmlns:a16="http://schemas.microsoft.com/office/drawing/2014/main" val="3375365629"/>
                    </a:ext>
                  </a:extLst>
                </a:gridCol>
              </a:tblGrid>
              <a:tr h="365716">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00B050"/>
                    </a:solidFill>
                  </a:tcPr>
                </a:tc>
                <a:extLst>
                  <a:ext uri="{0D108BD9-81ED-4DB2-BD59-A6C34878D82A}">
                    <a16:rowId xmlns:a16="http://schemas.microsoft.com/office/drawing/2014/main" val="2101001583"/>
                  </a:ext>
                </a:extLst>
              </a:tr>
              <a:tr h="366621">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22</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00B050"/>
                    </a:solidFill>
                  </a:tcPr>
                </a:tc>
                <a:extLst>
                  <a:ext uri="{0D108BD9-81ED-4DB2-BD59-A6C34878D82A}">
                    <a16:rowId xmlns:a16="http://schemas.microsoft.com/office/drawing/2014/main" val="1584076608"/>
                  </a:ext>
                </a:extLst>
              </a:tr>
              <a:tr h="365716">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C0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00B050"/>
                    </a:solidFill>
                  </a:tcPr>
                </a:tc>
                <a:extLst>
                  <a:ext uri="{0D108BD9-81ED-4DB2-BD59-A6C34878D82A}">
                    <a16:rowId xmlns:a16="http://schemas.microsoft.com/office/drawing/2014/main" val="1615487863"/>
                  </a:ext>
                </a:extLst>
              </a:tr>
              <a:tr h="371382">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00B050"/>
                    </a:solidFill>
                  </a:tcPr>
                </a:tc>
                <a:extLst>
                  <a:ext uri="{0D108BD9-81ED-4DB2-BD59-A6C34878D82A}">
                    <a16:rowId xmlns:a16="http://schemas.microsoft.com/office/drawing/2014/main" val="178666276"/>
                  </a:ext>
                </a:extLst>
              </a:tr>
              <a:tr h="365716">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16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25</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00B050"/>
                    </a:solidFill>
                  </a:tcPr>
                </a:tc>
                <a:extLst>
                  <a:ext uri="{0D108BD9-81ED-4DB2-BD59-A6C34878D82A}">
                    <a16:rowId xmlns:a16="http://schemas.microsoft.com/office/drawing/2014/main" val="1796960693"/>
                  </a:ext>
                </a:extLst>
              </a:tr>
            </a:tbl>
          </a:graphicData>
        </a:graphic>
      </p:graphicFrame>
      <p:sp>
        <p:nvSpPr>
          <p:cNvPr id="7240" name="文本框 4"/>
          <p:cNvSpPr>
            <a:spLocks noChangeArrowheads="1"/>
          </p:cNvSpPr>
          <p:nvPr/>
        </p:nvSpPr>
        <p:spPr bwMode="auto">
          <a:xfrm>
            <a:off x="704850" y="3946525"/>
            <a:ext cx="463391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这就是按照上左下右的顺序进行深搜的路径。</a:t>
            </a:r>
            <a:endParaRPr lang="en-US" altLang="zh-CN"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a:p>
            <a:pPr eaLnBrk="1" hangingPunct="1">
              <a:lnSpc>
                <a:spcPct val="100000"/>
              </a:lnSpc>
              <a:spcBef>
                <a:spcPct val="0"/>
              </a:spcBef>
              <a:buFont typeface="Arial" panose="020B0604020202020204" pitchFamily="34" charset="0"/>
              <a:buNone/>
            </a:pPr>
            <a:endPar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可以看出就是从</a:t>
            </a:r>
            <a:r>
              <a:rPr lang="en-US" altLang="zh-CN" sz="1800">
                <a:solidFill>
                  <a:srgbClr val="FFFFFF"/>
                </a:solidFill>
                <a:ea typeface="宋体" panose="02010600030101010101" pitchFamily="2" charset="-122"/>
                <a:cs typeface="Calibri" panose="020F0502020204030204" pitchFamily="34" charset="0"/>
              </a:rPr>
              <a:t>1</a:t>
            </a:r>
            <a:r>
              <a:rPr lang="zh-CN" altLang="en-US" sz="1800">
                <a:solidFill>
                  <a:srgbClr val="FFFFFF"/>
                </a:solidFill>
                <a:sym typeface="等线" panose="02010600030101010101" pitchFamily="2" charset="-122"/>
              </a:rPr>
              <a:t>点开始每个点都尽可能按照上左下右的优先顺序找点，若这个点存在则继续从这个点搜索，否则退回上一点。</a:t>
            </a:r>
          </a:p>
        </p:txBody>
      </p:sp>
      <p:sp>
        <p:nvSpPr>
          <p:cNvPr id="7241" name="文本框 21"/>
          <p:cNvSpPr>
            <a:spLocks noChangeArrowheads="1"/>
          </p:cNvSpPr>
          <p:nvPr/>
        </p:nvSpPr>
        <p:spPr bwMode="auto">
          <a:xfrm>
            <a:off x="6599238" y="3946525"/>
            <a:ext cx="463391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这就是按照上左下右的顺序进行广搜的路径。</a:t>
            </a:r>
            <a:endParaRPr lang="en-US" altLang="zh-CN"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a:p>
            <a:pPr eaLnBrk="1" hangingPunct="1">
              <a:lnSpc>
                <a:spcPct val="100000"/>
              </a:lnSpc>
              <a:spcBef>
                <a:spcPct val="0"/>
              </a:spcBef>
              <a:buFont typeface="Arial" panose="020B0604020202020204" pitchFamily="34" charset="0"/>
              <a:buNone/>
            </a:pPr>
            <a:endPar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可以看出就是从</a:t>
            </a:r>
            <a:r>
              <a:rPr lang="en-US" altLang="zh-CN" sz="1800">
                <a:solidFill>
                  <a:srgbClr val="FFFFFF"/>
                </a:solidFill>
                <a:ea typeface="宋体" panose="02010600030101010101" pitchFamily="2" charset="-122"/>
                <a:cs typeface="Calibri" panose="020F0502020204030204" pitchFamily="34" charset="0"/>
              </a:rPr>
              <a:t>1</a:t>
            </a:r>
            <a:r>
              <a:rPr lang="zh-CN" altLang="en-US" sz="1800">
                <a:solidFill>
                  <a:srgbClr val="FFFFFF"/>
                </a:solidFill>
                <a:sym typeface="等线" panose="02010600030101010101" pitchFamily="2" charset="-122"/>
              </a:rPr>
              <a:t>点开始搜索每个点的上左下右点，若这个点存在则下一轮会搜索这个点的上左下右，一层一层向外扩散。</a:t>
            </a: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4000" smtClean="0"/>
              <a:t>DFS/BFS</a:t>
            </a:r>
          </a:p>
        </p:txBody>
      </p:sp>
      <p:sp>
        <p:nvSpPr>
          <p:cNvPr id="8195" name="内容占位符 2"/>
          <p:cNvSpPr>
            <a:spLocks noGrp="1" noChangeArrowheads="1"/>
          </p:cNvSpPr>
          <p:nvPr>
            <p:ph idx="4294967295"/>
          </p:nvPr>
        </p:nvSpPr>
        <p:spPr>
          <a:xfrm>
            <a:off x="838200" y="1074738"/>
            <a:ext cx="10515600" cy="5102225"/>
          </a:xfrm>
        </p:spPr>
        <p:txBody>
          <a:bodyPr/>
          <a:lstStyle/>
          <a:p>
            <a:pPr marL="0" indent="0" algn="ctr" eaLnBrk="1" hangingPunct="1">
              <a:buFont typeface="Arial" panose="020B0604020202020204" pitchFamily="34" charset="0"/>
              <a:buNone/>
            </a:pPr>
            <a:r>
              <a:rPr lang="zh-CN" altLang="en-US" smtClean="0"/>
              <a:t>然后就是怎么实现这些鬼东西了。</a:t>
            </a:r>
            <a:endParaRPr lang="en-US" altLang="zh-CN" smtClean="0"/>
          </a:p>
          <a:p>
            <a:pPr marL="0" indent="0" algn="ctr" eaLnBrk="1" hangingPunct="1">
              <a:buFont typeface="Arial" panose="020B0604020202020204" pitchFamily="34" charset="0"/>
              <a:buNone/>
            </a:pPr>
            <a:r>
              <a:rPr lang="zh-CN" altLang="en-US" smtClean="0"/>
              <a:t>然而我语死早说不清 →</a:t>
            </a:r>
            <a:r>
              <a:rPr lang="en-US" altLang="zh-CN" smtClean="0"/>
              <a:t>_→ </a:t>
            </a:r>
            <a:r>
              <a:rPr lang="zh-CN" altLang="en-US" smtClean="0"/>
              <a:t>←</a:t>
            </a:r>
            <a:r>
              <a:rPr lang="en-US" altLang="zh-CN" smtClean="0"/>
              <a:t>_←</a:t>
            </a:r>
            <a:endParaRPr lang="zh-CN" altLang="en-US" smtClean="0"/>
          </a:p>
          <a:p>
            <a:pPr marL="0" indent="0" algn="ctr" eaLnBrk="1" hangingPunct="1">
              <a:buFont typeface="Arial" panose="020B0604020202020204" pitchFamily="34" charset="0"/>
              <a:buNone/>
            </a:pPr>
            <a:r>
              <a:rPr lang="zh-CN" altLang="en-US" smtClean="0"/>
              <a:t>所以我决定就一句话：</a:t>
            </a:r>
            <a:endParaRPr lang="en-US" altLang="zh-CN" smtClean="0"/>
          </a:p>
          <a:p>
            <a:pPr marL="0" indent="0" algn="ctr" eaLnBrk="1" hangingPunct="1">
              <a:buFont typeface="Arial" panose="020B0604020202020204" pitchFamily="34" charset="0"/>
              <a:buNone/>
            </a:pPr>
            <a:endParaRPr lang="zh-CN" altLang="en-US" smtClean="0"/>
          </a:p>
          <a:p>
            <a:pPr marL="0" indent="0" algn="ctr" eaLnBrk="1" hangingPunct="1">
              <a:buFont typeface="Arial" panose="020B0604020202020204" pitchFamily="34" charset="0"/>
              <a:buNone/>
            </a:pPr>
            <a:r>
              <a:rPr lang="en-US" altLang="zh-CN" sz="4400" smtClean="0">
                <a:latin typeface="楷体" panose="02010609060101010101" pitchFamily="49" charset="-122"/>
                <a:ea typeface="楷体" panose="02010609060101010101" pitchFamily="49" charset="-122"/>
                <a:sym typeface="楷体" panose="02010609060101010101" pitchFamily="49" charset="-122"/>
              </a:rPr>
              <a:t>DFS</a:t>
            </a:r>
            <a:r>
              <a:rPr lang="zh-CN" altLang="en-US" sz="4400" smtClean="0">
                <a:latin typeface="楷体" panose="02010609060101010101" pitchFamily="49" charset="-122"/>
                <a:ea typeface="楷体" panose="02010609060101010101" pitchFamily="49" charset="-122"/>
                <a:sym typeface="楷体" panose="02010609060101010101" pitchFamily="49" charset="-122"/>
              </a:rPr>
              <a:t>递归，</a:t>
            </a:r>
            <a:r>
              <a:rPr lang="en-US" altLang="zh-CN" sz="4400" smtClean="0">
                <a:latin typeface="楷体" panose="02010609060101010101" pitchFamily="49" charset="-122"/>
                <a:ea typeface="楷体" panose="02010609060101010101" pitchFamily="49" charset="-122"/>
                <a:sym typeface="楷体" panose="02010609060101010101" pitchFamily="49" charset="-122"/>
              </a:rPr>
              <a:t>BFS</a:t>
            </a:r>
            <a:r>
              <a:rPr lang="zh-CN" altLang="en-US" sz="4400" smtClean="0">
                <a:latin typeface="楷体" panose="02010609060101010101" pitchFamily="49" charset="-122"/>
                <a:ea typeface="楷体" panose="02010609060101010101" pitchFamily="49" charset="-122"/>
                <a:sym typeface="楷体" panose="02010609060101010101" pitchFamily="49" charset="-122"/>
              </a:rPr>
              <a:t>队列。</a:t>
            </a:r>
            <a:endParaRPr lang="en-US" altLang="zh-CN" sz="4400" smtClean="0">
              <a:latin typeface="楷体" panose="02010609060101010101" pitchFamily="49" charset="-122"/>
              <a:ea typeface="楷体" panose="02010609060101010101" pitchFamily="49" charset="-122"/>
              <a:sym typeface="楷体" panose="02010609060101010101" pitchFamily="49" charset="-122"/>
            </a:endParaRPr>
          </a:p>
          <a:p>
            <a:pPr marL="0" indent="0" algn="ctr" eaLnBrk="1" hangingPunct="1">
              <a:buFont typeface="Arial" panose="020B0604020202020204" pitchFamily="34" charset="0"/>
              <a:buNone/>
            </a:pPr>
            <a:endParaRPr lang="zh-CN" altLang="en-US" smtClean="0"/>
          </a:p>
          <a:p>
            <a:pPr marL="0" indent="0" algn="ctr" eaLnBrk="1" hangingPunct="1">
              <a:buFont typeface="Arial" panose="020B0604020202020204" pitchFamily="34" charset="0"/>
              <a:buNone/>
            </a:pPr>
            <a:r>
              <a:rPr lang="en-US" altLang="zh-CN" smtClean="0"/>
              <a:t>That’s all.</a:t>
            </a:r>
          </a:p>
          <a:p>
            <a:pPr marL="0" indent="0" algn="ctr" eaLnBrk="1" hangingPunct="1">
              <a:buFont typeface="Arial" panose="020B0604020202020204" pitchFamily="34" charset="0"/>
              <a:buNone/>
            </a:pPr>
            <a:endParaRPr lang="zh-CN" altLang="en-US" smtClean="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4000" smtClean="0"/>
              <a:t>DFS/BFS</a:t>
            </a:r>
          </a:p>
        </p:txBody>
      </p:sp>
      <p:sp>
        <p:nvSpPr>
          <p:cNvPr id="9219" name="内容占位符 2"/>
          <p:cNvSpPr>
            <a:spLocks noGrp="1" noChangeArrowheads="1"/>
          </p:cNvSpPr>
          <p:nvPr>
            <p:ph idx="4294967295"/>
          </p:nvPr>
        </p:nvSpPr>
        <p:spPr>
          <a:xfrm>
            <a:off x="838200" y="1336675"/>
            <a:ext cx="10515600" cy="1408113"/>
          </a:xfrm>
        </p:spPr>
        <p:txBody>
          <a:bodyPr/>
          <a:lstStyle/>
          <a:p>
            <a:pPr marL="0" indent="0" algn="ctr" eaLnBrk="1" hangingPunct="1">
              <a:buFont typeface="Arial" panose="020B0604020202020204" pitchFamily="34" charset="0"/>
              <a:buNone/>
            </a:pPr>
            <a:r>
              <a:rPr lang="zh-CN" altLang="en-US" smtClean="0"/>
              <a:t>地图搜索</a:t>
            </a:r>
            <a:endParaRPr lang="en-US" altLang="zh-CN" smtClean="0"/>
          </a:p>
          <a:p>
            <a:pPr marL="0" indent="0" algn="ctr" eaLnBrk="1" hangingPunct="1">
              <a:buFont typeface="Arial" panose="020B0604020202020204" pitchFamily="34" charset="0"/>
              <a:buNone/>
            </a:pPr>
            <a:r>
              <a:rPr lang="zh-CN" altLang="en-US" sz="2400" smtClean="0">
                <a:latin typeface="楷体" panose="02010609060101010101" pitchFamily="49" charset="-122"/>
                <a:ea typeface="楷体" panose="02010609060101010101" pitchFamily="49" charset="-122"/>
                <a:sym typeface="楷体" panose="02010609060101010101" pitchFamily="49" charset="-122"/>
              </a:rPr>
              <a:t>判断地图中两点</a:t>
            </a:r>
            <a:r>
              <a:rPr lang="en-US" altLang="zh-CN" sz="2400" smtClean="0">
                <a:latin typeface="楷体" panose="02010609060101010101" pitchFamily="49" charset="-122"/>
                <a:ea typeface="楷体" panose="02010609060101010101" pitchFamily="49" charset="-122"/>
                <a:sym typeface="楷体" panose="02010609060101010101" pitchFamily="49" charset="-122"/>
              </a:rPr>
              <a:t>A</a:t>
            </a:r>
            <a:r>
              <a:rPr lang="zh-CN" altLang="en-US" sz="2400" smtClean="0">
                <a:latin typeface="楷体" panose="02010609060101010101" pitchFamily="49" charset="-122"/>
                <a:ea typeface="楷体" panose="02010609060101010101" pitchFamily="49" charset="-122"/>
                <a:sym typeface="楷体" panose="02010609060101010101" pitchFamily="49" charset="-122"/>
              </a:rPr>
              <a:t>和</a:t>
            </a:r>
            <a:r>
              <a:rPr lang="en-US" altLang="zh-CN" sz="2400" smtClean="0">
                <a:latin typeface="楷体" panose="02010609060101010101" pitchFamily="49" charset="-122"/>
                <a:ea typeface="楷体" panose="02010609060101010101" pitchFamily="49" charset="-122"/>
                <a:sym typeface="楷体" panose="02010609060101010101" pitchFamily="49" charset="-122"/>
              </a:rPr>
              <a:t>B</a:t>
            </a:r>
            <a:r>
              <a:rPr lang="zh-CN" altLang="en-US" sz="2400" smtClean="0">
                <a:latin typeface="楷体" panose="02010609060101010101" pitchFamily="49" charset="-122"/>
                <a:ea typeface="楷体" panose="02010609060101010101" pitchFamily="49" charset="-122"/>
                <a:sym typeface="楷体" panose="02010609060101010101" pitchFamily="49" charset="-122"/>
              </a:rPr>
              <a:t>是否联通，</a:t>
            </a:r>
            <a:r>
              <a:rPr lang="en-US" altLang="zh-CN" sz="2400" smtClean="0">
                <a:latin typeface="楷体" panose="02010609060101010101" pitchFamily="49" charset="-122"/>
                <a:ea typeface="楷体" panose="02010609060101010101" pitchFamily="49" charset="-122"/>
                <a:sym typeface="楷体" panose="02010609060101010101" pitchFamily="49" charset="-122"/>
              </a:rPr>
              <a:t> ‘ . ’</a:t>
            </a:r>
            <a:r>
              <a:rPr lang="zh-CN" altLang="en-US" sz="2400" smtClean="0">
                <a:latin typeface="楷体" panose="02010609060101010101" pitchFamily="49" charset="-122"/>
                <a:ea typeface="楷体" panose="02010609060101010101" pitchFamily="49" charset="-122"/>
                <a:sym typeface="楷体" panose="02010609060101010101" pitchFamily="49" charset="-122"/>
              </a:rPr>
              <a:t>表示空白</a:t>
            </a:r>
            <a:r>
              <a:rPr lang="en-US" altLang="zh-CN" sz="2400" smtClean="0">
                <a:latin typeface="楷体" panose="02010609060101010101" pitchFamily="49" charset="-122"/>
                <a:ea typeface="楷体" panose="02010609060101010101" pitchFamily="49" charset="-122"/>
                <a:sym typeface="楷体" panose="02010609060101010101" pitchFamily="49" charset="-122"/>
              </a:rPr>
              <a:t>, ‘ # ’</a:t>
            </a:r>
            <a:r>
              <a:rPr lang="zh-CN" altLang="en-US" sz="2400" smtClean="0">
                <a:latin typeface="楷体" panose="02010609060101010101" pitchFamily="49" charset="-122"/>
                <a:ea typeface="楷体" panose="02010609060101010101" pitchFamily="49" charset="-122"/>
                <a:sym typeface="楷体" panose="02010609060101010101" pitchFamily="49" charset="-122"/>
              </a:rPr>
              <a:t>表示墙。</a:t>
            </a:r>
            <a:endParaRPr lang="en-US" altLang="zh-CN" sz="2400" smtClean="0">
              <a:latin typeface="楷体" panose="02010609060101010101" pitchFamily="49" charset="-122"/>
              <a:ea typeface="楷体" panose="02010609060101010101" pitchFamily="49" charset="-122"/>
              <a:sym typeface="楷体" panose="02010609060101010101" pitchFamily="49" charset="-122"/>
            </a:endParaRPr>
          </a:p>
          <a:p>
            <a:pPr marL="0" indent="0" eaLnBrk="1" hangingPunct="1">
              <a:buFont typeface="Arial" panose="020B0604020202020204" pitchFamily="34" charset="0"/>
              <a:buNone/>
            </a:pPr>
            <a:r>
              <a:rPr lang="en-US" altLang="zh-CN" sz="2400" smtClean="0">
                <a:latin typeface="楷体" panose="02010609060101010101" pitchFamily="49" charset="-122"/>
                <a:ea typeface="楷体" panose="02010609060101010101" pitchFamily="49" charset="-122"/>
                <a:sym typeface="楷体" panose="02010609060101010101" pitchFamily="49" charset="-122"/>
              </a:rPr>
              <a:t>eg:</a:t>
            </a:r>
            <a:endParaRPr lang="zh-CN" altLang="en-US" smtClean="0"/>
          </a:p>
        </p:txBody>
      </p:sp>
      <p:sp>
        <p:nvSpPr>
          <p:cNvPr id="9220" name="文本框 3"/>
          <p:cNvSpPr>
            <a:spLocks noChangeArrowheads="1"/>
          </p:cNvSpPr>
          <p:nvPr/>
        </p:nvSpPr>
        <p:spPr bwMode="auto">
          <a:xfrm>
            <a:off x="741363" y="587375"/>
            <a:ext cx="157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举个栗子：</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pitchFamily="2" charset="-122"/>
            </a:endParaRPr>
          </a:p>
        </p:txBody>
      </p:sp>
      <p:graphicFrame>
        <p:nvGraphicFramePr>
          <p:cNvPr id="10245" name="表格 4"/>
          <p:cNvGraphicFramePr>
            <a:graphicFrameLocks noGrp="1"/>
          </p:cNvGraphicFramePr>
          <p:nvPr/>
        </p:nvGraphicFramePr>
        <p:xfrm>
          <a:off x="1725613" y="3240088"/>
          <a:ext cx="2095500" cy="1830387"/>
        </p:xfrm>
        <a:graphic>
          <a:graphicData uri="http://schemas.openxmlformats.org/drawingml/2006/table">
            <a:tbl>
              <a:tblPr/>
              <a:tblGrid>
                <a:gridCol w="419100">
                  <a:extLst>
                    <a:ext uri="{9D8B030D-6E8A-4147-A177-3AD203B41FA5}">
                      <a16:colId xmlns:a16="http://schemas.microsoft.com/office/drawing/2014/main" val="3209989100"/>
                    </a:ext>
                  </a:extLst>
                </a:gridCol>
                <a:gridCol w="419100">
                  <a:extLst>
                    <a:ext uri="{9D8B030D-6E8A-4147-A177-3AD203B41FA5}">
                      <a16:colId xmlns:a16="http://schemas.microsoft.com/office/drawing/2014/main" val="3247639414"/>
                    </a:ext>
                  </a:extLst>
                </a:gridCol>
                <a:gridCol w="419100">
                  <a:extLst>
                    <a:ext uri="{9D8B030D-6E8A-4147-A177-3AD203B41FA5}">
                      <a16:colId xmlns:a16="http://schemas.microsoft.com/office/drawing/2014/main" val="355695517"/>
                    </a:ext>
                  </a:extLst>
                </a:gridCol>
                <a:gridCol w="419100">
                  <a:extLst>
                    <a:ext uri="{9D8B030D-6E8A-4147-A177-3AD203B41FA5}">
                      <a16:colId xmlns:a16="http://schemas.microsoft.com/office/drawing/2014/main" val="2199094130"/>
                    </a:ext>
                  </a:extLst>
                </a:gridCol>
                <a:gridCol w="419100">
                  <a:extLst>
                    <a:ext uri="{9D8B030D-6E8A-4147-A177-3AD203B41FA5}">
                      <a16:colId xmlns:a16="http://schemas.microsoft.com/office/drawing/2014/main" val="1280353942"/>
                    </a:ext>
                  </a:extLst>
                </a:gridCol>
              </a:tblGrid>
              <a:tr h="36571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extLst>
                  <a:ext uri="{0D108BD9-81ED-4DB2-BD59-A6C34878D82A}">
                    <a16:rowId xmlns:a16="http://schemas.microsoft.com/office/drawing/2014/main" val="3228088511"/>
                  </a:ext>
                </a:extLst>
              </a:tr>
              <a:tr h="366620">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635674947"/>
                  </a:ext>
                </a:extLst>
              </a:tr>
              <a:tr h="36571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2151164426"/>
                  </a:ext>
                </a:extLst>
              </a:tr>
              <a:tr h="366620">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3310238709"/>
                  </a:ext>
                </a:extLst>
              </a:tr>
              <a:tr h="365715">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B</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3881858897"/>
                  </a:ext>
                </a:extLst>
              </a:tr>
            </a:tbl>
          </a:graphicData>
        </a:graphic>
      </p:graphicFrame>
      <p:sp>
        <p:nvSpPr>
          <p:cNvPr id="9247" name="文本框 5"/>
          <p:cNvSpPr>
            <a:spLocks noChangeArrowheads="1"/>
          </p:cNvSpPr>
          <p:nvPr/>
        </p:nvSpPr>
        <p:spPr bwMode="auto">
          <a:xfrm>
            <a:off x="5807075" y="3240088"/>
            <a:ext cx="5119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按题意，右图为一个</a:t>
            </a:r>
            <a:r>
              <a:rPr lang="en-US" altLang="zh-CN" sz="1800">
                <a:solidFill>
                  <a:srgbClr val="FFFFFF"/>
                </a:solidFill>
                <a:ea typeface="宋体" panose="02010600030101010101" pitchFamily="2" charset="-122"/>
                <a:cs typeface="Calibri" panose="020F0502020204030204" pitchFamily="34" charset="0"/>
              </a:rPr>
              <a:t>5</a:t>
            </a:r>
            <a:r>
              <a:rPr lang="zh-CN" altLang="en-US" sz="1800">
                <a:solidFill>
                  <a:srgbClr val="FFFFFF"/>
                </a:solidFill>
                <a:sym typeface="等线" panose="02010600030101010101" pitchFamily="2" charset="-122"/>
              </a:rPr>
              <a:t>*</a:t>
            </a:r>
            <a:r>
              <a:rPr lang="en-US" altLang="zh-CN" sz="1800">
                <a:solidFill>
                  <a:srgbClr val="FFFFFF"/>
                </a:solidFill>
                <a:ea typeface="宋体" panose="02010600030101010101" pitchFamily="2" charset="-122"/>
              </a:rPr>
              <a:t>5</a:t>
            </a:r>
            <a:r>
              <a:rPr lang="zh-CN" altLang="en-US" sz="1800">
                <a:solidFill>
                  <a:srgbClr val="FFFFFF"/>
                </a:solidFill>
                <a:sym typeface="等线" panose="02010600030101010101" pitchFamily="2" charset="-122"/>
              </a:rPr>
              <a:t>的地图。</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其中可以找到一条路径使得</a:t>
            </a:r>
            <a:r>
              <a:rPr lang="en-US" altLang="zh-CN" sz="1800">
                <a:solidFill>
                  <a:srgbClr val="FFFFFF"/>
                </a:solidFill>
                <a:ea typeface="宋体" panose="02010600030101010101" pitchFamily="2" charset="-122"/>
              </a:rPr>
              <a:t>A</a:t>
            </a:r>
            <a:r>
              <a:rPr lang="zh-CN" altLang="en-US" sz="1800">
                <a:solidFill>
                  <a:srgbClr val="FFFFFF"/>
                </a:solidFill>
                <a:sym typeface="等线" panose="02010600030101010101" pitchFamily="2" charset="-122"/>
              </a:rPr>
              <a:t>、</a:t>
            </a:r>
            <a:r>
              <a:rPr lang="en-US" altLang="zh-CN" sz="1800">
                <a:solidFill>
                  <a:srgbClr val="FFFFFF"/>
                </a:solidFill>
                <a:ea typeface="宋体" panose="02010600030101010101" pitchFamily="2" charset="-122"/>
              </a:rPr>
              <a:t>B</a:t>
            </a:r>
            <a:r>
              <a:rPr lang="zh-CN" altLang="en-US" sz="1800">
                <a:solidFill>
                  <a:srgbClr val="FFFFFF"/>
                </a:solidFill>
                <a:sym typeface="等线" panose="02010600030101010101" pitchFamily="2" charset="-122"/>
              </a:rPr>
              <a:t>联通。</a:t>
            </a: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idx="4294967295"/>
          </p:nvPr>
        </p:nvSpPr>
        <p:spPr>
          <a:xfrm>
            <a:off x="838200" y="209550"/>
            <a:ext cx="11098213" cy="630238"/>
          </a:xfrm>
        </p:spPr>
        <p:txBody>
          <a:bodyPr/>
          <a:lstStyle/>
          <a:p>
            <a:pPr algn="r" eaLnBrk="1" hangingPunct="1"/>
            <a:r>
              <a:rPr lang="zh-CN" altLang="en-US" sz="4000" smtClean="0"/>
              <a:t>DFS</a:t>
            </a:r>
          </a:p>
        </p:txBody>
      </p:sp>
      <p:sp>
        <p:nvSpPr>
          <p:cNvPr id="10243" name="文本框 3"/>
          <p:cNvSpPr>
            <a:spLocks noChangeArrowheads="1"/>
          </p:cNvSpPr>
          <p:nvPr/>
        </p:nvSpPr>
        <p:spPr bwMode="auto">
          <a:xfrm>
            <a:off x="741363" y="5873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代码：</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pitchFamily="2" charset="-122"/>
            </a:endParaRPr>
          </a:p>
        </p:txBody>
      </p:sp>
      <p:graphicFrame>
        <p:nvGraphicFramePr>
          <p:cNvPr id="11268" name="表格 4"/>
          <p:cNvGraphicFramePr>
            <a:graphicFrameLocks noGrp="1"/>
          </p:cNvGraphicFramePr>
          <p:nvPr/>
        </p:nvGraphicFramePr>
        <p:xfrm>
          <a:off x="1263650" y="2211388"/>
          <a:ext cx="2936875" cy="2705100"/>
        </p:xfrm>
        <a:graphic>
          <a:graphicData uri="http://schemas.openxmlformats.org/drawingml/2006/table">
            <a:tbl>
              <a:tblPr/>
              <a:tblGrid>
                <a:gridCol w="587375">
                  <a:extLst>
                    <a:ext uri="{9D8B030D-6E8A-4147-A177-3AD203B41FA5}">
                      <a16:colId xmlns:a16="http://schemas.microsoft.com/office/drawing/2014/main" val="896503662"/>
                    </a:ext>
                  </a:extLst>
                </a:gridCol>
                <a:gridCol w="587375">
                  <a:extLst>
                    <a:ext uri="{9D8B030D-6E8A-4147-A177-3AD203B41FA5}">
                      <a16:colId xmlns:a16="http://schemas.microsoft.com/office/drawing/2014/main" val="1785184631"/>
                    </a:ext>
                  </a:extLst>
                </a:gridCol>
                <a:gridCol w="587375">
                  <a:extLst>
                    <a:ext uri="{9D8B030D-6E8A-4147-A177-3AD203B41FA5}">
                      <a16:colId xmlns:a16="http://schemas.microsoft.com/office/drawing/2014/main" val="542543025"/>
                    </a:ext>
                  </a:extLst>
                </a:gridCol>
                <a:gridCol w="587375">
                  <a:extLst>
                    <a:ext uri="{9D8B030D-6E8A-4147-A177-3AD203B41FA5}">
                      <a16:colId xmlns:a16="http://schemas.microsoft.com/office/drawing/2014/main" val="3793686981"/>
                    </a:ext>
                  </a:extLst>
                </a:gridCol>
                <a:gridCol w="587375">
                  <a:extLst>
                    <a:ext uri="{9D8B030D-6E8A-4147-A177-3AD203B41FA5}">
                      <a16:colId xmlns:a16="http://schemas.microsoft.com/office/drawing/2014/main" val="1011323368"/>
                    </a:ext>
                  </a:extLst>
                </a:gridCol>
              </a:tblGrid>
              <a:tr h="541338">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extLst>
                  <a:ext uri="{0D108BD9-81ED-4DB2-BD59-A6C34878D82A}">
                    <a16:rowId xmlns:a16="http://schemas.microsoft.com/office/drawing/2014/main" val="4032356650"/>
                  </a:ext>
                </a:extLst>
              </a:tr>
              <a:tr h="541338">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901657093"/>
                  </a:ext>
                </a:extLst>
              </a:tr>
              <a:tr h="539750">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835151752"/>
                  </a:ext>
                </a:extLst>
              </a:tr>
              <a:tr h="541338">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450263623"/>
                  </a:ext>
                </a:extLst>
              </a:tr>
              <a:tr h="541338">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B</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pitchFamily="2" charset="-122"/>
                        <a:sym typeface="等线" panose="02010600030101010101" pitchFamily="2"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288068933"/>
                  </a:ext>
                </a:extLst>
              </a:tr>
            </a:tbl>
          </a:graphicData>
        </a:graphic>
      </p:graphicFrame>
      <p:sp>
        <p:nvSpPr>
          <p:cNvPr id="10270" name="文本框 9"/>
          <p:cNvSpPr>
            <a:spLocks noChangeArrowheads="1"/>
          </p:cNvSpPr>
          <p:nvPr/>
        </p:nvSpPr>
        <p:spPr bwMode="auto">
          <a:xfrm>
            <a:off x="5432425" y="677863"/>
            <a:ext cx="5403850" cy="591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int n,m,bx,by;//n</a:t>
            </a:r>
            <a:r>
              <a:rPr lang="zh-CN" altLang="en-US" sz="1800">
                <a:solidFill>
                  <a:srgbClr val="FFFFFF"/>
                </a:solidFill>
                <a:cs typeface="Calibri" panose="020F0502020204030204" pitchFamily="34" charset="0"/>
                <a:sym typeface="等线" panose="02010600030101010101" pitchFamily="2" charset="-122"/>
              </a:rPr>
              <a:t>行</a:t>
            </a:r>
            <a:r>
              <a:rPr lang="en-US" altLang="zh-CN" sz="1800">
                <a:solidFill>
                  <a:srgbClr val="FFFFFF"/>
                </a:solidFill>
                <a:ea typeface="宋体" panose="02010600030101010101" pitchFamily="2" charset="-122"/>
                <a:cs typeface="Calibri" panose="020F0502020204030204" pitchFamily="34" charset="0"/>
              </a:rPr>
              <a:t>m</a:t>
            </a:r>
            <a:r>
              <a:rPr lang="zh-CN" altLang="en-US" sz="1800">
                <a:solidFill>
                  <a:srgbClr val="FFFFFF"/>
                </a:solidFill>
                <a:cs typeface="Calibri" panose="020F0502020204030204" pitchFamily="34" charset="0"/>
                <a:sym typeface="等线" panose="02010600030101010101" pitchFamily="2" charset="-122"/>
              </a:rPr>
              <a:t>列</a:t>
            </a:r>
            <a:r>
              <a:rPr lang="en-US" altLang="zh-CN" sz="1800">
                <a:solidFill>
                  <a:srgbClr val="FFFFFF"/>
                </a:solidFill>
                <a:ea typeface="宋体" panose="02010600030101010101" pitchFamily="2" charset="-122"/>
                <a:cs typeface="Calibri" panose="020F0502020204030204" pitchFamily="34" charset="0"/>
              </a:rPr>
              <a:t>,B</a:t>
            </a:r>
            <a:r>
              <a:rPr lang="zh-CN" altLang="en-US" sz="1800">
                <a:solidFill>
                  <a:srgbClr val="FFFFFF"/>
                </a:solidFill>
                <a:sym typeface="等线" panose="02010600030101010101" pitchFamily="2" charset="-122"/>
              </a:rPr>
              <a:t>点坐标</a:t>
            </a: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char g[101][101];//</a:t>
            </a:r>
            <a:r>
              <a:rPr lang="zh-CN" altLang="en-US" sz="1800">
                <a:solidFill>
                  <a:srgbClr val="FFFFFF"/>
                </a:solidFill>
                <a:sym typeface="等线" panose="02010600030101010101" pitchFamily="2" charset="-122"/>
              </a:rPr>
              <a:t>存图</a:t>
            </a: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bool vis[101][101];//</a:t>
            </a:r>
            <a:r>
              <a:rPr lang="zh-CN" altLang="en-US" sz="1800">
                <a:solidFill>
                  <a:srgbClr val="FFFFFF"/>
                </a:solidFill>
                <a:sym typeface="等线" panose="02010600030101010101" pitchFamily="2" charset="-122"/>
              </a:rPr>
              <a:t>标记该点是否能够到</a:t>
            </a: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bool dfs(int x,int y)//(x,y)</a:t>
            </a:r>
            <a:r>
              <a:rPr lang="zh-CN" altLang="en-US" sz="1800">
                <a:solidFill>
                  <a:srgbClr val="FFFFFF"/>
                </a:solidFill>
                <a:sym typeface="等线" panose="02010600030101010101" pitchFamily="2" charset="-122"/>
              </a:rPr>
              <a:t>表示当前搜索到的点</a:t>
            </a: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int dir[4][2]={{-1,0},{0,-1},{1,0},{0,1}};</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for(int i=0;i&lt;4;i++){</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r>
              <a:rPr lang="zh-CN" altLang="en-US" sz="1800">
                <a:solidFill>
                  <a:srgbClr val="FFFFFF"/>
                </a:solidFill>
                <a:sym typeface="等线" panose="02010600030101010101" pitchFamily="2" charset="-122"/>
              </a:rPr>
              <a:t>取当前点的四个方向上的点</a:t>
            </a: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        </a:t>
            </a:r>
            <a:r>
              <a:rPr lang="en-US" altLang="zh-CN" sz="1800">
                <a:solidFill>
                  <a:srgbClr val="FFFFFF"/>
                </a:solidFill>
                <a:ea typeface="宋体" panose="02010600030101010101" pitchFamily="2" charset="-122"/>
              </a:rPr>
              <a:t>int xx=x+dir[i][0],yy=y+dir[i][1];</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r>
              <a:rPr lang="zh-CN" altLang="en-US" sz="1800">
                <a:solidFill>
                  <a:srgbClr val="FFFFFF"/>
                </a:solidFill>
                <a:sym typeface="等线" panose="02010600030101010101" pitchFamily="2" charset="-122"/>
              </a:rPr>
              <a:t>若找到</a:t>
            </a:r>
            <a:r>
              <a:rPr lang="en-US" altLang="zh-CN" sz="1800">
                <a:solidFill>
                  <a:srgbClr val="FFFFFF"/>
                </a:solidFill>
                <a:ea typeface="宋体" panose="02010600030101010101" pitchFamily="2" charset="-122"/>
              </a:rPr>
              <a:t>B</a:t>
            </a:r>
            <a:r>
              <a:rPr lang="zh-CN" altLang="en-US" sz="1800">
                <a:solidFill>
                  <a:srgbClr val="FFFFFF"/>
                </a:solidFill>
                <a:sym typeface="等线" panose="02010600030101010101" pitchFamily="2" charset="-122"/>
              </a:rPr>
              <a:t>点，答案为真</a:t>
            </a: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        </a:t>
            </a:r>
            <a:r>
              <a:rPr lang="en-US" altLang="zh-CN" sz="1800">
                <a:solidFill>
                  <a:srgbClr val="FFFFFF"/>
                </a:solidFill>
                <a:ea typeface="宋体" panose="02010600030101010101" pitchFamily="2" charset="-122"/>
              </a:rPr>
              <a:t>if(bx==xx&amp;&amp;by==yy)return true;</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r>
              <a:rPr lang="zh-CN" altLang="en-US" sz="1800">
                <a:solidFill>
                  <a:srgbClr val="FFFFFF"/>
                </a:solidFill>
                <a:sym typeface="等线" panose="02010600030101010101" pitchFamily="2" charset="-122"/>
              </a:rPr>
              <a:t>跳过出界的点</a:t>
            </a: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        </a:t>
            </a:r>
            <a:r>
              <a:rPr lang="en-US" altLang="zh-CN" sz="1800">
                <a:solidFill>
                  <a:srgbClr val="FFFFFF"/>
                </a:solidFill>
                <a:ea typeface="宋体" panose="02010600030101010101" pitchFamily="2" charset="-122"/>
              </a:rPr>
              <a:t>if(xx&lt;0||xx&gt;=n||yy&lt;0||yy&gt;=m)continue;</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r>
              <a:rPr lang="zh-CN" altLang="en-US" sz="1800">
                <a:solidFill>
                  <a:srgbClr val="FFFFFF"/>
                </a:solidFill>
                <a:sym typeface="等线" panose="02010600030101010101" pitchFamily="2" charset="-122"/>
              </a:rPr>
              <a:t>当该点尚未遍历并且不是墙时从该点递归下去</a:t>
            </a: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pitchFamily="2" charset="-122"/>
              </a:rPr>
              <a:t>        </a:t>
            </a:r>
            <a:r>
              <a:rPr lang="en-US" altLang="zh-CN" sz="1800">
                <a:solidFill>
                  <a:srgbClr val="FFFFFF"/>
                </a:solidFill>
                <a:ea typeface="宋体" panose="02010600030101010101" pitchFamily="2" charset="-122"/>
              </a:rPr>
              <a:t>if(!vis[xx][yy]&amp;&amp;g[xx][yy]!='#'){</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vis[xx][yy]=true;</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if(dfs(xx,yy))return true;</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return false;</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a:t>
            </a:r>
            <a:endParaRPr lang="zh-CN" altLang="en-US" sz="1800">
              <a:solidFill>
                <a:srgbClr val="FFFFFF"/>
              </a:solidFill>
              <a:sym typeface="等线" panose="02010600030101010101" pitchFamily="2" charset="-122"/>
            </a:endParaRPr>
          </a:p>
        </p:txBody>
      </p:sp>
      <p:pic>
        <p:nvPicPr>
          <p:cNvPr id="10271" name="墨迹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3913" y="2559050"/>
            <a:ext cx="2349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2" name="圆角矩形 16"/>
          <p:cNvSpPr>
            <a:spLocks noChangeArrowheads="1"/>
          </p:cNvSpPr>
          <p:nvPr/>
        </p:nvSpPr>
        <p:spPr bwMode="auto">
          <a:xfrm>
            <a:off x="5857875" y="3187700"/>
            <a:ext cx="3138488" cy="544513"/>
          </a:xfrm>
          <a:prstGeom prst="roundRect">
            <a:avLst>
              <a:gd name="adj" fmla="val 16667"/>
            </a:avLst>
          </a:prstGeom>
          <a:noFill/>
          <a:ln w="12700">
            <a:solidFill>
              <a:srgbClr val="FF0000"/>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pitchFamily="2" charset="-122"/>
              <a:sym typeface="等线" panose="02010600030101010101" pitchFamily="2" charset="-122"/>
            </a:endParaRPr>
          </a:p>
        </p:txBody>
      </p:sp>
      <p:sp>
        <p:nvSpPr>
          <p:cNvPr id="10273" name="圆角矩形 17"/>
          <p:cNvSpPr>
            <a:spLocks noChangeArrowheads="1"/>
          </p:cNvSpPr>
          <p:nvPr/>
        </p:nvSpPr>
        <p:spPr bwMode="auto">
          <a:xfrm>
            <a:off x="5857875" y="4287838"/>
            <a:ext cx="4978400" cy="1382712"/>
          </a:xfrm>
          <a:prstGeom prst="roundRect">
            <a:avLst>
              <a:gd name="adj" fmla="val 16667"/>
            </a:avLst>
          </a:prstGeom>
          <a:noFill/>
          <a:ln w="12700">
            <a:solidFill>
              <a:srgbClr val="FF0000"/>
            </a:solidFill>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pitchFamily="2" charset="-122"/>
              <a:sym typeface="等线" panose="02010600030101010101" pitchFamily="2" charset="-122"/>
            </a:endParaRPr>
          </a:p>
        </p:txBody>
      </p:sp>
      <p:cxnSp>
        <p:nvCxnSpPr>
          <p:cNvPr id="10274" name="直接箭头连接符 23"/>
          <p:cNvCxnSpPr>
            <a:cxnSpLocks noChangeShapeType="1"/>
          </p:cNvCxnSpPr>
          <p:nvPr/>
        </p:nvCxnSpPr>
        <p:spPr bwMode="auto">
          <a:xfrm>
            <a:off x="2119313" y="2532063"/>
            <a:ext cx="1587" cy="1033462"/>
          </a:xfrm>
          <a:prstGeom prst="straightConnector1">
            <a:avLst/>
          </a:prstGeom>
          <a:noFill/>
          <a:ln w="12700">
            <a:solidFill>
              <a:srgbClr val="FF0000"/>
            </a:solidFill>
            <a:bevel/>
            <a:headEnd/>
            <a:tailEnd type="triangle" w="med" len="med"/>
          </a:ln>
          <a:extLst>
            <a:ext uri="{909E8E84-426E-40DD-AFC4-6F175D3DCCD1}">
              <a14:hiddenFill xmlns:a14="http://schemas.microsoft.com/office/drawing/2010/main">
                <a:noFill/>
              </a14:hiddenFill>
            </a:ext>
          </a:extLst>
        </p:spPr>
      </p:cxnSp>
      <p:cxnSp>
        <p:nvCxnSpPr>
          <p:cNvPr id="10275" name="直接箭头连接符 26"/>
          <p:cNvCxnSpPr>
            <a:cxnSpLocks noChangeShapeType="1"/>
          </p:cNvCxnSpPr>
          <p:nvPr/>
        </p:nvCxnSpPr>
        <p:spPr bwMode="auto">
          <a:xfrm>
            <a:off x="1550988" y="3608388"/>
            <a:ext cx="1587" cy="1033462"/>
          </a:xfrm>
          <a:prstGeom prst="straightConnector1">
            <a:avLst/>
          </a:prstGeom>
          <a:noFill/>
          <a:ln w="12700">
            <a:solidFill>
              <a:srgbClr val="FF0000"/>
            </a:solidFill>
            <a:bevel/>
            <a:headEnd/>
            <a:tailEnd type="triangle" w="med" len="med"/>
          </a:ln>
          <a:extLst>
            <a:ext uri="{909E8E84-426E-40DD-AFC4-6F175D3DCCD1}">
              <a14:hiddenFill xmlns:a14="http://schemas.microsoft.com/office/drawing/2010/main">
                <a:noFill/>
              </a14:hiddenFill>
            </a:ext>
          </a:extLst>
        </p:spPr>
      </p:cxnSp>
      <p:cxnSp>
        <p:nvCxnSpPr>
          <p:cNvPr id="10276" name="直接箭头连接符 28"/>
          <p:cNvCxnSpPr>
            <a:cxnSpLocks noChangeShapeType="1"/>
          </p:cNvCxnSpPr>
          <p:nvPr/>
        </p:nvCxnSpPr>
        <p:spPr bwMode="auto">
          <a:xfrm>
            <a:off x="2228850" y="3571875"/>
            <a:ext cx="1076325" cy="0"/>
          </a:xfrm>
          <a:prstGeom prst="straightConnector1">
            <a:avLst/>
          </a:prstGeom>
          <a:noFill/>
          <a:ln w="12700">
            <a:solidFill>
              <a:srgbClr val="FF0000"/>
            </a:solidFill>
            <a:bevel/>
            <a:headEnd/>
            <a:tailEnd type="triangle" w="med" len="med"/>
          </a:ln>
          <a:extLst>
            <a:ext uri="{909E8E84-426E-40DD-AFC4-6F175D3DCCD1}">
              <a14:hiddenFill xmlns:a14="http://schemas.microsoft.com/office/drawing/2010/main">
                <a:noFill/>
              </a14:hiddenFill>
            </a:ext>
          </a:extLst>
        </p:spPr>
      </p:cxnSp>
      <p:cxnSp>
        <p:nvCxnSpPr>
          <p:cNvPr id="10277" name="直接箭头连接符 30"/>
          <p:cNvCxnSpPr>
            <a:cxnSpLocks noChangeShapeType="1"/>
          </p:cNvCxnSpPr>
          <p:nvPr/>
        </p:nvCxnSpPr>
        <p:spPr bwMode="auto">
          <a:xfrm>
            <a:off x="3270250" y="3608388"/>
            <a:ext cx="0" cy="1033462"/>
          </a:xfrm>
          <a:prstGeom prst="straightConnector1">
            <a:avLst/>
          </a:prstGeom>
          <a:noFill/>
          <a:ln w="12700">
            <a:solidFill>
              <a:srgbClr val="FF0000"/>
            </a:solidFill>
            <a:bevel/>
            <a:headEnd/>
            <a:tailEnd type="triangle" w="med" len="med"/>
          </a:ln>
          <a:extLst>
            <a:ext uri="{909E8E84-426E-40DD-AFC4-6F175D3DCCD1}">
              <a14:hiddenFill xmlns:a14="http://schemas.microsoft.com/office/drawing/2010/main">
                <a:noFill/>
              </a14:hiddenFill>
            </a:ext>
          </a:extLst>
        </p:spPr>
      </p:cxnSp>
      <p:cxnSp>
        <p:nvCxnSpPr>
          <p:cNvPr id="10278" name="直接箭头连接符 48"/>
          <p:cNvCxnSpPr>
            <a:cxnSpLocks noChangeShapeType="1"/>
          </p:cNvCxnSpPr>
          <p:nvPr/>
        </p:nvCxnSpPr>
        <p:spPr bwMode="auto">
          <a:xfrm rot="10800000">
            <a:off x="1550988" y="3568700"/>
            <a:ext cx="500062" cy="1588"/>
          </a:xfrm>
          <a:prstGeom prst="straightConnector1">
            <a:avLst/>
          </a:prstGeom>
          <a:noFill/>
          <a:ln w="12700">
            <a:solidFill>
              <a:srgbClr val="FF0000"/>
            </a:solidFill>
            <a:bevel/>
            <a:headEnd/>
            <a:tailEnd type="triangle" w="med" len="med"/>
          </a:ln>
          <a:extLst>
            <a:ext uri="{909E8E84-426E-40DD-AFC4-6F175D3DCCD1}">
              <a14:hiddenFill xmlns:a14="http://schemas.microsoft.com/office/drawing/2010/main">
                <a:noFill/>
              </a14:hiddenFill>
            </a:ext>
          </a:extLst>
        </p:spPr>
      </p:cxnSp>
      <p:cxnSp>
        <p:nvCxnSpPr>
          <p:cNvPr id="10279" name="直接箭头连接符 49"/>
          <p:cNvCxnSpPr>
            <a:cxnSpLocks noChangeShapeType="1"/>
          </p:cNvCxnSpPr>
          <p:nvPr/>
        </p:nvCxnSpPr>
        <p:spPr bwMode="auto">
          <a:xfrm flipH="1" flipV="1">
            <a:off x="2119313" y="2482850"/>
            <a:ext cx="1689100" cy="12700"/>
          </a:xfrm>
          <a:prstGeom prst="straightConnector1">
            <a:avLst/>
          </a:prstGeom>
          <a:noFill/>
          <a:ln w="12700">
            <a:solidFill>
              <a:srgbClr val="FF0000"/>
            </a:solidFill>
            <a:bevel/>
            <a:headEnd/>
            <a:tailEnd type="triangle" w="med" len="med"/>
          </a:ln>
          <a:extLst>
            <a:ext uri="{909E8E84-426E-40DD-AFC4-6F175D3DCCD1}">
              <a14:hiddenFill xmlns:a14="http://schemas.microsoft.com/office/drawing/2010/main">
                <a:noFill/>
              </a14:hiddenFill>
            </a:ext>
          </a:extLst>
        </p:spPr>
      </p:cxnSp>
      <p:cxnSp>
        <p:nvCxnSpPr>
          <p:cNvPr id="10280" name="直接箭头连接符 53"/>
          <p:cNvCxnSpPr>
            <a:cxnSpLocks noChangeShapeType="1"/>
          </p:cNvCxnSpPr>
          <p:nvPr/>
        </p:nvCxnSpPr>
        <p:spPr bwMode="auto">
          <a:xfrm rot="10800000">
            <a:off x="1619250" y="2482850"/>
            <a:ext cx="500063" cy="0"/>
          </a:xfrm>
          <a:prstGeom prst="straightConnector1">
            <a:avLst/>
          </a:prstGeom>
          <a:noFill/>
          <a:ln w="12700">
            <a:solidFill>
              <a:srgbClr val="FF0000"/>
            </a:solidFill>
            <a:bevel/>
            <a:headEnd/>
            <a:tailEnd type="triangle" w="med" len="med"/>
          </a:ln>
          <a:extLst>
            <a:ext uri="{909E8E84-426E-40DD-AFC4-6F175D3DCCD1}">
              <a14:hiddenFill xmlns:a14="http://schemas.microsoft.com/office/drawing/2010/main">
                <a:noFill/>
              </a14:hiddenFill>
            </a:ext>
          </a:extLst>
        </p:spPr>
      </p:cxnSp>
      <p:cxnSp>
        <p:nvCxnSpPr>
          <p:cNvPr id="10281" name="直接箭头连接符 54"/>
          <p:cNvCxnSpPr>
            <a:cxnSpLocks noChangeShapeType="1"/>
          </p:cNvCxnSpPr>
          <p:nvPr/>
        </p:nvCxnSpPr>
        <p:spPr bwMode="auto">
          <a:xfrm rot="10800000">
            <a:off x="2770188" y="4651375"/>
            <a:ext cx="500062" cy="0"/>
          </a:xfrm>
          <a:prstGeom prst="straightConnector1">
            <a:avLst/>
          </a:prstGeom>
          <a:noFill/>
          <a:ln w="12700">
            <a:solidFill>
              <a:srgbClr val="FF0000"/>
            </a:solidFill>
            <a:bevel/>
            <a:headEnd/>
            <a:tailEnd type="triangle" w="med" len="med"/>
          </a:ln>
          <a:extLst>
            <a:ext uri="{909E8E84-426E-40DD-AFC4-6F175D3DCCD1}">
              <a14:hiddenFill xmlns:a14="http://schemas.microsoft.com/office/drawing/2010/main">
                <a:noFill/>
              </a14:hiddenFill>
            </a:ext>
          </a:extLst>
        </p:spPr>
      </p:cxn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
      <a:dk1>
        <a:srgbClr val="44546A"/>
      </a:dk1>
      <a:lt1>
        <a:srgbClr val="FFFFFF"/>
      </a:lt1>
      <a:dk2>
        <a:srgbClr val="000000"/>
      </a:dk2>
      <a:lt2>
        <a:srgbClr val="E7E6E6"/>
      </a:lt2>
      <a:accent1>
        <a:srgbClr val="5B9BD5"/>
      </a:accent1>
      <a:accent2>
        <a:srgbClr val="ED7D31"/>
      </a:accent2>
      <a:accent3>
        <a:srgbClr val="AAAAAA"/>
      </a:accent3>
      <a:accent4>
        <a:srgbClr val="DADADA"/>
      </a:accent4>
      <a:accent5>
        <a:srgbClr val="B5CBE7"/>
      </a:accent5>
      <a:accent6>
        <a:srgbClr val="D7712B"/>
      </a:accent6>
      <a:hlink>
        <a:srgbClr val="0563C1"/>
      </a:hlink>
      <a:folHlink>
        <a:srgbClr val="954F72"/>
      </a:folHlink>
    </a:clrScheme>
    <a:fontScheme name="Office Theme">
      <a:majorFont>
        <a:latin typeface="Calibri Light"/>
        <a:ea typeface="等线 Light"/>
        <a:cs typeface=""/>
      </a:majorFont>
      <a:minorFont>
        <a:latin typeface="Calibri"/>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TotalTime>
  <Pages>0</Pages>
  <Words>2883</Words>
  <Characters>0</Characters>
  <Application>Microsoft Office PowerPoint</Application>
  <DocSecurity>0</DocSecurity>
  <PresentationFormat>宽屏</PresentationFormat>
  <Lines>0</Lines>
  <Paragraphs>767</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vt:lpstr>
      <vt:lpstr>宋体</vt:lpstr>
      <vt:lpstr>Calibri Light</vt:lpstr>
      <vt:lpstr>等线 Light</vt:lpstr>
      <vt:lpstr>Calibri</vt:lpstr>
      <vt:lpstr>等线</vt:lpstr>
      <vt:lpstr>楷体</vt:lpstr>
      <vt:lpstr>Wingdings</vt:lpstr>
      <vt:lpstr>Office Theme</vt:lpstr>
      <vt:lpstr>搜索</vt:lpstr>
      <vt:lpstr>PowerPoint 演示文稿</vt:lpstr>
      <vt:lpstr>PowerPoint 演示文稿</vt:lpstr>
      <vt:lpstr>DFS</vt:lpstr>
      <vt:lpstr>  BFS</vt:lpstr>
      <vt:lpstr>  DFS/BFS</vt:lpstr>
      <vt:lpstr>DFS/BFS</vt:lpstr>
      <vt:lpstr>DFS/BFS</vt:lpstr>
      <vt:lpstr>DFS</vt:lpstr>
      <vt:lpstr>BFS</vt:lpstr>
      <vt:lpstr>剪枝</vt:lpstr>
      <vt:lpstr>剪枝</vt:lpstr>
      <vt:lpstr>剪枝</vt:lpstr>
      <vt:lpstr>DFS</vt:lpstr>
      <vt:lpstr>DFS</vt:lpstr>
      <vt:lpstr>BFS</vt:lpstr>
      <vt:lpstr>BFS</vt:lpstr>
      <vt:lpstr>双向BFS</vt:lpstr>
      <vt:lpstr>A*</vt:lpstr>
      <vt:lpstr>A*</vt:lpstr>
      <vt:lpstr>A*</vt:lpstr>
      <vt:lpstr>A*</vt:lpstr>
      <vt:lpstr>ALL</vt:lpstr>
      <vt:lpstr>BFS</vt:lpstr>
      <vt:lpstr>BFS</vt:lpstr>
      <vt:lpstr>A*</vt:lpstr>
      <vt:lpstr>A*</vt:lpstr>
      <vt:lpstr>PowerPoint 演示文稿</vt:lpstr>
      <vt:lpstr>逆序数</vt:lpstr>
      <vt:lpstr>HASH</vt:lpstr>
      <vt:lpstr>距离优化</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kopyh</dc:creator>
  <cp:keywords/>
  <dc:description/>
  <cp:lastModifiedBy>赵瑞丰</cp:lastModifiedBy>
  <cp:revision>87</cp:revision>
  <dcterms:created xsi:type="dcterms:W3CDTF">2016-01-09T08:25:00Z</dcterms:created>
  <dcterms:modified xsi:type="dcterms:W3CDTF">2016-07-26T13:38:13Z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2052-9.1.0.4954</vt:lpwstr>
  </property>
</Properties>
</file>