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7" r:id="rId3"/>
    <p:sldId id="318" r:id="rId5"/>
    <p:sldId id="319" r:id="rId6"/>
    <p:sldId id="331" r:id="rId7"/>
    <p:sldId id="320" r:id="rId8"/>
    <p:sldId id="324" r:id="rId9"/>
    <p:sldId id="321" r:id="rId10"/>
    <p:sldId id="327" r:id="rId11"/>
    <p:sldId id="322" r:id="rId12"/>
    <p:sldId id="339" r:id="rId13"/>
    <p:sldId id="340" r:id="rId14"/>
    <p:sldId id="32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EC4"/>
    <a:srgbClr val="F6E7E2"/>
    <a:srgbClr val="F7EDEE"/>
    <a:srgbClr val="FFFFFF"/>
    <a:srgbClr val="FC8071"/>
    <a:srgbClr val="F7E8E8"/>
    <a:srgbClr val="9BBA8B"/>
    <a:srgbClr val="DD8E89"/>
    <a:srgbClr val="FFF6DD"/>
    <a:srgbClr val="D3E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4" y="58"/>
      </p:cViewPr>
      <p:guideLst>
        <p:guide orient="horz" pos="21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26828" y="401994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hyperlink" Target="https://medivh-zhuhongyu.github.io/group-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图文框 17"/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/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17367" y="2310216"/>
            <a:ext cx="675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17191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第一组项目演示</a:t>
            </a:r>
            <a:r>
              <a:rPr lang="en-US" altLang="zh-CN" sz="5400" dirty="0">
                <a:solidFill>
                  <a:srgbClr val="17191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PPT</a:t>
            </a:r>
            <a:endParaRPr lang="zh-CN" altLang="en-US" sz="5400" dirty="0">
              <a:solidFill>
                <a:srgbClr val="17191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59511" y="3597707"/>
            <a:ext cx="6472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小组成员：苏伟平、杜晓娟、吴膳晏、</a:t>
            </a:r>
            <a:endParaRPr lang="en-US" altLang="zh-CN" sz="20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r>
              <a:rPr lang="en-US" altLang="zh-CN" sz="20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                </a:t>
            </a:r>
            <a:r>
              <a:rPr lang="zh-CN" altLang="en-US" sz="20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朱宏宇、谯玲玲、沈顺</a:t>
            </a:r>
            <a:endParaRPr lang="zh-CN" altLang="en-US" sz="20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038764" y="4223642"/>
            <a:ext cx="2451147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汇报人：沈顺</a:t>
            </a:r>
            <a:endParaRPr sz="20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7" grpId="0" animBg="1"/>
      <p:bldP spid="21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 bwMode="auto">
          <a:xfrm>
            <a:off x="1424712" y="479137"/>
            <a:ext cx="4005201" cy="5835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困难及解决方案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TextBox 34"/>
          <p:cNvSpPr txBox="1"/>
          <p:nvPr/>
        </p:nvSpPr>
        <p:spPr>
          <a:xfrm>
            <a:off x="1042670" y="1838325"/>
            <a:ext cx="979043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19860" y="1305560"/>
            <a:ext cx="90036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fontAlgn="auto">
              <a:lnSpc>
                <a:spcPct val="150000"/>
              </a:lnSpc>
              <a:buAutoNum type="arabicPeriod"/>
            </a:pPr>
            <a:r>
              <a:rPr lang="zh-CN" altLang="en-US"/>
              <a:t>翻译完成需要</a:t>
            </a:r>
            <a:r>
              <a:rPr lang="en-US" altLang="zh-CN"/>
              <a:t>“commit”</a:t>
            </a:r>
            <a:r>
              <a:rPr lang="zh-CN" altLang="en-US"/>
              <a:t>时，出现下图情况。解决方法是：重新再放入文件，更改</a:t>
            </a:r>
            <a:r>
              <a:rPr lang="en-US" altLang="zh-CN"/>
              <a:t>banch</a:t>
            </a:r>
            <a:endParaRPr lang="en-US" altLang="zh-CN"/>
          </a:p>
          <a:p>
            <a:pPr marL="34290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342900" indent="0" fontAlgn="auto">
              <a:lnSpc>
                <a:spcPct val="150000"/>
              </a:lnSpc>
              <a:buAutoNum type="arabicPeriod"/>
            </a:pPr>
            <a:endParaRPr lang="en-US" altLang="zh-CN"/>
          </a:p>
          <a:p>
            <a:pPr marL="342900" indent="0" fontAlgn="auto">
              <a:lnSpc>
                <a:spcPct val="150000"/>
              </a:lnSpc>
              <a:buAutoNum type="arabicPeriod"/>
            </a:pPr>
            <a:endParaRPr lang="en-US" altLang="zh-CN"/>
          </a:p>
          <a:p>
            <a:pPr indent="0" fontAlgn="auto">
              <a:lnSpc>
                <a:spcPct val="150000"/>
              </a:lnSpc>
              <a:buNone/>
            </a:pPr>
            <a:endParaRPr lang="en-US" altLang="zh-CN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/>
              <a:t>2.  </a:t>
            </a:r>
            <a:r>
              <a:rPr lang="zh-CN" altLang="en-US"/>
              <a:t>有小组成员，在进行</a:t>
            </a:r>
            <a:r>
              <a:rPr lang="en-US" altLang="zh-CN"/>
              <a:t>pull request</a:t>
            </a:r>
            <a:r>
              <a:rPr lang="zh-CN" altLang="en-US"/>
              <a:t>时，找不到正确的地方，使第一次</a:t>
            </a:r>
            <a:r>
              <a:rPr lang="en-US" altLang="zh-CN"/>
              <a:t>pull request</a:t>
            </a:r>
            <a:r>
              <a:rPr lang="zh-CN" altLang="en-US"/>
              <a:t>没有成功。解决方法：在其他人的帮助下进行，找准了正确的位置点击，就行了。</a:t>
            </a:r>
            <a:endParaRPr lang="zh-CN" altLang="en-US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/>
              <a:t>3.  </a:t>
            </a:r>
            <a:r>
              <a:rPr lang="zh-CN" altLang="en-US"/>
              <a:t>在翻译项目过程中，我们所某些遇到的问题，都经过讨论而找到了方法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4.  </a:t>
            </a:r>
            <a:r>
              <a:rPr lang="zh-CN" altLang="en-US"/>
              <a:t>未解决问题：第一点，项目中只有只有主分支，没有其他小组成员的分支名称；第二点，图片问题：因翻译整个翻译项目结束后，才知要加入图片进文稿，时间来不及，就没加。</a:t>
            </a:r>
            <a:endParaRPr lang="zh-CN" altLang="en-US"/>
          </a:p>
        </p:txBody>
      </p:sp>
      <p:pic>
        <p:nvPicPr>
          <p:cNvPr id="14" name="图片 13" descr="qq_pic_merged_15772559366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920" y="2385060"/>
            <a:ext cx="5072380" cy="1096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 bwMode="auto">
          <a:xfrm>
            <a:off x="1424712" y="479137"/>
            <a:ext cx="4005201" cy="5835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作品展示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575136"/>
            <a:ext cx="12192000" cy="4431605"/>
          </a:xfrm>
          <a:prstGeom prst="rect">
            <a:avLst/>
          </a:prstGeom>
          <a:solidFill>
            <a:srgbClr val="F6E7E2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reeform 116"/>
          <p:cNvSpPr>
            <a:spLocks noEditPoints="1"/>
          </p:cNvSpPr>
          <p:nvPr/>
        </p:nvSpPr>
        <p:spPr bwMode="auto">
          <a:xfrm>
            <a:off x="6861027" y="3591474"/>
            <a:ext cx="446930" cy="360426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ECCEC4"/>
          </a:solidFill>
          <a:ln w="9525">
            <a:solidFill>
              <a:schemeClr val="bg1"/>
            </a:solidFill>
            <a:round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 dirty="0">
              <a:solidFill>
                <a:prstClr val="black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8" name="Freeform 57"/>
          <p:cNvSpPr>
            <a:spLocks noEditPoints="1"/>
          </p:cNvSpPr>
          <p:nvPr/>
        </p:nvSpPr>
        <p:spPr bwMode="auto">
          <a:xfrm>
            <a:off x="6839978" y="2357145"/>
            <a:ext cx="489028" cy="489028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ECCEC4"/>
          </a:solidFill>
          <a:ln w="9525">
            <a:solidFill>
              <a:schemeClr val="bg1"/>
            </a:solidFill>
            <a:round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 dirty="0">
              <a:solidFill>
                <a:prstClr val="black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9" name="Freeform 245"/>
          <p:cNvSpPr/>
          <p:nvPr/>
        </p:nvSpPr>
        <p:spPr bwMode="auto">
          <a:xfrm>
            <a:off x="6832235" y="4800416"/>
            <a:ext cx="504514" cy="50450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ECCEC4"/>
          </a:solidFill>
          <a:ln w="9525">
            <a:solidFill>
              <a:schemeClr val="bg1"/>
            </a:solidFill>
            <a:round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 dirty="0">
              <a:solidFill>
                <a:prstClr val="black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1" name="Text Placeholder 3"/>
          <p:cNvSpPr txBox="1"/>
          <p:nvPr/>
        </p:nvSpPr>
        <p:spPr>
          <a:xfrm>
            <a:off x="7465060" y="2344420"/>
            <a:ext cx="3740150" cy="99695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作品最终以</a:t>
            </a:r>
            <a:r>
              <a:rPr lang="en-US" altLang="zh-CN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gitbook</a:t>
            </a:r>
            <a:r>
              <a: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方式呈现</a:t>
            </a:r>
            <a:endParaRPr lang="en-US" altLang="zh-CN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 defTabSz="1828800" rtl="0">
              <a:spcBef>
                <a:spcPct val="20000"/>
              </a:spcBef>
              <a:defRPr/>
            </a:pPr>
            <a:endPara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Text Placeholder 3"/>
          <p:cNvSpPr txBox="1"/>
          <p:nvPr/>
        </p:nvSpPr>
        <p:spPr>
          <a:xfrm>
            <a:off x="7593330" y="3480753"/>
            <a:ext cx="4496435" cy="99695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spcBef>
                <a:spcPct val="20000"/>
              </a:spcBef>
              <a:defRPr/>
            </a:pPr>
            <a:r>
              <a: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hlinkClick r:id="rId1" action="ppaction://hlinkfile"/>
              </a:rPr>
              <a:t>https://medivh-zhuhongyu.github.io/group-1/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 defTabSz="1828800" rtl="0">
              <a:spcBef>
                <a:spcPct val="20000"/>
              </a:spcBef>
              <a:defRPr/>
            </a:pPr>
            <a:endPara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51477" y="2070846"/>
            <a:ext cx="5161928" cy="3441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animBg="1"/>
      <p:bldP spid="8" grpId="0" animBg="1"/>
      <p:bldP spid="9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图文框 17"/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/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17368" y="2639939"/>
            <a:ext cx="67572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dirty="0">
                <a:solidFill>
                  <a:srgbClr val="17191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感谢您的观看</a:t>
            </a:r>
            <a:endParaRPr lang="zh-CN" altLang="en-US" sz="7500" dirty="0">
              <a:solidFill>
                <a:srgbClr val="17191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7393"/>
            <a:ext cx="2530929" cy="6123213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11642" y="2155371"/>
            <a:ext cx="680357" cy="2542380"/>
          </a:xfrm>
          <a:prstGeom prst="rect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2392" y="734786"/>
            <a:ext cx="1338828" cy="538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CONTENT</a:t>
            </a:r>
            <a:endParaRPr lang="zh-CN" altLang="en-US" sz="75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8506" y="1345754"/>
            <a:ext cx="217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01</a:t>
            </a:r>
            <a:endParaRPr lang="zh-CN" altLang="en-US" sz="32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3767199" y="1992085"/>
            <a:ext cx="2517732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项目分工及安排</a:t>
            </a:r>
            <a:endParaRPr lang="zh-CN" altLang="en-US" sz="36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29131" y="1345754"/>
            <a:ext cx="239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02</a:t>
            </a:r>
            <a:endParaRPr lang="zh-CN" altLang="en-US" sz="32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7707824" y="1992085"/>
            <a:ext cx="2517732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制定项目流程</a:t>
            </a:r>
            <a:endParaRPr lang="zh-CN" altLang="en-US" sz="36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1166" y="3757920"/>
            <a:ext cx="3222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03</a:t>
            </a:r>
            <a:endParaRPr lang="zh-CN" altLang="en-US" sz="32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3799859" y="4404251"/>
            <a:ext cx="2517732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实施项目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61791" y="3757920"/>
            <a:ext cx="2787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04</a:t>
            </a:r>
            <a:endParaRPr lang="zh-CN" altLang="en-US" sz="32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7740484" y="4404251"/>
            <a:ext cx="2517732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项目汇总及总结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9" grpId="0"/>
      <p:bldP spid="11" grpId="0"/>
      <p:bldP spid="12" grpId="0"/>
      <p:bldP spid="20" grpId="0"/>
      <p:bldP spid="21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/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8359" y="1415889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98016" y="362015"/>
            <a:ext cx="30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01</a:t>
            </a:r>
            <a:endParaRPr lang="zh-CN" altLang="en-US" sz="36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6475101" y="365245"/>
            <a:ext cx="457934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项目分工及安排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4298016" y="2874128"/>
            <a:ext cx="36332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Short Text Here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C:\Users\Administrator\Desktop\G(8]DI33[M@D6Q1J4}1AW83.pngG(8]DI33[M@D6Q1J4}1AW8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27107" y="1553769"/>
            <a:ext cx="7738110" cy="45873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225119" y="1"/>
            <a:ext cx="3966881" cy="6857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79193" y="1355697"/>
            <a:ext cx="9726706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H="1">
            <a:off x="2056688" y="1976718"/>
            <a:ext cx="45719" cy="908985"/>
          </a:xfrm>
          <a:prstGeom prst="rect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317768" y="1844939"/>
            <a:ext cx="319324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项目安排计划表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81376" y="559348"/>
            <a:ext cx="902542" cy="1417370"/>
            <a:chOff x="660399" y="2063949"/>
            <a:chExt cx="2330196" cy="3659389"/>
          </a:xfrm>
        </p:grpSpPr>
        <p:grpSp>
          <p:nvGrpSpPr>
            <p:cNvPr id="41" name="Group 4"/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48" name="Freeform 533"/>
              <p:cNvSpPr/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9" name="Freeform 534"/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0" name="Freeform 535"/>
              <p:cNvSpPr/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1" name="Freeform 536"/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2" name="Freeform 537"/>
              <p:cNvSpPr/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3" name="Freeform 538"/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4" name="Freeform 540"/>
              <p:cNvSpPr/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5" name="Freeform 541"/>
              <p:cNvSpPr/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42" name="Group 62"/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529"/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4" name="Freeform 530"/>
              <p:cNvSpPr/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5" name="Freeform 531"/>
              <p:cNvSpPr/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6" name="Freeform 532"/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7" name="Freeform 539"/>
              <p:cNvSpPr/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1876" y="1355697"/>
            <a:ext cx="3193243" cy="4841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/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52862" y="2170383"/>
            <a:ext cx="308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02</a:t>
            </a:r>
            <a:endParaRPr lang="zh-CN" altLang="en-US" sz="32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203050" y="3026878"/>
            <a:ext cx="400520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制定项目流程</a:t>
            </a:r>
            <a:endParaRPr lang="zh-CN" altLang="en-US" sz="36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77"/>
          <p:cNvSpPr txBox="1"/>
          <p:nvPr/>
        </p:nvSpPr>
        <p:spPr>
          <a:xfrm>
            <a:off x="4695380" y="1813822"/>
            <a:ext cx="4856184" cy="474533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66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7530" rtl="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小组内部根据项目分工和安排设计的项目实施流程，如图所示：</a:t>
            </a:r>
            <a:endParaRPr lang="id-ID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5660" y="1146413"/>
            <a:ext cx="3348702" cy="523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/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52862" y="2170383"/>
            <a:ext cx="308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03</a:t>
            </a:r>
            <a:endParaRPr lang="zh-CN" altLang="en-US" sz="32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203050" y="2970006"/>
            <a:ext cx="400520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实施项目</a:t>
            </a:r>
            <a:endParaRPr lang="zh-CN" altLang="en-US" sz="36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/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/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 bwMode="auto">
          <a:xfrm>
            <a:off x="1424712" y="479137"/>
            <a:ext cx="5047109" cy="10772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严格按照项目流程实施小组项目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462599" y="3292348"/>
            <a:ext cx="902542" cy="1417370"/>
            <a:chOff x="660399" y="2063949"/>
            <a:chExt cx="2330196" cy="3659389"/>
          </a:xfrm>
        </p:grpSpPr>
        <p:grpSp>
          <p:nvGrpSpPr>
            <p:cNvPr id="42" name="Group 4"/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49" name="Freeform 533"/>
              <p:cNvSpPr/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0" name="Freeform 534"/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1" name="Freeform 535"/>
              <p:cNvSpPr/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2" name="Freeform 536"/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3" name="Freeform 537"/>
              <p:cNvSpPr/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4" name="Freeform 538"/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5" name="Freeform 540"/>
              <p:cNvSpPr/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6" name="Freeform 541"/>
              <p:cNvSpPr/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43" name="Group 62"/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Freeform 529"/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5" name="Freeform 530"/>
              <p:cNvSpPr/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6" name="Freeform 531"/>
              <p:cNvSpPr/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7" name="Freeform 532"/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8" name="Freeform 539"/>
              <p:cNvSpPr/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4082201" y="1878851"/>
            <a:ext cx="902542" cy="1417370"/>
            <a:chOff x="660399" y="2063949"/>
            <a:chExt cx="2330196" cy="3659389"/>
          </a:xfrm>
        </p:grpSpPr>
        <p:grpSp>
          <p:nvGrpSpPr>
            <p:cNvPr id="58" name="Group 4"/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65" name="Freeform 533"/>
              <p:cNvSpPr/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6" name="Freeform 534"/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7" name="Freeform 535"/>
              <p:cNvSpPr/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8" name="Freeform 536"/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9" name="Freeform 537"/>
              <p:cNvSpPr/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0" name="Freeform 538"/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1" name="Freeform 540"/>
              <p:cNvSpPr/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2" name="Freeform 541"/>
              <p:cNvSpPr/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59" name="Group 62"/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Freeform 529"/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1" name="Freeform 530"/>
              <p:cNvSpPr/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2" name="Freeform 531"/>
              <p:cNvSpPr/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3" name="Freeform 532"/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4" name="Freeform 539"/>
              <p:cNvSpPr/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6743114" y="3420071"/>
            <a:ext cx="902542" cy="1417370"/>
            <a:chOff x="660399" y="2063949"/>
            <a:chExt cx="2330196" cy="3659389"/>
          </a:xfrm>
        </p:grpSpPr>
        <p:grpSp>
          <p:nvGrpSpPr>
            <p:cNvPr id="74" name="Group 4"/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81" name="Freeform 533"/>
              <p:cNvSpPr/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2" name="Freeform 534"/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3" name="Freeform 535"/>
              <p:cNvSpPr/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4" name="Freeform 536"/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5" name="Freeform 537"/>
              <p:cNvSpPr/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6" name="Freeform 538"/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7" name="Freeform 540"/>
              <p:cNvSpPr/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8" name="Freeform 541"/>
              <p:cNvSpPr/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75" name="Group 62"/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Freeform 529"/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7" name="Freeform 530"/>
              <p:cNvSpPr/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8" name="Freeform 531"/>
              <p:cNvSpPr/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9" name="Freeform 532"/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0" name="Freeform 539"/>
              <p:cNvSpPr/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9919760" y="2207488"/>
            <a:ext cx="902542" cy="1417370"/>
            <a:chOff x="660399" y="2063949"/>
            <a:chExt cx="2330196" cy="3659389"/>
          </a:xfrm>
        </p:grpSpPr>
        <p:grpSp>
          <p:nvGrpSpPr>
            <p:cNvPr id="90" name="Group 4"/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97" name="Freeform 533"/>
              <p:cNvSpPr/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8" name="Freeform 534"/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9" name="Freeform 535"/>
              <p:cNvSpPr/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0" name="Freeform 536"/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1" name="Freeform 537"/>
              <p:cNvSpPr/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2" name="Freeform 538"/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3" name="Freeform 540"/>
              <p:cNvSpPr/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4" name="Freeform 541"/>
              <p:cNvSpPr/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/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91" name="Group 62"/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Freeform 529"/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3" name="Freeform 530"/>
              <p:cNvSpPr/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4" name="Freeform 531"/>
              <p:cNvSpPr/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5" name="Freeform 532"/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6" name="Freeform 539"/>
              <p:cNvSpPr/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105" name="TextBox 82"/>
          <p:cNvSpPr txBox="1"/>
          <p:nvPr/>
        </p:nvSpPr>
        <p:spPr>
          <a:xfrm>
            <a:off x="982221" y="4850055"/>
            <a:ext cx="1937183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7530" rtl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项目经理分工</a:t>
            </a:r>
            <a:endParaRPr lang="id-ID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7" name="TextBox 82"/>
          <p:cNvSpPr txBox="1"/>
          <p:nvPr/>
        </p:nvSpPr>
        <p:spPr>
          <a:xfrm>
            <a:off x="3585536" y="3420071"/>
            <a:ext cx="2207358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7530" rtl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完成提交和审校译稿一的任务</a:t>
            </a:r>
            <a:endParaRPr lang="id-ID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8" name="Rectangle 54"/>
          <p:cNvSpPr/>
          <p:nvPr/>
        </p:nvSpPr>
        <p:spPr>
          <a:xfrm>
            <a:off x="3558523" y="3952021"/>
            <a:ext cx="193602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完成过程中遇到了很多问题，在完成译稿一之后，我们小组一起出来讨论，并解决了很多问题。</a:t>
            </a:r>
            <a:endParaRPr lang="en-US" sz="12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sp>
        <p:nvSpPr>
          <p:cNvPr id="109" name="TextBox 82"/>
          <p:cNvSpPr txBox="1"/>
          <p:nvPr/>
        </p:nvSpPr>
        <p:spPr>
          <a:xfrm>
            <a:off x="6226587" y="5007980"/>
            <a:ext cx="1937183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7530" rtl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提交译稿二</a:t>
            </a:r>
            <a:endParaRPr lang="id-ID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0" name="Rectangle 54"/>
          <p:cNvSpPr/>
          <p:nvPr/>
        </p:nvSpPr>
        <p:spPr>
          <a:xfrm>
            <a:off x="6210878" y="5528284"/>
            <a:ext cx="193602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有了第一次的讨论后，二稿的任务完成的相对轻松。</a:t>
            </a:r>
            <a:endParaRPr lang="en-US" sz="12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sp>
        <p:nvSpPr>
          <p:cNvPr id="111" name="TextBox 82"/>
          <p:cNvSpPr txBox="1"/>
          <p:nvPr/>
        </p:nvSpPr>
        <p:spPr>
          <a:xfrm>
            <a:off x="9459642" y="3763139"/>
            <a:ext cx="1937183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3765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l" defTabSz="1827530" rtl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项目经理汇总</a:t>
            </a:r>
            <a:endParaRPr lang="id-ID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2" name="Rectangle 54"/>
          <p:cNvSpPr/>
          <p:nvPr/>
        </p:nvSpPr>
        <p:spPr>
          <a:xfrm>
            <a:off x="9443933" y="4283443"/>
            <a:ext cx="193602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查漏补缺去，看看整个项目流程有没有出问题。</a:t>
            </a:r>
            <a:endParaRPr lang="en-US" sz="12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cxnSp>
        <p:nvCxnSpPr>
          <p:cNvPr id="114" name="直接连接符 113"/>
          <p:cNvCxnSpPr/>
          <p:nvPr/>
        </p:nvCxnSpPr>
        <p:spPr>
          <a:xfrm flipV="1">
            <a:off x="2541494" y="2433918"/>
            <a:ext cx="1385047" cy="10646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112845" y="2346948"/>
            <a:ext cx="1469989" cy="12032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7839740" y="2769589"/>
            <a:ext cx="1948408" cy="865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5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/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04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203050" y="3069515"/>
            <a:ext cx="4005201" cy="1938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项目汇总及总结</a:t>
            </a:r>
            <a:endParaRPr lang="zh-CN" altLang="en-US" sz="6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宽屏</PresentationFormat>
  <Paragraphs>86</Paragraphs>
  <Slides>12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字魂59号-创粗黑</vt:lpstr>
      <vt:lpstr>字魂58号-创中黑</vt:lpstr>
      <vt:lpstr>微软雅黑</vt:lpstr>
      <vt:lpstr>Segoe UI Light</vt:lpstr>
      <vt:lpstr>思源黑体</vt:lpstr>
      <vt:lpstr>Bebas Neue</vt:lpstr>
      <vt:lpstr>Roboto Light</vt:lpstr>
      <vt:lpstr>Lato Light</vt:lpstr>
      <vt:lpstr>Open Sans Light</vt:lpstr>
      <vt:lpstr>等线</vt:lpstr>
      <vt:lpstr>黑体</vt:lpstr>
      <vt:lpstr>Arial Unicode MS</vt:lpstr>
      <vt:lpstr>等线 Light</vt:lpstr>
      <vt:lpstr>Segoe Print</vt:lpstr>
      <vt:lpstr>Wide Latin</vt:lpstr>
      <vt:lpstr>Lato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简洁通用</dc:title>
  <dc:creator>第一PPT</dc:creator>
  <cp:keywords>www.1ppt.com</cp:keywords>
  <dc:description>www.1ppt.com</dc:description>
  <cp:lastModifiedBy>遇见</cp:lastModifiedBy>
  <cp:revision>151</cp:revision>
  <dcterms:created xsi:type="dcterms:W3CDTF">2019-07-04T08:14:00Z</dcterms:created>
  <dcterms:modified xsi:type="dcterms:W3CDTF">2019-12-25T07:17:25Z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