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1235-DF71-4804-854F-AB3F8EB74F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58A354B-582A-DF79-8E83-D6070C6BA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A1A99CB-6483-8B1E-044A-A0F763E31C55}"/>
              </a:ext>
            </a:extLst>
          </p:cNvPr>
          <p:cNvSpPr>
            <a:spLocks noGrp="1"/>
          </p:cNvSpPr>
          <p:nvPr>
            <p:ph type="dt" sz="half" idx="10"/>
          </p:nvPr>
        </p:nvSpPr>
        <p:spPr/>
        <p:txBody>
          <a:bodyPr/>
          <a:lstStyle/>
          <a:p>
            <a:fld id="{57111369-39DE-45D0-9AD2-D4BE600C35E0}" type="datetimeFigureOut">
              <a:rPr lang="en-CA" smtClean="0"/>
              <a:t>2025-02-09</a:t>
            </a:fld>
            <a:endParaRPr lang="en-CA"/>
          </a:p>
        </p:txBody>
      </p:sp>
      <p:sp>
        <p:nvSpPr>
          <p:cNvPr id="5" name="Footer Placeholder 4">
            <a:extLst>
              <a:ext uri="{FF2B5EF4-FFF2-40B4-BE49-F238E27FC236}">
                <a16:creationId xmlns:a16="http://schemas.microsoft.com/office/drawing/2014/main" id="{7B359872-5266-7C82-3C2A-0543BBB384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40B745-933D-334B-C02B-E27AFFCC0113}"/>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238201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FDBC-B0D3-4D2B-7C42-3DC569A236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8ABADAA-E190-E65B-E3A7-2310B1983D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42E8FD-9024-7F39-9225-61A358F8EFD5}"/>
              </a:ext>
            </a:extLst>
          </p:cNvPr>
          <p:cNvSpPr>
            <a:spLocks noGrp="1"/>
          </p:cNvSpPr>
          <p:nvPr>
            <p:ph type="dt" sz="half" idx="10"/>
          </p:nvPr>
        </p:nvSpPr>
        <p:spPr/>
        <p:txBody>
          <a:bodyPr/>
          <a:lstStyle/>
          <a:p>
            <a:fld id="{57111369-39DE-45D0-9AD2-D4BE600C35E0}" type="datetimeFigureOut">
              <a:rPr lang="en-CA" smtClean="0"/>
              <a:t>2025-02-09</a:t>
            </a:fld>
            <a:endParaRPr lang="en-CA"/>
          </a:p>
        </p:txBody>
      </p:sp>
      <p:sp>
        <p:nvSpPr>
          <p:cNvPr id="5" name="Footer Placeholder 4">
            <a:extLst>
              <a:ext uri="{FF2B5EF4-FFF2-40B4-BE49-F238E27FC236}">
                <a16:creationId xmlns:a16="http://schemas.microsoft.com/office/drawing/2014/main" id="{36FC070F-B188-B702-F528-948730AC1B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571B7D-A6EF-8B19-04D1-32E53681F453}"/>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197091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C6448-8C4E-1FAA-D51E-851F86ACC8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3AA7DD4-7DFF-BFD5-B68F-9E4DD9819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6335BE-B52B-47B0-0250-7E2B5106C249}"/>
              </a:ext>
            </a:extLst>
          </p:cNvPr>
          <p:cNvSpPr>
            <a:spLocks noGrp="1"/>
          </p:cNvSpPr>
          <p:nvPr>
            <p:ph type="dt" sz="half" idx="10"/>
          </p:nvPr>
        </p:nvSpPr>
        <p:spPr/>
        <p:txBody>
          <a:bodyPr/>
          <a:lstStyle/>
          <a:p>
            <a:fld id="{57111369-39DE-45D0-9AD2-D4BE600C35E0}" type="datetimeFigureOut">
              <a:rPr lang="en-CA" smtClean="0"/>
              <a:t>2025-02-09</a:t>
            </a:fld>
            <a:endParaRPr lang="en-CA"/>
          </a:p>
        </p:txBody>
      </p:sp>
      <p:sp>
        <p:nvSpPr>
          <p:cNvPr id="5" name="Footer Placeholder 4">
            <a:extLst>
              <a:ext uri="{FF2B5EF4-FFF2-40B4-BE49-F238E27FC236}">
                <a16:creationId xmlns:a16="http://schemas.microsoft.com/office/drawing/2014/main" id="{A3CBBE48-025A-3410-0657-FBB82223A8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236870-3DE7-69A8-3807-AB00148FDB11}"/>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404687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B039-8D81-1905-7F67-7932E676705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2AE5844-01A0-BB05-D493-38EEF94CBE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73FF4F-73AD-617F-A3BF-145E1E5583FC}"/>
              </a:ext>
            </a:extLst>
          </p:cNvPr>
          <p:cNvSpPr>
            <a:spLocks noGrp="1"/>
          </p:cNvSpPr>
          <p:nvPr>
            <p:ph type="dt" sz="half" idx="10"/>
          </p:nvPr>
        </p:nvSpPr>
        <p:spPr/>
        <p:txBody>
          <a:bodyPr/>
          <a:lstStyle/>
          <a:p>
            <a:fld id="{57111369-39DE-45D0-9AD2-D4BE600C35E0}" type="datetimeFigureOut">
              <a:rPr lang="en-CA" smtClean="0"/>
              <a:t>2025-02-09</a:t>
            </a:fld>
            <a:endParaRPr lang="en-CA"/>
          </a:p>
        </p:txBody>
      </p:sp>
      <p:sp>
        <p:nvSpPr>
          <p:cNvPr id="5" name="Footer Placeholder 4">
            <a:extLst>
              <a:ext uri="{FF2B5EF4-FFF2-40B4-BE49-F238E27FC236}">
                <a16:creationId xmlns:a16="http://schemas.microsoft.com/office/drawing/2014/main" id="{D11A9253-5952-DA1D-55B4-E0BF7049C9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EE2F8E-FF97-F5D0-AB89-AEAD2D28910F}"/>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275272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1EAE-541A-57FC-E838-45DBE6BB3B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E641877-DB90-95AB-BD2E-6AD6846F03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D1FEED-BF27-9252-A238-07214F151455}"/>
              </a:ext>
            </a:extLst>
          </p:cNvPr>
          <p:cNvSpPr>
            <a:spLocks noGrp="1"/>
          </p:cNvSpPr>
          <p:nvPr>
            <p:ph type="dt" sz="half" idx="10"/>
          </p:nvPr>
        </p:nvSpPr>
        <p:spPr/>
        <p:txBody>
          <a:bodyPr/>
          <a:lstStyle/>
          <a:p>
            <a:fld id="{57111369-39DE-45D0-9AD2-D4BE600C35E0}" type="datetimeFigureOut">
              <a:rPr lang="en-CA" smtClean="0"/>
              <a:t>2025-02-09</a:t>
            </a:fld>
            <a:endParaRPr lang="en-CA"/>
          </a:p>
        </p:txBody>
      </p:sp>
      <p:sp>
        <p:nvSpPr>
          <p:cNvPr id="5" name="Footer Placeholder 4">
            <a:extLst>
              <a:ext uri="{FF2B5EF4-FFF2-40B4-BE49-F238E27FC236}">
                <a16:creationId xmlns:a16="http://schemas.microsoft.com/office/drawing/2014/main" id="{AD219426-E499-C4D5-7C3E-3D80BF9BE4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67C1C82-36CF-AA14-DF40-3E1EC2D59EB2}"/>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422093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EC8F-7A69-6F89-CECB-5F547ABACAC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5E466E9-8E23-F693-B748-5DB34BDB6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9F9DF67-F9F4-6B7C-0216-C6BFDCE609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FFDAAFE-4A63-6C63-9A41-0CD50EC95AF0}"/>
              </a:ext>
            </a:extLst>
          </p:cNvPr>
          <p:cNvSpPr>
            <a:spLocks noGrp="1"/>
          </p:cNvSpPr>
          <p:nvPr>
            <p:ph type="dt" sz="half" idx="10"/>
          </p:nvPr>
        </p:nvSpPr>
        <p:spPr/>
        <p:txBody>
          <a:bodyPr/>
          <a:lstStyle/>
          <a:p>
            <a:fld id="{57111369-39DE-45D0-9AD2-D4BE600C35E0}" type="datetimeFigureOut">
              <a:rPr lang="en-CA" smtClean="0"/>
              <a:t>2025-02-09</a:t>
            </a:fld>
            <a:endParaRPr lang="en-CA"/>
          </a:p>
        </p:txBody>
      </p:sp>
      <p:sp>
        <p:nvSpPr>
          <p:cNvPr id="6" name="Footer Placeholder 5">
            <a:extLst>
              <a:ext uri="{FF2B5EF4-FFF2-40B4-BE49-F238E27FC236}">
                <a16:creationId xmlns:a16="http://schemas.microsoft.com/office/drawing/2014/main" id="{70CF6C72-E486-87CC-6984-B8C1A933797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330B3C-E147-2AD1-BD4E-85BD50FAC33C}"/>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396881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75D3-2A44-B231-9239-6D292415D19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86A158E-C1F2-61B1-A5F5-AD278EB401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ADE618-8E96-2609-F73C-B18415C6A8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170E6DB-4695-F7E0-658F-B23DBC42F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B03183-F7D5-9E46-A9E7-CA5A2F5F77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7AC259F-4CA7-63A5-E99F-58571901CBF4}"/>
              </a:ext>
            </a:extLst>
          </p:cNvPr>
          <p:cNvSpPr>
            <a:spLocks noGrp="1"/>
          </p:cNvSpPr>
          <p:nvPr>
            <p:ph type="dt" sz="half" idx="10"/>
          </p:nvPr>
        </p:nvSpPr>
        <p:spPr/>
        <p:txBody>
          <a:bodyPr/>
          <a:lstStyle/>
          <a:p>
            <a:fld id="{57111369-39DE-45D0-9AD2-D4BE600C35E0}" type="datetimeFigureOut">
              <a:rPr lang="en-CA" smtClean="0"/>
              <a:t>2025-02-09</a:t>
            </a:fld>
            <a:endParaRPr lang="en-CA"/>
          </a:p>
        </p:txBody>
      </p:sp>
      <p:sp>
        <p:nvSpPr>
          <p:cNvPr id="8" name="Footer Placeholder 7">
            <a:extLst>
              <a:ext uri="{FF2B5EF4-FFF2-40B4-BE49-F238E27FC236}">
                <a16:creationId xmlns:a16="http://schemas.microsoft.com/office/drawing/2014/main" id="{EDF628C9-7E5E-B47A-6399-50348BEBF97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5617BFB-3D9A-0C62-22D4-F9265C268839}"/>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2344233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82BC-67FB-44BA-D0BB-24714290D93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025A016-D079-D516-AFDE-41428BAB3FD1}"/>
              </a:ext>
            </a:extLst>
          </p:cNvPr>
          <p:cNvSpPr>
            <a:spLocks noGrp="1"/>
          </p:cNvSpPr>
          <p:nvPr>
            <p:ph type="dt" sz="half" idx="10"/>
          </p:nvPr>
        </p:nvSpPr>
        <p:spPr/>
        <p:txBody>
          <a:bodyPr/>
          <a:lstStyle/>
          <a:p>
            <a:fld id="{57111369-39DE-45D0-9AD2-D4BE600C35E0}" type="datetimeFigureOut">
              <a:rPr lang="en-CA" smtClean="0"/>
              <a:t>2025-02-09</a:t>
            </a:fld>
            <a:endParaRPr lang="en-CA"/>
          </a:p>
        </p:txBody>
      </p:sp>
      <p:sp>
        <p:nvSpPr>
          <p:cNvPr id="4" name="Footer Placeholder 3">
            <a:extLst>
              <a:ext uri="{FF2B5EF4-FFF2-40B4-BE49-F238E27FC236}">
                <a16:creationId xmlns:a16="http://schemas.microsoft.com/office/drawing/2014/main" id="{9C46C11A-2F04-FFDC-0E7D-1E9A4CBA3DF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291CBFE-DA5E-AF9B-90F0-F35DDFE5356B}"/>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9750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A948E-10AE-1FD8-E596-5B3EDDFDE5A4}"/>
              </a:ext>
            </a:extLst>
          </p:cNvPr>
          <p:cNvSpPr>
            <a:spLocks noGrp="1"/>
          </p:cNvSpPr>
          <p:nvPr>
            <p:ph type="dt" sz="half" idx="10"/>
          </p:nvPr>
        </p:nvSpPr>
        <p:spPr/>
        <p:txBody>
          <a:bodyPr/>
          <a:lstStyle/>
          <a:p>
            <a:fld id="{57111369-39DE-45D0-9AD2-D4BE600C35E0}" type="datetimeFigureOut">
              <a:rPr lang="en-CA" smtClean="0"/>
              <a:t>2025-02-09</a:t>
            </a:fld>
            <a:endParaRPr lang="en-CA"/>
          </a:p>
        </p:txBody>
      </p:sp>
      <p:sp>
        <p:nvSpPr>
          <p:cNvPr id="3" name="Footer Placeholder 2">
            <a:extLst>
              <a:ext uri="{FF2B5EF4-FFF2-40B4-BE49-F238E27FC236}">
                <a16:creationId xmlns:a16="http://schemas.microsoft.com/office/drawing/2014/main" id="{6E524419-89DD-8DB3-FB99-DE047527574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888CB5A-99BD-ABE1-A764-A8EBD832F904}"/>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263304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F6A9-8BA2-6610-8685-061681318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03583F9-5360-FC25-AE7F-23B689143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91A7B16-78A4-0842-75D5-522CDA6E0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184A1-E13B-81AA-1A11-4100837DD6C3}"/>
              </a:ext>
            </a:extLst>
          </p:cNvPr>
          <p:cNvSpPr>
            <a:spLocks noGrp="1"/>
          </p:cNvSpPr>
          <p:nvPr>
            <p:ph type="dt" sz="half" idx="10"/>
          </p:nvPr>
        </p:nvSpPr>
        <p:spPr/>
        <p:txBody>
          <a:bodyPr/>
          <a:lstStyle/>
          <a:p>
            <a:fld id="{57111369-39DE-45D0-9AD2-D4BE600C35E0}" type="datetimeFigureOut">
              <a:rPr lang="en-CA" smtClean="0"/>
              <a:t>2025-02-09</a:t>
            </a:fld>
            <a:endParaRPr lang="en-CA"/>
          </a:p>
        </p:txBody>
      </p:sp>
      <p:sp>
        <p:nvSpPr>
          <p:cNvPr id="6" name="Footer Placeholder 5">
            <a:extLst>
              <a:ext uri="{FF2B5EF4-FFF2-40B4-BE49-F238E27FC236}">
                <a16:creationId xmlns:a16="http://schemas.microsoft.com/office/drawing/2014/main" id="{C96C6727-98B7-BA8B-3F00-0562006441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C71BC8-2709-80FD-EA62-665B23D97F38}"/>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333562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08AD-6F2A-E40D-1D11-7538EA775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FAF63C4-CE84-3155-6F89-074315E52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A75104D-D991-ADC8-3ABC-B01B03210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F91B94-8EDB-9DB6-61C3-A4D1B3386935}"/>
              </a:ext>
            </a:extLst>
          </p:cNvPr>
          <p:cNvSpPr>
            <a:spLocks noGrp="1"/>
          </p:cNvSpPr>
          <p:nvPr>
            <p:ph type="dt" sz="half" idx="10"/>
          </p:nvPr>
        </p:nvSpPr>
        <p:spPr/>
        <p:txBody>
          <a:bodyPr/>
          <a:lstStyle/>
          <a:p>
            <a:fld id="{57111369-39DE-45D0-9AD2-D4BE600C35E0}" type="datetimeFigureOut">
              <a:rPr lang="en-CA" smtClean="0"/>
              <a:t>2025-02-09</a:t>
            </a:fld>
            <a:endParaRPr lang="en-CA"/>
          </a:p>
        </p:txBody>
      </p:sp>
      <p:sp>
        <p:nvSpPr>
          <p:cNvPr id="6" name="Footer Placeholder 5">
            <a:extLst>
              <a:ext uri="{FF2B5EF4-FFF2-40B4-BE49-F238E27FC236}">
                <a16:creationId xmlns:a16="http://schemas.microsoft.com/office/drawing/2014/main" id="{4F86381C-103E-9E7C-F655-4C9117C32DE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DCC06BC-111C-D202-563A-F7DBC910171F}"/>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136661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C0A37-80D2-1847-90F2-AAE19B1718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A83A07F-DBB9-3EF3-6FDF-B7F8AE4B11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D077D5-D526-A089-7489-BC017672A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11369-39DE-45D0-9AD2-D4BE600C35E0}" type="datetimeFigureOut">
              <a:rPr lang="en-CA" smtClean="0"/>
              <a:t>2025-02-09</a:t>
            </a:fld>
            <a:endParaRPr lang="en-CA"/>
          </a:p>
        </p:txBody>
      </p:sp>
      <p:sp>
        <p:nvSpPr>
          <p:cNvPr id="5" name="Footer Placeholder 4">
            <a:extLst>
              <a:ext uri="{FF2B5EF4-FFF2-40B4-BE49-F238E27FC236}">
                <a16:creationId xmlns:a16="http://schemas.microsoft.com/office/drawing/2014/main" id="{305E40DA-B29C-DCCA-1FB3-6659B7DA7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1F41B68-E26A-5D1F-AC76-0BE35F47B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A3951-D679-44B2-8497-8207CEEA549B}" type="slidenum">
              <a:rPr lang="en-CA" smtClean="0"/>
              <a:t>‹#›</a:t>
            </a:fld>
            <a:endParaRPr lang="en-CA"/>
          </a:p>
        </p:txBody>
      </p:sp>
    </p:spTree>
    <p:extLst>
      <p:ext uri="{BB962C8B-B14F-4D97-AF65-F5344CB8AC3E}">
        <p14:creationId xmlns:p14="http://schemas.microsoft.com/office/powerpoint/2010/main" val="515941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EDAA9C-5332-51C7-99F4-693D03C8FF0D}"/>
              </a:ext>
            </a:extLst>
          </p:cNvPr>
          <p:cNvSpPr>
            <a:spLocks noGrp="1"/>
          </p:cNvSpPr>
          <p:nvPr>
            <p:ph type="title"/>
          </p:nvPr>
        </p:nvSpPr>
        <p:spPr>
          <a:xfrm>
            <a:off x="838200" y="365125"/>
            <a:ext cx="10515600" cy="1325563"/>
          </a:xfrm>
        </p:spPr>
        <p:txBody>
          <a:bodyPr>
            <a:normAutofit/>
          </a:bodyPr>
          <a:lstStyle/>
          <a:p>
            <a:r>
              <a:rPr lang="en-CA" sz="5400"/>
              <a:t>Thank you and welcome</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B450B94-F6A3-B8DC-AEBE-E2D21F1A14EA}"/>
              </a:ext>
            </a:extLst>
          </p:cNvPr>
          <p:cNvSpPr>
            <a:spLocks noGrp="1"/>
          </p:cNvSpPr>
          <p:nvPr>
            <p:ph idx="1"/>
          </p:nvPr>
        </p:nvSpPr>
        <p:spPr>
          <a:xfrm>
            <a:off x="838200" y="1929384"/>
            <a:ext cx="10684764" cy="4642866"/>
          </a:xfrm>
        </p:spPr>
        <p:txBody>
          <a:bodyPr>
            <a:normAutofit/>
          </a:bodyPr>
          <a:lstStyle/>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Thank you for agreeing to participate in this experiment. In the screens that follow we are asking you to evaluate a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vocabulary</a:t>
            </a:r>
            <a:r>
              <a:rPr lang="en-US" sz="2000" dirty="0">
                <a:effectLst/>
                <a:latin typeface="Calibri" panose="020F0502020204030204" pitchFamily="34" charset="0"/>
                <a:ea typeface="Calibri" panose="020F0502020204030204" pitchFamily="34" charset="0"/>
                <a:cs typeface="Times New Roman" panose="02020603050405020304" pitchFamily="18" charset="0"/>
              </a:rPr>
              <a:t> for describing human intentions. The vocabulary is simply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 set of words</a:t>
            </a:r>
            <a:r>
              <a:rPr lang="en-US" sz="2000" dirty="0">
                <a:effectLst/>
                <a:latin typeface="Calibri" panose="020F0502020204030204" pitchFamily="34" charset="0"/>
                <a:ea typeface="Calibri" panose="020F0502020204030204" pitchFamily="34" charset="0"/>
                <a:cs typeface="Times New Roman" panose="02020603050405020304" pitchFamily="18" charset="0"/>
              </a:rPr>
              <a:t> to be used as the basis for constructing a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conceptual modeling language</a:t>
            </a:r>
            <a:r>
              <a:rPr lang="en-US" sz="2000" dirty="0">
                <a:effectLst/>
                <a:latin typeface="Calibri" panose="020F0502020204030204" pitchFamily="34" charset="0"/>
                <a:ea typeface="Calibri" panose="020F0502020204030204" pitchFamily="34" charset="0"/>
                <a:cs typeface="Times New Roman" panose="02020603050405020304" pitchFamily="18" charset="0"/>
              </a:rPr>
              <a:t>. Conceptual modeling languages are often used in information technology (IT) for accurately describing and communicating IT problems and solutions. We want you to help us decide if the vocabulary of a conceptual modeling language that we are designing is well chosen or not. </a:t>
            </a:r>
          </a:p>
          <a:p>
            <a:pPr marL="0" indent="0">
              <a:buNone/>
            </a:pPr>
            <a:r>
              <a:rPr lang="en-CA" sz="2000" dirty="0">
                <a:effectLst/>
                <a:latin typeface="Calibri" panose="020F0502020204030204" pitchFamily="34" charset="0"/>
                <a:ea typeface="Calibri" panose="020F0502020204030204" pitchFamily="34" charset="0"/>
                <a:cs typeface="Times New Roman" panose="02020603050405020304" pitchFamily="18" charset="0"/>
              </a:rPr>
              <a:t>You will perform the following tasks:</a:t>
            </a:r>
          </a:p>
          <a:p>
            <a:pPr marL="457200" indent="-457200">
              <a:spcBef>
                <a:spcPts val="0"/>
              </a:spcBef>
              <a:buFont typeface="+mj-lt"/>
              <a:buAutoNum type="arabicPeriod"/>
            </a:pPr>
            <a:r>
              <a:rPr lang="en-CA" sz="2000" dirty="0">
                <a:effectLst/>
                <a:latin typeface="Calibri" panose="020F0502020204030204" pitchFamily="34" charset="0"/>
                <a:ea typeface="Calibri" panose="020F0502020204030204" pitchFamily="34" charset="0"/>
                <a:cs typeface="Times New Roman" panose="02020603050405020304" pitchFamily="18" charset="0"/>
              </a:rPr>
              <a:t>Watch a video that presents the vocabulary. </a:t>
            </a:r>
          </a:p>
          <a:p>
            <a:pPr marL="457200" indent="-457200">
              <a:spcBef>
                <a:spcPts val="0"/>
              </a:spcBef>
              <a:buFont typeface="+mj-lt"/>
              <a:buAutoNum type="arabicPeriod"/>
            </a:pPr>
            <a:r>
              <a:rPr lang="en-CA" sz="2000" dirty="0">
                <a:latin typeface="Calibri" panose="020F0502020204030204" pitchFamily="34" charset="0"/>
                <a:ea typeface="Calibri" panose="020F0502020204030204" pitchFamily="34" charset="0"/>
                <a:cs typeface="Times New Roman" panose="02020603050405020304" pitchFamily="18" charset="0"/>
              </a:rPr>
              <a:t>Answer simple vocabulary comprehension questions.</a:t>
            </a:r>
          </a:p>
          <a:p>
            <a:pPr marL="457200" indent="-457200">
              <a:spcBef>
                <a:spcPts val="0"/>
              </a:spcBef>
              <a:buFont typeface="+mj-lt"/>
              <a:buAutoNum type="arabicPeriod"/>
            </a:pPr>
            <a:r>
              <a:rPr lang="en-CA" sz="2000" dirty="0">
                <a:effectLst/>
                <a:latin typeface="Calibri" panose="020F0502020204030204" pitchFamily="34" charset="0"/>
                <a:ea typeface="Calibri" panose="020F0502020204030204" pitchFamily="34" charset="0"/>
                <a:cs typeface="Times New Roman" panose="02020603050405020304" pitchFamily="18" charset="0"/>
              </a:rPr>
              <a:t>Offer your opinion about possible overlaps in the vocabulary</a:t>
            </a:r>
          </a:p>
          <a:p>
            <a:pPr marL="457200" indent="-457200">
              <a:spcBef>
                <a:spcPts val="0"/>
              </a:spcBef>
              <a:buFont typeface="+mj-lt"/>
              <a:buAutoNum type="arabicPeriod"/>
            </a:pPr>
            <a:r>
              <a:rPr lang="en-CA" sz="2000" dirty="0">
                <a:latin typeface="Calibri" panose="020F0502020204030204" pitchFamily="34" charset="0"/>
                <a:ea typeface="Calibri" panose="020F0502020204030204" pitchFamily="34" charset="0"/>
                <a:cs typeface="Times New Roman" panose="02020603050405020304" pitchFamily="18" charset="0"/>
              </a:rPr>
              <a:t>Perform the main exercise: </a:t>
            </a:r>
            <a:r>
              <a:rPr lang="en-US" sz="2000" dirty="0">
                <a:latin typeface="Calibri" panose="020F0502020204030204" pitchFamily="34" charset="0"/>
                <a:ea typeface="Calibri" panose="020F0502020204030204" pitchFamily="34" charset="0"/>
                <a:cs typeface="Times New Roman" panose="02020603050405020304" pitchFamily="18" charset="0"/>
              </a:rPr>
              <a:t>use the vocabulary to characterize various situations and facts taken from one or more scenarios.</a:t>
            </a:r>
          </a:p>
          <a:p>
            <a:pPr marL="457200" indent="-457200">
              <a:spcBef>
                <a:spcPts val="0"/>
              </a:spcBef>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Offer your opinion about the relevance and completeness of the vocabulary.</a:t>
            </a:r>
          </a:p>
          <a:p>
            <a:pPr marL="457200" indent="-457200">
              <a:spcBef>
                <a:spcPts val="0"/>
              </a:spcBef>
              <a:buFont typeface="+mj-lt"/>
              <a:buAutoNum type="arabicPeriod"/>
            </a:pPr>
            <a:r>
              <a:rPr lang="en-US" sz="2000" dirty="0">
                <a:latin typeface="Calibri" panose="020F0502020204030204" pitchFamily="34" charset="0"/>
                <a:ea typeface="Calibri" panose="020F0502020204030204" pitchFamily="34" charset="0"/>
                <a:cs typeface="Times New Roman" panose="02020603050405020304" pitchFamily="18" charset="0"/>
              </a:rPr>
              <a:t>Demographic information and feedback.</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725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EDAA9C-5332-51C7-99F4-693D03C8FF0D}"/>
              </a:ext>
            </a:extLst>
          </p:cNvPr>
          <p:cNvSpPr>
            <a:spLocks noGrp="1"/>
          </p:cNvSpPr>
          <p:nvPr>
            <p:ph type="title"/>
          </p:nvPr>
        </p:nvSpPr>
        <p:spPr>
          <a:xfrm>
            <a:off x="838200" y="365125"/>
            <a:ext cx="10515600" cy="1325563"/>
          </a:xfrm>
        </p:spPr>
        <p:txBody>
          <a:bodyPr>
            <a:normAutofit/>
          </a:bodyPr>
          <a:lstStyle/>
          <a:p>
            <a:r>
              <a:rPr lang="en-CA" sz="5400" dirty="0"/>
              <a:t>Overlap</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B450B94-F6A3-B8DC-AEBE-E2D21F1A14EA}"/>
              </a:ext>
            </a:extLst>
          </p:cNvPr>
          <p:cNvSpPr>
            <a:spLocks noGrp="1"/>
          </p:cNvSpPr>
          <p:nvPr>
            <p:ph idx="1"/>
          </p:nvPr>
        </p:nvSpPr>
        <p:spPr>
          <a:xfrm>
            <a:off x="669036" y="1929384"/>
            <a:ext cx="11023092" cy="4642866"/>
          </a:xfrm>
        </p:spPr>
        <p:txBody>
          <a:bodyP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Before we start with the main exercise(s), we would like to know if you think there are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overlaps</a:t>
            </a:r>
            <a:r>
              <a:rPr lang="en-US" sz="2400" dirty="0">
                <a:effectLst/>
                <a:latin typeface="Calibri" panose="020F0502020204030204" pitchFamily="34" charset="0"/>
                <a:ea typeface="Calibri" panose="020F0502020204030204" pitchFamily="34" charset="0"/>
                <a:cs typeface="Times New Roman" panose="02020603050405020304" pitchFamily="18" charset="0"/>
              </a:rPr>
              <a:t> between pairs of the concepts and relationships you were just presented. We offer the pairs below. For each pair, rate how much you think the two concepts in the pair overlap, i.e., refer to the same thing. Choose any level from 0 to 10, between No Overlap (0, the concepts in the pair are completely distinct) and Complete Overlap (10, the concepts in the pair refer to the same thing in different words).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894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6C0257-52E2-EAF7-0DDC-86611A183EE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F63BF5-70A8-D76F-EC49-5DD8410D3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26FB85E-DF80-C77C-C094-07826A9A1847}"/>
              </a:ext>
            </a:extLst>
          </p:cNvPr>
          <p:cNvSpPr>
            <a:spLocks noGrp="1"/>
          </p:cNvSpPr>
          <p:nvPr>
            <p:ph type="title"/>
          </p:nvPr>
        </p:nvSpPr>
        <p:spPr>
          <a:xfrm>
            <a:off x="838200" y="365125"/>
            <a:ext cx="10515600" cy="1325563"/>
          </a:xfrm>
        </p:spPr>
        <p:txBody>
          <a:bodyPr>
            <a:normAutofit/>
          </a:bodyPr>
          <a:lstStyle/>
          <a:p>
            <a:r>
              <a:rPr lang="en-US" sz="5400" dirty="0"/>
              <a:t>R</a:t>
            </a:r>
            <a:r>
              <a:rPr lang="en-CA" sz="5400" dirty="0" err="1"/>
              <a:t>elevance</a:t>
            </a:r>
            <a:endParaRPr lang="en-CA" sz="5400" dirty="0"/>
          </a:p>
        </p:txBody>
      </p:sp>
      <p:sp>
        <p:nvSpPr>
          <p:cNvPr id="12" name="sketch line">
            <a:extLst>
              <a:ext uri="{FF2B5EF4-FFF2-40B4-BE49-F238E27FC236}">
                <a16:creationId xmlns:a16="http://schemas.microsoft.com/office/drawing/2014/main" id="{08BE331C-B472-94D6-C747-2546D94D5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B0AB19E-25DD-2C49-D543-3FA0C6639088}"/>
              </a:ext>
            </a:extLst>
          </p:cNvPr>
          <p:cNvSpPr>
            <a:spLocks noGrp="1"/>
          </p:cNvSpPr>
          <p:nvPr>
            <p:ph idx="1"/>
          </p:nvPr>
        </p:nvSpPr>
        <p:spPr>
          <a:xfrm>
            <a:off x="669036" y="1929384"/>
            <a:ext cx="11023092" cy="4642866"/>
          </a:xfrm>
        </p:spPr>
        <p:txBody>
          <a:bodyP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Thank you for completing the main exercise(s). In the next two pages we will ask your opinion about the language and its concepts. In this page we are concerned with the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relevance</a:t>
            </a:r>
            <a:r>
              <a:rPr lang="en-US" sz="2400" dirty="0">
                <a:effectLst/>
                <a:latin typeface="Calibri" panose="020F0502020204030204" pitchFamily="34" charset="0"/>
                <a:ea typeface="Calibri" panose="020F0502020204030204" pitchFamily="34" charset="0"/>
                <a:cs typeface="Times New Roman" panose="02020603050405020304" pitchFamily="18" charset="0"/>
              </a:rPr>
              <a:t> of each concept or relationship. Specifically, based on the parts of the cases that you classified in the previous two screens, how relevant do you think each concept turned out to be for classifying those parts? </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821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EDAA9C-5332-51C7-99F4-693D03C8FF0D}"/>
              </a:ext>
            </a:extLst>
          </p:cNvPr>
          <p:cNvSpPr>
            <a:spLocks noGrp="1"/>
          </p:cNvSpPr>
          <p:nvPr>
            <p:ph type="title"/>
          </p:nvPr>
        </p:nvSpPr>
        <p:spPr>
          <a:xfrm>
            <a:off x="838200" y="365125"/>
            <a:ext cx="10515600" cy="1325563"/>
          </a:xfrm>
        </p:spPr>
        <p:txBody>
          <a:bodyPr>
            <a:normAutofit/>
          </a:bodyPr>
          <a:lstStyle/>
          <a:p>
            <a:r>
              <a:rPr lang="en-CA" sz="5400" dirty="0"/>
              <a:t>Completeness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B450B94-F6A3-B8DC-AEBE-E2D21F1A14EA}"/>
              </a:ext>
            </a:extLst>
          </p:cNvPr>
          <p:cNvSpPr>
            <a:spLocks noGrp="1"/>
          </p:cNvSpPr>
          <p:nvPr>
            <p:ph idx="1"/>
          </p:nvPr>
        </p:nvSpPr>
        <p:spPr>
          <a:xfrm>
            <a:off x="838200" y="1929384"/>
            <a:ext cx="10684764" cy="4642866"/>
          </a:xfrm>
        </p:spPr>
        <p:txBody>
          <a:bodyP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now ask you to reflect on the vocabulary with respect to its completeness. Do you think that the vocabulary contains all the concepts and relationships needed for classifying interesting facts about the case or cases that you studied? In other words, is the vocabulary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complete</a:t>
            </a:r>
            <a:r>
              <a:rPr lang="en-US" sz="2400" dirty="0">
                <a:effectLst/>
                <a:latin typeface="Calibri" panose="020F0502020204030204" pitchFamily="34" charset="0"/>
                <a:ea typeface="Calibri" panose="020F0502020204030204" pitchFamily="34" charset="0"/>
                <a:cs typeface="Times New Roman" panose="02020603050405020304" pitchFamily="18" charset="0"/>
              </a:rPr>
              <a:t>? Or is it that more concepts or relationships need to be added to the vocabulary, in order to fully describe such cases?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0578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431</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Thank you and welcome</vt:lpstr>
      <vt:lpstr>Overlap</vt:lpstr>
      <vt:lpstr>Relevance</vt:lpstr>
      <vt:lpstr>Completeness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 you and welcome</dc:title>
  <dc:creator>Sotirios Liaskos</dc:creator>
  <cp:lastModifiedBy>Sotirios Liaskos</cp:lastModifiedBy>
  <cp:revision>9</cp:revision>
  <dcterms:created xsi:type="dcterms:W3CDTF">2022-10-18T15:04:38Z</dcterms:created>
  <dcterms:modified xsi:type="dcterms:W3CDTF">2025-02-09T21:19:40Z</dcterms:modified>
</cp:coreProperties>
</file>