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9"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827"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51235-DF71-4804-854F-AB3F8EB74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58A354B-582A-DF79-8E83-D6070C6BA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A1A99CB-6483-8B1E-044A-A0F763E31C55}"/>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5" name="Footer Placeholder 4">
            <a:extLst>
              <a:ext uri="{FF2B5EF4-FFF2-40B4-BE49-F238E27FC236}">
                <a16:creationId xmlns:a16="http://schemas.microsoft.com/office/drawing/2014/main" id="{7B359872-5266-7C82-3C2A-0543BBB384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40B745-933D-334B-C02B-E27AFFCC0113}"/>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3820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FDBC-B0D3-4D2B-7C42-3DC569A236C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8ABADAA-E190-E65B-E3A7-2310B1983D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242E8FD-9024-7F39-9225-61A358F8EFD5}"/>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5" name="Footer Placeholder 4">
            <a:extLst>
              <a:ext uri="{FF2B5EF4-FFF2-40B4-BE49-F238E27FC236}">
                <a16:creationId xmlns:a16="http://schemas.microsoft.com/office/drawing/2014/main" id="{36FC070F-B188-B702-F528-948730AC1B4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571B7D-A6EF-8B19-04D1-32E53681F453}"/>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1970911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C6448-8C4E-1FAA-D51E-851F86ACC8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AA7DD4-7DFF-BFD5-B68F-9E4DD9819C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86335BE-B52B-47B0-0250-7E2B5106C249}"/>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5" name="Footer Placeholder 4">
            <a:extLst>
              <a:ext uri="{FF2B5EF4-FFF2-40B4-BE49-F238E27FC236}">
                <a16:creationId xmlns:a16="http://schemas.microsoft.com/office/drawing/2014/main" id="{A3CBBE48-025A-3410-0657-FBB82223A8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236870-3DE7-69A8-3807-AB00148FDB11}"/>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404687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B039-8D81-1905-7F67-7932E67670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2AE5844-01A0-BB05-D493-38EEF94CBE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73FF4F-73AD-617F-A3BF-145E1E5583FC}"/>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5" name="Footer Placeholder 4">
            <a:extLst>
              <a:ext uri="{FF2B5EF4-FFF2-40B4-BE49-F238E27FC236}">
                <a16:creationId xmlns:a16="http://schemas.microsoft.com/office/drawing/2014/main" id="{D11A9253-5952-DA1D-55B4-E0BF7049C9E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EE2F8E-FF97-F5D0-AB89-AEAD2D28910F}"/>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752724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1EAE-541A-57FC-E838-45DBE6BB3B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E641877-DB90-95AB-BD2E-6AD6846F0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1FEED-BF27-9252-A238-07214F151455}"/>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5" name="Footer Placeholder 4">
            <a:extLst>
              <a:ext uri="{FF2B5EF4-FFF2-40B4-BE49-F238E27FC236}">
                <a16:creationId xmlns:a16="http://schemas.microsoft.com/office/drawing/2014/main" id="{AD219426-E499-C4D5-7C3E-3D80BF9BE45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67C1C82-36CF-AA14-DF40-3E1EC2D59EB2}"/>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4220935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BEC8F-7A69-6F89-CECB-5F547ABACAC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5E466E9-8E23-F693-B748-5DB34BDB62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9F9DF67-F9F4-6B7C-0216-C6BFDCE609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FFDAAFE-4A63-6C63-9A41-0CD50EC95AF0}"/>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6" name="Footer Placeholder 5">
            <a:extLst>
              <a:ext uri="{FF2B5EF4-FFF2-40B4-BE49-F238E27FC236}">
                <a16:creationId xmlns:a16="http://schemas.microsoft.com/office/drawing/2014/main" id="{70CF6C72-E486-87CC-6984-B8C1A933797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5330B3C-E147-2AD1-BD4E-85BD50FAC33C}"/>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3968819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75D3-2A44-B231-9239-6D292415D19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86A158E-C1F2-61B1-A5F5-AD278EB401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ADE618-8E96-2609-F73C-B18415C6A8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170E6DB-4695-F7E0-658F-B23DBC42F2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03183-F7D5-9E46-A9E7-CA5A2F5F7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7AC259F-4CA7-63A5-E99F-58571901CBF4}"/>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8" name="Footer Placeholder 7">
            <a:extLst>
              <a:ext uri="{FF2B5EF4-FFF2-40B4-BE49-F238E27FC236}">
                <a16:creationId xmlns:a16="http://schemas.microsoft.com/office/drawing/2014/main" id="{EDF628C9-7E5E-B47A-6399-50348BEBF97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5617BFB-3D9A-0C62-22D4-F9265C268839}"/>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34423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982BC-67FB-44BA-D0BB-24714290D93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025A016-D079-D516-AFDE-41428BAB3FD1}"/>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4" name="Footer Placeholder 3">
            <a:extLst>
              <a:ext uri="{FF2B5EF4-FFF2-40B4-BE49-F238E27FC236}">
                <a16:creationId xmlns:a16="http://schemas.microsoft.com/office/drawing/2014/main" id="{9C46C11A-2F04-FFDC-0E7D-1E9A4CBA3DF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291CBFE-DA5E-AF9B-90F0-F35DDFE5356B}"/>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9750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A948E-10AE-1FD8-E596-5B3EDDFDE5A4}"/>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3" name="Footer Placeholder 2">
            <a:extLst>
              <a:ext uri="{FF2B5EF4-FFF2-40B4-BE49-F238E27FC236}">
                <a16:creationId xmlns:a16="http://schemas.microsoft.com/office/drawing/2014/main" id="{6E524419-89DD-8DB3-FB99-DE047527574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888CB5A-99BD-ABE1-A764-A8EBD832F904}"/>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263304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F6A9-8BA2-6610-8685-0616813182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03583F9-5360-FC25-AE7F-23B689143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91A7B16-78A4-0842-75D5-522CDA6E0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184A1-E13B-81AA-1A11-4100837DD6C3}"/>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6" name="Footer Placeholder 5">
            <a:extLst>
              <a:ext uri="{FF2B5EF4-FFF2-40B4-BE49-F238E27FC236}">
                <a16:creationId xmlns:a16="http://schemas.microsoft.com/office/drawing/2014/main" id="{C96C6727-98B7-BA8B-3F00-0562006441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6C71BC8-2709-80FD-EA62-665B23D97F38}"/>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333562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08AD-6F2A-E40D-1D11-7538EA775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FAF63C4-CE84-3155-6F89-074315E52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A75104D-D991-ADC8-3ABC-B01B0321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F91B94-8EDB-9DB6-61C3-A4D1B3386935}"/>
              </a:ext>
            </a:extLst>
          </p:cNvPr>
          <p:cNvSpPr>
            <a:spLocks noGrp="1"/>
          </p:cNvSpPr>
          <p:nvPr>
            <p:ph type="dt" sz="half" idx="10"/>
          </p:nvPr>
        </p:nvSpPr>
        <p:spPr/>
        <p:txBody>
          <a:bodyPr/>
          <a:lstStyle/>
          <a:p>
            <a:fld id="{57111369-39DE-45D0-9AD2-D4BE600C35E0}" type="datetimeFigureOut">
              <a:rPr lang="en-CA" smtClean="0"/>
              <a:t>2025-02-20</a:t>
            </a:fld>
            <a:endParaRPr lang="en-CA"/>
          </a:p>
        </p:txBody>
      </p:sp>
      <p:sp>
        <p:nvSpPr>
          <p:cNvPr id="6" name="Footer Placeholder 5">
            <a:extLst>
              <a:ext uri="{FF2B5EF4-FFF2-40B4-BE49-F238E27FC236}">
                <a16:creationId xmlns:a16="http://schemas.microsoft.com/office/drawing/2014/main" id="{4F86381C-103E-9E7C-F655-4C9117C32D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CC06BC-111C-D202-563A-F7DBC910171F}"/>
              </a:ext>
            </a:extLst>
          </p:cNvPr>
          <p:cNvSpPr>
            <a:spLocks noGrp="1"/>
          </p:cNvSpPr>
          <p:nvPr>
            <p:ph type="sldNum" sz="quarter" idx="12"/>
          </p:nvPr>
        </p:nvSpPr>
        <p:spPr/>
        <p:txBody>
          <a:bodyPr/>
          <a:lstStyle/>
          <a:p>
            <a:fld id="{FDFA3951-D679-44B2-8497-8207CEEA549B}" type="slidenum">
              <a:rPr lang="en-CA" smtClean="0"/>
              <a:t>‹#›</a:t>
            </a:fld>
            <a:endParaRPr lang="en-CA"/>
          </a:p>
        </p:txBody>
      </p:sp>
    </p:spTree>
    <p:extLst>
      <p:ext uri="{BB962C8B-B14F-4D97-AF65-F5344CB8AC3E}">
        <p14:creationId xmlns:p14="http://schemas.microsoft.com/office/powerpoint/2010/main" val="136661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5C0A37-80D2-1847-90F2-AAE19B1718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A83A07F-DBB9-3EF3-6FDF-B7F8AE4B1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6D077D5-D526-A089-7489-BC017672A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11369-39DE-45D0-9AD2-D4BE600C35E0}" type="datetimeFigureOut">
              <a:rPr lang="en-CA" smtClean="0"/>
              <a:t>2025-02-20</a:t>
            </a:fld>
            <a:endParaRPr lang="en-CA"/>
          </a:p>
        </p:txBody>
      </p:sp>
      <p:sp>
        <p:nvSpPr>
          <p:cNvPr id="5" name="Footer Placeholder 4">
            <a:extLst>
              <a:ext uri="{FF2B5EF4-FFF2-40B4-BE49-F238E27FC236}">
                <a16:creationId xmlns:a16="http://schemas.microsoft.com/office/drawing/2014/main" id="{305E40DA-B29C-DCCA-1FB3-6659B7DA7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1F41B68-E26A-5D1F-AC76-0BE35F47B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A3951-D679-44B2-8497-8207CEEA549B}" type="slidenum">
              <a:rPr lang="en-CA" smtClean="0"/>
              <a:t>‹#›</a:t>
            </a:fld>
            <a:endParaRPr lang="en-CA"/>
          </a:p>
        </p:txBody>
      </p:sp>
    </p:spTree>
    <p:extLst>
      <p:ext uri="{BB962C8B-B14F-4D97-AF65-F5344CB8AC3E}">
        <p14:creationId xmlns:p14="http://schemas.microsoft.com/office/powerpoint/2010/main" val="51594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EDAA9C-5332-51C7-99F4-693D03C8FF0D}"/>
              </a:ext>
            </a:extLst>
          </p:cNvPr>
          <p:cNvSpPr>
            <a:spLocks noGrp="1"/>
          </p:cNvSpPr>
          <p:nvPr>
            <p:ph type="title"/>
          </p:nvPr>
        </p:nvSpPr>
        <p:spPr>
          <a:xfrm>
            <a:off x="838200" y="365125"/>
            <a:ext cx="10515600" cy="1325563"/>
          </a:xfrm>
        </p:spPr>
        <p:txBody>
          <a:bodyPr>
            <a:normAutofit/>
          </a:bodyPr>
          <a:lstStyle/>
          <a:p>
            <a:r>
              <a:rPr lang="en-CA" sz="5400"/>
              <a:t>Thank you and welcome</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450B94-F6A3-B8DC-AEBE-E2D21F1A14EA}"/>
              </a:ext>
            </a:extLst>
          </p:cNvPr>
          <p:cNvSpPr>
            <a:spLocks noGrp="1"/>
          </p:cNvSpPr>
          <p:nvPr>
            <p:ph idx="1"/>
          </p:nvPr>
        </p:nvSpPr>
        <p:spPr>
          <a:xfrm>
            <a:off x="838200" y="1929384"/>
            <a:ext cx="10684764" cy="4642866"/>
          </a:xfrm>
        </p:spPr>
        <p:txBody>
          <a:bodyPr>
            <a:normAutofit/>
          </a:bodyPr>
          <a:lstStyle/>
          <a:p>
            <a:pPr marL="0" indent="0">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Thank you for agreeing to participate in this experiment. In the screens that follow we are asking you to evaluate a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US" sz="2000" dirty="0">
                <a:effectLst/>
                <a:latin typeface="Calibri" panose="020F0502020204030204" pitchFamily="34" charset="0"/>
                <a:ea typeface="Calibri" panose="020F0502020204030204" pitchFamily="34" charset="0"/>
                <a:cs typeface="Times New Roman" panose="02020603050405020304" pitchFamily="18" charset="0"/>
              </a:rPr>
              <a:t> for describing human intentions. The vocabulary is simply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a set of words</a:t>
            </a:r>
            <a:r>
              <a:rPr lang="en-US" sz="2000" dirty="0">
                <a:effectLst/>
                <a:latin typeface="Calibri" panose="020F0502020204030204" pitchFamily="34" charset="0"/>
                <a:ea typeface="Calibri" panose="020F0502020204030204" pitchFamily="34" charset="0"/>
                <a:cs typeface="Times New Roman" panose="02020603050405020304" pitchFamily="18" charset="0"/>
              </a:rPr>
              <a:t> to be used as the basis for constructing a </a:t>
            </a:r>
            <a:r>
              <a:rPr lang="en-US" sz="2000" b="1" dirty="0">
                <a:effectLst/>
                <a:latin typeface="Calibri" panose="020F0502020204030204" pitchFamily="34" charset="0"/>
                <a:ea typeface="Calibri" panose="020F0502020204030204" pitchFamily="34" charset="0"/>
                <a:cs typeface="Times New Roman" panose="02020603050405020304" pitchFamily="18" charset="0"/>
              </a:rPr>
              <a:t>conceptual modeling language</a:t>
            </a:r>
            <a:r>
              <a:rPr lang="en-US" sz="2000" dirty="0">
                <a:effectLst/>
                <a:latin typeface="Calibri" panose="020F0502020204030204" pitchFamily="34" charset="0"/>
                <a:ea typeface="Calibri" panose="020F0502020204030204" pitchFamily="34" charset="0"/>
                <a:cs typeface="Times New Roman" panose="02020603050405020304" pitchFamily="18" charset="0"/>
              </a:rPr>
              <a:t>. Conceptual modeling languages are often used in information technology (IT) for accurately describing and communicating IT problems and solutions. We want you to help us decide if the vocabulary of a conceptual modeling language that we are designing is well chosen or not. </a:t>
            </a:r>
          </a:p>
          <a:p>
            <a:pPr marL="0" indent="0">
              <a:buNone/>
            </a:pPr>
            <a:r>
              <a:rPr lang="en-CA" sz="2000" dirty="0">
                <a:effectLst/>
                <a:latin typeface="Calibri" panose="020F0502020204030204" pitchFamily="34" charset="0"/>
                <a:ea typeface="Calibri" panose="020F0502020204030204" pitchFamily="34" charset="0"/>
                <a:cs typeface="Times New Roman" panose="02020603050405020304" pitchFamily="18" charset="0"/>
              </a:rPr>
              <a:t>You will specifically perform the following tasks:</a:t>
            </a:r>
          </a:p>
          <a:p>
            <a:pPr marL="457200" indent="-457200">
              <a:spcBef>
                <a:spcPts val="0"/>
              </a:spcBef>
              <a:buFont typeface="+mj-lt"/>
              <a:buAutoNum type="arabicPeriod"/>
            </a:pPr>
            <a:r>
              <a:rPr lang="en-CA" sz="2000" dirty="0">
                <a:effectLst/>
                <a:latin typeface="Calibri" panose="020F0502020204030204" pitchFamily="34" charset="0"/>
                <a:ea typeface="Calibri" panose="020F0502020204030204" pitchFamily="34" charset="0"/>
                <a:cs typeface="Times New Roman" panose="02020603050405020304" pitchFamily="18" charset="0"/>
              </a:rPr>
              <a:t>Watch a video that presents the vocabulary. </a:t>
            </a:r>
          </a:p>
          <a:p>
            <a:pPr marL="457200" indent="-457200">
              <a:spcBef>
                <a:spcPts val="0"/>
              </a:spcBef>
              <a:buFont typeface="+mj-lt"/>
              <a:buAutoNum type="arabicPeriod"/>
            </a:pPr>
            <a:r>
              <a:rPr lang="en-CA" sz="2000" dirty="0">
                <a:latin typeface="Calibri" panose="020F0502020204030204" pitchFamily="34" charset="0"/>
                <a:ea typeface="Calibri" panose="020F0502020204030204" pitchFamily="34" charset="0"/>
                <a:cs typeface="Times New Roman" panose="02020603050405020304" pitchFamily="18" charset="0"/>
              </a:rPr>
              <a:t>Answer simple vocabulary comprehension questions.</a:t>
            </a:r>
          </a:p>
          <a:p>
            <a:pPr marL="457200" indent="-457200">
              <a:spcBef>
                <a:spcPts val="0"/>
              </a:spcBef>
              <a:buFont typeface="+mj-lt"/>
              <a:buAutoNum type="arabicPeriod"/>
            </a:pPr>
            <a:r>
              <a:rPr lang="en-CA" sz="2000" dirty="0">
                <a:effectLst/>
                <a:latin typeface="Calibri" panose="020F0502020204030204" pitchFamily="34" charset="0"/>
                <a:ea typeface="Calibri" panose="020F0502020204030204" pitchFamily="34" charset="0"/>
                <a:cs typeface="Times New Roman" panose="02020603050405020304" pitchFamily="18" charset="0"/>
              </a:rPr>
              <a:t>Offer your opinion about possible overlaps in the vocabulary</a:t>
            </a:r>
          </a:p>
          <a:p>
            <a:pPr marL="457200" indent="-457200">
              <a:spcBef>
                <a:spcPts val="0"/>
              </a:spcBef>
              <a:buFont typeface="+mj-lt"/>
              <a:buAutoNum type="arabicPeriod"/>
            </a:pPr>
            <a:r>
              <a:rPr lang="en-CA" sz="2000" dirty="0">
                <a:latin typeface="Calibri" panose="020F0502020204030204" pitchFamily="34" charset="0"/>
                <a:ea typeface="Calibri" panose="020F0502020204030204" pitchFamily="34" charset="0"/>
                <a:cs typeface="Times New Roman" panose="02020603050405020304" pitchFamily="18" charset="0"/>
              </a:rPr>
              <a:t>Perform the main exercise: </a:t>
            </a:r>
            <a:r>
              <a:rPr lang="en-US" sz="2000" dirty="0">
                <a:latin typeface="Calibri" panose="020F0502020204030204" pitchFamily="34" charset="0"/>
                <a:ea typeface="Calibri" panose="020F0502020204030204" pitchFamily="34" charset="0"/>
                <a:cs typeface="Times New Roman" panose="02020603050405020304" pitchFamily="18" charset="0"/>
              </a:rPr>
              <a:t>use the vocabulary to characterize various situations and facts taken from one or more scenarios.</a:t>
            </a:r>
          </a:p>
          <a:p>
            <a:pPr marL="457200" indent="-457200">
              <a:spcBef>
                <a:spcPts val="0"/>
              </a:spcBef>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Offer your opinion about the relevance and completeness of the vocabulary.</a:t>
            </a:r>
          </a:p>
          <a:p>
            <a:pPr marL="457200" indent="-457200">
              <a:spcBef>
                <a:spcPts val="0"/>
              </a:spcBef>
              <a:buFont typeface="+mj-lt"/>
              <a:buAutoNum type="arabicPeriod"/>
            </a:pPr>
            <a:r>
              <a:rPr lang="en-US" sz="2000" dirty="0">
                <a:latin typeface="Calibri" panose="020F0502020204030204" pitchFamily="34" charset="0"/>
                <a:ea typeface="Calibri" panose="020F0502020204030204" pitchFamily="34" charset="0"/>
                <a:cs typeface="Times New Roman" panose="02020603050405020304" pitchFamily="18" charset="0"/>
              </a:rPr>
              <a:t>Demographic information and feedback.</a:t>
            </a:r>
            <a:endParaRPr lang="en-CA"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07259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EDAA9C-5332-51C7-99F4-693D03C8FF0D}"/>
              </a:ext>
            </a:extLst>
          </p:cNvPr>
          <p:cNvSpPr>
            <a:spLocks noGrp="1"/>
          </p:cNvSpPr>
          <p:nvPr>
            <p:ph type="title"/>
          </p:nvPr>
        </p:nvSpPr>
        <p:spPr>
          <a:xfrm>
            <a:off x="838200" y="365125"/>
            <a:ext cx="10515600" cy="1325563"/>
          </a:xfrm>
        </p:spPr>
        <p:txBody>
          <a:bodyPr>
            <a:normAutofit/>
          </a:bodyPr>
          <a:lstStyle/>
          <a:p>
            <a:r>
              <a:rPr lang="en-CA" sz="5400" dirty="0"/>
              <a:t>Overlap</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450B94-F6A3-B8DC-AEBE-E2D21F1A14EA}"/>
              </a:ext>
            </a:extLst>
          </p:cNvPr>
          <p:cNvSpPr>
            <a:spLocks noGrp="1"/>
          </p:cNvSpPr>
          <p:nvPr>
            <p:ph idx="1"/>
          </p:nvPr>
        </p:nvSpPr>
        <p:spPr>
          <a:xfrm>
            <a:off x="669036" y="1929384"/>
            <a:ext cx="11023092" cy="46428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Before we start with the main exercise(s), we would like to know if you think there are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overlaps</a:t>
            </a:r>
            <a:r>
              <a:rPr lang="en-US" sz="2400" dirty="0">
                <a:effectLst/>
                <a:latin typeface="Calibri" panose="020F0502020204030204" pitchFamily="34" charset="0"/>
                <a:ea typeface="Calibri" panose="020F0502020204030204" pitchFamily="34" charset="0"/>
                <a:cs typeface="Times New Roman" panose="02020603050405020304" pitchFamily="18" charset="0"/>
              </a:rPr>
              <a:t> between pairs of the concepts and relationships you were just presented. We offer the pairs below. For each pair, rate how much you think the two concepts in the pair overlap, i.e., refer to the same thing. Choose any level from 0 to 10, between No Overlap (0, the concepts in the pair are completely distinct) and Complete Overlap (10, the concepts in the pair refer to the same thing in different words).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894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6C0257-52E2-EAF7-0DDC-86611A183EE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F63BF5-70A8-D76F-EC49-5DD8410D3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26FB85E-DF80-C77C-C094-07826A9A1847}"/>
              </a:ext>
            </a:extLst>
          </p:cNvPr>
          <p:cNvSpPr>
            <a:spLocks noGrp="1"/>
          </p:cNvSpPr>
          <p:nvPr>
            <p:ph type="title"/>
          </p:nvPr>
        </p:nvSpPr>
        <p:spPr>
          <a:xfrm>
            <a:off x="838200" y="365125"/>
            <a:ext cx="10515600" cy="1325563"/>
          </a:xfrm>
        </p:spPr>
        <p:txBody>
          <a:bodyPr>
            <a:normAutofit/>
          </a:bodyPr>
          <a:lstStyle/>
          <a:p>
            <a:r>
              <a:rPr lang="en-US" sz="5400" dirty="0"/>
              <a:t>R</a:t>
            </a:r>
            <a:r>
              <a:rPr lang="en-CA" sz="5400" dirty="0" err="1"/>
              <a:t>elevance</a:t>
            </a:r>
            <a:endParaRPr lang="en-CA" sz="5400" dirty="0"/>
          </a:p>
        </p:txBody>
      </p:sp>
      <p:sp>
        <p:nvSpPr>
          <p:cNvPr id="12" name="sketch line">
            <a:extLst>
              <a:ext uri="{FF2B5EF4-FFF2-40B4-BE49-F238E27FC236}">
                <a16:creationId xmlns:a16="http://schemas.microsoft.com/office/drawing/2014/main" id="{08BE331C-B472-94D6-C747-2546D94D5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AB0AB19E-25DD-2C49-D543-3FA0C6639088}"/>
              </a:ext>
            </a:extLst>
          </p:cNvPr>
          <p:cNvSpPr>
            <a:spLocks noGrp="1"/>
          </p:cNvSpPr>
          <p:nvPr>
            <p:ph idx="1"/>
          </p:nvPr>
        </p:nvSpPr>
        <p:spPr>
          <a:xfrm>
            <a:off x="669036" y="1929384"/>
            <a:ext cx="11023092" cy="46428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Thank you for completing the so far tasks. In the next two pages we will ask your opinion about the language and its concepts. In this page we are concerned with the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relevance</a:t>
            </a:r>
            <a:r>
              <a:rPr lang="en-US" sz="2400" dirty="0">
                <a:effectLst/>
                <a:latin typeface="Calibri" panose="020F0502020204030204" pitchFamily="34" charset="0"/>
                <a:ea typeface="Calibri" panose="020F0502020204030204" pitchFamily="34" charset="0"/>
                <a:cs typeface="Times New Roman" panose="02020603050405020304" pitchFamily="18" charset="0"/>
              </a:rPr>
              <a:t> of each concept. </a:t>
            </a:r>
          </a:p>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Specifically, consider the parts from the case or cases, that you were asked to classify in the previous task. These parts were words and phrases taken from the case descriptions that you were asked to classify under one or more concepts of the language. How relevant do you think each concept turned out to be for classifying those parts? Did you use all of them, or some of them were not relevant for describing any of the parts? Use the sliders to provide your assessment.</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8217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EDAA9C-5332-51C7-99F4-693D03C8FF0D}"/>
              </a:ext>
            </a:extLst>
          </p:cNvPr>
          <p:cNvSpPr>
            <a:spLocks noGrp="1"/>
          </p:cNvSpPr>
          <p:nvPr>
            <p:ph type="title"/>
          </p:nvPr>
        </p:nvSpPr>
        <p:spPr>
          <a:xfrm>
            <a:off x="838200" y="365125"/>
            <a:ext cx="10515600" cy="1325563"/>
          </a:xfrm>
        </p:spPr>
        <p:txBody>
          <a:bodyPr>
            <a:normAutofit/>
          </a:bodyPr>
          <a:lstStyle/>
          <a:p>
            <a:r>
              <a:rPr lang="en-CA" sz="5400" dirty="0"/>
              <a:t>Completeness</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B450B94-F6A3-B8DC-AEBE-E2D21F1A14EA}"/>
              </a:ext>
            </a:extLst>
          </p:cNvPr>
          <p:cNvSpPr>
            <a:spLocks noGrp="1"/>
          </p:cNvSpPr>
          <p:nvPr>
            <p:ph idx="1"/>
          </p:nvPr>
        </p:nvSpPr>
        <p:spPr>
          <a:xfrm>
            <a:off x="838200" y="1929384"/>
            <a:ext cx="10684764" cy="4642866"/>
          </a:xfrm>
        </p:spPr>
        <p:txBody>
          <a:bodyPr>
            <a:normAutofit/>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now ask you to reflect on the vocabulary with respect to its completeness. Do you think that the vocabulary contains all the entities and relationships needed for classifying interesting facts about the case or cases that you studied? In other words, is the vocabulary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complete</a:t>
            </a:r>
            <a:r>
              <a:rPr lang="en-US" sz="2400" dirty="0">
                <a:effectLst/>
                <a:latin typeface="Calibri" panose="020F0502020204030204" pitchFamily="34" charset="0"/>
                <a:ea typeface="Calibri" panose="020F0502020204030204" pitchFamily="34" charset="0"/>
                <a:cs typeface="Times New Roman" panose="02020603050405020304" pitchFamily="18" charset="0"/>
              </a:rPr>
              <a:t>? Or is it that more concepts (entities or relationships) need to be added to the vocabulary, in order to fully describe such cases?</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057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61C127-4B24-F4AE-1851-FE6CAA86778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12F194-7313-80CF-5626-B2D527C25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42A6022-5106-1497-6971-FAB1F96D76FB}"/>
              </a:ext>
            </a:extLst>
          </p:cNvPr>
          <p:cNvSpPr>
            <a:spLocks noGrp="1"/>
          </p:cNvSpPr>
          <p:nvPr>
            <p:ph type="title"/>
          </p:nvPr>
        </p:nvSpPr>
        <p:spPr>
          <a:xfrm>
            <a:off x="838200" y="365125"/>
            <a:ext cx="10515600" cy="1325563"/>
          </a:xfrm>
        </p:spPr>
        <p:txBody>
          <a:bodyPr>
            <a:normAutofit/>
          </a:bodyPr>
          <a:lstStyle/>
          <a:p>
            <a:r>
              <a:rPr lang="en-CA" sz="5400" dirty="0"/>
              <a:t>Case: Temperature Controller</a:t>
            </a:r>
          </a:p>
        </p:txBody>
      </p:sp>
      <p:sp>
        <p:nvSpPr>
          <p:cNvPr id="12" name="sketch line">
            <a:extLst>
              <a:ext uri="{FF2B5EF4-FFF2-40B4-BE49-F238E27FC236}">
                <a16:creationId xmlns:a16="http://schemas.microsoft.com/office/drawing/2014/main" id="{5BD16E3C-C183-1B9A-4005-EF2A78E52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D76F681-6E12-B473-B05C-BC47C85CA55E}"/>
              </a:ext>
            </a:extLst>
          </p:cNvPr>
          <p:cNvSpPr>
            <a:spLocks noGrp="1"/>
          </p:cNvSpPr>
          <p:nvPr>
            <p:ph idx="1"/>
          </p:nvPr>
        </p:nvSpPr>
        <p:spPr>
          <a:xfrm>
            <a:off x="838200" y="1929384"/>
            <a:ext cx="10684764" cy="4642866"/>
          </a:xfrm>
        </p:spPr>
        <p:txBody>
          <a:bodyPr>
            <a:normAutofit lnSpcReduction="10000"/>
          </a:bodyPr>
          <a:lstStyle/>
          <a:p>
            <a:pPr marL="0" indent="0">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 are modeling a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temperature controller</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controller's purpose is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to have the temperature of a room controlled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all times. To do so, it sends periodic signals that turn on or off the heater. Specifically, the controller may choose to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send an on signal</a:t>
            </a:r>
            <a:r>
              <a:rPr lang="en-US" sz="2400" dirty="0">
                <a:effectLst/>
                <a:latin typeface="Calibri" panose="020F0502020204030204" pitchFamily="34" charset="0"/>
                <a:ea typeface="Calibri" panose="020F0502020204030204" pitchFamily="34" charset="0"/>
                <a:cs typeface="Times New Roman" panose="02020603050405020304" pitchFamily="18" charset="0"/>
              </a:rPr>
              <a:t> or to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send an off signal</a:t>
            </a:r>
            <a:r>
              <a:rPr lang="en-US" sz="2400" dirty="0">
                <a:effectLst/>
                <a:latin typeface="Calibri" panose="020F0502020204030204" pitchFamily="34" charset="0"/>
                <a:ea typeface="Calibri" panose="020F0502020204030204" pitchFamily="34" charset="0"/>
                <a:cs typeface="Times New Roman" panose="02020603050405020304" pitchFamily="18" charset="0"/>
              </a:rPr>
              <a:t> to the heater. These signals are sent wirelessly to the heater, so they are not always received. Thus, when an on signal is sent the outcome can be that the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on-signal succeeded</a:t>
            </a:r>
            <a:r>
              <a:rPr lang="en-US" sz="2400" dirty="0">
                <a:effectLst/>
                <a:latin typeface="Calibri" panose="020F0502020204030204" pitchFamily="34" charset="0"/>
                <a:ea typeface="Calibri" panose="020F0502020204030204" pitchFamily="34" charset="0"/>
                <a:cs typeface="Times New Roman" panose="02020603050405020304" pitchFamily="18" charset="0"/>
              </a:rPr>
              <a:t> or that the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on-signal failed</a:t>
            </a:r>
            <a:r>
              <a:rPr lang="en-US" sz="2400" dirty="0">
                <a:effectLst/>
                <a:latin typeface="Calibri" panose="020F0502020204030204" pitchFamily="34" charset="0"/>
                <a:ea typeface="Calibri" panose="020F0502020204030204" pitchFamily="34" charset="0"/>
                <a:cs typeface="Times New Roman" panose="02020603050405020304" pitchFamily="18" charset="0"/>
              </a:rPr>
              <a:t>. Likewise, the outcome of an off signal can be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off-signal succeeded</a:t>
            </a:r>
            <a:r>
              <a:rPr lang="en-US" sz="2400" dirty="0">
                <a:effectLst/>
                <a:latin typeface="Calibri" panose="020F0502020204030204" pitchFamily="34" charset="0"/>
                <a:ea typeface="Calibri" panose="020F0502020204030204" pitchFamily="34" charset="0"/>
                <a:cs typeface="Times New Roman" panose="02020603050405020304" pitchFamily="18" charset="0"/>
              </a:rPr>
              <a:t> or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off-signal failed</a:t>
            </a:r>
            <a:r>
              <a:rPr lang="en-US" sz="2400" dirty="0">
                <a:effectLst/>
                <a:latin typeface="Calibri" panose="020F0502020204030204" pitchFamily="34" charset="0"/>
                <a:ea typeface="Calibri" panose="020F0502020204030204" pitchFamily="34" charset="0"/>
                <a:cs typeface="Times New Roman" panose="02020603050405020304" pitchFamily="18" charset="0"/>
              </a:rPr>
              <a:t>. Whether that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heater is on</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eventually true depends on which of those four outcomes comes about as well as whether the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heater was previously on</a:t>
            </a:r>
            <a:r>
              <a:rPr lang="en-US" sz="2400" dirty="0">
                <a:effectLst/>
                <a:latin typeface="Calibri" panose="020F0502020204030204" pitchFamily="34" charset="0"/>
                <a:ea typeface="Calibri" panose="020F0502020204030204" pitchFamily="34" charset="0"/>
                <a:cs typeface="Times New Roman" panose="02020603050405020304" pitchFamily="18" charset="0"/>
              </a:rPr>
              <a:t>. The temperature controller sends on and off signals aimed at satisfying some high-level objectives of the occupants of the room. One is to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maximize comfort</a:t>
            </a:r>
            <a:r>
              <a:rPr lang="en-US" sz="2400" dirty="0">
                <a:effectLst/>
                <a:latin typeface="Calibri" panose="020F0502020204030204" pitchFamily="34" charset="0"/>
                <a:ea typeface="Calibri" panose="020F0502020204030204" pitchFamily="34" charset="0"/>
                <a:cs typeface="Times New Roman" panose="02020603050405020304" pitchFamily="18" charset="0"/>
              </a:rPr>
              <a:t> via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maintaining the ideal temperature</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the room. Maintaining the ideal temperature depends on whether the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ideal temperature was maintained in the previous stage</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the heater was on or off meanwhile. At the same time the controller wants to ensure that the heater does not stay unnecessarily on for a long period of time. It does that aimed at </a:t>
            </a:r>
            <a:r>
              <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minimizing cost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endParaRPr lang="en-CA"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98996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728</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Thank you and welcome</vt:lpstr>
      <vt:lpstr>Overlap</vt:lpstr>
      <vt:lpstr>Relevance</vt:lpstr>
      <vt:lpstr>Completeness</vt:lpstr>
      <vt:lpstr>Case: Temperature 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Thank you and welcome</dc:title>
  <dc:creator>Sotirios Liaskos</dc:creator>
  <cp:lastModifiedBy>Sotirios Liaskos</cp:lastModifiedBy>
  <cp:revision>12</cp:revision>
  <dcterms:created xsi:type="dcterms:W3CDTF">2022-10-18T15:04:38Z</dcterms:created>
  <dcterms:modified xsi:type="dcterms:W3CDTF">2025-02-20T20:00:35Z</dcterms:modified>
</cp:coreProperties>
</file>