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Constantia"/>
      <p:regular r:id="rId19"/>
      <p:bold r:id="rId20"/>
      <p:italic r:id="rId21"/>
      <p:boldItalic r:id="rId22"/>
    </p:embeddedFon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538E1A-07BE-4021-83F5-A2A023053742}">
  <a:tblStyle styleId="{0B538E1A-07BE-4021-83F5-A2A023053742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bold.fntdata"/><Relationship Id="rId22" Type="http://schemas.openxmlformats.org/officeDocument/2006/relationships/font" Target="fonts/Constantia-boldItalic.fntdata"/><Relationship Id="rId21" Type="http://schemas.openxmlformats.org/officeDocument/2006/relationships/font" Target="fonts/Constantia-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Constantia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b3516b6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15b3516b62_0_2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b3516b6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15b3516b62_0_3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b3516b6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15b3516b62_0_3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5b3516b6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15b3516b62_0_1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b3516b6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15b3516b62_0_2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b3516b6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15b3516b62_0_2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b3516b6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15b3516b62_0_2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5b3516b6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15b3516b62_0_3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5b3516b6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15b3516b62_0_3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5b3516b6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15b3516b62_0_3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b3516b6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5b3516b62_0_3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52863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451372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533400" y="1028700"/>
            <a:ext cx="785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533400" y="2421402"/>
            <a:ext cx="78546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rtl="0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rtl="0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rtl="0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530352" y="987552"/>
            <a:ext cx="77724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30352" y="2028498"/>
            <a:ext cx="77724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rtl="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440064"/>
            <a:ext cx="4038600" cy="3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rtl="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648200" y="1440064"/>
            <a:ext cx="4038600" cy="3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rtl="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52806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391436"/>
            <a:ext cx="4040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45025" y="1394818"/>
            <a:ext cx="4041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57200" y="1885950"/>
            <a:ext cx="40401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rtl="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rtl="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645025" y="1885950"/>
            <a:ext cx="40419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rtl="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rtl="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528066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685800" y="385764"/>
            <a:ext cx="2743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685800" y="1257300"/>
            <a:ext cx="2743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3575050" y="1257300"/>
            <a:ext cx="5111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97510" lvl="0" marL="457200" rtl="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rtl="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rtl="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rtl="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 flipH="1" rot="-10484290">
            <a:off x="3174095" y="822268"/>
            <a:ext cx="5240584" cy="3103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10" rotWithShape="0" algn="tl" dir="7500000" dist="38500" sy="100080">
              <a:srgbClr val="000000">
                <a:alpha val="2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/>
          <p:nvPr/>
        </p:nvSpPr>
        <p:spPr>
          <a:xfrm flipH="1" rot="-10487131">
            <a:off x="8004404" y="4019170"/>
            <a:ext cx="155142" cy="117332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/>
          <p:nvPr/>
        </p:nvSpPr>
        <p:spPr>
          <a:xfrm flipH="1" rot="10800000">
            <a:off x="-9525" y="4362450"/>
            <a:ext cx="9163050" cy="78105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5" name="Google Shape;115;p22"/>
          <p:cNvSpPr/>
          <p:nvPr/>
        </p:nvSpPr>
        <p:spPr>
          <a:xfrm flipH="1" rot="10800000">
            <a:off x="4381500" y="4664869"/>
            <a:ext cx="4762500" cy="478631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609600" y="882747"/>
            <a:ext cx="22128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609600" y="2121589"/>
            <a:ext cx="2209800" cy="1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rtl="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rtl="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rtl="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rtl="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rtl="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 rot="315703">
            <a:off x="3493345" y="891169"/>
            <a:ext cx="4602795" cy="296605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077200" y="4767263"/>
            <a:ext cx="60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52863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 rot="5400000">
            <a:off x="2926050" y="-1017478"/>
            <a:ext cx="32919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 rot="5400000">
            <a:off x="5703600" y="1611601"/>
            <a:ext cx="3909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1512600" y="-369599"/>
            <a:ext cx="3909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9525" y="-5953"/>
            <a:ext cx="9163050" cy="781052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381500" y="-5953"/>
            <a:ext cx="4762500" cy="478633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52863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451372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924800" y="4767263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-29327" y="-11102"/>
            <a:ext cx="9198252" cy="812848"/>
            <a:chOff x="-29322" y="-1965"/>
            <a:chExt cx="9198252" cy="1086259"/>
          </a:xfrm>
        </p:grpSpPr>
        <p:sp>
          <p:nvSpPr>
            <p:cNvPr id="59" name="Google Shape;59;p13"/>
            <p:cNvSpPr/>
            <p:nvPr/>
          </p:nvSpPr>
          <p:spPr>
            <a:xfrm rot="-164306">
              <a:off x="-19045" y="216553"/>
              <a:ext cx="9163052" cy="649223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 rot="-164306">
              <a:off x="-14309" y="290005"/>
              <a:ext cx="9175809" cy="530353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ctrTitle"/>
          </p:nvPr>
        </p:nvSpPr>
        <p:spPr>
          <a:xfrm>
            <a:off x="533400" y="771525"/>
            <a:ext cx="7851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600"/>
              <a:buFont typeface="Calibri"/>
              <a:buNone/>
            </a:pPr>
            <a:r>
              <a:rPr lang="iw">
                <a:solidFill>
                  <a:srgbClr val="0C0C0C"/>
                </a:solidFill>
              </a:rPr>
              <a:t>מסמך  STR    </a:t>
            </a:r>
            <a:endParaRPr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539750" y="3057525"/>
            <a:ext cx="7854900" cy="1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iw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כותבת: ליאת לרמן </a:t>
            </a:r>
            <a:br>
              <a:rPr lang="iw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w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גרסה</a:t>
            </a:r>
            <a:r>
              <a:rPr lang="iw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w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3.5.9</a:t>
            </a:r>
            <a:br>
              <a:rPr lang="iw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w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מאשר: אסף בן דוד</a:t>
            </a:r>
            <a:br>
              <a:rPr lang="iw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w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תאריך: 14.05.22</a:t>
            </a:r>
            <a:endParaRPr sz="3300">
              <a:solidFill>
                <a:srgbClr val="0D0D0D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57200" y="528638"/>
            <a:ext cx="8229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/>
              <a:t>הערכה והמלצות - Evaluation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457200" y="1088523"/>
            <a:ext cx="8229600" cy="3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1" algn="r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iw" sz="2000"/>
              <a:t>נכון לגרסה זו - נמצאו במערכת באגים רבים שצריך לתקן. </a:t>
            </a:r>
            <a:endParaRPr sz="2000"/>
          </a:p>
          <a:p>
            <a:pPr indent="-273050" lvl="0" marL="273050" rtl="1" algn="r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iw" sz="2000"/>
              <a:t>יש ליישם תכונות חסרות שנמצאו לפני שחרורו לשימוש הלקוח. </a:t>
            </a:r>
            <a:endParaRPr sz="2000"/>
          </a:p>
          <a:p>
            <a:pPr indent="-279400" lvl="0" marL="273050" rtl="1" algn="r">
              <a:spcBef>
                <a:spcPts val="0"/>
              </a:spcBef>
              <a:spcAft>
                <a:spcPts val="0"/>
              </a:spcAft>
              <a:buSzPts val="2000"/>
              <a:buChar char="⚫"/>
            </a:pPr>
            <a:r>
              <a:rPr lang="iw" sz="2000"/>
              <a:t>ישנם בעיקר באגים פונקציונליים, פיצ'רים שלא עובדים כמו "</a:t>
            </a:r>
            <a:r>
              <a:rPr lang="iw" sz="2000">
                <a:highlight>
                  <a:srgbClr val="FFFFFF"/>
                </a:highlight>
              </a:rPr>
              <a:t>save account information</a:t>
            </a:r>
            <a:r>
              <a:rPr lang="iw" sz="2000"/>
              <a:t>", חוסר בלינקים של ניווט, שמירת קטגוריה מועדפת, באגים באבטחה</a:t>
            </a:r>
            <a:endParaRPr sz="2000"/>
          </a:p>
          <a:p>
            <a:pPr indent="-279400" lvl="0" marL="273050" rtl="1" algn="r">
              <a:spcBef>
                <a:spcPts val="0"/>
              </a:spcBef>
              <a:spcAft>
                <a:spcPts val="0"/>
              </a:spcAft>
              <a:buSzPts val="2000"/>
              <a:buChar char="⚫"/>
            </a:pPr>
            <a:r>
              <a:rPr lang="iw" sz="2000"/>
              <a:t>המסכים לא נבדקו עד הסוף - יש לבדוק את המערכת לעומק כולל אינטגרציה בין הרכיבים.</a:t>
            </a:r>
            <a:endParaRPr sz="2000"/>
          </a:p>
          <a:p>
            <a:pPr indent="-273050" lvl="0" marL="273050" rtl="1" algn="r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sz="2000">
                <a:latin typeface="Quattrocento Sans"/>
                <a:ea typeface="Quattrocento Sans"/>
                <a:cs typeface="Quattrocento Sans"/>
                <a:sym typeface="Quattrocento Sans"/>
              </a:rPr>
              <a:t>המלצת הבודקים - </a:t>
            </a:r>
            <a:r>
              <a:rPr lang="iw" sz="2000">
                <a:latin typeface="Quattrocento Sans"/>
                <a:ea typeface="Quattrocento Sans"/>
                <a:cs typeface="Quattrocento Sans"/>
                <a:sym typeface="Quattrocento Sans"/>
              </a:rPr>
              <a:t>הגרסה הנוכחית של המערכת אינה יציבה מספיק כדי להשתחרר לייצור, יש להחזיר אותה לצוות הפיתוח לתיקון ופיתוח נוספים לפני מעבר לייצור.</a:t>
            </a:r>
            <a:endParaRPr/>
          </a:p>
          <a:p>
            <a:pPr indent="-273050" lvl="0" marL="273050" rtl="1" algn="r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sz="2000"/>
              <a:t>במידה והחברה תקבל החלטה להתקדם לשלב הבא, המערכת לא תוכל לעבוד כמתוכנן ולא תעמוד בסטנדרטים שנקבעו במסמך האפיון וב-STP.</a:t>
            </a:r>
            <a:endParaRPr sz="2000"/>
          </a:p>
          <a:p>
            <a:pPr indent="-273050" lvl="0" marL="273050" rtl="1" algn="r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sz="2000"/>
              <a:t> </a:t>
            </a:r>
            <a:r>
              <a:rPr lang="iw" sz="2000"/>
              <a:t>במידה </a:t>
            </a:r>
            <a:r>
              <a:rPr lang="iw" sz="2000"/>
              <a:t>והחברה תקבל החלטה לא להתקדם לשלב הבא, יהיה צורך ב</a:t>
            </a:r>
            <a:r>
              <a:rPr lang="iw" sz="2000"/>
              <a:t>מחזורי בדיקה נוספים, תיקוני באגים ובדיקות רגרסיה על הרכיבים שתוקנו כדי להעלות את הבטחת איכות המוצר.</a:t>
            </a:r>
            <a:endParaRPr/>
          </a:p>
          <a:p>
            <a:pPr indent="0" lvl="0" marL="273050" rtl="1" algn="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2400" lvl="0" marL="273050" rtl="1" algn="r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1" algn="r">
              <a:spcBef>
                <a:spcPts val="400"/>
              </a:spcBef>
              <a:spcAft>
                <a:spcPts val="0"/>
              </a:spcAft>
              <a:buSzPts val="1900"/>
              <a:buFont typeface="Noto Sans Symbols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457200" y="528638"/>
            <a:ext cx="82296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/>
              <a:t>Approvalsאישורים - </a:t>
            </a:r>
            <a:endParaRPr sz="4000"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611188" y="1221581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1" algn="r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iw" sz="2000"/>
              <a:t>מנהל בדיקות ומנהל פרויקט - אסף בן דוד.</a:t>
            </a:r>
            <a:endParaRPr/>
          </a:p>
          <a:p>
            <a:pPr indent="0" lvl="0" marL="273050" rtl="1" algn="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57200" y="411956"/>
            <a:ext cx="82296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/>
              <a:t>תקציר מנהלים - Summary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57200" y="1275160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8765" lvl="0" marL="27305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⚫"/>
            </a:pPr>
            <a:r>
              <a:rPr lang="iw" sz="1800">
                <a:latin typeface="Arial"/>
                <a:ea typeface="Arial"/>
                <a:cs typeface="Arial"/>
                <a:sym typeface="Arial"/>
              </a:rPr>
              <a:t>מערכת חנות חיות JPetStore demo היא מערכת מקוונת המאפשרת צפייה ורכישה של בעל חיים ישירות דרך האתר. קטגוריות האתר הן: דגים, כלבים, זוחלים, חתולים, ציפורים.</a:t>
            </a:r>
            <a:br>
              <a:rPr lang="iw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273050" rt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78765" lvl="0" marL="273050" rt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⚫"/>
            </a:pPr>
            <a:r>
              <a:rPr lang="iw" sz="1800">
                <a:latin typeface="Arial"/>
                <a:ea typeface="Arial"/>
                <a:cs typeface="Arial"/>
                <a:sym typeface="Arial"/>
              </a:rPr>
              <a:t>הפרויקט משתמש בגישה מבוססת תהליך פיתוח מהיר AGILE עם איטרציות שבועיות. הבדיקות מכוונות לבדיקות פונקציונליות והשוואת האפיון מול האתר המסופק ללקוח.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81013" y="465535"/>
            <a:ext cx="8229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/>
              <a:t>צוות הבדיקות</a:t>
            </a:r>
            <a:endParaRPr sz="4000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81013" y="1385888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3050" rtl="1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73050" rtl="1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73050" lvl="0" marL="273050" rtl="1" algn="just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iw" sz="2000">
                <a:latin typeface="Arial"/>
                <a:ea typeface="Arial"/>
                <a:cs typeface="Arial"/>
                <a:sym typeface="Arial"/>
              </a:rPr>
              <a:t>הבודקת: ליאת לרמן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73050" rtl="1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73050" lvl="0" marL="273050" rtl="1" algn="just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sz="2000">
                <a:latin typeface="Arial"/>
                <a:ea typeface="Arial"/>
                <a:cs typeface="Arial"/>
                <a:sym typeface="Arial"/>
              </a:rPr>
              <a:t>תפקיד: בודקת תוכנה QA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73050" rtl="1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73050" lvl="0" marL="273050" rtl="1" algn="just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sz="2000">
                <a:latin typeface="Arial"/>
                <a:ea typeface="Arial"/>
                <a:cs typeface="Arial"/>
                <a:sym typeface="Arial"/>
              </a:rPr>
              <a:t>השפעות על כוח האדם: זמן לעבודה על הפרויקט בסופי השבוע.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88950" y="465535"/>
            <a:ext cx="8229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/>
              <a:t>סטייה מהתכנון - Variances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88950" y="1329929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3050" lvl="0" marL="273050" rtl="1" algn="r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sz="2000">
                <a:latin typeface="Quattrocento Sans"/>
                <a:ea typeface="Quattrocento Sans"/>
                <a:cs typeface="Quattrocento Sans"/>
                <a:sym typeface="Quattrocento Sans"/>
              </a:rPr>
              <a:t>הבודקת</a:t>
            </a:r>
            <a:r>
              <a:rPr lang="iw" sz="2000">
                <a:latin typeface="Quattrocento Sans"/>
                <a:ea typeface="Quattrocento Sans"/>
                <a:cs typeface="Quattrocento Sans"/>
                <a:sym typeface="Quattrocento Sans"/>
              </a:rPr>
              <a:t> עמדה בתנאי הסף ליציאה שהוגדרו במסמך ה-STP: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273050" rtl="1" algn="r">
              <a:spcBef>
                <a:spcPts val="400"/>
              </a:spcBef>
              <a:spcAft>
                <a:spcPts val="0"/>
              </a:spcAft>
              <a:buNone/>
            </a:pPr>
            <a:br>
              <a:rPr lang="iw" sz="200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iw" sz="2000">
                <a:latin typeface="Quattrocento Sans"/>
                <a:ea typeface="Quattrocento Sans"/>
                <a:cs typeface="Quattrocento Sans"/>
                <a:sym typeface="Quattrocento Sans"/>
              </a:rPr>
              <a:t>- נכתבו 100% מהתסריטים: 25 תסריטים מתוך 25</a:t>
            </a:r>
            <a:br>
              <a:rPr lang="iw" sz="200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iw" sz="2000">
                <a:latin typeface="Quattrocento Sans"/>
                <a:ea typeface="Quattrocento Sans"/>
                <a:cs typeface="Quattrocento Sans"/>
                <a:sym typeface="Quattrocento Sans"/>
              </a:rPr>
              <a:t>- מעל 80% מהתסריטים הורצו בהצלחה: 24 תסריטים מתוך 25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273050" rtl="1" algn="r">
              <a:spcBef>
                <a:spcPts val="400"/>
              </a:spcBef>
              <a:spcAft>
                <a:spcPts val="0"/>
              </a:spcAft>
              <a:buNone/>
            </a:pPr>
            <a:r>
              <a:rPr lang="iw" sz="2000">
                <a:latin typeface="Quattrocento Sans"/>
                <a:ea typeface="Quattrocento Sans"/>
                <a:cs typeface="Quattrocento Sans"/>
                <a:sym typeface="Quattrocento Sans"/>
              </a:rPr>
              <a:t>- נמצאו 30 באגים מתוך 30, אין תקלות קריטיות פתוחות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1" algn="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73050" lvl="0" marL="273050" rtl="1" algn="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⚫"/>
            </a:pPr>
            <a:r>
              <a:rPr lang="iw" sz="2000">
                <a:latin typeface="Quattrocento Sans"/>
                <a:ea typeface="Quattrocento Sans"/>
                <a:cs typeface="Quattrocento Sans"/>
                <a:sym typeface="Quattrocento Sans"/>
              </a:rPr>
              <a:t>עקב בעיות כוח אדם, סיום הפרויקט התארך ביומיים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1" algn="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3338" y="411956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כיסוי - Comprehensive Assessment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468313" y="1169194"/>
            <a:ext cx="85059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3050" rtl="1" algn="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1" algn="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73050" lvl="0" marL="273050" rtl="1" algn="r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sz="2000"/>
              <a:t>הבודקת הגיעה ל 100% כיסוי תסריטים לבדיקה </a:t>
            </a:r>
            <a:endParaRPr sz="2000"/>
          </a:p>
          <a:p>
            <a:pPr indent="0" lvl="0" marL="273050" rtl="1" algn="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273050" rtl="1" algn="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73050" lvl="0" marL="273050" rtl="1" algn="r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sz="2000"/>
              <a:t>בתום מחזור הבדיקות נמצא האזור הבעייתי ביותר באתר -</a:t>
            </a:r>
            <a:r>
              <a:rPr lang="iw" sz="2000"/>
              <a:t> דף עזרה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3338" y="411956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התקדמות הבדיקות – Summary of Activity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720575" y="1329925"/>
            <a:ext cx="83487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4312" lvl="0" marL="666750" rtl="1" algn="r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iw" sz="1800"/>
              <a:t>25 תסריטי  בדיקה</a:t>
            </a:r>
            <a:endParaRPr sz="1800"/>
          </a:p>
          <a:p>
            <a:pPr indent="0" lvl="0" marL="27305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7305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14312" lvl="0" marL="666750" rtl="1" algn="r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iw" sz="1800"/>
              <a:t>משאבים שנעשה בהם שימוש: מחשב נייד, סמאטרפון, excel, word, powerpoint</a:t>
            </a:r>
            <a:endParaRPr sz="1800"/>
          </a:p>
          <a:p>
            <a:pPr indent="0" lvl="0" marL="27305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0027" lvl="0" marL="666750" rtl="1" algn="r">
              <a:spcBef>
                <a:spcPts val="360"/>
              </a:spcBef>
              <a:spcAft>
                <a:spcPts val="0"/>
              </a:spcAft>
              <a:buSzPts val="1800"/>
              <a:buChar char="⚫"/>
            </a:pPr>
            <a:r>
              <a:rPr lang="iw" sz="1800"/>
              <a:t>לא נעשה שימוש: בדיקת תאימות במחשב נייח, טאבלט ו-4 דפדפנים</a:t>
            </a:r>
            <a:endParaRPr sz="1800"/>
          </a:p>
          <a:p>
            <a:pPr indent="0" lvl="0" marL="0" rtl="1" algn="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457200" y="1119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/>
              <a:t>איכות – Summary Results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714500" y="713300"/>
            <a:ext cx="74295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39762" rtl="1" algn="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639762" rtl="1" algn="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6062" lvl="1" marL="639762" rtl="1" algn="r"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600">
                <a:latin typeface="Arial"/>
                <a:ea typeface="Arial"/>
                <a:cs typeface="Arial"/>
                <a:sym typeface="Arial"/>
              </a:rPr>
              <a:t>סה"כ</a:t>
            </a:r>
            <a:r>
              <a:rPr lang="iw" sz="1600">
                <a:latin typeface="Arial"/>
                <a:ea typeface="Arial"/>
                <a:cs typeface="Arial"/>
                <a:sym typeface="Arial"/>
              </a:rPr>
              <a:t> תסריטים: 25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639762" rtl="1" algn="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6062" lvl="1" marL="639762" rtl="1" algn="r"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600">
                <a:latin typeface="Arial"/>
                <a:ea typeface="Arial"/>
                <a:cs typeface="Arial"/>
                <a:sym typeface="Arial"/>
              </a:rPr>
              <a:t>כל הבאגים המדווחים נמצאים כעת במצב פתוח ומוכנים להיבדק על ידי המפתחים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639762" rtl="1" algn="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6062" lvl="1" marL="639762" rtl="1" algn="r"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600">
                <a:latin typeface="Arial"/>
                <a:ea typeface="Arial"/>
                <a:cs typeface="Arial"/>
                <a:sym typeface="Arial"/>
              </a:rPr>
              <a:t>האזור הבעייתי ביותר במערכת הוא דף עזרה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639762" rtl="1" algn="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6062" lvl="1" marL="639762" rtl="1" algn="r"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600">
                <a:latin typeface="Arial"/>
                <a:ea typeface="Arial"/>
                <a:cs typeface="Arial"/>
                <a:sym typeface="Arial"/>
              </a:rPr>
              <a:t>האזור בו נמצאו רוב הבאגים הוא מסך פרטי חשבון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52400" lvl="0" marL="273050" rtl="1" algn="r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52400" lvl="0" marL="273050" rtl="1" algn="r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457200" y="517922"/>
            <a:ext cx="8229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/>
              <a:t>תנאי סף ליציאה</a:t>
            </a:r>
            <a:endParaRPr sz="4000"/>
          </a:p>
        </p:txBody>
      </p:sp>
      <p:graphicFrame>
        <p:nvGraphicFramePr>
          <p:cNvPr id="181" name="Google Shape;181;p32"/>
          <p:cNvGraphicFramePr/>
          <p:nvPr/>
        </p:nvGraphicFramePr>
        <p:xfrm>
          <a:off x="971550" y="15454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{0B538E1A-07BE-4021-83F5-A2A023053742}</a:tableStyleId>
              </a:tblPr>
              <a:tblGrid>
                <a:gridCol w="1810350"/>
                <a:gridCol w="2833850"/>
                <a:gridCol w="2844025"/>
              </a:tblGrid>
              <a:tr h="525725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500" u="none" cap="none" strike="noStrike"/>
                        <a:t>סטטוס -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500" u="none" cap="none" strike="noStrik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מומש כן או לא</a:t>
                      </a:r>
                      <a:endParaRPr sz="1500" u="none" cap="none" strike="noStrike"/>
                    </a:p>
                  </a:txBody>
                  <a:tcPr marT="34275" marB="3427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500" u="none" cap="none" strike="noStrike"/>
                        <a:t>תנאי סף ב STR</a:t>
                      </a:r>
                      <a:endParaRPr sz="1100"/>
                    </a:p>
                  </a:txBody>
                  <a:tcPr marT="34275" marB="3427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500" u="none" cap="none" strike="noStrike"/>
                        <a:t>תנאי סף ב STP</a:t>
                      </a:r>
                      <a:endParaRPr sz="1100"/>
                    </a:p>
                  </a:txBody>
                  <a:tcPr marT="34275" marB="34275" marR="91425" marL="91425" anchor="ctr"/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500" u="none" cap="none" strike="noStrike"/>
                        <a:t>עמ</a:t>
                      </a:r>
                      <a:r>
                        <a:rPr lang="iw" sz="1500"/>
                        <a:t>ידה</a:t>
                      </a:r>
                      <a:r>
                        <a:rPr lang="iw" sz="1500" u="none" cap="none" strike="noStrike"/>
                        <a:t> בתנאי</a:t>
                      </a:r>
                      <a:endParaRPr sz="1500" u="none" cap="none" strike="noStrike"/>
                    </a:p>
                  </a:txBody>
                  <a:tcPr marT="34275" marB="3427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500"/>
                        <a:t>0</a:t>
                      </a:r>
                      <a:r>
                        <a:rPr lang="iw" sz="1500" u="none" cap="none" strike="noStrike"/>
                        <a:t> תקלה קריטית</a:t>
                      </a:r>
                      <a:endParaRPr sz="1500" u="none" cap="none" strike="noStrike"/>
                    </a:p>
                  </a:txBody>
                  <a:tcPr marT="34275" marB="3427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500" u="none" cap="none" strike="noStrike"/>
                        <a:t>0 תקלות קריטיות</a:t>
                      </a:r>
                      <a:endParaRPr sz="1500" u="none" cap="none" strike="noStrike"/>
                    </a:p>
                  </a:txBody>
                  <a:tcPr marT="34275" marB="34275" marR="91425" marL="91425"/>
                </a:tc>
              </a:tr>
              <a:tr h="47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iw" sz="1500"/>
                        <a:t>עמידה</a:t>
                      </a:r>
                      <a:r>
                        <a:rPr lang="iw" sz="1500"/>
                        <a:t> בתנאי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34275" marB="3427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500"/>
                        <a:t>100</a:t>
                      </a:r>
                      <a:r>
                        <a:rPr lang="iw" sz="1500" u="none" cap="none" strike="noStrike"/>
                        <a:t>%</a:t>
                      </a:r>
                      <a:endParaRPr sz="1500" u="none" cap="none" strike="noStrike"/>
                    </a:p>
                  </a:txBody>
                  <a:tcPr marT="34275" marB="34275" marR="91425" marL="91425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500" u="none" cap="none" strike="noStrike"/>
                        <a:t>100% </a:t>
                      </a:r>
                      <a:r>
                        <a:rPr lang="iw" sz="1500"/>
                        <a:t>כתיבת </a:t>
                      </a:r>
                      <a:r>
                        <a:rPr lang="iw" sz="1500" u="none" cap="none" strike="noStrike"/>
                        <a:t>תסריטים</a:t>
                      </a:r>
                      <a:endParaRPr sz="1500" u="none" cap="none" strike="noStrike"/>
                    </a:p>
                  </a:txBody>
                  <a:tcPr marT="34275" marB="34275" marR="91425" marL="91425"/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iw" sz="1500"/>
                        <a:t>עמידה</a:t>
                      </a:r>
                      <a:r>
                        <a:rPr lang="iw" sz="1500"/>
                        <a:t> בתנאי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34275" marB="3427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500"/>
                        <a:t>96%</a:t>
                      </a:r>
                      <a:endParaRPr sz="1500" u="none" cap="none" strike="noStrike"/>
                    </a:p>
                  </a:txBody>
                  <a:tcPr marT="34275" marB="34275" marR="91425" marL="91425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500" u="none" cap="none" strike="noStrike"/>
                        <a:t>80% </a:t>
                      </a:r>
                      <a:r>
                        <a:rPr lang="iw" sz="1500"/>
                        <a:t>מהתסריטים רצו בהצלחה</a:t>
                      </a:r>
                      <a:r>
                        <a:rPr lang="iw" sz="1500" u="none" cap="none" strike="noStrike"/>
                        <a:t> </a:t>
                      </a:r>
                      <a:endParaRPr sz="1500" u="none" cap="none" strike="noStrike"/>
                    </a:p>
                  </a:txBody>
                  <a:tcPr marT="34275" marB="34275" marR="91425" marL="91425"/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500"/>
                        <a:t>עמידה בתנאי</a:t>
                      </a:r>
                      <a:endParaRPr sz="1500" u="none" cap="none" strike="noStrike"/>
                    </a:p>
                  </a:txBody>
                  <a:tcPr marT="34275" marB="3427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500"/>
                        <a:t>100%</a:t>
                      </a:r>
                      <a:endParaRPr sz="1500" u="none" cap="none" strike="noStrike"/>
                    </a:p>
                  </a:txBody>
                  <a:tcPr marT="34275" marB="34275" marR="91425" marL="91425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500"/>
                        <a:t>100% מדרישות הבן נכתבו</a:t>
                      </a:r>
                      <a:endParaRPr sz="1500" u="none" cap="none" strike="noStrike"/>
                    </a:p>
                  </a:txBody>
                  <a:tcPr marT="34275" marB="34275" marR="91425" marL="91425"/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34275" marB="3427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34275" marB="34275" marR="91425" marL="91425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34275" marB="34275" marR="91425" marL="91425"/>
                </a:tc>
              </a:tr>
            </a:tbl>
          </a:graphicData>
        </a:graphic>
      </p:graphicFrame>
      <p:sp>
        <p:nvSpPr>
          <p:cNvPr id="182" name="Google Shape;182;p32"/>
          <p:cNvSpPr txBox="1"/>
          <p:nvPr/>
        </p:nvSpPr>
        <p:spPr>
          <a:xfrm>
            <a:off x="323850" y="4602956"/>
            <a:ext cx="35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w" sz="1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*** Comprehensive Assessment</a:t>
            </a:r>
            <a:endParaRPr b="0" i="1" sz="18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57200" y="519113"/>
            <a:ext cx="82296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/>
              <a:t>סיכונים</a:t>
            </a:r>
            <a:endParaRPr sz="4000"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457200" y="1221581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3050" rtl="1" algn="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6865" lvl="0" marL="273050" rtl="1" algn="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onstantia"/>
              <a:buChar char="⚫"/>
            </a:pPr>
            <a:r>
              <a:rPr lang="iw" sz="2400"/>
              <a:t>סיכון פרויקט שנכתב בשלב תכנון הבדיקות ב-STP התממש במהלך הפרויקט - אי עמידה בלוח הזמנים שנקבע עקב חוסר זמן</a:t>
            </a:r>
            <a:endParaRPr sz="2400"/>
          </a:p>
          <a:p>
            <a:pPr indent="0" lvl="0" marL="0" rtl="1" algn="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6865" lvl="0" marL="273050" rtl="1" algn="r">
              <a:spcBef>
                <a:spcPts val="400"/>
              </a:spcBef>
              <a:spcAft>
                <a:spcPts val="0"/>
              </a:spcAft>
              <a:buSzPts val="2400"/>
              <a:buChar char="⚫"/>
            </a:pPr>
            <a:r>
              <a:rPr lang="iw" sz="2400"/>
              <a:t>סיכון חדש שהתגלה במהלך הבדיקות: לא ניתן לחזור לאתר מדף עזרה וכפתור </a:t>
            </a:r>
            <a:r>
              <a:rPr lang="iw" sz="2400">
                <a:highlight>
                  <a:srgbClr val="FFFFFF"/>
                </a:highlight>
              </a:rPr>
              <a:t>save account information לא עובד</a:t>
            </a:r>
            <a:r>
              <a:rPr lang="iw" sz="2400"/>
              <a:t>.</a:t>
            </a:r>
            <a:endParaRPr sz="2400"/>
          </a:p>
          <a:p>
            <a:pPr indent="0" lvl="0" marL="273050" rtl="1" algn="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6865" lvl="0" marL="273050" rtl="1" algn="r">
              <a:spcBef>
                <a:spcPts val="400"/>
              </a:spcBef>
              <a:spcAft>
                <a:spcPts val="0"/>
              </a:spcAft>
              <a:buSzPts val="2400"/>
              <a:buChar char="⚫"/>
            </a:pPr>
            <a:r>
              <a:rPr lang="iw" sz="2400"/>
              <a:t>סיכון מוצר - התסריטים לא הורצו במחשב נייח, טאבלט ו-4 דפדפדנים</a:t>
            </a:r>
            <a:endParaRPr sz="2400"/>
          </a:p>
          <a:p>
            <a:pPr indent="0" lvl="0" marL="273050" rtl="1" algn="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Flow">
    <a:dk1>
      <a:srgbClr val="000000"/>
    </a:dk1>
    <a:lt1>
      <a:srgbClr val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Flow">
    <a:dk1>
      <a:srgbClr val="000000"/>
    </a:dk1>
    <a:lt1>
      <a:srgbClr val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