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71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ik\Desktop\&#1504;&#1497;&#1497;&#1512;%20&#1506;&#1489;&#1493;&#1491;&#1492;%20&#1500;&#1506;&#1489;&#1493;&#1491;&#1514;%20STR%20-%2011.07.202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chi\Desktop\&#1504;&#1497;&#1497;&#1512;%20&#1506;&#1489;&#1493;&#1491;&#1492;%20&#1500;&#1506;&#1489;&#1493;&#1491;&#1514;%20STR%20-%2011.07.202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Izik\Desktop\&#1504;&#1497;&#1497;&#1512;%20&#1506;&#1489;&#1493;&#1491;&#1492;%20&#1500;&#1506;&#1489;&#1493;&#1491;&#1514;%20STR%20-%2011.07.202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he-IL" u="sng">
                <a:latin typeface="David" panose="020E0502060401010101" pitchFamily="34" charset="-79"/>
                <a:cs typeface="David" panose="020E0502060401010101" pitchFamily="34" charset="-79"/>
              </a:rPr>
              <a:t>שיעור הבדיקות שבוצעו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he-IL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'שיעור הבידקות שבוצעו'!$B$1</c:f>
              <c:strCache>
                <c:ptCount val="1"/>
                <c:pt idx="0">
                  <c:v>שיעור הבדיקות שבוצעו</c:v>
                </c:pt>
              </c:strCache>
            </c:strRef>
          </c:tx>
          <c:dPt>
            <c:idx val="0"/>
            <c:bubble3D val="0"/>
            <c:spPr>
              <a:gradFill>
                <a:gsLst>
                  <a:gs pos="100000">
                    <a:schemeClr val="accent1">
                      <a:lumMod val="60000"/>
                      <a:lumOff val="40000"/>
                    </a:schemeClr>
                  </a:gs>
                  <a:gs pos="0">
                    <a:schemeClr val="accent1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3F0-433C-86E3-4A807CF0D5FA}"/>
              </c:ext>
            </c:extLst>
          </c:dPt>
          <c:dPt>
            <c:idx val="1"/>
            <c:bubble3D val="0"/>
            <c:spPr>
              <a:gradFill>
                <a:gsLst>
                  <a:gs pos="100000">
                    <a:schemeClr val="accent2">
                      <a:lumMod val="60000"/>
                      <a:lumOff val="40000"/>
                    </a:schemeClr>
                  </a:gs>
                  <a:gs pos="0">
                    <a:schemeClr val="accent2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3F0-433C-86E3-4A807CF0D5FA}"/>
              </c:ext>
            </c:extLst>
          </c:dPt>
          <c:dPt>
            <c:idx val="2"/>
            <c:bubble3D val="0"/>
            <c:spPr>
              <a:gradFill>
                <a:gsLst>
                  <a:gs pos="100000">
                    <a:schemeClr val="accent3">
                      <a:lumMod val="60000"/>
                      <a:lumOff val="40000"/>
                    </a:schemeClr>
                  </a:gs>
                  <a:gs pos="0">
                    <a:schemeClr val="accent3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3F0-433C-86E3-4A807CF0D5FA}"/>
              </c:ext>
            </c:extLst>
          </c:dPt>
          <c:dPt>
            <c:idx val="3"/>
            <c:bubble3D val="0"/>
            <c:spPr>
              <a:gradFill>
                <a:gsLst>
                  <a:gs pos="100000">
                    <a:schemeClr val="accent4">
                      <a:lumMod val="60000"/>
                      <a:lumOff val="40000"/>
                    </a:schemeClr>
                  </a:gs>
                  <a:gs pos="0">
                    <a:schemeClr val="accent4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3F0-433C-86E3-4A807CF0D5FA}"/>
              </c:ext>
            </c:extLst>
          </c:dPt>
          <c:dPt>
            <c:idx val="4"/>
            <c:bubble3D val="0"/>
            <c:spPr>
              <a:gradFill>
                <a:gsLst>
                  <a:gs pos="100000">
                    <a:schemeClr val="accent5">
                      <a:lumMod val="60000"/>
                      <a:lumOff val="40000"/>
                    </a:schemeClr>
                  </a:gs>
                  <a:gs pos="0">
                    <a:schemeClr val="accent5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3F0-433C-86E3-4A807CF0D5FA}"/>
              </c:ext>
            </c:extLst>
          </c:dPt>
          <c:dPt>
            <c:idx val="5"/>
            <c:bubble3D val="0"/>
            <c:spPr>
              <a:gradFill>
                <a:gsLst>
                  <a:gs pos="100000">
                    <a:schemeClr val="accent6">
                      <a:lumMod val="60000"/>
                      <a:lumOff val="40000"/>
                    </a:schemeClr>
                  </a:gs>
                  <a:gs pos="0">
                    <a:schemeClr val="accent6"/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3F0-433C-86E3-4A807CF0D5FA}"/>
              </c:ext>
            </c:extLst>
          </c:dPt>
          <c:dPt>
            <c:idx val="6"/>
            <c:bubble3D val="0"/>
            <c:spPr>
              <a:gradFill>
                <a:gsLst>
                  <a:gs pos="100000">
                    <a:schemeClr val="accent1">
                      <a:lumMod val="60000"/>
                      <a:lumMod val="60000"/>
                      <a:lumOff val="40000"/>
                    </a:schemeClr>
                  </a:gs>
                  <a:gs pos="0">
                    <a:schemeClr val="accent1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C3F0-433C-86E3-4A807CF0D5FA}"/>
              </c:ext>
            </c:extLst>
          </c:dPt>
          <c:dPt>
            <c:idx val="7"/>
            <c:bubble3D val="0"/>
            <c:spPr>
              <a:gradFill>
                <a:gsLst>
                  <a:gs pos="100000">
                    <a:schemeClr val="accent2">
                      <a:lumMod val="60000"/>
                      <a:lumMod val="60000"/>
                      <a:lumOff val="40000"/>
                    </a:schemeClr>
                  </a:gs>
                  <a:gs pos="0">
                    <a:schemeClr val="accent2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C3F0-433C-86E3-4A807CF0D5FA}"/>
              </c:ext>
            </c:extLst>
          </c:dPt>
          <c:dPt>
            <c:idx val="8"/>
            <c:bubble3D val="0"/>
            <c:spPr>
              <a:gradFill>
                <a:gsLst>
                  <a:gs pos="100000">
                    <a:schemeClr val="accent3">
                      <a:lumMod val="60000"/>
                      <a:lumMod val="60000"/>
                      <a:lumOff val="40000"/>
                    </a:schemeClr>
                  </a:gs>
                  <a:gs pos="0">
                    <a:schemeClr val="accent3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C3F0-433C-86E3-4A807CF0D5FA}"/>
              </c:ext>
            </c:extLst>
          </c:dPt>
          <c:dPt>
            <c:idx val="9"/>
            <c:bubble3D val="0"/>
            <c:spPr>
              <a:gradFill>
                <a:gsLst>
                  <a:gs pos="100000">
                    <a:schemeClr val="accent4">
                      <a:lumMod val="60000"/>
                      <a:lumMod val="60000"/>
                      <a:lumOff val="40000"/>
                    </a:schemeClr>
                  </a:gs>
                  <a:gs pos="0">
                    <a:schemeClr val="accent4">
                      <a:lumMod val="60000"/>
                    </a:schemeClr>
                  </a:gs>
                </a:gsLst>
                <a:lin ang="5400000" scaled="0"/>
              </a:gra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C3F0-433C-86E3-4A807CF0D5F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David" panose="020E0502060401010101" pitchFamily="34" charset="-79"/>
                    <a:ea typeface="+mn-ea"/>
                    <a:cs typeface="David" panose="020E0502060401010101" pitchFamily="34" charset="-79"/>
                  </a:defRPr>
                </a:pPr>
                <a:endParaRPr lang="he-IL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'שיעור הבידקות שבוצעו'!$A$2:$A$11</c:f>
              <c:strCache>
                <c:ptCount val="10"/>
                <c:pt idx="0">
                  <c:v>מסך ראשי</c:v>
                </c:pt>
                <c:pt idx="1">
                  <c:v>תוצאות מסך חיפוש</c:v>
                </c:pt>
                <c:pt idx="2">
                  <c:v>מסך רישום</c:v>
                </c:pt>
                <c:pt idx="3">
                  <c:v>מסך חיה</c:v>
                </c:pt>
                <c:pt idx="4">
                  <c:v>סל הקניות</c:v>
                </c:pt>
                <c:pt idx="5">
                  <c:v>מסך ביצוע הזמנה</c:v>
                </c:pt>
                <c:pt idx="6">
                  <c:v>מסך שינוי הכתובת למשלוח</c:v>
                </c:pt>
                <c:pt idx="7">
                  <c:v>מסך כניסה לאתר</c:v>
                </c:pt>
                <c:pt idx="8">
                  <c:v>מסך אישור הזמנה</c:v>
                </c:pt>
                <c:pt idx="9">
                  <c:v>מסך פרטי חשבון</c:v>
                </c:pt>
              </c:strCache>
            </c:strRef>
          </c:cat>
          <c:val>
            <c:numRef>
              <c:f>'שיעור הבידקות שבוצעו'!$B$2:$B$11</c:f>
              <c:numCache>
                <c:formatCode>General</c:formatCode>
                <c:ptCount val="10"/>
                <c:pt idx="0">
                  <c:v>4</c:v>
                </c:pt>
                <c:pt idx="1">
                  <c:v>2</c:v>
                </c:pt>
                <c:pt idx="2">
                  <c:v>4</c:v>
                </c:pt>
                <c:pt idx="3">
                  <c:v>1</c:v>
                </c:pt>
                <c:pt idx="4">
                  <c:v>5</c:v>
                </c:pt>
                <c:pt idx="5">
                  <c:v>3</c:v>
                </c:pt>
                <c:pt idx="6">
                  <c:v>1</c:v>
                </c:pt>
                <c:pt idx="7">
                  <c:v>2</c:v>
                </c:pt>
                <c:pt idx="8">
                  <c:v>4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3F0-433C-86E3-4A807CF0D5F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360"/>
      </c:pieChart>
      <c:spPr>
        <a:noFill/>
        <a:ln>
          <a:noFill/>
        </a:ln>
        <a:effectLst/>
      </c:spPr>
    </c:plotArea>
    <c:legend>
      <c:legendPos val="l"/>
      <c:overlay val="0"/>
      <c:spPr>
        <a:solidFill>
          <a:schemeClr val="lt1">
            <a:alpha val="50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David" panose="020E0502060401010101" pitchFamily="34" charset="-79"/>
              <a:ea typeface="+mn-ea"/>
              <a:cs typeface="David" panose="020E0502060401010101" pitchFamily="34" charset="-79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/>
      </a:fgClr>
      <a:bgClr>
        <a:schemeClr val="dk1">
          <a:lumMod val="10000"/>
          <a:lumOff val="90000"/>
        </a:schemeClr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cap="none" spc="2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he-IL"/>
              <a:t>דוח תסריטים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cap="none" spc="20" baseline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title>
    <c:autoTitleDeleted val="0"/>
    <c:plotArea>
      <c:layout>
        <c:manualLayout>
          <c:layoutTarget val="inner"/>
          <c:xMode val="edge"/>
          <c:yMode val="edge"/>
          <c:x val="3.5697725284339456E-3"/>
          <c:y val="0.20092592592592592"/>
          <c:w val="0.76466469816272964"/>
          <c:h val="0.717785797608632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'דוח תסריטים'!$C$3</c:f>
              <c:strCache>
                <c:ptCount val="1"/>
                <c:pt idx="0">
                  <c:v>דוח תסריטים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65000"/>
                    <a:lumMod val="110000"/>
                  </a:schemeClr>
                </a:gs>
                <a:gs pos="88000">
                  <a:schemeClr val="accent1">
                    <a:tint val="9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'דוח תסריטים'!$B$4:$B$8</c:f>
              <c:strCache>
                <c:ptCount val="5"/>
                <c:pt idx="0">
                  <c:v>תסריטים שנכשלו</c:v>
                </c:pt>
                <c:pt idx="1">
                  <c:v>תסריטים שלא הורצו</c:v>
                </c:pt>
                <c:pt idx="2">
                  <c:v>תסריטים שעברו</c:v>
                </c:pt>
                <c:pt idx="3">
                  <c:v>תסריטים שהורצו</c:v>
                </c:pt>
                <c:pt idx="4">
                  <c:v>סה"כ תסריטים</c:v>
                </c:pt>
              </c:strCache>
            </c:strRef>
          </c:cat>
          <c:val>
            <c:numRef>
              <c:f>'דוח תסריטים'!$C$4:$C$8</c:f>
              <c:numCache>
                <c:formatCode>General</c:formatCode>
                <c:ptCount val="5"/>
                <c:pt idx="0">
                  <c:v>10</c:v>
                </c:pt>
                <c:pt idx="1">
                  <c:v>11</c:v>
                </c:pt>
                <c:pt idx="2">
                  <c:v>20</c:v>
                </c:pt>
                <c:pt idx="3">
                  <c:v>30</c:v>
                </c:pt>
                <c:pt idx="4">
                  <c:v>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3D3-4A0A-8F1B-5B81B4D9B351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41905248"/>
        <c:axId val="541905608"/>
      </c:barChart>
      <c:catAx>
        <c:axId val="541905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541905608"/>
        <c:crosses val="autoZero"/>
        <c:auto val="1"/>
        <c:lblAlgn val="ctr"/>
        <c:lblOffset val="100"/>
        <c:noMultiLvlLbl val="0"/>
      </c:catAx>
      <c:valAx>
        <c:axId val="541905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5419052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he-IL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David" panose="020E0502060401010101" pitchFamily="34" charset="-79"/>
                <a:ea typeface="+mn-ea"/>
                <a:cs typeface="David" panose="020E0502060401010101" pitchFamily="34" charset="-79"/>
              </a:defRPr>
            </a:pPr>
            <a:r>
              <a:rPr lang="he-IL" u="sng">
                <a:latin typeface="David" panose="020E0502060401010101" pitchFamily="34" charset="-79"/>
                <a:cs typeface="David" panose="020E0502060401010101" pitchFamily="34" charset="-79"/>
              </a:rPr>
              <a:t>דוח באגים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David" panose="020E0502060401010101" pitchFamily="34" charset="-79"/>
              <a:ea typeface="+mn-ea"/>
              <a:cs typeface="David" panose="020E0502060401010101" pitchFamily="34" charset="-79"/>
            </a:defRPr>
          </a:pPr>
          <a:endParaRPr lang="he-IL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'דוח באגים'!$C$2</c:f>
              <c:strCache>
                <c:ptCount val="1"/>
                <c:pt idx="0">
                  <c:v>ליאת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'דוח באגים'!$B$3:$B$5</c:f>
              <c:strCache>
                <c:ptCount val="3"/>
                <c:pt idx="0">
                  <c:v>Low</c:v>
                </c:pt>
                <c:pt idx="1">
                  <c:v>Medium</c:v>
                </c:pt>
                <c:pt idx="2">
                  <c:v>Critical</c:v>
                </c:pt>
              </c:strCache>
            </c:strRef>
          </c:cat>
          <c:val>
            <c:numRef>
              <c:f>'דוח באגים'!$C$3:$C$5</c:f>
              <c:numCache>
                <c:formatCode>General</c:formatCode>
                <c:ptCount val="3"/>
                <c:pt idx="0">
                  <c:v>7</c:v>
                </c:pt>
                <c:pt idx="1">
                  <c:v>4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B9-43E8-BAE0-6F33EA8DF9CD}"/>
            </c:ext>
          </c:extLst>
        </c:ser>
        <c:ser>
          <c:idx val="1"/>
          <c:order val="1"/>
          <c:tx>
            <c:strRef>
              <c:f>'דוח באגים'!$D$2</c:f>
              <c:strCache>
                <c:ptCount val="1"/>
                <c:pt idx="0">
                  <c:v>יוכי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he-IL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'דוח באגים'!$B$3:$B$5</c:f>
              <c:strCache>
                <c:ptCount val="3"/>
                <c:pt idx="0">
                  <c:v>Low</c:v>
                </c:pt>
                <c:pt idx="1">
                  <c:v>Medium</c:v>
                </c:pt>
                <c:pt idx="2">
                  <c:v>Critical</c:v>
                </c:pt>
              </c:strCache>
            </c:strRef>
          </c:cat>
          <c:val>
            <c:numRef>
              <c:f>'דוח באגים'!$D$3:$D$5</c:f>
              <c:numCache>
                <c:formatCode>General</c:formatCode>
                <c:ptCount val="3"/>
                <c:pt idx="0">
                  <c:v>6</c:v>
                </c:pt>
                <c:pt idx="1">
                  <c:v>5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B9-43E8-BAE0-6F33EA8DF9C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2072988336"/>
        <c:axId val="2072988816"/>
        <c:axId val="0"/>
      </c:bar3DChart>
      <c:catAx>
        <c:axId val="2072988336"/>
        <c:scaling>
          <c:orientation val="maxMin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072988816"/>
        <c:crosses val="autoZero"/>
        <c:auto val="1"/>
        <c:lblAlgn val="ctr"/>
        <c:lblOffset val="100"/>
        <c:noMultiLvlLbl val="0"/>
      </c:catAx>
      <c:valAx>
        <c:axId val="2072988816"/>
        <c:scaling>
          <c:orientation val="minMax"/>
        </c:scaling>
        <c:delete val="0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David" panose="020E0502060401010101" pitchFamily="34" charset="-79"/>
                    <a:ea typeface="+mn-ea"/>
                    <a:cs typeface="David" panose="020E0502060401010101" pitchFamily="34" charset="-79"/>
                  </a:defRPr>
                </a:pPr>
                <a:r>
                  <a:rPr lang="he-IL">
                    <a:latin typeface="David" panose="020E0502060401010101" pitchFamily="34" charset="-79"/>
                    <a:cs typeface="David" panose="020E0502060401010101" pitchFamily="34" charset="-79"/>
                  </a:rPr>
                  <a:t>מספר בדיקות שבוצעו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David" panose="020E0502060401010101" pitchFamily="34" charset="-79"/>
                  <a:ea typeface="+mn-ea"/>
                  <a:cs typeface="David" panose="020E0502060401010101" pitchFamily="34" charset="-79"/>
                </a:defRPr>
              </a:pPr>
              <a:endParaRPr lang="he-IL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  <c:crossAx val="2072988336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he-IL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he-IL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he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6">
  <cs:axisTitle>
    <cs:lnRef idx="0"/>
    <cs:fillRef idx="0"/>
    <cs:effectRef idx="0"/>
    <cs:fontRef idx="minor">
      <a:schemeClr val="dk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/>
        </a:fgClr>
        <a:bgClr>
          <a:schemeClr val="dk1">
            <a:lumMod val="10000"/>
            <a:lumOff val="90000"/>
          </a:schemeClr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gradFill>
        <a:gsLst>
          <a:gs pos="100000">
            <a:schemeClr val="phClr">
              <a:lumMod val="60000"/>
              <a:lumOff val="40000"/>
            </a:schemeClr>
          </a:gs>
          <a:gs pos="0">
            <a:schemeClr val="phClr"/>
          </a:gs>
        </a:gsLst>
        <a:lin ang="5400000" scaled="0"/>
      </a:gradFill>
      <a:ln w="508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8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50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1600" b="1" kern="1200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 עם ציטו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נכון או לא נכו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6FCD42D-AA72-FDD9-F4FE-17EF08FEEE35}"/>
              </a:ext>
            </a:extLst>
          </p:cNvPr>
          <p:cNvSpPr txBox="1"/>
          <p:nvPr/>
        </p:nvSpPr>
        <p:spPr>
          <a:xfrm>
            <a:off x="1897380" y="868680"/>
            <a:ext cx="6371131" cy="3794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he-IL" sz="9600" b="1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מסמך  </a:t>
            </a:r>
            <a:r>
              <a:rPr lang="en-US" sz="9600" b="1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STR</a:t>
            </a:r>
            <a:endParaRPr lang="en-US" sz="18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 </a:t>
            </a:r>
            <a:endParaRPr lang="en-US" sz="18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כותבים: ליאת אברהמי </a:t>
            </a:r>
            <a:r>
              <a:rPr lang="he-IL" sz="2000" dirty="0" err="1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ויוכי</a:t>
            </a: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בנדיקט</a:t>
            </a: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גרסה: 1.0</a:t>
            </a: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מאשר: אסף בן דוד</a:t>
            </a: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תאריך: </a:t>
            </a:r>
            <a:r>
              <a:rPr lang="he-IL" sz="20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25.06.2023</a:t>
            </a: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47270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99E1A3C1-D13F-E9AE-5E4A-7C494EB0252D}"/>
              </a:ext>
            </a:extLst>
          </p:cNvPr>
          <p:cNvSpPr txBox="1"/>
          <p:nvPr/>
        </p:nvSpPr>
        <p:spPr>
          <a:xfrm>
            <a:off x="1066800" y="544642"/>
            <a:ext cx="8202930" cy="610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he-IL" sz="3200" b="1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התקדמות הבדיקות - </a:t>
            </a:r>
            <a:r>
              <a:rPr lang="en-US" sz="3200" b="1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Summary of Activity</a:t>
            </a: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97427777-84D3-84CD-7693-B481F2B6A0D9}"/>
              </a:ext>
            </a:extLst>
          </p:cNvPr>
          <p:cNvSpPr txBox="1"/>
          <p:nvPr/>
        </p:nvSpPr>
        <p:spPr>
          <a:xfrm>
            <a:off x="2390140" y="1155322"/>
            <a:ext cx="6134100" cy="5620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algn="r" rtl="1">
              <a:lnSpc>
                <a:spcPct val="107000"/>
              </a:lnSpc>
              <a:spcAft>
                <a:spcPts val="800"/>
              </a:spcAft>
            </a:pPr>
            <a:endParaRPr lang="he-IL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228600" algn="r" rtl="1"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הפרויקט כלל סבב אחד.</a:t>
            </a: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228600" algn="r" rtl="1"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הפרויקט הכיל סדרת בדיקות אחת. </a:t>
            </a: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228600" algn="r" rtl="1"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הפרויקט הכיל בדיקות פונקציונאליות ולא פונקציונאליות. </a:t>
            </a: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228600" algn="r" rtl="1"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סביבת הבדיקות </a:t>
            </a:r>
            <a:r>
              <a:rPr lang="he-IL" sz="2000" dirty="0" err="1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היתה</a:t>
            </a: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סביבת </a:t>
            </a:r>
            <a:r>
              <a:rPr lang="en-US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test</a:t>
            </a: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. </a:t>
            </a: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228600" algn="r" rtl="1"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השתמשנו במשאבים כגון: מחשבים ניידים, מחשבים נייחים, מדפסות </a:t>
            </a:r>
            <a:r>
              <a:rPr lang="he-IL" sz="2000" dirty="0" err="1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ואייפון</a:t>
            </a: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. </a:t>
            </a: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228600" algn="r" rtl="1"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------------------------</a:t>
            </a: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342900" lvl="0" indent="-342900" algn="r" rtl="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הורצו 30 תסריטים</a:t>
            </a: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342900" lvl="0" indent="-342900" algn="r" rtl="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נכשלו 10 תסריטים</a:t>
            </a: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342900" lvl="0" indent="-342900" algn="r" rtl="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עברו 20 תסריטים</a:t>
            </a: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11 תסריטים לא הורצו</a:t>
            </a:r>
            <a:endParaRPr lang="he-IL" sz="2000" dirty="0"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lvl="0" algn="r" rtl="1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233680" algn="r" rtl="1"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ייעדי הבדיקות לא הושגו. </a:t>
            </a: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</p:txBody>
      </p:sp>
      <p:graphicFrame>
        <p:nvGraphicFramePr>
          <p:cNvPr id="5" name="תרשים 4">
            <a:extLst>
              <a:ext uri="{FF2B5EF4-FFF2-40B4-BE49-F238E27FC236}">
                <a16:creationId xmlns:a16="http://schemas.microsoft.com/office/drawing/2014/main" id="{4C3418D0-CFB4-E8F6-6767-E309D44EAD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7688420"/>
              </p:ext>
            </p:extLst>
          </p:nvPr>
        </p:nvGraphicFramePr>
        <p:xfrm>
          <a:off x="1209040" y="3965706"/>
          <a:ext cx="4572000" cy="26987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89900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C46C5C33-FAA1-BEED-048E-2C69F89CBD25}"/>
              </a:ext>
            </a:extLst>
          </p:cNvPr>
          <p:cNvSpPr txBox="1"/>
          <p:nvPr/>
        </p:nvSpPr>
        <p:spPr>
          <a:xfrm>
            <a:off x="2228850" y="421061"/>
            <a:ext cx="6103620" cy="2794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he-IL" sz="3200" b="1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איכות - </a:t>
            </a:r>
            <a:r>
              <a:rPr lang="en-US" sz="3200" b="1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Summary Results</a:t>
            </a: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 דווחו 30 אירועים.</a:t>
            </a: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342900" lvl="0" indent="-342900" algn="just" rtl="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תוקנו ונבדקו 30 מתוך 30 האירועים שדווחו. </a:t>
            </a: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342900" lvl="0" indent="-342900" algn="just" rtl="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8 אירועים קריטיים דווחו. </a:t>
            </a: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342900" lvl="0" indent="-342900" algn="just" rtl="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13 אירועים ברמת חומרה נמוכה דווחו. </a:t>
            </a: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342900" lvl="0" indent="-342900" algn="just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המסך הראשי הוגדר כאזור בעייתי המכיל יותר אירועים ביחס לשאר האזורים בתוכנה. </a:t>
            </a: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</p:txBody>
      </p:sp>
      <p:graphicFrame>
        <p:nvGraphicFramePr>
          <p:cNvPr id="2" name="תרשים 1">
            <a:extLst>
              <a:ext uri="{FF2B5EF4-FFF2-40B4-BE49-F238E27FC236}">
                <a16:creationId xmlns:a16="http://schemas.microsoft.com/office/drawing/2014/main" id="{8B09DFD4-28CE-BBB2-219E-CE1BE262F4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7540652"/>
              </p:ext>
            </p:extLst>
          </p:nvPr>
        </p:nvGraphicFramePr>
        <p:xfrm>
          <a:off x="2552916" y="3287879"/>
          <a:ext cx="5603875" cy="3362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58907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D00044CC-A84D-EE8B-C390-778F0197E764}"/>
              </a:ext>
            </a:extLst>
          </p:cNvPr>
          <p:cNvSpPr txBox="1"/>
          <p:nvPr/>
        </p:nvSpPr>
        <p:spPr>
          <a:xfrm>
            <a:off x="2686199" y="559041"/>
            <a:ext cx="6103916" cy="610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he-IL" sz="3200" b="1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תנאי סף ליציאה</a:t>
            </a:r>
            <a:endParaRPr lang="en-US" sz="1600" b="1" u="sng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id="{8C44A08E-3164-943A-4FD4-E279A1C12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303771"/>
              </p:ext>
            </p:extLst>
          </p:nvPr>
        </p:nvGraphicFramePr>
        <p:xfrm>
          <a:off x="2686199" y="1461071"/>
          <a:ext cx="5613400" cy="3081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1921457332"/>
                    </a:ext>
                  </a:extLst>
                </a:gridCol>
                <a:gridCol w="2120900">
                  <a:extLst>
                    <a:ext uri="{9D8B030D-6E8A-4147-A177-3AD203B41FA5}">
                      <a16:colId xmlns:a16="http://schemas.microsoft.com/office/drawing/2014/main" val="412079861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438705246"/>
                    </a:ext>
                  </a:extLst>
                </a:gridCol>
              </a:tblGrid>
              <a:tr h="534035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סטטוס -</a:t>
                      </a:r>
                      <a:endParaRPr lang="en-US" sz="1100">
                        <a:effectLst/>
                      </a:endParaRPr>
                    </a:p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מומש כן או לא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תנאי סף ב </a:t>
                      </a:r>
                      <a:r>
                        <a:rPr lang="en-US" sz="1200">
                          <a:effectLst/>
                        </a:rPr>
                        <a:t>STR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תנאי סף ב </a:t>
                      </a:r>
                      <a:r>
                        <a:rPr lang="en-US" sz="1200">
                          <a:effectLst/>
                        </a:rPr>
                        <a:t>STP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954076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 dirty="0">
                          <a:effectLst/>
                        </a:rPr>
                        <a:t>לא עמדנו בתנאי עקב מציאת תקלות קריטיות רבות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8 תקלות קריטיות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0 תקלות קריטיות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70696"/>
                  </a:ext>
                </a:extLst>
              </a:tr>
              <a:tr h="565594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 dirty="0">
                          <a:effectLst/>
                        </a:rPr>
                        <a:t>לא עמדנו בתנאי עקב לוח זמנים צפוף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 dirty="0">
                          <a:effectLst/>
                        </a:rPr>
                        <a:t>77.5%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100% הרצת תסריטים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34033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 dirty="0">
                          <a:effectLst/>
                        </a:rPr>
                        <a:t>לא עמדנו בתנאי עקב נסיעה דחופה של אחד העובדים לחו"ל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 dirty="0">
                          <a:effectLst/>
                        </a:rPr>
                        <a:t>17%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e-IL" sz="1200">
                          <a:effectLst/>
                        </a:rPr>
                        <a:t>95% מדרישות האב כוסו 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107836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10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068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250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DBF878D0-0BF1-7A36-2A1E-58D35F737536}"/>
              </a:ext>
            </a:extLst>
          </p:cNvPr>
          <p:cNvSpPr txBox="1"/>
          <p:nvPr/>
        </p:nvSpPr>
        <p:spPr>
          <a:xfrm>
            <a:off x="508000" y="247017"/>
            <a:ext cx="8674100" cy="5694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he-IL" sz="3200" b="1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                                 </a:t>
            </a:r>
            <a:r>
              <a:rPr lang="he-IL" sz="3200" b="1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סיכונים</a:t>
            </a:r>
            <a:endParaRPr lang="en-US" sz="3200" b="1" u="sng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 </a:t>
            </a: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he-IL" sz="2000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סיכון א' מתוך מסמך ה </a:t>
            </a:r>
            <a:r>
              <a:rPr lang="en-US" sz="2000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STP</a:t>
            </a: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: צוות שאינו מספיק גדול לביצוע המשימות.</a:t>
            </a: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הסיכון התגלה כנכון, ראה לעיל סטיה מהתכנון בעיה ב'. </a:t>
            </a: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he-IL" sz="2000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סיכון ב' מתוך מסמך ה </a:t>
            </a:r>
            <a:r>
              <a:rPr lang="en-US" sz="2000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STP</a:t>
            </a: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: עיכובים במסירה, בהשלמת המשימות. </a:t>
            </a: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הסיכון התגלה כנכון, ראה לעיל סטיה מהתכנון בעיה א'. </a:t>
            </a: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he-IL" sz="2000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סיכון ג' מתוך מסמך ה </a:t>
            </a:r>
            <a:r>
              <a:rPr lang="en-US" sz="2000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STP</a:t>
            </a: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: המערכת לא תבצע את הפונקציונאליות שלה עפ"י צרכי </a:t>
            </a:r>
            <a:r>
              <a:rPr lang="he-IL" sz="200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המשתמש/הלקוח</a:t>
            </a: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.</a:t>
            </a: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הסיכון לא התגלה כנכון.</a:t>
            </a: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he-IL" sz="2000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סיכון ד' מתוך מסמך ה </a:t>
            </a:r>
            <a:r>
              <a:rPr lang="en-US" sz="2000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STP</a:t>
            </a: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: חוות דעת המשתמש עשויה שלא לעמוד בציפיות המוצר.</a:t>
            </a: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הסיכון לא התגלה כנכון. </a:t>
            </a: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 </a:t>
            </a: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*לא חלו שינויים ברשימת הסיכונים במהלך העבודה. </a:t>
            </a: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39492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B5D1C5B1-06AC-71BA-1816-BD85F630B4CF}"/>
              </a:ext>
            </a:extLst>
          </p:cNvPr>
          <p:cNvSpPr txBox="1"/>
          <p:nvPr/>
        </p:nvSpPr>
        <p:spPr>
          <a:xfrm>
            <a:off x="1295400" y="748156"/>
            <a:ext cx="7835900" cy="4549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he-IL" sz="3200" b="1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הערכה והמלצות - </a:t>
            </a:r>
            <a:r>
              <a:rPr lang="en-US" sz="3200" b="1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Evaluation</a:t>
            </a: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 </a:t>
            </a: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במערכת ישנם עדיין באגים קריטיים, לא כל התסריטים הורצו ולא כל דרישות האב כוסו. </a:t>
            </a: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ההמלצה שלנו לתת תוספת זמן להשלמת ביצוע תחזוקת המערכת. </a:t>
            </a: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במידה והחברה תקבל החלטה </a:t>
            </a:r>
            <a:r>
              <a:rPr lang="he-IL" sz="2000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שלא להשלים את ביצוע תחזוקת המערכת </a:t>
            </a: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הדבר יהיה באחריותה. </a:t>
            </a: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במידה והחברה תקבל החלטה להתקדם לשלב הבא הדבר יהיה כרוך בהפסדים כלכליים. </a:t>
            </a: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300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27739A7F-E1FD-1CBC-DA3B-D35C68F8A986}"/>
              </a:ext>
            </a:extLst>
          </p:cNvPr>
          <p:cNvSpPr txBox="1"/>
          <p:nvPr/>
        </p:nvSpPr>
        <p:spPr>
          <a:xfrm>
            <a:off x="2537460" y="488693"/>
            <a:ext cx="6103620" cy="2341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he-IL" sz="3200" b="1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אישורים - </a:t>
            </a:r>
            <a:r>
              <a:rPr lang="en-US" sz="3200" b="1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Approvals</a:t>
            </a: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 </a:t>
            </a: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מנהל פרויקט - אסף בן דוד </a:t>
            </a: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מנהל מוצר - אסף בן דוד</a:t>
            </a: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מנהל צוות - אסף בן דוד</a:t>
            </a: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63762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1C082DA3-B929-B89B-A93E-415CACD3E8A0}"/>
              </a:ext>
            </a:extLst>
          </p:cNvPr>
          <p:cNvSpPr txBox="1"/>
          <p:nvPr/>
        </p:nvSpPr>
        <p:spPr>
          <a:xfrm>
            <a:off x="2840476" y="877687"/>
            <a:ext cx="6108970" cy="2218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he-IL" sz="3200" b="1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תקציר מנהלים - </a:t>
            </a:r>
            <a:r>
              <a:rPr lang="en-US" sz="3200" b="1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Summary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 </a:t>
            </a: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מדובר במערכת חנות חיות </a:t>
            </a:r>
            <a:r>
              <a:rPr lang="en-US" sz="1800" dirty="0" err="1">
                <a:effectLst/>
                <a:latin typeface="David" panose="020E0502060401010101" pitchFamily="34" charset="-79"/>
                <a:ea typeface="Calibri" panose="020F0502020204030204" pitchFamily="34" charset="0"/>
              </a:rPr>
              <a:t>JPetStore</a:t>
            </a:r>
            <a:r>
              <a:rPr lang="en-US" sz="1800" dirty="0">
                <a:effectLst/>
                <a:latin typeface="David" panose="020E0502060401010101" pitchFamily="34" charset="-79"/>
                <a:ea typeface="Calibri" panose="020F0502020204030204" pitchFamily="34" charset="0"/>
              </a:rPr>
              <a:t> DEMO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 שהיא מערכת מקוונת המאפשרת צפיה ורכישה של בעלי חיים ישירות דרך האתר. 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52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133724EE-C079-FA1E-D37C-541CADE17B8E}"/>
              </a:ext>
            </a:extLst>
          </p:cNvPr>
          <p:cNvSpPr txBox="1"/>
          <p:nvPr/>
        </p:nvSpPr>
        <p:spPr>
          <a:xfrm>
            <a:off x="2898843" y="256932"/>
            <a:ext cx="6108970" cy="6228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he-IL" sz="3200" b="1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צוות הבדיקות</a:t>
            </a:r>
            <a:endParaRPr lang="en-US" sz="3200" b="1" u="sng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he-IL" sz="2000" b="1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בודקות:</a:t>
            </a: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ליאת </a:t>
            </a:r>
            <a:r>
              <a:rPr lang="he-IL" sz="2000" dirty="0" err="1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ויוכי</a:t>
            </a: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he-IL" sz="2000" b="1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חלוקת עבודה:</a:t>
            </a: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he-IL" sz="2000" b="1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ליאת:</a:t>
            </a:r>
            <a:endParaRPr lang="en-US" sz="2000" u="sng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16</a:t>
            </a: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דרישות בטבלת </a:t>
            </a:r>
            <a:r>
              <a:rPr lang="he-IL" sz="2000" dirty="0" err="1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נעקבות</a:t>
            </a: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15</a:t>
            </a: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תסריטי בדיקה</a:t>
            </a: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15</a:t>
            </a: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באגים</a:t>
            </a: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he-IL" sz="2000" u="sng" dirty="0" err="1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י</a:t>
            </a:r>
            <a:r>
              <a:rPr lang="he-IL" sz="2000" b="1" u="sng" dirty="0" err="1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וכי</a:t>
            </a:r>
            <a:r>
              <a:rPr lang="he-IL" sz="2000" b="1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:</a:t>
            </a:r>
            <a:endParaRPr lang="en-US" sz="2000" u="sng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16</a:t>
            </a: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דרישות בטבלת </a:t>
            </a:r>
            <a:r>
              <a:rPr lang="he-IL" sz="2000" dirty="0" err="1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נעקבות</a:t>
            </a: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15</a:t>
            </a: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תסריטי בדיקה</a:t>
            </a: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en-US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15</a:t>
            </a: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באגים</a:t>
            </a: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---</a:t>
            </a: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מס</a:t>
            </a:r>
            <a:r>
              <a:rPr lang="he-IL" sz="2000" dirty="0">
                <a:effectLst/>
                <a:latin typeface="David" panose="020E0502060401010101" pitchFamily="34" charset="-79"/>
                <a:ea typeface="Cambria" panose="02040503050406030204" pitchFamily="18" charset="0"/>
                <a:cs typeface="David" panose="020E0502060401010101" pitchFamily="34" charset="-79"/>
              </a:rPr>
              <a:t>מכי  </a:t>
            </a:r>
            <a:r>
              <a:rPr lang="en-US" sz="2000" b="1" dirty="0">
                <a:effectLst/>
                <a:latin typeface="David" panose="020E0502060401010101" pitchFamily="34" charset="-79"/>
                <a:ea typeface="Cambria" panose="02040503050406030204" pitchFamily="18" charset="0"/>
                <a:cs typeface="David" panose="020E0502060401010101" pitchFamily="34" charset="-79"/>
              </a:rPr>
              <a:t>STP</a:t>
            </a:r>
            <a:r>
              <a:rPr lang="he-IL" sz="2000" dirty="0">
                <a:effectLst/>
                <a:latin typeface="David" panose="020E0502060401010101" pitchFamily="34" charset="-79"/>
                <a:ea typeface="Cambria" panose="02040503050406030204" pitchFamily="18" charset="0"/>
                <a:cs typeface="David" panose="020E0502060401010101" pitchFamily="34" charset="-79"/>
              </a:rPr>
              <a:t> ו- </a:t>
            </a:r>
            <a:r>
              <a:rPr lang="en-US" sz="2000" b="1" dirty="0">
                <a:effectLst/>
                <a:latin typeface="David" panose="020E0502060401010101" pitchFamily="34" charset="-79"/>
                <a:ea typeface="Cambria" panose="02040503050406030204" pitchFamily="18" charset="0"/>
                <a:cs typeface="David" panose="020E0502060401010101" pitchFamily="34" charset="-79"/>
              </a:rPr>
              <a:t>STR</a:t>
            </a:r>
            <a:r>
              <a:rPr lang="en-US" sz="2000" dirty="0">
                <a:effectLst/>
                <a:latin typeface="David" panose="020E0502060401010101" pitchFamily="34" charset="-79"/>
                <a:ea typeface="Cambria" panose="02040503050406030204" pitchFamily="18" charset="0"/>
                <a:cs typeface="David" panose="020E0502060401010101" pitchFamily="34" charset="-79"/>
              </a:rPr>
              <a:t> </a:t>
            </a:r>
            <a:r>
              <a:rPr lang="he-IL" sz="2000" dirty="0">
                <a:effectLst/>
                <a:latin typeface="David" panose="020E0502060401010101" pitchFamily="34" charset="-79"/>
                <a:ea typeface="Cambria" panose="02040503050406030204" pitchFamily="18" charset="0"/>
                <a:cs typeface="David" panose="020E0502060401010101" pitchFamily="34" charset="-79"/>
              </a:rPr>
              <a:t> - ליאת </a:t>
            </a:r>
            <a:r>
              <a:rPr lang="he-IL" sz="2000" dirty="0" err="1">
                <a:effectLst/>
                <a:latin typeface="David" panose="020E0502060401010101" pitchFamily="34" charset="-79"/>
                <a:ea typeface="Cambria" panose="02040503050406030204" pitchFamily="18" charset="0"/>
                <a:cs typeface="David" panose="020E0502060401010101" pitchFamily="34" charset="-79"/>
              </a:rPr>
              <a:t>ויוכי</a:t>
            </a: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5361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98DCACFF-4B16-3300-B7FF-B161697BE52F}"/>
              </a:ext>
            </a:extLst>
          </p:cNvPr>
          <p:cNvSpPr txBox="1"/>
          <p:nvPr/>
        </p:nvSpPr>
        <p:spPr>
          <a:xfrm>
            <a:off x="1536700" y="740704"/>
            <a:ext cx="7626755" cy="5116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he-IL" sz="3200" b="1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סטייה מהתכנון - </a:t>
            </a:r>
            <a:r>
              <a:rPr lang="en-US" sz="3200" b="1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Variances</a:t>
            </a: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he-IL" sz="32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 </a:t>
            </a:r>
            <a:endParaRPr lang="en-US" sz="16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he-IL" sz="1800" b="1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בעיה א':</a:t>
            </a:r>
            <a:endParaRPr lang="en-US" sz="16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הוקצה זמן של חודש ימים לביצוע הפרויקט כולו, אך עקב לוח זמנים צפוף </a:t>
            </a:r>
            <a:r>
              <a:rPr lang="he-IL" dirty="0"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ואירוע חשוב של אחד העובדים אשר נאלץ להיעדר מהעבודה לתקופה ארוכה,</a:t>
            </a:r>
            <a:r>
              <a:rPr lang="he-IL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לא היה די זמן לכיסוי כלל דרישות האב. </a:t>
            </a:r>
            <a:endParaRPr lang="en-US" sz="16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he-IL" sz="1800" b="1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בעיה ב':</a:t>
            </a:r>
            <a:endParaRPr lang="en-US" sz="16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בתחילת הפרויקט גויסו 2 עובדים לצורך ביצוע הפרויקט כולו אך בפועל אחד מהעובדים נאלץ להחסיר לתקופה של עשרה ימים ועקב כך היה צריך לגייס במיידי עובד חלופי זמני עד לשובו של העובד שיצא. </a:t>
            </a:r>
            <a:endParaRPr lang="en-US" sz="16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he-IL" sz="1800" b="1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בעיה ג':</a:t>
            </a:r>
            <a:endParaRPr lang="en-US" sz="16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he-IL" sz="18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לביצוע הפרויקט הוקצה סך של 2 מיליון שקלים אך אומדן הכספים לא תאם את ההוצאות בפועל ועקב כך היה צורך בשינוי תכנון הפרויקט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431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1E55B9B7-3D3E-D06C-DD02-905DC6BBF7A5}"/>
              </a:ext>
            </a:extLst>
          </p:cNvPr>
          <p:cNvSpPr txBox="1"/>
          <p:nvPr/>
        </p:nvSpPr>
        <p:spPr>
          <a:xfrm>
            <a:off x="1692910" y="0"/>
            <a:ext cx="7466951" cy="7380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he-IL" sz="3200" b="1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כיסוי - </a:t>
            </a:r>
            <a:r>
              <a:rPr lang="en-US" sz="3200" b="1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Comprehensive Assessment</a:t>
            </a:r>
          </a:p>
          <a:p>
            <a:pPr marL="228600" algn="just" rtl="1">
              <a:lnSpc>
                <a:spcPct val="107000"/>
              </a:lnSpc>
            </a:pPr>
            <a:r>
              <a:rPr lang="he-IL" sz="2000" b="1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הדרישות שכוסו ונבדקו בבדיקות:</a:t>
            </a:r>
          </a:p>
          <a:p>
            <a:pPr marL="228600" algn="just" rtl="1">
              <a:lnSpc>
                <a:spcPct val="107000"/>
              </a:lnSpc>
            </a:pPr>
            <a:endParaRPr lang="he-IL" sz="2000" b="1" u="sng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228600" algn="just" rtl="1">
              <a:lnSpc>
                <a:spcPct val="107000"/>
              </a:lnSpc>
            </a:pPr>
            <a:r>
              <a:rPr lang="he-IL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בדיקות פונקציונאליות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algn="r" rtl="1">
              <a:lnSpc>
                <a:spcPct val="115000"/>
              </a:lnSpc>
              <a:spcAft>
                <a:spcPts val="1000"/>
              </a:spcAft>
            </a:pPr>
            <a:r>
              <a:rPr lang="he-I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4.1 מסך ראשי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algn="r" rtl="1">
              <a:lnSpc>
                <a:spcPct val="115000"/>
              </a:lnSpc>
              <a:spcAft>
                <a:spcPts val="10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7. לחיצה על כפתור סל הקניות כמשתמש לא רשום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algn="r" rtl="1">
              <a:lnSpc>
                <a:spcPct val="115000"/>
              </a:lnSpc>
              <a:spcAft>
                <a:spcPts val="10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17. בחיר קטגוריה של חיות ע"י התפריט השמאלי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algn="r" rtl="1">
              <a:lnSpc>
                <a:spcPct val="115000"/>
              </a:lnSpc>
              <a:spcAft>
                <a:spcPts val="10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21. רישום חלק משם החיה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algn="r" rtl="1">
              <a:lnSpc>
                <a:spcPct val="115000"/>
              </a:lnSpc>
              <a:spcAft>
                <a:spcPts val="1000"/>
              </a:spcAft>
            </a:pPr>
            <a:r>
              <a:rPr lang="he-I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4.2 תוצאות מסך חיפוש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algn="r" rtl="1">
              <a:lnSpc>
                <a:spcPct val="115000"/>
              </a:lnSpc>
              <a:spcAft>
                <a:spcPts val="10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23. ביצוע חיפוש שאינו מניב תוצאות כמשתמש רשום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algn="r" rtl="1">
              <a:lnSpc>
                <a:spcPct val="115000"/>
              </a:lnSpc>
              <a:spcAft>
                <a:spcPts val="10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30. לחיצה על לוגו החנות מצד שמאל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algn="r" rtl="1">
              <a:lnSpc>
                <a:spcPct val="115000"/>
              </a:lnSpc>
              <a:spcAft>
                <a:spcPts val="1000"/>
              </a:spcAft>
            </a:pPr>
            <a:r>
              <a:rPr lang="he-I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4.3 מסך רישום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algn="r" rtl="1">
              <a:lnSpc>
                <a:spcPct val="115000"/>
              </a:lnSpc>
              <a:spcAft>
                <a:spcPts val="10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37. רישום של משתמש לא רשום עם ערכים תקינים למעט שורת הכתובת </a:t>
            </a:r>
            <a:r>
              <a:rPr lang="he-I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השניה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algn="r" rtl="1">
              <a:lnSpc>
                <a:spcPct val="115000"/>
              </a:lnSpc>
              <a:spcAft>
                <a:spcPts val="10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37. רישום של משתמש לא רשום עם ערכים לא תקינים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algn="r" rtl="1">
              <a:lnSpc>
                <a:spcPct val="115000"/>
              </a:lnSpc>
              <a:spcAft>
                <a:spcPts val="10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37. רישום של משתמש לא רשום עם השארת כל השדות ריקים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algn="r" rtl="1">
              <a:lnSpc>
                <a:spcPct val="115000"/>
              </a:lnSpc>
              <a:spcAft>
                <a:spcPts val="10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57. כניסה למסך הרישום כמשתמש רשום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algn="r" rtl="1">
              <a:lnSpc>
                <a:spcPct val="115000"/>
              </a:lnSpc>
              <a:spcAft>
                <a:spcPts val="1000"/>
              </a:spcAft>
            </a:pP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1448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CB49B33B-F74A-9A05-80A0-CE7BC2FA4956}"/>
              </a:ext>
            </a:extLst>
          </p:cNvPr>
          <p:cNvSpPr txBox="1"/>
          <p:nvPr/>
        </p:nvSpPr>
        <p:spPr>
          <a:xfrm>
            <a:off x="1195070" y="-91131"/>
            <a:ext cx="7653019" cy="6345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he-IL" sz="3200" b="1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כיסוי - </a:t>
            </a:r>
            <a:r>
              <a:rPr lang="en-US" sz="3200" b="1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Comprehensive Assessment</a:t>
            </a:r>
            <a:r>
              <a:rPr lang="he-IL" sz="3200" b="1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- המשך</a:t>
            </a:r>
            <a:endParaRPr lang="en-US" sz="3200" b="1" u="sng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228600" algn="just" rtl="1">
              <a:lnSpc>
                <a:spcPct val="107000"/>
              </a:lnSpc>
            </a:pPr>
            <a:r>
              <a:rPr lang="he-IL" sz="2000" b="1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הדרישות שכוסו ונבדקו בבדיקות:</a:t>
            </a:r>
          </a:p>
          <a:p>
            <a:pPr marL="228600" algn="just" rtl="1">
              <a:lnSpc>
                <a:spcPct val="107000"/>
              </a:lnSpc>
            </a:pP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228600" algn="r" rtl="1">
              <a:lnSpc>
                <a:spcPct val="115000"/>
              </a:lnSpc>
              <a:spcAft>
                <a:spcPts val="1000"/>
              </a:spcAft>
            </a:pPr>
            <a:r>
              <a:rPr lang="he-I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4.7 מסך חיה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algn="r" rtl="1">
              <a:lnSpc>
                <a:spcPct val="115000"/>
              </a:lnSpc>
              <a:spcAft>
                <a:spcPts val="10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90. הוספת חיה לסל הקניות כמשתמש לא רשום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algn="r" rtl="1">
              <a:lnSpc>
                <a:spcPct val="115000"/>
              </a:lnSpc>
              <a:spcAft>
                <a:spcPts val="1000"/>
              </a:spcAft>
            </a:pPr>
            <a:r>
              <a:rPr lang="he-I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4.8 סל הקניות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algn="r" rtl="1">
              <a:lnSpc>
                <a:spcPct val="115000"/>
              </a:lnSpc>
              <a:spcAft>
                <a:spcPts val="10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102. עדכון כמות פריטים לגבי כל אחד מהפריטים בסל הקניות כמשתמש לא רשום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algn="r" rtl="1">
              <a:lnSpc>
                <a:spcPct val="115000"/>
              </a:lnSpc>
              <a:spcAft>
                <a:spcPts val="10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102. עדכון כמות פריטים לגבי כל אחד מהפריטים בסל הקניות ע"י אותיות או תווים מיוחדים כמשתמש לא רשום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algn="r" rtl="1">
              <a:lnSpc>
                <a:spcPct val="115000"/>
              </a:lnSpc>
              <a:spcAft>
                <a:spcPts val="10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104. לחיצה על כפתור העדכון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algn="r" rtl="1">
              <a:lnSpc>
                <a:spcPct val="115000"/>
              </a:lnSpc>
              <a:spcAft>
                <a:spcPts val="10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105. הסרת אחד מהפריטים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algn="r" rtl="1">
              <a:lnSpc>
                <a:spcPct val="115000"/>
              </a:lnSpc>
              <a:spcAft>
                <a:spcPts val="10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110. לחיצה על כפתור </a:t>
            </a:r>
            <a:r>
              <a:rPr lang="en-US" sz="1800" dirty="0">
                <a:effectLst/>
                <a:latin typeface="David" panose="020E0502060401010101" pitchFamily="34" charset="-79"/>
                <a:ea typeface="Calibri" panose="020F0502020204030204" pitchFamily="34" charset="0"/>
              </a:rPr>
              <a:t>proceed to check out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algn="r" rtl="1">
              <a:lnSpc>
                <a:spcPct val="115000"/>
              </a:lnSpc>
              <a:spcAft>
                <a:spcPts val="1000"/>
              </a:spcAft>
            </a:pPr>
            <a:r>
              <a:rPr lang="he-I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4.9 מסך ביצוע הזמנה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algn="r" rtl="1">
              <a:lnSpc>
                <a:spcPct val="115000"/>
              </a:lnSpc>
              <a:spcAft>
                <a:spcPts val="10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113. הזנת פרטי אשראי: סוג כרטיס, מספר כרטיס, תאריך תפוגה בעת ההזמנה כמשתמש רשום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0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CB49B33B-F74A-9A05-80A0-CE7BC2FA4956}"/>
              </a:ext>
            </a:extLst>
          </p:cNvPr>
          <p:cNvSpPr txBox="1"/>
          <p:nvPr/>
        </p:nvSpPr>
        <p:spPr>
          <a:xfrm>
            <a:off x="1195070" y="-91131"/>
            <a:ext cx="7653019" cy="5708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he-IL" sz="3200" b="1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כיסוי - </a:t>
            </a:r>
            <a:r>
              <a:rPr lang="en-US" sz="3200" b="1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Comprehensive Assessment</a:t>
            </a:r>
            <a:r>
              <a:rPr lang="he-IL" sz="3200" b="1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- המשך</a:t>
            </a:r>
            <a:endParaRPr lang="en-US" sz="3200" b="1" u="sng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228600" algn="just" rtl="1">
              <a:lnSpc>
                <a:spcPct val="107000"/>
              </a:lnSpc>
            </a:pPr>
            <a:r>
              <a:rPr lang="he-IL" sz="2000" b="1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הדרישות שכוסו ונבדקו בבדיקות:</a:t>
            </a:r>
          </a:p>
          <a:p>
            <a:pPr marL="228600" algn="just" rtl="1">
              <a:lnSpc>
                <a:spcPct val="107000"/>
              </a:lnSpc>
            </a:pP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228600" algn="r" rtl="1">
              <a:lnSpc>
                <a:spcPct val="115000"/>
              </a:lnSpc>
              <a:spcAft>
                <a:spcPts val="10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113. הזנת פרטי אשראי עם פרטים שגויים בעת ההזמנה כמשתמש רשום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algn="r" rtl="1">
              <a:lnSpc>
                <a:spcPct val="115000"/>
              </a:lnSpc>
              <a:spcAft>
                <a:spcPts val="10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113. השארת שדות של פרטי אשראי ריקים כמשתמש רשום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algn="r" rtl="1">
              <a:lnSpc>
                <a:spcPct val="115000"/>
              </a:lnSpc>
              <a:spcAft>
                <a:spcPts val="1000"/>
              </a:spcAft>
            </a:pPr>
            <a:r>
              <a:rPr lang="he-I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4.10 מסך שינוי הכתובת למשלוח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algn="r" rtl="1">
              <a:lnSpc>
                <a:spcPct val="115000"/>
              </a:lnSpc>
              <a:spcAft>
                <a:spcPts val="10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123. ביצוע טעות במילוי אחד השדות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18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בדיקות לא פונקציונליות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algn="r" rtl="1">
              <a:lnSpc>
                <a:spcPct val="115000"/>
              </a:lnSpc>
              <a:spcAft>
                <a:spcPts val="1000"/>
              </a:spcAft>
            </a:pPr>
            <a:r>
              <a:rPr lang="he-I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4.1 מסך ראשי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algn="r" rtl="1">
              <a:lnSpc>
                <a:spcPct val="115000"/>
              </a:lnSpc>
              <a:spcAft>
                <a:spcPts val="10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13. בחירת קטגוריה של חיות ע"י תמונת הקטגוריה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algn="r" rtl="1">
              <a:lnSpc>
                <a:spcPct val="115000"/>
              </a:lnSpc>
              <a:spcAft>
                <a:spcPts val="1000"/>
              </a:spcAft>
            </a:pPr>
            <a:r>
              <a:rPr lang="he-I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4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.</a:t>
            </a:r>
            <a:r>
              <a:rPr lang="he-I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4 מסך כניסה לאתר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algn="r" rtl="1">
              <a:lnSpc>
                <a:spcPct val="115000"/>
              </a:lnSpc>
              <a:spcAft>
                <a:spcPts val="10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65. הזנת שם משתמש וסיסמא תקינים כמשתמש רשום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algn="r" rtl="1">
              <a:lnSpc>
                <a:spcPct val="115000"/>
              </a:lnSpc>
              <a:spcAft>
                <a:spcPts val="10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68. כניסה שניה לאתר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632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CB49B33B-F74A-9A05-80A0-CE7BC2FA4956}"/>
              </a:ext>
            </a:extLst>
          </p:cNvPr>
          <p:cNvSpPr txBox="1"/>
          <p:nvPr/>
        </p:nvSpPr>
        <p:spPr>
          <a:xfrm>
            <a:off x="1195070" y="-91131"/>
            <a:ext cx="7653019" cy="5228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he-IL" sz="3200" b="1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כיסוי - </a:t>
            </a:r>
            <a:r>
              <a:rPr lang="en-US" sz="3200" b="1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Comprehensive Assessment</a:t>
            </a:r>
            <a:r>
              <a:rPr lang="he-IL" sz="3200" b="1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 - המשך</a:t>
            </a:r>
            <a:endParaRPr lang="en-US" sz="3200" b="1" u="sng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marL="228600" algn="just" rtl="1">
              <a:lnSpc>
                <a:spcPct val="107000"/>
              </a:lnSpc>
            </a:pPr>
            <a:r>
              <a:rPr lang="he-IL" sz="2000" b="1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הדרישות שכוסו ונבדקו בבדיקות:</a:t>
            </a:r>
          </a:p>
          <a:p>
            <a:pPr marL="228600" algn="just" rtl="1">
              <a:lnSpc>
                <a:spcPct val="107000"/>
              </a:lnSpc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algn="r" rtl="1">
              <a:lnSpc>
                <a:spcPct val="115000"/>
              </a:lnSpc>
              <a:spcAft>
                <a:spcPts val="1000"/>
              </a:spcAft>
            </a:pPr>
            <a:r>
              <a:rPr lang="he-I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4.12 מסך אישור הזמנה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algn="r" rtl="1">
              <a:lnSpc>
                <a:spcPct val="115000"/>
              </a:lnSpc>
              <a:spcAft>
                <a:spcPts val="10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138. הזנת מספר כרטיס אשראי – אבטחה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algn="r" rtl="1">
              <a:lnSpc>
                <a:spcPct val="115000"/>
              </a:lnSpc>
              <a:spcAft>
                <a:spcPts val="10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144. ביצוע הזמנה – לוקליזציה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algn="r" rtl="1">
              <a:lnSpc>
                <a:spcPct val="115000"/>
              </a:lnSpc>
              <a:spcAft>
                <a:spcPts val="10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146. הדפסת סיכום הזמנה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algn="r" rtl="1">
              <a:lnSpc>
                <a:spcPct val="115000"/>
              </a:lnSpc>
              <a:spcAft>
                <a:spcPts val="10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147. שמירת פרטי הזמנה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algn="r" rtl="1">
              <a:lnSpc>
                <a:spcPct val="115000"/>
              </a:lnSpc>
              <a:spcAft>
                <a:spcPts val="1000"/>
              </a:spcAft>
            </a:pPr>
            <a:r>
              <a:rPr lang="he-IL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4.13 מסך פרטי החשבון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algn="r" rtl="1">
              <a:lnSpc>
                <a:spcPct val="115000"/>
              </a:lnSpc>
              <a:spcAft>
                <a:spcPts val="10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162. כניסה כמשתמש רשום דרך מחשב נייח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algn="r" rtl="1">
              <a:lnSpc>
                <a:spcPct val="115000"/>
              </a:lnSpc>
              <a:spcAft>
                <a:spcPts val="10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162. כניסה כמשתמש רשום דרך </a:t>
            </a:r>
            <a:r>
              <a:rPr lang="he-I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סמארטפונים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algn="r" rtl="1">
              <a:lnSpc>
                <a:spcPct val="115000"/>
              </a:lnSpc>
              <a:spcAft>
                <a:spcPts val="1000"/>
              </a:spcAft>
            </a:pP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162. כניסה כמשתמש רשום דרך </a:t>
            </a:r>
            <a:r>
              <a:rPr lang="he-IL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לפטופים</a:t>
            </a:r>
            <a:r>
              <a:rPr lang="he-IL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130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BE1923B4-A61D-061B-FE76-F416EDC4E564}"/>
              </a:ext>
            </a:extLst>
          </p:cNvPr>
          <p:cNvSpPr txBox="1"/>
          <p:nvPr/>
        </p:nvSpPr>
        <p:spPr>
          <a:xfrm>
            <a:off x="1112520" y="83550"/>
            <a:ext cx="7874000" cy="2364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he-IL" sz="3200" b="1" u="sng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הדרישות שלא כוסו ולא נבדקו בבדיקות: </a:t>
            </a:r>
            <a:endParaRPr lang="en-US" sz="3200" b="1" u="sng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he-IL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David" panose="020E0502060401010101" pitchFamily="34" charset="-79"/>
              </a:rPr>
              <a:t>מסך קטגוריה (אפיון 4.5), מסך תת קטגוריה (אפיון 4.6), מסך סיכום פרטי ההזמנה (אפיון 4.11), מסך רשימת הזמנות שבוצעו בעבר (אפיון 4.14), ניווט (אפיון 4.15) </a:t>
            </a:r>
            <a:r>
              <a:rPr lang="en-US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 </a:t>
            </a:r>
          </a:p>
          <a:p>
            <a:pPr algn="r" rtl="1">
              <a:lnSpc>
                <a:spcPct val="115000"/>
              </a:lnSpc>
              <a:spcAft>
                <a:spcPts val="1000"/>
              </a:spcAft>
            </a:pPr>
            <a:endParaRPr lang="en-US" sz="2000" dirty="0">
              <a:effectLst/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  <a:p>
            <a:pPr algn="just" rtl="1">
              <a:lnSpc>
                <a:spcPct val="107000"/>
              </a:lnSpc>
              <a:spcAft>
                <a:spcPts val="800"/>
              </a:spcAft>
            </a:pPr>
            <a:r>
              <a:rPr lang="he-IL" sz="2000" b="1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*</a:t>
            </a:r>
            <a:r>
              <a:rPr lang="he-IL" sz="2000" dirty="0">
                <a:effectLst/>
                <a:latin typeface="David" panose="020E0502060401010101" pitchFamily="34" charset="-79"/>
                <a:ea typeface="Calibri" panose="020F0502020204030204" pitchFamily="34" charset="0"/>
                <a:cs typeface="David" panose="020E0502060401010101" pitchFamily="34" charset="-79"/>
              </a:rPr>
              <a:t>באזור המסך הראשי יש אחוז באגים גבוה יותר ביחס לשאר האזורים שנבדקו. </a:t>
            </a:r>
            <a:endParaRPr lang="he-IL" sz="2000" dirty="0">
              <a:latin typeface="David" panose="020E0502060401010101" pitchFamily="34" charset="-79"/>
              <a:ea typeface="Calibri" panose="020F0502020204030204" pitchFamily="34" charset="0"/>
              <a:cs typeface="David" panose="020E0502060401010101" pitchFamily="34" charset="-79"/>
            </a:endParaRPr>
          </a:p>
        </p:txBody>
      </p:sp>
      <p:graphicFrame>
        <p:nvGraphicFramePr>
          <p:cNvPr id="2" name="תרשים 1">
            <a:extLst>
              <a:ext uri="{FF2B5EF4-FFF2-40B4-BE49-F238E27FC236}">
                <a16:creationId xmlns:a16="http://schemas.microsoft.com/office/drawing/2014/main" id="{7CA78A62-8913-8A64-F426-F919BA7525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291012"/>
              </p:ext>
            </p:extLst>
          </p:nvPr>
        </p:nvGraphicFramePr>
        <p:xfrm>
          <a:off x="2244888" y="2707486"/>
          <a:ext cx="6384761" cy="3740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79083986"/>
      </p:ext>
    </p:extLst>
  </p:cSld>
  <p:clrMapOvr>
    <a:masterClrMapping/>
  </p:clrMapOvr>
</p:sld>
</file>

<file path=ppt/theme/theme1.xml><?xml version="1.0" encoding="utf-8"?>
<a:theme xmlns:a="http://schemas.openxmlformats.org/drawingml/2006/main" name="פיאה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185</TotalTime>
  <Words>965</Words>
  <Application>Microsoft Office PowerPoint</Application>
  <PresentationFormat>מסך רחב</PresentationFormat>
  <Paragraphs>152</Paragraphs>
  <Slides>15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15</vt:i4>
      </vt:variant>
    </vt:vector>
  </HeadingPairs>
  <TitlesOfParts>
    <vt:vector size="22" baseType="lpstr">
      <vt:lpstr>Arial</vt:lpstr>
      <vt:lpstr>Calibri</vt:lpstr>
      <vt:lpstr>David</vt:lpstr>
      <vt:lpstr>Symbol</vt:lpstr>
      <vt:lpstr>Trebuchet MS</vt:lpstr>
      <vt:lpstr>Wingdings 3</vt:lpstr>
      <vt:lpstr>פיאה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Izik Benedict</dc:creator>
  <cp:lastModifiedBy>Yochi</cp:lastModifiedBy>
  <cp:revision>5</cp:revision>
  <dcterms:created xsi:type="dcterms:W3CDTF">2023-05-04T21:26:03Z</dcterms:created>
  <dcterms:modified xsi:type="dcterms:W3CDTF">2023-07-15T22:26:10Z</dcterms:modified>
</cp:coreProperties>
</file>