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6" y="-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808-6D6E-41EB-89EC-20A3B3FF1985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42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808-6D6E-41EB-89EC-20A3B3FF1985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52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808-6D6E-41EB-89EC-20A3B3FF1985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55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808-6D6E-41EB-89EC-20A3B3FF1985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28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808-6D6E-41EB-89EC-20A3B3FF1985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57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808-6D6E-41EB-89EC-20A3B3FF1985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2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808-6D6E-41EB-89EC-20A3B3FF1985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90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808-6D6E-41EB-89EC-20A3B3FF1985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69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808-6D6E-41EB-89EC-20A3B3FF1985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808-6D6E-41EB-89EC-20A3B3FF1985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72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808-6D6E-41EB-89EC-20A3B3FF1985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3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1D808-6D6E-41EB-89EC-20A3B3FF1985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CBE8-4C11-40A1-A97B-583D83DB85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16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512167"/>
          </a:xfrm>
        </p:spPr>
        <p:txBody>
          <a:bodyPr/>
          <a:lstStyle/>
          <a:p>
            <a:r>
              <a:rPr lang="ru-RU" dirty="0" smtClean="0"/>
              <a:t>Парадокс Симпсона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6309320"/>
            <a:ext cx="8604448" cy="548680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Доклад студента группы 131-ПИо </a:t>
            </a:r>
            <a:r>
              <a:rPr lang="ru-RU" sz="2000" dirty="0" err="1" smtClean="0"/>
              <a:t>Пестерева</a:t>
            </a:r>
            <a:r>
              <a:rPr lang="ru-RU" sz="2000" dirty="0" smtClean="0"/>
              <a:t> В.О.</a:t>
            </a:r>
            <a:endParaRPr lang="ru-RU" sz="2000" dirty="0"/>
          </a:p>
        </p:txBody>
      </p:sp>
      <p:pic>
        <p:nvPicPr>
          <p:cNvPr id="1026" name="Picture 2" descr="C:\Users\k1_519_10\Desktop\simp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00826"/>
            <a:ext cx="6408712" cy="42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11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Парадокс Симпсона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- эффект, явление в статистике, когда при наличии двух групп данных, в каждой из которых наблюдается одинаково направленная зависимость, при объединении этих групп направление зависимости меняется на противоположное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22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Пример М</a:t>
            </a:r>
            <a:r>
              <a:rPr lang="ru-RU" b="1" dirty="0"/>
              <a:t>. </a:t>
            </a:r>
            <a:r>
              <a:rPr lang="ru-RU" b="1" dirty="0" err="1"/>
              <a:t>Гарднера</a:t>
            </a:r>
            <a:r>
              <a:rPr lang="ru-RU" b="1" dirty="0"/>
              <a:t> с </a:t>
            </a:r>
            <a:r>
              <a:rPr lang="ru-RU" b="1" dirty="0" smtClean="0"/>
              <a:t>камнями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Пусть мы имеем четыре набора камней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Вероятность </a:t>
            </a:r>
            <a:r>
              <a:rPr lang="ru-RU" dirty="0"/>
              <a:t>вытащить чёрный камень набора № 1 выше, чем из набора № 2. В свою очередь, вероятность вытащить чёрный камень из набора № 3 больше, чем из набора № </a:t>
            </a:r>
            <a:r>
              <a:rPr lang="ru-RU" dirty="0" smtClean="0"/>
              <a:t>4.</a:t>
            </a:r>
          </a:p>
          <a:p>
            <a:pPr marL="0" indent="0">
              <a:buNone/>
            </a:pPr>
            <a:r>
              <a:rPr lang="ru-RU" dirty="0" smtClean="0"/>
              <a:t>Объединим </a:t>
            </a:r>
            <a:r>
              <a:rPr lang="ru-RU" dirty="0"/>
              <a:t>набор № 1 с набором № 3 (получим набор I), а набор № 2 — с набором № 4 (набор II). Интуитивно можно ожидать, что вероятность вытащить чёрный камень из набора I будет выше, чем из набора II. Однако, в общем случае такое утверждение неверно. </a:t>
            </a:r>
          </a:p>
        </p:txBody>
      </p:sp>
    </p:spTree>
    <p:extLst>
      <p:ext uri="{BB962C8B-B14F-4D97-AF65-F5344CB8AC3E}">
        <p14:creationId xmlns:p14="http://schemas.microsoft.com/office/powerpoint/2010/main" val="30044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Пример М</a:t>
            </a:r>
            <a:r>
              <a:rPr lang="ru-RU" b="1" dirty="0"/>
              <a:t>. </a:t>
            </a:r>
            <a:r>
              <a:rPr lang="ru-RU" b="1" dirty="0" err="1"/>
              <a:t>Гарднера</a:t>
            </a:r>
            <a:r>
              <a:rPr lang="ru-RU" b="1" dirty="0"/>
              <a:t> с </a:t>
            </a:r>
            <a:r>
              <a:rPr lang="ru-RU" b="1" dirty="0" smtClean="0"/>
              <a:t>камнями (доказательство)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ru-RU" dirty="0" smtClean="0"/>
              <a:t>        — </a:t>
            </a:r>
            <a:r>
              <a:rPr lang="ru-RU" dirty="0"/>
              <a:t>число чёрных камней в </a:t>
            </a:r>
            <a:r>
              <a:rPr lang="en-US" dirty="0" err="1"/>
              <a:t>i</a:t>
            </a:r>
            <a:r>
              <a:rPr lang="ru-RU" dirty="0"/>
              <a:t>-ом наборе (выборке</a:t>
            </a:r>
            <a:r>
              <a:rPr lang="ru-RU" dirty="0" smtClean="0"/>
              <a:t>),</a:t>
            </a:r>
          </a:p>
          <a:p>
            <a:pPr marL="0" indent="0">
              <a:buNone/>
            </a:pPr>
            <a:r>
              <a:rPr lang="ru-RU" dirty="0" smtClean="0"/>
              <a:t>          — </a:t>
            </a:r>
            <a:r>
              <a:rPr lang="ru-RU" dirty="0"/>
              <a:t>общее число камней в </a:t>
            </a:r>
            <a:r>
              <a:rPr lang="en-US" dirty="0" err="1"/>
              <a:t>i</a:t>
            </a:r>
            <a:r>
              <a:rPr lang="ru-RU" dirty="0"/>
              <a:t>-ом наборе при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= 1,2,3,4. По условию: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Вероятность вытащить чёрный камень из наборов I и II, соответственно: </a:t>
            </a:r>
            <a:endParaRPr lang="ru-RU" dirty="0" smtClean="0"/>
          </a:p>
        </p:txBody>
      </p:sp>
      <p:pic>
        <p:nvPicPr>
          <p:cNvPr id="4" name="Рисунок 3" descr="{\displaystyle n_{i}}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28" y="1628800"/>
            <a:ext cx="576064" cy="51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{\displaystyle m_{i}}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58493"/>
            <a:ext cx="648072" cy="470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{\displaystyle {\frac {n_{1}}{m_{1}}}&gt;{\frac {n_{2}}{m_{3}}},{\frac {n_{3}}{m_{3}}}&gt;{\frac {n_{4}}{m_{4}}}.}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20" y="3789040"/>
            <a:ext cx="2764844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{\displaystyle {\frac {n_{1}+n_{3}}{m_{1}+m_{3}}},{\frac {n_{2}+n_{4}}{m_{2}+m_{4}}}.}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45224"/>
            <a:ext cx="2448272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80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Пример М</a:t>
            </a:r>
            <a:r>
              <a:rPr lang="ru-RU" b="1" dirty="0"/>
              <a:t>. </a:t>
            </a:r>
            <a:r>
              <a:rPr lang="ru-RU" b="1" dirty="0" err="1"/>
              <a:t>Гарднера</a:t>
            </a:r>
            <a:r>
              <a:rPr lang="ru-RU" b="1" dirty="0"/>
              <a:t> с </a:t>
            </a:r>
            <a:r>
              <a:rPr lang="ru-RU" b="1" dirty="0" smtClean="0"/>
              <a:t>камнями (доказательство)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Выражение для набора I не всегда больше выражения для набора II. Например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Легко проверить, </a:t>
            </a:r>
            <a:r>
              <a:rPr lang="ru-RU" dirty="0" smtClean="0"/>
              <a:t>что</a:t>
            </a:r>
          </a:p>
          <a:p>
            <a:pPr marL="0" indent="0">
              <a:buNone/>
            </a:pPr>
            <a:r>
              <a:rPr lang="ru-RU" dirty="0"/>
              <a:t>В то время как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8" name="Рисунок 7" descr="{\displaystyle n_{1}=6,~m_{1}=13,~n_{2}=4,~m_{2}=9,~n_{3}=6,~m_{3}=9,~n_{4}=9,~m_{4}=14}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7632848" cy="36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 descr="{\displaystyle 6/13&gt;4/9,~6/9&gt;9/14}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84985"/>
            <a:ext cx="4104456" cy="430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 descr="{\displaystyle 12/22&lt;13/23}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836" y="3865879"/>
            <a:ext cx="2369766" cy="491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68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Причина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Некорректное усреднение 2х групп данных с различной долей контрольных наблюдений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35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Начальные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6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Закономерность не сохраняется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2132856"/>
            <a:ext cx="914399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9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ru-RU" dirty="0" smtClean="0"/>
              <a:t>Итоговые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29130"/>
            <a:ext cx="9144000" cy="57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682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245</Words>
  <Application>Microsoft Office PowerPoint</Application>
  <PresentationFormat>Экран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Парадокс Симпсона</vt:lpstr>
      <vt:lpstr>Парадокс Симпсона</vt:lpstr>
      <vt:lpstr>Пример М. Гарднера с камнями</vt:lpstr>
      <vt:lpstr>Пример М. Гарднера с камнями (доказательство)</vt:lpstr>
      <vt:lpstr>Пример М. Гарднера с камнями (доказательство)</vt:lpstr>
      <vt:lpstr>Причина</vt:lpstr>
      <vt:lpstr>Начальные данные</vt:lpstr>
      <vt:lpstr>Закономерность не сохраняется</vt:lpstr>
      <vt:lpstr>Итоговые данные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Парадокс Симпсона</dc:title>
  <dc:creator>k1_519_10</dc:creator>
  <cp:lastModifiedBy>k1_519_10</cp:lastModifiedBy>
  <cp:revision>4</cp:revision>
  <dcterms:created xsi:type="dcterms:W3CDTF">2022-04-12T07:36:33Z</dcterms:created>
  <dcterms:modified xsi:type="dcterms:W3CDTF">2022-04-12T08:12:17Z</dcterms:modified>
</cp:coreProperties>
</file>