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86" y="90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Good afternoon everyone, I'm Zheng Wei and together with me are Felicia and QiYang. Today, we will share how our group approached this question on Integration of Merge sort and Insertion Sort.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456d03fdd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456d03fdd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7f8abcbbdd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7f8abcbbdd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Given that insertion sort occurs once the array size N is less than S, it will occur on N/S number of arrays which is also N/S times. We also know that the mergesort occurs until N = S. Thus, based on the math on the left and time complexities of insertion sort and merge sort, we derive the following time complexities for hybrid sort.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f8abcbbdd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7f8abcbbdd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part b, we used the code shown here to generate a random dataset of integers. The x value we chose as the largest number for the datasets is the same as the size of the array.</a:t>
            </a:r>
            <a:endParaRPr/>
          </a:p>
          <a:p>
            <a:pPr marL="0" lvl="0" indent="0" algn="l" rtl="0">
              <a:spcBef>
                <a:spcPts val="0"/>
              </a:spcBef>
              <a:spcAft>
                <a:spcPts val="0"/>
              </a:spcAft>
              <a:buClr>
                <a:schemeClr val="dk1"/>
              </a:buClr>
              <a:buSzPts val="1100"/>
              <a:buFont typeface="Arial"/>
              <a:buNone/>
            </a:pPr>
            <a:r>
              <a:rPr lang="en"/>
              <a:t>Now, I will hand over my time to Felicia to further analyse time complexity based on number of comparisons.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7f9922f22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7f9922f22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7f9922f22b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7f9922f22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f9922f22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7f9922f22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7f9922f2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7f9922f2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f9922f22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7f9922f22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7f9922f22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7f9922f22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7f8abcba6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7f8abcba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f8abcbbd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f8abcbb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the algorithm, we first highlighted the key aspects of it. As stated, the Hybrid Algorithm includes both Insertion Sort and MergeSort with Mergesort occurring as the default until array sizes are less than S where the Hybrid algorithm switches to Insertion Sort.</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f8abcba6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7f8abcba6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7f8abcbbdd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7f8abcbbdd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7f8abcba6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7f8abcba6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f8abcba66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7f8abcba6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f8abcba66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7f8abcba66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7f8abcba66_0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7f8abcba66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f8abcbbdd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f8abcbbd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 we have the code for Insertion Sort and its time complexity as seen from the lectures. When the array is already sorted, it is the best case with O(n) time complexity. While when the array is reversely sorted, it is the worst case with O(n^2) time complexity.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7f8abcbbdd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f8abcbbdd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is the code we developed for the Insertion Sort part of the algorithm based on the previous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f8abcbbd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f8abcbbd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This the code for MergeSort  as seen from the lectures and…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7f8abcbbdd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7f8abcbbd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 …its time complexities of O(n log(n)) which we found online.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f8abcbbdd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f8abcbbdd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is the code we developed for the merge sort part of the algorithm.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7f8abcbbdd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7f8abcbbdd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these informations, we have developed the hybrid sort algorithm as seen here. On the right, the time complexities of the arithmetic mid operation, insertion sort and hybrid sort are shown.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456d03fdd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456d03fdd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2171550"/>
            <a:ext cx="9144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500"/>
              <a:t>SC2001 Algorithm Design and Analysis Project 1:</a:t>
            </a:r>
            <a:endParaRPr sz="2500"/>
          </a:p>
          <a:p>
            <a:pPr marL="0" lvl="0" indent="0" algn="ctr" rtl="0">
              <a:spcBef>
                <a:spcPts val="0"/>
              </a:spcBef>
              <a:spcAft>
                <a:spcPts val="0"/>
              </a:spcAft>
              <a:buNone/>
            </a:pPr>
            <a:r>
              <a:rPr lang="en" sz="2500"/>
              <a:t>Integration of Merge Sort &amp; Insertion Sort</a:t>
            </a:r>
            <a:endParaRPr sz="2500"/>
          </a:p>
        </p:txBody>
      </p:sp>
      <p:sp>
        <p:nvSpPr>
          <p:cNvPr id="55" name="Google Shape;55;p13"/>
          <p:cNvSpPr txBox="1"/>
          <p:nvPr/>
        </p:nvSpPr>
        <p:spPr>
          <a:xfrm>
            <a:off x="2637750" y="3202875"/>
            <a:ext cx="3868500" cy="3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Presented by: Zheng Wei, Felicia and Qi Yang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Merging</a:t>
            </a:r>
            <a:endParaRPr/>
          </a:p>
        </p:txBody>
      </p:sp>
      <p:sp>
        <p:nvSpPr>
          <p:cNvPr id="133" name="Google Shape;13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2"/>
          <p:cNvPicPr preferRelativeResize="0"/>
          <p:nvPr/>
        </p:nvPicPr>
        <p:blipFill>
          <a:blip r:embed="rId3">
            <a:alphaModFix/>
          </a:blip>
          <a:stretch>
            <a:fillRect/>
          </a:stretch>
        </p:blipFill>
        <p:spPr>
          <a:xfrm>
            <a:off x="516775" y="1200574"/>
            <a:ext cx="8110452" cy="3320224"/>
          </a:xfrm>
          <a:prstGeom prst="rect">
            <a:avLst/>
          </a:prstGeom>
          <a:noFill/>
          <a:ln>
            <a:noFill/>
          </a:ln>
        </p:spPr>
      </p:pic>
      <p:sp>
        <p:nvSpPr>
          <p:cNvPr id="135" name="Google Shape;135;p22"/>
          <p:cNvSpPr/>
          <p:nvPr/>
        </p:nvSpPr>
        <p:spPr>
          <a:xfrm>
            <a:off x="646350" y="1292675"/>
            <a:ext cx="799500"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sp>
        <p:nvSpPr>
          <p:cNvPr id="136" name="Google Shape;136;p22"/>
          <p:cNvSpPr/>
          <p:nvPr/>
        </p:nvSpPr>
        <p:spPr>
          <a:xfrm>
            <a:off x="1445850" y="1292675"/>
            <a:ext cx="799500"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sp>
        <p:nvSpPr>
          <p:cNvPr id="137" name="Google Shape;137;p22"/>
          <p:cNvSpPr/>
          <p:nvPr/>
        </p:nvSpPr>
        <p:spPr>
          <a:xfrm>
            <a:off x="3256550" y="1292675"/>
            <a:ext cx="799500"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sp>
        <p:nvSpPr>
          <p:cNvPr id="138" name="Google Shape;138;p22"/>
          <p:cNvSpPr/>
          <p:nvPr/>
        </p:nvSpPr>
        <p:spPr>
          <a:xfrm>
            <a:off x="4056050" y="1292675"/>
            <a:ext cx="799500"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sp>
        <p:nvSpPr>
          <p:cNvPr id="139" name="Google Shape;139;p22"/>
          <p:cNvSpPr/>
          <p:nvPr/>
        </p:nvSpPr>
        <p:spPr>
          <a:xfrm>
            <a:off x="5866750" y="1292675"/>
            <a:ext cx="799500"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sp>
        <p:nvSpPr>
          <p:cNvPr id="140" name="Google Shape;140;p22"/>
          <p:cNvSpPr/>
          <p:nvPr/>
        </p:nvSpPr>
        <p:spPr>
          <a:xfrm>
            <a:off x="6666250" y="1292675"/>
            <a:ext cx="799500" cy="47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a:t>
            </a:r>
            <a:endParaRPr/>
          </a:p>
        </p:txBody>
      </p:sp>
      <p:sp>
        <p:nvSpPr>
          <p:cNvPr id="141" name="Google Shape;141;p22"/>
          <p:cNvSpPr/>
          <p:nvPr/>
        </p:nvSpPr>
        <p:spPr>
          <a:xfrm>
            <a:off x="1197100" y="2718625"/>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2S</a:t>
            </a:r>
            <a:endParaRPr/>
          </a:p>
        </p:txBody>
      </p:sp>
      <p:sp>
        <p:nvSpPr>
          <p:cNvPr id="142" name="Google Shape;142;p22"/>
          <p:cNvSpPr/>
          <p:nvPr/>
        </p:nvSpPr>
        <p:spPr>
          <a:xfrm>
            <a:off x="3790275" y="2718638"/>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2S</a:t>
            </a:r>
            <a:endParaRPr/>
          </a:p>
        </p:txBody>
      </p:sp>
      <p:sp>
        <p:nvSpPr>
          <p:cNvPr id="143" name="Google Shape;143;p22"/>
          <p:cNvSpPr/>
          <p:nvPr/>
        </p:nvSpPr>
        <p:spPr>
          <a:xfrm>
            <a:off x="6417475" y="2718650"/>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2S</a:t>
            </a:r>
            <a:endParaRPr/>
          </a:p>
        </p:txBody>
      </p:sp>
      <p:sp>
        <p:nvSpPr>
          <p:cNvPr id="144" name="Google Shape;144;p22"/>
          <p:cNvSpPr/>
          <p:nvPr/>
        </p:nvSpPr>
        <p:spPr>
          <a:xfrm>
            <a:off x="2402700" y="4085825"/>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4S</a:t>
            </a:r>
            <a:endParaRPr/>
          </a:p>
        </p:txBody>
      </p:sp>
      <p:sp>
        <p:nvSpPr>
          <p:cNvPr id="145" name="Google Shape;145;p22"/>
          <p:cNvSpPr/>
          <p:nvPr/>
        </p:nvSpPr>
        <p:spPr>
          <a:xfrm>
            <a:off x="5131950" y="4085825"/>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4S</a:t>
            </a:r>
            <a:endParaRPr/>
          </a:p>
        </p:txBody>
      </p:sp>
      <p:sp>
        <p:nvSpPr>
          <p:cNvPr id="146" name="Google Shape;146;p22"/>
          <p:cNvSpPr/>
          <p:nvPr/>
        </p:nvSpPr>
        <p:spPr>
          <a:xfrm>
            <a:off x="8029800" y="1388825"/>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2⁰ S</a:t>
            </a:r>
            <a:endParaRPr/>
          </a:p>
        </p:txBody>
      </p:sp>
      <p:sp>
        <p:nvSpPr>
          <p:cNvPr id="147" name="Google Shape;147;p22"/>
          <p:cNvSpPr/>
          <p:nvPr/>
        </p:nvSpPr>
        <p:spPr>
          <a:xfrm>
            <a:off x="8029800" y="2718625"/>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2¹ S</a:t>
            </a:r>
            <a:endParaRPr/>
          </a:p>
        </p:txBody>
      </p:sp>
      <p:sp>
        <p:nvSpPr>
          <p:cNvPr id="148" name="Google Shape;148;p22"/>
          <p:cNvSpPr/>
          <p:nvPr/>
        </p:nvSpPr>
        <p:spPr>
          <a:xfrm>
            <a:off x="8029800" y="4048425"/>
            <a:ext cx="537900" cy="2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2² S</a:t>
            </a:r>
            <a:endParaRPr/>
          </a:p>
        </p:txBody>
      </p:sp>
      <p:cxnSp>
        <p:nvCxnSpPr>
          <p:cNvPr id="149" name="Google Shape;149;p22"/>
          <p:cNvCxnSpPr/>
          <p:nvPr/>
        </p:nvCxnSpPr>
        <p:spPr>
          <a:xfrm>
            <a:off x="680350" y="1802950"/>
            <a:ext cx="0" cy="127500"/>
          </a:xfrm>
          <a:prstGeom prst="straightConnector1">
            <a:avLst/>
          </a:prstGeom>
          <a:noFill/>
          <a:ln w="9525" cap="flat" cmpd="sng">
            <a:solidFill>
              <a:srgbClr val="FF0000"/>
            </a:solidFill>
            <a:prstDash val="solid"/>
            <a:round/>
            <a:headEnd type="none" w="med" len="med"/>
            <a:tailEnd type="none" w="med" len="med"/>
          </a:ln>
        </p:spPr>
      </p:cxnSp>
      <p:cxnSp>
        <p:nvCxnSpPr>
          <p:cNvPr id="150" name="Google Shape;150;p22"/>
          <p:cNvCxnSpPr/>
          <p:nvPr/>
        </p:nvCxnSpPr>
        <p:spPr>
          <a:xfrm rot="10800000" flipH="1">
            <a:off x="662475" y="1924750"/>
            <a:ext cx="6795000" cy="11400"/>
          </a:xfrm>
          <a:prstGeom prst="straightConnector1">
            <a:avLst/>
          </a:prstGeom>
          <a:noFill/>
          <a:ln w="9525" cap="flat" cmpd="sng">
            <a:solidFill>
              <a:srgbClr val="FF0000"/>
            </a:solidFill>
            <a:prstDash val="solid"/>
            <a:round/>
            <a:headEnd type="none" w="med" len="med"/>
            <a:tailEnd type="none" w="med" len="med"/>
          </a:ln>
        </p:spPr>
      </p:cxnSp>
      <p:cxnSp>
        <p:nvCxnSpPr>
          <p:cNvPr id="151" name="Google Shape;151;p22"/>
          <p:cNvCxnSpPr/>
          <p:nvPr/>
        </p:nvCxnSpPr>
        <p:spPr>
          <a:xfrm flipH="1">
            <a:off x="7466950" y="1779050"/>
            <a:ext cx="7200" cy="134400"/>
          </a:xfrm>
          <a:prstGeom prst="straightConnector1">
            <a:avLst/>
          </a:prstGeom>
          <a:noFill/>
          <a:ln w="9525" cap="flat" cmpd="sng">
            <a:solidFill>
              <a:srgbClr val="FF0000"/>
            </a:solidFill>
            <a:prstDash val="solid"/>
            <a:round/>
            <a:headEnd type="none" w="med" len="med"/>
            <a:tailEnd type="none" w="med" len="med"/>
          </a:ln>
        </p:spPr>
      </p:cxnSp>
      <p:cxnSp>
        <p:nvCxnSpPr>
          <p:cNvPr id="152" name="Google Shape;152;p22"/>
          <p:cNvCxnSpPr/>
          <p:nvPr/>
        </p:nvCxnSpPr>
        <p:spPr>
          <a:xfrm flipH="1">
            <a:off x="4056525" y="1891625"/>
            <a:ext cx="6900" cy="184200"/>
          </a:xfrm>
          <a:prstGeom prst="straightConnector1">
            <a:avLst/>
          </a:prstGeom>
          <a:noFill/>
          <a:ln w="9525" cap="flat" cmpd="sng">
            <a:solidFill>
              <a:srgbClr val="FF0000"/>
            </a:solidFill>
            <a:prstDash val="solid"/>
            <a:round/>
            <a:headEnd type="none" w="med" len="med"/>
            <a:tailEnd type="none" w="med" len="med"/>
          </a:ln>
        </p:spPr>
      </p:cxnSp>
      <p:sp>
        <p:nvSpPr>
          <p:cNvPr id="153" name="Google Shape;153;p22"/>
          <p:cNvSpPr txBox="1"/>
          <p:nvPr/>
        </p:nvSpPr>
        <p:spPr>
          <a:xfrm>
            <a:off x="2929425" y="2005649"/>
            <a:ext cx="25608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Time complexity Merge(N) is O(N) in worst and best case</a:t>
            </a:r>
            <a:endParaRPr>
              <a:solidFill>
                <a:schemeClr val="lt1"/>
              </a:solidFill>
            </a:endParaRPr>
          </a:p>
        </p:txBody>
      </p:sp>
      <p:cxnSp>
        <p:nvCxnSpPr>
          <p:cNvPr id="154" name="Google Shape;154;p22"/>
          <p:cNvCxnSpPr/>
          <p:nvPr/>
        </p:nvCxnSpPr>
        <p:spPr>
          <a:xfrm flipH="1">
            <a:off x="7826400" y="1388825"/>
            <a:ext cx="203400" cy="14400"/>
          </a:xfrm>
          <a:prstGeom prst="straightConnector1">
            <a:avLst/>
          </a:prstGeom>
          <a:noFill/>
          <a:ln w="9525" cap="flat" cmpd="sng">
            <a:solidFill>
              <a:srgbClr val="FF0000"/>
            </a:solidFill>
            <a:prstDash val="solid"/>
            <a:round/>
            <a:headEnd type="none" w="med" len="med"/>
            <a:tailEnd type="none" w="med" len="med"/>
          </a:ln>
        </p:spPr>
      </p:cxnSp>
      <p:cxnSp>
        <p:nvCxnSpPr>
          <p:cNvPr id="155" name="Google Shape;155;p22"/>
          <p:cNvCxnSpPr/>
          <p:nvPr/>
        </p:nvCxnSpPr>
        <p:spPr>
          <a:xfrm>
            <a:off x="7875125" y="1411750"/>
            <a:ext cx="0" cy="2908500"/>
          </a:xfrm>
          <a:prstGeom prst="straightConnector1">
            <a:avLst/>
          </a:prstGeom>
          <a:noFill/>
          <a:ln w="9525" cap="flat" cmpd="sng">
            <a:solidFill>
              <a:srgbClr val="FF0000"/>
            </a:solidFill>
            <a:prstDash val="solid"/>
            <a:round/>
            <a:headEnd type="none" w="med" len="med"/>
            <a:tailEnd type="none" w="med" len="med"/>
          </a:ln>
        </p:spPr>
      </p:cxnSp>
      <p:cxnSp>
        <p:nvCxnSpPr>
          <p:cNvPr id="156" name="Google Shape;156;p22"/>
          <p:cNvCxnSpPr/>
          <p:nvPr/>
        </p:nvCxnSpPr>
        <p:spPr>
          <a:xfrm flipH="1">
            <a:off x="7861200" y="4303275"/>
            <a:ext cx="203400" cy="14400"/>
          </a:xfrm>
          <a:prstGeom prst="straightConnector1">
            <a:avLst/>
          </a:prstGeom>
          <a:noFill/>
          <a:ln w="9525" cap="flat" cmpd="sng">
            <a:solidFill>
              <a:srgbClr val="FF0000"/>
            </a:solidFill>
            <a:prstDash val="solid"/>
            <a:round/>
            <a:headEnd type="none" w="med" len="med"/>
            <a:tailEnd type="none" w="med" len="med"/>
          </a:ln>
        </p:spPr>
      </p:cxnSp>
      <p:cxnSp>
        <p:nvCxnSpPr>
          <p:cNvPr id="157" name="Google Shape;157;p22"/>
          <p:cNvCxnSpPr/>
          <p:nvPr/>
        </p:nvCxnSpPr>
        <p:spPr>
          <a:xfrm flipH="1">
            <a:off x="7705025" y="2718625"/>
            <a:ext cx="170100" cy="19800"/>
          </a:xfrm>
          <a:prstGeom prst="straightConnector1">
            <a:avLst/>
          </a:prstGeom>
          <a:noFill/>
          <a:ln w="9525" cap="flat" cmpd="sng">
            <a:solidFill>
              <a:srgbClr val="FF0000"/>
            </a:solidFill>
            <a:prstDash val="solid"/>
            <a:round/>
            <a:headEnd type="none" w="med" len="med"/>
            <a:tailEnd type="none" w="med" len="med"/>
          </a:ln>
        </p:spPr>
      </p:cxnSp>
      <p:sp>
        <p:nvSpPr>
          <p:cNvPr id="158" name="Google Shape;158;p22"/>
          <p:cNvSpPr txBox="1"/>
          <p:nvPr/>
        </p:nvSpPr>
        <p:spPr>
          <a:xfrm>
            <a:off x="7016400" y="2455500"/>
            <a:ext cx="1013400" cy="23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rPr>
              <a:t>Repeat Log2(N/S) times</a:t>
            </a:r>
            <a:endParaRPr sz="10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Complexity of Hybrid Sort</a:t>
            </a:r>
            <a:endParaRPr/>
          </a:p>
        </p:txBody>
      </p:sp>
      <p:sp>
        <p:nvSpPr>
          <p:cNvPr id="164" name="Google Shape;164;p23"/>
          <p:cNvSpPr txBox="1">
            <a:spLocks noGrp="1"/>
          </p:cNvSpPr>
          <p:nvPr>
            <p:ph type="body" idx="1"/>
          </p:nvPr>
        </p:nvSpPr>
        <p:spPr>
          <a:xfrm>
            <a:off x="1043475" y="1776975"/>
            <a:ext cx="6831600" cy="233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Best Case:	   O((n/S)(S) + n * log(n/S))   =    O(n + n log(n/S))</a:t>
            </a:r>
            <a:endParaRPr/>
          </a:p>
          <a:p>
            <a:pPr marL="0" lvl="0" indent="0" algn="l" rtl="0">
              <a:spcBef>
                <a:spcPts val="1200"/>
              </a:spcBef>
              <a:spcAft>
                <a:spcPts val="0"/>
              </a:spcAft>
              <a:buNone/>
            </a:pPr>
            <a:r>
              <a:rPr lang="en"/>
              <a:t>	</a:t>
            </a:r>
            <a:endParaRPr/>
          </a:p>
          <a:p>
            <a:pPr marL="0" lvl="0" indent="0" algn="l" rtl="0">
              <a:spcBef>
                <a:spcPts val="1200"/>
              </a:spcBef>
              <a:spcAft>
                <a:spcPts val="0"/>
              </a:spcAft>
              <a:buNone/>
            </a:pPr>
            <a:r>
              <a:rPr lang="en"/>
              <a:t>Worst Case:     O((n/S)(S²) + n * log(n/S))   =    O(nS + n log(n/S))</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Average Case: O((n/S)(S²) + n * log(n/S))   =    O(nS + n log(n/S))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 Generate Input Data</a:t>
            </a:r>
            <a:endParaRPr/>
          </a:p>
          <a:p>
            <a:pPr marL="0" lvl="0" indent="0" algn="l" rtl="0">
              <a:spcBef>
                <a:spcPts val="0"/>
              </a:spcBef>
              <a:spcAft>
                <a:spcPts val="0"/>
              </a:spcAft>
              <a:buNone/>
            </a:pPr>
            <a:endParaRPr/>
          </a:p>
        </p:txBody>
      </p:sp>
      <p:sp>
        <p:nvSpPr>
          <p:cNvPr id="170" name="Google Shape;17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24"/>
          <p:cNvPicPr preferRelativeResize="0"/>
          <p:nvPr/>
        </p:nvPicPr>
        <p:blipFill>
          <a:blip r:embed="rId3">
            <a:alphaModFix/>
          </a:blip>
          <a:stretch>
            <a:fillRect/>
          </a:stretch>
        </p:blipFill>
        <p:spPr>
          <a:xfrm>
            <a:off x="2238213" y="1807800"/>
            <a:ext cx="4667575" cy="2105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Time complexity analysis</a:t>
            </a:r>
            <a:endParaRPr/>
          </a:p>
        </p:txBody>
      </p:sp>
      <p:sp>
        <p:nvSpPr>
          <p:cNvPr id="177" name="Google Shape;17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600">
                <a:solidFill>
                  <a:schemeClr val="dk1"/>
                </a:solidFill>
              </a:rPr>
              <a:t>insertionSort():</a:t>
            </a:r>
            <a:endParaRPr sz="1600">
              <a:solidFill>
                <a:schemeClr val="dk1"/>
              </a:solidFill>
            </a:endParaRPr>
          </a:p>
        </p:txBody>
      </p:sp>
      <p:pic>
        <p:nvPicPr>
          <p:cNvPr id="178" name="Google Shape;178;p25"/>
          <p:cNvPicPr preferRelativeResize="0"/>
          <p:nvPr/>
        </p:nvPicPr>
        <p:blipFill>
          <a:blip r:embed="rId3">
            <a:alphaModFix/>
          </a:blip>
          <a:stretch>
            <a:fillRect/>
          </a:stretch>
        </p:blipFill>
        <p:spPr>
          <a:xfrm>
            <a:off x="5194075" y="1526275"/>
            <a:ext cx="2621875" cy="2868600"/>
          </a:xfrm>
          <a:prstGeom prst="rect">
            <a:avLst/>
          </a:prstGeom>
          <a:noFill/>
          <a:ln>
            <a:noFill/>
          </a:ln>
        </p:spPr>
      </p:pic>
      <p:pic>
        <p:nvPicPr>
          <p:cNvPr id="179" name="Google Shape;179;p25"/>
          <p:cNvPicPr preferRelativeResize="0"/>
          <p:nvPr/>
        </p:nvPicPr>
        <p:blipFill>
          <a:blip r:embed="rId4">
            <a:alphaModFix/>
          </a:blip>
          <a:stretch>
            <a:fillRect/>
          </a:stretch>
        </p:blipFill>
        <p:spPr>
          <a:xfrm>
            <a:off x="492475" y="1587175"/>
            <a:ext cx="4164450" cy="2807700"/>
          </a:xfrm>
          <a:prstGeom prst="rect">
            <a:avLst/>
          </a:prstGeom>
          <a:noFill/>
          <a:ln>
            <a:noFill/>
          </a:ln>
        </p:spPr>
      </p:pic>
      <p:sp>
        <p:nvSpPr>
          <p:cNvPr id="180" name="Google Shape;180;p25"/>
          <p:cNvSpPr txBox="1"/>
          <p:nvPr/>
        </p:nvSpPr>
        <p:spPr>
          <a:xfrm>
            <a:off x="5194075" y="1152475"/>
            <a:ext cx="1960200" cy="3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merge(): </a:t>
            </a:r>
            <a:endParaRPr/>
          </a:p>
        </p:txBody>
      </p:sp>
      <p:sp>
        <p:nvSpPr>
          <p:cNvPr id="181" name="Google Shape;181;p25"/>
          <p:cNvSpPr txBox="1"/>
          <p:nvPr/>
        </p:nvSpPr>
        <p:spPr>
          <a:xfrm>
            <a:off x="1293350" y="2257100"/>
            <a:ext cx="572400" cy="173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5"/>
          <p:cNvSpPr txBox="1"/>
          <p:nvPr/>
        </p:nvSpPr>
        <p:spPr>
          <a:xfrm>
            <a:off x="5552125" y="1710650"/>
            <a:ext cx="693900" cy="1302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 Time complexity analysis</a:t>
            </a:r>
            <a:endParaRPr/>
          </a:p>
        </p:txBody>
      </p:sp>
      <p:sp>
        <p:nvSpPr>
          <p:cNvPr id="188" name="Google Shape;188;p26"/>
          <p:cNvSpPr txBox="1">
            <a:spLocks noGrp="1"/>
          </p:cNvSpPr>
          <p:nvPr>
            <p:ph type="body" idx="1"/>
          </p:nvPr>
        </p:nvSpPr>
        <p:spPr>
          <a:xfrm>
            <a:off x="1907650" y="1941775"/>
            <a:ext cx="4719900" cy="1468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0" algn="l" rtl="0">
              <a:spcBef>
                <a:spcPts val="0"/>
              </a:spcBef>
              <a:spcAft>
                <a:spcPts val="0"/>
              </a:spcAft>
              <a:buNone/>
            </a:pPr>
            <a:r>
              <a:rPr lang="en" i="1">
                <a:solidFill>
                  <a:schemeClr val="dk1"/>
                </a:solidFill>
              </a:rPr>
              <a:t>Best Case:	   O(n + n log(n/S))</a:t>
            </a:r>
            <a:endParaRPr i="1">
              <a:solidFill>
                <a:schemeClr val="dk1"/>
              </a:solidFill>
            </a:endParaRPr>
          </a:p>
          <a:p>
            <a:pPr marL="457200" lvl="0" indent="0" algn="l" rtl="0">
              <a:spcBef>
                <a:spcPts val="1200"/>
              </a:spcBef>
              <a:spcAft>
                <a:spcPts val="0"/>
              </a:spcAft>
              <a:buNone/>
            </a:pPr>
            <a:r>
              <a:rPr lang="en" i="1">
                <a:solidFill>
                  <a:schemeClr val="dk1"/>
                </a:solidFill>
              </a:rPr>
              <a:t>Worst Case:     O(nS + n log(n/S))</a:t>
            </a:r>
            <a:endParaRPr i="1">
              <a:solidFill>
                <a:schemeClr val="dk1"/>
              </a:solidFill>
            </a:endParaRPr>
          </a:p>
          <a:p>
            <a:pPr marL="457200" lvl="0" indent="0" algn="l" rtl="0">
              <a:spcBef>
                <a:spcPts val="1200"/>
              </a:spcBef>
              <a:spcAft>
                <a:spcPts val="1200"/>
              </a:spcAft>
              <a:buNone/>
            </a:pPr>
            <a:r>
              <a:rPr lang="en" i="1">
                <a:solidFill>
                  <a:schemeClr val="dk1"/>
                </a:solidFill>
              </a:rPr>
              <a:t>Average Case: O(nS + n log(n/S))</a:t>
            </a:r>
            <a:endParaRPr i="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ci) </a:t>
            </a:r>
            <a:r>
              <a:rPr lang="en" sz="2466"/>
              <a:t>Time complexity analysis: Key Comparisons vs Input size</a:t>
            </a:r>
            <a:endParaRPr/>
          </a:p>
        </p:txBody>
      </p:sp>
      <p:sp>
        <p:nvSpPr>
          <p:cNvPr id="194" name="Google Shape;19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5" name="Google Shape;195;p27"/>
          <p:cNvPicPr preferRelativeResize="0"/>
          <p:nvPr/>
        </p:nvPicPr>
        <p:blipFill>
          <a:blip r:embed="rId3">
            <a:alphaModFix/>
          </a:blip>
          <a:stretch>
            <a:fillRect/>
          </a:stretch>
        </p:blipFill>
        <p:spPr>
          <a:xfrm>
            <a:off x="390325" y="1243376"/>
            <a:ext cx="8146574" cy="3234576"/>
          </a:xfrm>
          <a:prstGeom prst="rect">
            <a:avLst/>
          </a:prstGeom>
          <a:noFill/>
          <a:ln>
            <a:noFill/>
          </a:ln>
        </p:spPr>
      </p:pic>
      <p:sp>
        <p:nvSpPr>
          <p:cNvPr id="196" name="Google Shape;196;p27"/>
          <p:cNvSpPr txBox="1"/>
          <p:nvPr/>
        </p:nvSpPr>
        <p:spPr>
          <a:xfrm>
            <a:off x="417300" y="1745350"/>
            <a:ext cx="2914500" cy="468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 </a:t>
            </a:r>
            <a:r>
              <a:rPr lang="en" sz="2466"/>
              <a:t>Time complexity analysis: Key Comparisons vs Input size</a:t>
            </a:r>
            <a:endParaRPr sz="2466"/>
          </a:p>
        </p:txBody>
      </p:sp>
      <p:pic>
        <p:nvPicPr>
          <p:cNvPr id="202" name="Google Shape;202;p28"/>
          <p:cNvPicPr preferRelativeResize="0"/>
          <p:nvPr/>
        </p:nvPicPr>
        <p:blipFill>
          <a:blip r:embed="rId3">
            <a:alphaModFix/>
          </a:blip>
          <a:stretch>
            <a:fillRect/>
          </a:stretch>
        </p:blipFill>
        <p:spPr>
          <a:xfrm>
            <a:off x="520075" y="1197675"/>
            <a:ext cx="4522925" cy="3656325"/>
          </a:xfrm>
          <a:prstGeom prst="rect">
            <a:avLst/>
          </a:prstGeom>
          <a:noFill/>
          <a:ln>
            <a:noFill/>
          </a:ln>
        </p:spPr>
      </p:pic>
      <p:sp>
        <p:nvSpPr>
          <p:cNvPr id="203" name="Google Shape;203;p28"/>
          <p:cNvSpPr txBox="1"/>
          <p:nvPr/>
        </p:nvSpPr>
        <p:spPr>
          <a:xfrm>
            <a:off x="5251900" y="1446750"/>
            <a:ext cx="3424800" cy="2781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S=5</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Input range: 1000 to 10,000,000</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Each point on the graph is the average of 100 random tests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Conclusion</a:t>
            </a:r>
            <a:endParaRPr/>
          </a:p>
          <a:p>
            <a:pPr marL="457200" lvl="0" indent="0" algn="l" rtl="0">
              <a:spcBef>
                <a:spcPts val="0"/>
              </a:spcBef>
              <a:spcAft>
                <a:spcPts val="0"/>
              </a:spcAft>
              <a:buNone/>
            </a:pPr>
            <a:r>
              <a:rPr lang="en"/>
              <a:t>- </a:t>
            </a:r>
            <a:r>
              <a:rPr lang="en">
                <a:solidFill>
                  <a:schemeClr val="dk1"/>
                </a:solidFill>
              </a:rPr>
              <a:t>As S increase, average key comparisons increase</a:t>
            </a:r>
            <a:endParaRPr>
              <a:solidFill>
                <a:schemeClr val="dk1"/>
              </a:solidFill>
            </a:endParaRPr>
          </a:p>
          <a:p>
            <a:pPr marL="457200" lvl="0" indent="0" algn="l" rtl="0">
              <a:spcBef>
                <a:spcPts val="0"/>
              </a:spcBef>
              <a:spcAft>
                <a:spcPts val="0"/>
              </a:spcAft>
              <a:buNone/>
            </a:pPr>
            <a:r>
              <a:rPr lang="en">
                <a:solidFill>
                  <a:schemeClr val="dk1"/>
                </a:solidFill>
              </a:rPr>
              <a:t>- Graphs grow at relatively same rate</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cii) </a:t>
            </a:r>
            <a:r>
              <a:rPr lang="en" sz="2466"/>
              <a:t>Time complexity analysis: Key Comparisons vs S</a:t>
            </a:r>
            <a:endParaRPr/>
          </a:p>
        </p:txBody>
      </p:sp>
      <p:pic>
        <p:nvPicPr>
          <p:cNvPr id="209" name="Google Shape;209;p29"/>
          <p:cNvPicPr preferRelativeResize="0"/>
          <p:nvPr/>
        </p:nvPicPr>
        <p:blipFill>
          <a:blip r:embed="rId3">
            <a:alphaModFix/>
          </a:blip>
          <a:stretch>
            <a:fillRect/>
          </a:stretch>
        </p:blipFill>
        <p:spPr>
          <a:xfrm>
            <a:off x="477075" y="1268363"/>
            <a:ext cx="7989423" cy="3184624"/>
          </a:xfrm>
          <a:prstGeom prst="rect">
            <a:avLst/>
          </a:prstGeom>
          <a:noFill/>
          <a:ln>
            <a:noFill/>
          </a:ln>
        </p:spPr>
      </p:pic>
      <p:sp>
        <p:nvSpPr>
          <p:cNvPr id="210" name="Google Shape;210;p29"/>
          <p:cNvSpPr txBox="1"/>
          <p:nvPr/>
        </p:nvSpPr>
        <p:spPr>
          <a:xfrm>
            <a:off x="477075" y="1762675"/>
            <a:ext cx="3218100" cy="425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cii) </a:t>
            </a:r>
            <a:r>
              <a:rPr lang="en" sz="2466"/>
              <a:t>Time complexity analysis: Key Comparisons vs S</a:t>
            </a:r>
            <a:endParaRPr sz="2466"/>
          </a:p>
        </p:txBody>
      </p:sp>
      <p:pic>
        <p:nvPicPr>
          <p:cNvPr id="216" name="Google Shape;216;p30"/>
          <p:cNvPicPr preferRelativeResize="0"/>
          <p:nvPr/>
        </p:nvPicPr>
        <p:blipFill>
          <a:blip r:embed="rId3">
            <a:alphaModFix/>
          </a:blip>
          <a:stretch>
            <a:fillRect/>
          </a:stretch>
        </p:blipFill>
        <p:spPr>
          <a:xfrm>
            <a:off x="616800" y="1197675"/>
            <a:ext cx="4692476" cy="3534626"/>
          </a:xfrm>
          <a:prstGeom prst="rect">
            <a:avLst/>
          </a:prstGeom>
          <a:noFill/>
          <a:ln>
            <a:noFill/>
          </a:ln>
        </p:spPr>
      </p:pic>
      <p:sp>
        <p:nvSpPr>
          <p:cNvPr id="217" name="Google Shape;217;p30"/>
          <p:cNvSpPr txBox="1"/>
          <p:nvPr/>
        </p:nvSpPr>
        <p:spPr>
          <a:xfrm>
            <a:off x="5616975" y="1394575"/>
            <a:ext cx="3059700" cy="285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30"/>
          <p:cNvSpPr txBox="1"/>
          <p:nvPr/>
        </p:nvSpPr>
        <p:spPr>
          <a:xfrm>
            <a:off x="5443125" y="1394575"/>
            <a:ext cx="3407400" cy="2990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 = 100,000</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 range: 1 to 250</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solidFill>
                  <a:schemeClr val="dk1"/>
                </a:solidFill>
              </a:rPr>
              <a:t>Each point on the graph is the average of 100 random tests</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Conclusion</a:t>
            </a:r>
            <a:endParaRPr>
              <a:solidFill>
                <a:schemeClr val="dk1"/>
              </a:solidFill>
            </a:endParaRPr>
          </a:p>
          <a:p>
            <a:pPr marL="457200" lvl="0" indent="0" algn="l" rtl="0">
              <a:spcBef>
                <a:spcPts val="0"/>
              </a:spcBef>
              <a:spcAft>
                <a:spcPts val="0"/>
              </a:spcAft>
              <a:buNone/>
            </a:pPr>
            <a:r>
              <a:rPr lang="en">
                <a:solidFill>
                  <a:schemeClr val="dk1"/>
                </a:solidFill>
              </a:rPr>
              <a:t>- As S increase, average key comparisons increase </a:t>
            </a:r>
            <a:endParaRPr>
              <a:solidFill>
                <a:schemeClr val="dk1"/>
              </a:solidFill>
            </a:endParaRPr>
          </a:p>
          <a:p>
            <a:pPr marL="457200" lvl="0" indent="0" algn="l" rtl="0">
              <a:spcBef>
                <a:spcPts val="0"/>
              </a:spcBef>
              <a:spcAft>
                <a:spcPts val="0"/>
              </a:spcAft>
              <a:buNone/>
            </a:pPr>
            <a:r>
              <a:rPr lang="en">
                <a:solidFill>
                  <a:schemeClr val="dk1"/>
                </a:solidFill>
              </a:rPr>
              <a:t>- Graphs grow at different rate</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txBox="1">
            <a:spLocks noGrp="1"/>
          </p:cNvSpPr>
          <p:nvPr>
            <p:ph type="title"/>
          </p:nvPr>
        </p:nvSpPr>
        <p:spPr>
          <a:xfrm>
            <a:off x="311700" y="236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(iii)	Finding the Optimal Value of S</a:t>
            </a:r>
            <a:endParaRPr/>
          </a:p>
        </p:txBody>
      </p:sp>
      <p:sp>
        <p:nvSpPr>
          <p:cNvPr id="224" name="Google Shape;224;p31"/>
          <p:cNvSpPr txBox="1"/>
          <p:nvPr/>
        </p:nvSpPr>
        <p:spPr>
          <a:xfrm>
            <a:off x="0" y="1089000"/>
            <a:ext cx="5068200" cy="1898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Our Optimal Range of S is </a:t>
            </a:r>
            <a:r>
              <a:rPr lang="en" b="1"/>
              <a:t>S[30,55]</a:t>
            </a:r>
            <a:endParaRPr b="1"/>
          </a:p>
          <a:p>
            <a:pPr marL="457200" lvl="0" indent="-317500" algn="l" rtl="0">
              <a:spcBef>
                <a:spcPts val="0"/>
              </a:spcBef>
              <a:spcAft>
                <a:spcPts val="0"/>
              </a:spcAft>
              <a:buSzPts val="1400"/>
              <a:buChar char="-"/>
            </a:pPr>
            <a:r>
              <a:rPr lang="en"/>
              <a:t>Collect data on arraySizes(i) from 1000 to 1,000,000 at increments of 399960 </a:t>
            </a:r>
            <a:endParaRPr/>
          </a:p>
          <a:p>
            <a:pPr marL="457200" lvl="0" indent="0" algn="l" rtl="0">
              <a:spcBef>
                <a:spcPts val="0"/>
              </a:spcBef>
              <a:spcAft>
                <a:spcPts val="0"/>
              </a:spcAft>
              <a:buNone/>
            </a:pPr>
            <a:endParaRPr/>
          </a:p>
          <a:p>
            <a:pPr marL="457200" lvl="0" indent="0" algn="l" rtl="0">
              <a:spcBef>
                <a:spcPts val="0"/>
              </a:spcBef>
              <a:spcAft>
                <a:spcPts val="0"/>
              </a:spcAft>
              <a:buNone/>
            </a:pPr>
            <a:r>
              <a:rPr lang="en"/>
              <a:t>for(i=1000;i&lt;=1,000,000;i+=399960)//iterates 26 times</a:t>
            </a:r>
            <a:endParaRPr/>
          </a:p>
          <a:p>
            <a:pPr marL="457200" lvl="0" indent="0" algn="l" rtl="0">
              <a:spcBef>
                <a:spcPts val="0"/>
              </a:spcBef>
              <a:spcAft>
                <a:spcPts val="0"/>
              </a:spcAft>
              <a:buNone/>
            </a:pPr>
            <a:r>
              <a:rPr lang="en"/>
              <a:t>{</a:t>
            </a:r>
            <a:endParaRPr/>
          </a:p>
          <a:p>
            <a:pPr marL="914400" lvl="0" indent="0" algn="l" rtl="0">
              <a:spcBef>
                <a:spcPts val="0"/>
              </a:spcBef>
              <a:spcAft>
                <a:spcPts val="0"/>
              </a:spcAft>
              <a:buNone/>
            </a:pPr>
            <a:r>
              <a:rPr lang="en"/>
              <a:t>//collect data</a:t>
            </a:r>
            <a:endParaRPr/>
          </a:p>
          <a:p>
            <a:pPr marL="457200" lvl="0" indent="0" algn="l" rtl="0">
              <a:spcBef>
                <a:spcPts val="0"/>
              </a:spcBef>
              <a:spcAft>
                <a:spcPts val="0"/>
              </a:spcAft>
              <a:buNone/>
            </a:pPr>
            <a:r>
              <a:rPr lang="en"/>
              <a:t>}</a:t>
            </a:r>
            <a:endParaRPr/>
          </a:p>
          <a:p>
            <a:pPr marL="457200" lvl="0" indent="0" algn="l" rtl="0">
              <a:spcBef>
                <a:spcPts val="0"/>
              </a:spcBef>
              <a:spcAft>
                <a:spcPts val="0"/>
              </a:spcAft>
              <a:buNone/>
            </a:pPr>
            <a:endParaRPr/>
          </a:p>
          <a:p>
            <a:pPr marL="457200" lvl="0" indent="-317500" algn="l" rtl="0">
              <a:spcBef>
                <a:spcPts val="0"/>
              </a:spcBef>
              <a:spcAft>
                <a:spcPts val="0"/>
              </a:spcAft>
              <a:buClr>
                <a:schemeClr val="dk1"/>
              </a:buClr>
              <a:buSzPts val="1400"/>
              <a:buChar char="-"/>
            </a:pPr>
            <a:r>
              <a:rPr lang="en">
                <a:solidFill>
                  <a:schemeClr val="dk1"/>
                </a:solidFill>
              </a:rPr>
              <a:t>We test performance of hybridSort for range S[0,250]</a:t>
            </a:r>
            <a:endParaRPr/>
          </a:p>
          <a:p>
            <a:pPr marL="457200" lvl="0" indent="-317500" algn="l" rtl="0">
              <a:spcBef>
                <a:spcPts val="0"/>
              </a:spcBef>
              <a:spcAft>
                <a:spcPts val="0"/>
              </a:spcAft>
              <a:buSzPts val="1400"/>
              <a:buChar char="-"/>
            </a:pPr>
            <a:r>
              <a:rPr lang="en"/>
              <a:t>Every data point is the average result of 20 random tests</a:t>
            </a:r>
            <a:endParaRPr/>
          </a:p>
          <a:p>
            <a:pPr marL="457200" lvl="0" indent="-317500" algn="l" rtl="0">
              <a:spcBef>
                <a:spcPts val="0"/>
              </a:spcBef>
              <a:spcAft>
                <a:spcPts val="0"/>
              </a:spcAft>
              <a:buSzPts val="1400"/>
              <a:buChar char="-"/>
            </a:pPr>
            <a:r>
              <a:rPr lang="en">
                <a:solidFill>
                  <a:schemeClr val="dk1"/>
                </a:solidFill>
              </a:rPr>
              <a:t>Try to identify a range of S values that would consistently perform optimally across all our array sizes</a:t>
            </a:r>
            <a:endParaRPr/>
          </a:p>
        </p:txBody>
      </p:sp>
      <p:sp>
        <p:nvSpPr>
          <p:cNvPr id="225" name="Google Shape;225;p31"/>
          <p:cNvSpPr txBox="1"/>
          <p:nvPr/>
        </p:nvSpPr>
        <p:spPr>
          <a:xfrm>
            <a:off x="5208175" y="984450"/>
            <a:ext cx="2097000" cy="10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Example graph:</a:t>
            </a:r>
            <a:endParaRPr/>
          </a:p>
        </p:txBody>
      </p:sp>
      <p:pic>
        <p:nvPicPr>
          <p:cNvPr id="226" name="Google Shape;226;p31"/>
          <p:cNvPicPr preferRelativeResize="0"/>
          <p:nvPr/>
        </p:nvPicPr>
        <p:blipFill>
          <a:blip r:embed="rId3">
            <a:alphaModFix/>
          </a:blip>
          <a:stretch>
            <a:fillRect/>
          </a:stretch>
        </p:blipFill>
        <p:spPr>
          <a:xfrm>
            <a:off x="4970025" y="1300800"/>
            <a:ext cx="4002300" cy="3321650"/>
          </a:xfrm>
          <a:prstGeom prst="rect">
            <a:avLst/>
          </a:prstGeom>
          <a:noFill/>
          <a:ln>
            <a:noFill/>
          </a:ln>
        </p:spPr>
      </p:pic>
      <p:cxnSp>
        <p:nvCxnSpPr>
          <p:cNvPr id="227" name="Google Shape;227;p31"/>
          <p:cNvCxnSpPr/>
          <p:nvPr/>
        </p:nvCxnSpPr>
        <p:spPr>
          <a:xfrm>
            <a:off x="5924175" y="3567125"/>
            <a:ext cx="549600" cy="0"/>
          </a:xfrm>
          <a:prstGeom prst="straightConnector1">
            <a:avLst/>
          </a:prstGeom>
          <a:noFill/>
          <a:ln w="9525" cap="flat" cmpd="sng">
            <a:solidFill>
              <a:srgbClr val="FF0000"/>
            </a:solidFill>
            <a:prstDash val="solid"/>
            <a:round/>
            <a:headEnd type="none" w="med" len="med"/>
            <a:tailEnd type="none" w="med" len="med"/>
          </a:ln>
        </p:spPr>
      </p:cxnSp>
      <p:cxnSp>
        <p:nvCxnSpPr>
          <p:cNvPr id="228" name="Google Shape;228;p31"/>
          <p:cNvCxnSpPr/>
          <p:nvPr/>
        </p:nvCxnSpPr>
        <p:spPr>
          <a:xfrm>
            <a:off x="5929025" y="3568725"/>
            <a:ext cx="0" cy="59400"/>
          </a:xfrm>
          <a:prstGeom prst="straightConnector1">
            <a:avLst/>
          </a:prstGeom>
          <a:noFill/>
          <a:ln w="9525" cap="flat" cmpd="sng">
            <a:solidFill>
              <a:srgbClr val="FF0000"/>
            </a:solidFill>
            <a:prstDash val="solid"/>
            <a:round/>
            <a:headEnd type="none" w="med" len="med"/>
            <a:tailEnd type="none" w="med" len="med"/>
          </a:ln>
        </p:spPr>
      </p:cxnSp>
      <p:cxnSp>
        <p:nvCxnSpPr>
          <p:cNvPr id="229" name="Google Shape;229;p31"/>
          <p:cNvCxnSpPr/>
          <p:nvPr/>
        </p:nvCxnSpPr>
        <p:spPr>
          <a:xfrm>
            <a:off x="6469625" y="3568725"/>
            <a:ext cx="0" cy="59400"/>
          </a:xfrm>
          <a:prstGeom prst="straightConnector1">
            <a:avLst/>
          </a:prstGeom>
          <a:noFill/>
          <a:ln w="9525" cap="flat" cmpd="sng">
            <a:solidFill>
              <a:srgbClr val="FF0000"/>
            </a:solidFill>
            <a:prstDash val="solid"/>
            <a:round/>
            <a:headEnd type="none" w="med" len="med"/>
            <a:tailEnd type="none" w="med" len="med"/>
          </a:ln>
        </p:spPr>
      </p:cxnSp>
      <p:sp>
        <p:nvSpPr>
          <p:cNvPr id="230" name="Google Shape;230;p31"/>
          <p:cNvSpPr txBox="1"/>
          <p:nvPr/>
        </p:nvSpPr>
        <p:spPr>
          <a:xfrm>
            <a:off x="5823075" y="3344400"/>
            <a:ext cx="15771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0000"/>
                </a:solidFill>
              </a:rPr>
              <a:t>Optimal range</a:t>
            </a:r>
            <a:endParaRPr sz="700">
              <a:solidFill>
                <a:srgbClr val="FF0000"/>
              </a:solidFill>
            </a:endParaRPr>
          </a:p>
        </p:txBody>
      </p:sp>
      <p:sp>
        <p:nvSpPr>
          <p:cNvPr id="231" name="Google Shape;231;p31"/>
          <p:cNvSpPr/>
          <p:nvPr/>
        </p:nvSpPr>
        <p:spPr>
          <a:xfrm>
            <a:off x="5481125" y="1491075"/>
            <a:ext cx="443100" cy="2815500"/>
          </a:xfrm>
          <a:prstGeom prst="rect">
            <a:avLst/>
          </a:prstGeom>
          <a:noFill/>
          <a:ln w="9525" cap="flat" cmpd="sng">
            <a:solidFill>
              <a:srgbClr val="FFFF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1"/>
          <p:cNvSpPr/>
          <p:nvPr/>
        </p:nvSpPr>
        <p:spPr>
          <a:xfrm>
            <a:off x="5924175" y="1491075"/>
            <a:ext cx="549600" cy="281550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1"/>
          <p:cNvSpPr/>
          <p:nvPr/>
        </p:nvSpPr>
        <p:spPr>
          <a:xfrm>
            <a:off x="6525575" y="1491075"/>
            <a:ext cx="779700" cy="2815500"/>
          </a:xfrm>
          <a:prstGeom prst="rect">
            <a:avLst/>
          </a:prstGeom>
          <a:noFill/>
          <a:ln w="9525" cap="flat" cmpd="sng">
            <a:solidFill>
              <a:srgbClr val="00FF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1"/>
          <p:cNvSpPr/>
          <p:nvPr/>
        </p:nvSpPr>
        <p:spPr>
          <a:xfrm>
            <a:off x="7400175" y="1491075"/>
            <a:ext cx="1432200" cy="2815500"/>
          </a:xfrm>
          <a:prstGeom prst="rect">
            <a:avLst/>
          </a:prstGeom>
          <a:noFill/>
          <a:ln w="9525" cap="flat" cmpd="sng">
            <a:solidFill>
              <a:srgbClr val="9900FF"/>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1"/>
          <p:cNvSpPr txBox="1"/>
          <p:nvPr/>
        </p:nvSpPr>
        <p:spPr>
          <a:xfrm>
            <a:off x="6567450" y="981713"/>
            <a:ext cx="2097000" cy="1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Optimal Range S[25,75]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2" name="Google Shape;62;p14"/>
          <p:cNvPicPr preferRelativeResize="0"/>
          <p:nvPr/>
        </p:nvPicPr>
        <p:blipFill>
          <a:blip r:embed="rId3">
            <a:alphaModFix/>
          </a:blip>
          <a:stretch>
            <a:fillRect/>
          </a:stretch>
        </p:blipFill>
        <p:spPr>
          <a:xfrm>
            <a:off x="909088" y="1789900"/>
            <a:ext cx="7325825" cy="1756750"/>
          </a:xfrm>
          <a:prstGeom prst="rect">
            <a:avLst/>
          </a:prstGeom>
          <a:noFill/>
          <a:ln>
            <a:noFill/>
          </a:ln>
        </p:spPr>
      </p:pic>
      <p:cxnSp>
        <p:nvCxnSpPr>
          <p:cNvPr id="63" name="Google Shape;63;p14"/>
          <p:cNvCxnSpPr/>
          <p:nvPr/>
        </p:nvCxnSpPr>
        <p:spPr>
          <a:xfrm>
            <a:off x="1821800" y="3188150"/>
            <a:ext cx="6329400" cy="0"/>
          </a:xfrm>
          <a:prstGeom prst="straightConnector1">
            <a:avLst/>
          </a:prstGeom>
          <a:noFill/>
          <a:ln w="38100" cap="flat" cmpd="sng">
            <a:solidFill>
              <a:srgbClr val="FF0000"/>
            </a:solidFill>
            <a:prstDash val="solid"/>
            <a:round/>
            <a:headEnd type="none" w="med" len="med"/>
            <a:tailEnd type="none" w="med" len="med"/>
          </a:ln>
        </p:spPr>
      </p:cxnSp>
      <p:cxnSp>
        <p:nvCxnSpPr>
          <p:cNvPr id="64" name="Google Shape;64;p14"/>
          <p:cNvCxnSpPr/>
          <p:nvPr/>
        </p:nvCxnSpPr>
        <p:spPr>
          <a:xfrm>
            <a:off x="957600" y="3445050"/>
            <a:ext cx="3387900" cy="162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32"/>
          <p:cNvGrpSpPr/>
          <p:nvPr/>
        </p:nvGrpSpPr>
        <p:grpSpPr>
          <a:xfrm>
            <a:off x="659300" y="143000"/>
            <a:ext cx="3712025" cy="3075500"/>
            <a:chOff x="236150" y="926975"/>
            <a:chExt cx="3712025" cy="3075500"/>
          </a:xfrm>
        </p:grpSpPr>
        <p:pic>
          <p:nvPicPr>
            <p:cNvPr id="241" name="Google Shape;241;p32"/>
            <p:cNvPicPr preferRelativeResize="0"/>
            <p:nvPr/>
          </p:nvPicPr>
          <p:blipFill>
            <a:blip r:embed="rId3">
              <a:alphaModFix/>
            </a:blip>
            <a:stretch>
              <a:fillRect/>
            </a:stretch>
          </p:blipFill>
          <p:spPr>
            <a:xfrm>
              <a:off x="236150" y="926975"/>
              <a:ext cx="3712025" cy="3075500"/>
            </a:xfrm>
            <a:prstGeom prst="rect">
              <a:avLst/>
            </a:prstGeom>
            <a:noFill/>
            <a:ln>
              <a:noFill/>
            </a:ln>
          </p:spPr>
        </p:pic>
        <p:cxnSp>
          <p:nvCxnSpPr>
            <p:cNvPr id="242" name="Google Shape;242;p32"/>
            <p:cNvCxnSpPr/>
            <p:nvPr/>
          </p:nvCxnSpPr>
          <p:spPr>
            <a:xfrm>
              <a:off x="931175" y="3186275"/>
              <a:ext cx="477900" cy="300"/>
            </a:xfrm>
            <a:prstGeom prst="straightConnector1">
              <a:avLst/>
            </a:prstGeom>
            <a:noFill/>
            <a:ln w="9525" cap="flat" cmpd="sng">
              <a:solidFill>
                <a:srgbClr val="FF0000"/>
              </a:solidFill>
              <a:prstDash val="solid"/>
              <a:round/>
              <a:headEnd type="none" w="med" len="med"/>
              <a:tailEnd type="none" w="med" len="med"/>
            </a:ln>
          </p:spPr>
        </p:cxnSp>
        <p:cxnSp>
          <p:nvCxnSpPr>
            <p:cNvPr id="243" name="Google Shape;243;p32"/>
            <p:cNvCxnSpPr/>
            <p:nvPr/>
          </p:nvCxnSpPr>
          <p:spPr>
            <a:xfrm>
              <a:off x="931038" y="3184725"/>
              <a:ext cx="0" cy="59400"/>
            </a:xfrm>
            <a:prstGeom prst="straightConnector1">
              <a:avLst/>
            </a:prstGeom>
            <a:noFill/>
            <a:ln w="9525" cap="flat" cmpd="sng">
              <a:solidFill>
                <a:srgbClr val="FF0000"/>
              </a:solidFill>
              <a:prstDash val="solid"/>
              <a:round/>
              <a:headEnd type="none" w="med" len="med"/>
              <a:tailEnd type="none" w="med" len="med"/>
            </a:ln>
          </p:spPr>
        </p:cxnSp>
        <p:cxnSp>
          <p:nvCxnSpPr>
            <p:cNvPr id="244" name="Google Shape;244;p32"/>
            <p:cNvCxnSpPr/>
            <p:nvPr/>
          </p:nvCxnSpPr>
          <p:spPr>
            <a:xfrm>
              <a:off x="1409196" y="3184725"/>
              <a:ext cx="0" cy="59400"/>
            </a:xfrm>
            <a:prstGeom prst="straightConnector1">
              <a:avLst/>
            </a:prstGeom>
            <a:noFill/>
            <a:ln w="9525" cap="flat" cmpd="sng">
              <a:solidFill>
                <a:srgbClr val="FF0000"/>
              </a:solidFill>
              <a:prstDash val="solid"/>
              <a:round/>
              <a:headEnd type="none" w="med" len="med"/>
              <a:tailEnd type="none" w="med" len="med"/>
            </a:ln>
          </p:spPr>
        </p:cxnSp>
        <p:sp>
          <p:nvSpPr>
            <p:cNvPr id="245" name="Google Shape;245;p32"/>
            <p:cNvSpPr txBox="1"/>
            <p:nvPr/>
          </p:nvSpPr>
          <p:spPr>
            <a:xfrm>
              <a:off x="798574" y="2973750"/>
              <a:ext cx="14565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0000"/>
                  </a:solidFill>
                </a:rPr>
                <a:t>Optimal range</a:t>
              </a:r>
              <a:endParaRPr sz="700">
                <a:solidFill>
                  <a:srgbClr val="FF0000"/>
                </a:solidFill>
              </a:endParaRPr>
            </a:p>
          </p:txBody>
        </p:sp>
      </p:grpSp>
      <p:grpSp>
        <p:nvGrpSpPr>
          <p:cNvPr id="246" name="Google Shape;246;p32"/>
          <p:cNvGrpSpPr/>
          <p:nvPr/>
        </p:nvGrpSpPr>
        <p:grpSpPr>
          <a:xfrm>
            <a:off x="4829192" y="142997"/>
            <a:ext cx="3863305" cy="3156666"/>
            <a:chOff x="4461050" y="951462"/>
            <a:chExt cx="3594775" cy="3026525"/>
          </a:xfrm>
        </p:grpSpPr>
        <p:pic>
          <p:nvPicPr>
            <p:cNvPr id="247" name="Google Shape;247;p32"/>
            <p:cNvPicPr preferRelativeResize="0"/>
            <p:nvPr/>
          </p:nvPicPr>
          <p:blipFill>
            <a:blip r:embed="rId4">
              <a:alphaModFix/>
            </a:blip>
            <a:stretch>
              <a:fillRect/>
            </a:stretch>
          </p:blipFill>
          <p:spPr>
            <a:xfrm>
              <a:off x="4461050" y="951462"/>
              <a:ext cx="3594775" cy="3026525"/>
            </a:xfrm>
            <a:prstGeom prst="rect">
              <a:avLst/>
            </a:prstGeom>
            <a:noFill/>
            <a:ln>
              <a:noFill/>
            </a:ln>
          </p:spPr>
        </p:pic>
        <p:cxnSp>
          <p:nvCxnSpPr>
            <p:cNvPr id="248" name="Google Shape;248;p32"/>
            <p:cNvCxnSpPr/>
            <p:nvPr/>
          </p:nvCxnSpPr>
          <p:spPr>
            <a:xfrm rot="10800000" flipH="1">
              <a:off x="5269550" y="3019875"/>
              <a:ext cx="761400" cy="900"/>
            </a:xfrm>
            <a:prstGeom prst="straightConnector1">
              <a:avLst/>
            </a:prstGeom>
            <a:noFill/>
            <a:ln w="9525" cap="flat" cmpd="sng">
              <a:solidFill>
                <a:srgbClr val="FF0000"/>
              </a:solidFill>
              <a:prstDash val="solid"/>
              <a:round/>
              <a:headEnd type="none" w="med" len="med"/>
              <a:tailEnd type="none" w="med" len="med"/>
            </a:ln>
          </p:spPr>
        </p:cxnSp>
        <p:cxnSp>
          <p:nvCxnSpPr>
            <p:cNvPr id="249" name="Google Shape;249;p32"/>
            <p:cNvCxnSpPr/>
            <p:nvPr/>
          </p:nvCxnSpPr>
          <p:spPr>
            <a:xfrm>
              <a:off x="5269538" y="3020775"/>
              <a:ext cx="0" cy="59400"/>
            </a:xfrm>
            <a:prstGeom prst="straightConnector1">
              <a:avLst/>
            </a:prstGeom>
            <a:noFill/>
            <a:ln w="9525" cap="flat" cmpd="sng">
              <a:solidFill>
                <a:srgbClr val="FF0000"/>
              </a:solidFill>
              <a:prstDash val="solid"/>
              <a:round/>
              <a:headEnd type="none" w="med" len="med"/>
              <a:tailEnd type="none" w="med" len="med"/>
            </a:ln>
          </p:spPr>
        </p:cxnSp>
        <p:cxnSp>
          <p:nvCxnSpPr>
            <p:cNvPr id="250" name="Google Shape;250;p32"/>
            <p:cNvCxnSpPr/>
            <p:nvPr/>
          </p:nvCxnSpPr>
          <p:spPr>
            <a:xfrm>
              <a:off x="6030946" y="3020775"/>
              <a:ext cx="0" cy="59400"/>
            </a:xfrm>
            <a:prstGeom prst="straightConnector1">
              <a:avLst/>
            </a:prstGeom>
            <a:noFill/>
            <a:ln w="9525" cap="flat" cmpd="sng">
              <a:solidFill>
                <a:srgbClr val="FF0000"/>
              </a:solidFill>
              <a:prstDash val="solid"/>
              <a:round/>
              <a:headEnd type="none" w="med" len="med"/>
              <a:tailEnd type="none" w="med" len="med"/>
            </a:ln>
          </p:spPr>
        </p:cxnSp>
        <p:sp>
          <p:nvSpPr>
            <p:cNvPr id="251" name="Google Shape;251;p32"/>
            <p:cNvSpPr txBox="1"/>
            <p:nvPr/>
          </p:nvSpPr>
          <p:spPr>
            <a:xfrm>
              <a:off x="5257241" y="2808550"/>
              <a:ext cx="15474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FF0000"/>
                  </a:solidFill>
                </a:rPr>
                <a:t>Optimal range</a:t>
              </a:r>
              <a:endParaRPr sz="700">
                <a:solidFill>
                  <a:srgbClr val="FF0000"/>
                </a:solidFill>
              </a:endParaRPr>
            </a:p>
          </p:txBody>
        </p:sp>
      </p:grpSp>
      <p:sp>
        <p:nvSpPr>
          <p:cNvPr id="252" name="Google Shape;252;p32"/>
          <p:cNvSpPr txBox="1"/>
          <p:nvPr/>
        </p:nvSpPr>
        <p:spPr>
          <a:xfrm>
            <a:off x="1434563" y="3123125"/>
            <a:ext cx="2376000" cy="4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Optimal Range: [13,60]</a:t>
            </a:r>
            <a:endParaRPr/>
          </a:p>
          <a:p>
            <a:pPr marL="0" lvl="0" indent="0" algn="l" rtl="0">
              <a:spcBef>
                <a:spcPts val="0"/>
              </a:spcBef>
              <a:spcAft>
                <a:spcPts val="0"/>
              </a:spcAft>
              <a:buNone/>
            </a:pPr>
            <a:endParaRPr/>
          </a:p>
        </p:txBody>
      </p:sp>
      <p:sp>
        <p:nvSpPr>
          <p:cNvPr id="253" name="Google Shape;253;p32"/>
          <p:cNvSpPr txBox="1"/>
          <p:nvPr/>
        </p:nvSpPr>
        <p:spPr>
          <a:xfrm>
            <a:off x="5970150" y="3185963"/>
            <a:ext cx="2376000" cy="4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Optimal Range: [25,95]</a:t>
            </a:r>
            <a:endParaRPr/>
          </a:p>
        </p:txBody>
      </p:sp>
      <p:sp>
        <p:nvSpPr>
          <p:cNvPr id="254" name="Google Shape;254;p32"/>
          <p:cNvSpPr txBox="1"/>
          <p:nvPr/>
        </p:nvSpPr>
        <p:spPr>
          <a:xfrm>
            <a:off x="2104475" y="3552425"/>
            <a:ext cx="5737500" cy="4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if we pick a value of S from [25,60], then hybridsort would have optimal performance in both array sizes. </a:t>
            </a:r>
            <a:br>
              <a:rPr lang="en"/>
            </a:br>
            <a:r>
              <a:rPr lang="en">
                <a:solidFill>
                  <a:srgbClr val="FF0000"/>
                </a:solidFill>
              </a:rPr>
              <a:t>This range is essentially [Highest LowerBound, Lowest UpperBound]</a:t>
            </a:r>
            <a:endParaRPr>
              <a:solidFill>
                <a:srgbClr val="FF0000"/>
              </a:solidFill>
            </a:endParaRPr>
          </a:p>
          <a:p>
            <a:pPr marL="0" lvl="0" indent="0" algn="l" rtl="0">
              <a:spcBef>
                <a:spcPts val="0"/>
              </a:spcBef>
              <a:spcAft>
                <a:spcPts val="0"/>
              </a:spcAft>
              <a:buNone/>
            </a:pPr>
            <a:endParaRPr/>
          </a:p>
          <a:p>
            <a:pPr marL="0" lvl="0" indent="0" algn="l" rtl="0">
              <a:spcBef>
                <a:spcPts val="0"/>
              </a:spcBef>
              <a:spcAft>
                <a:spcPts val="0"/>
              </a:spcAft>
              <a:buNone/>
            </a:pPr>
            <a:r>
              <a:rPr lang="en"/>
              <a:t>We repeat this process for all 26 array sizes and find that the Optimal range is S[30,55].</a:t>
            </a:r>
            <a:endParaRPr/>
          </a:p>
        </p:txBody>
      </p:sp>
      <p:sp>
        <p:nvSpPr>
          <p:cNvPr id="255" name="Google Shape;255;p32"/>
          <p:cNvSpPr/>
          <p:nvPr/>
        </p:nvSpPr>
        <p:spPr>
          <a:xfrm>
            <a:off x="1079225" y="354700"/>
            <a:ext cx="271500" cy="2569500"/>
          </a:xfrm>
          <a:prstGeom prst="rect">
            <a:avLst/>
          </a:prstGeom>
          <a:noFill/>
          <a:ln w="9525" cap="flat" cmpd="sng">
            <a:solidFill>
              <a:srgbClr val="FFFF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2"/>
          <p:cNvSpPr/>
          <p:nvPr/>
        </p:nvSpPr>
        <p:spPr>
          <a:xfrm>
            <a:off x="1350850" y="354700"/>
            <a:ext cx="526800" cy="256950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2"/>
          <p:cNvSpPr/>
          <p:nvPr/>
        </p:nvSpPr>
        <p:spPr>
          <a:xfrm>
            <a:off x="1877775" y="354700"/>
            <a:ext cx="642000" cy="2569500"/>
          </a:xfrm>
          <a:prstGeom prst="rect">
            <a:avLst/>
          </a:prstGeom>
          <a:noFill/>
          <a:ln w="9525" cap="flat" cmpd="sng">
            <a:solidFill>
              <a:srgbClr val="00FF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2"/>
          <p:cNvSpPr/>
          <p:nvPr/>
        </p:nvSpPr>
        <p:spPr>
          <a:xfrm>
            <a:off x="2554550" y="354700"/>
            <a:ext cx="1395600" cy="2569500"/>
          </a:xfrm>
          <a:prstGeom prst="rect">
            <a:avLst/>
          </a:prstGeom>
          <a:noFill/>
          <a:ln w="9525" cap="flat" cmpd="sng">
            <a:solidFill>
              <a:srgbClr val="9900FF"/>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2"/>
          <p:cNvSpPr/>
          <p:nvPr/>
        </p:nvSpPr>
        <p:spPr>
          <a:xfrm>
            <a:off x="5257000" y="365475"/>
            <a:ext cx="443100" cy="2674200"/>
          </a:xfrm>
          <a:prstGeom prst="rect">
            <a:avLst/>
          </a:prstGeom>
          <a:noFill/>
          <a:ln w="9525" cap="flat" cmpd="sng">
            <a:solidFill>
              <a:srgbClr val="FFFF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2"/>
          <p:cNvSpPr/>
          <p:nvPr/>
        </p:nvSpPr>
        <p:spPr>
          <a:xfrm>
            <a:off x="5700050" y="365475"/>
            <a:ext cx="888300" cy="2674200"/>
          </a:xfrm>
          <a:prstGeom prst="rect">
            <a:avLst/>
          </a:prstGeom>
          <a:noFill/>
          <a:ln w="9525" cap="flat" cmpd="sng">
            <a:solidFill>
              <a:srgbClr val="FF00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2"/>
          <p:cNvSpPr/>
          <p:nvPr/>
        </p:nvSpPr>
        <p:spPr>
          <a:xfrm>
            <a:off x="6596250" y="327300"/>
            <a:ext cx="1123800" cy="2742300"/>
          </a:xfrm>
          <a:prstGeom prst="rect">
            <a:avLst/>
          </a:prstGeom>
          <a:noFill/>
          <a:ln w="9525" cap="flat" cmpd="sng">
            <a:solidFill>
              <a:srgbClr val="00FF00"/>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2"/>
          <p:cNvSpPr/>
          <p:nvPr/>
        </p:nvSpPr>
        <p:spPr>
          <a:xfrm>
            <a:off x="7720050" y="365475"/>
            <a:ext cx="825300" cy="2674200"/>
          </a:xfrm>
          <a:prstGeom prst="rect">
            <a:avLst/>
          </a:prstGeom>
          <a:noFill/>
          <a:ln w="9525" cap="flat" cmpd="sng">
            <a:solidFill>
              <a:srgbClr val="9900FF"/>
            </a:solidFill>
            <a:prstDash val="solid"/>
            <a:round/>
            <a:headEnd type="none" w="sm" len="sm"/>
            <a:tailEnd type="none" w="sm" len="sm"/>
          </a:ln>
          <a:effectLst>
            <a:outerShdw blurRad="57150" dist="19050" dir="5400000" algn="bl" rotWithShape="0">
              <a:srgbClr val="000000">
                <a:alpha val="48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3"/>
          <p:cNvPicPr preferRelativeResize="0"/>
          <p:nvPr/>
        </p:nvPicPr>
        <p:blipFill>
          <a:blip r:embed="rId3">
            <a:alphaModFix/>
          </a:blip>
          <a:stretch>
            <a:fillRect/>
          </a:stretch>
        </p:blipFill>
        <p:spPr>
          <a:xfrm>
            <a:off x="792988" y="313725"/>
            <a:ext cx="7661875" cy="4751450"/>
          </a:xfrm>
          <a:prstGeom prst="rect">
            <a:avLst/>
          </a:prstGeom>
          <a:noFill/>
          <a:ln>
            <a:noFill/>
          </a:ln>
        </p:spPr>
      </p:pic>
      <p:sp>
        <p:nvSpPr>
          <p:cNvPr id="268" name="Google Shape;268;p33"/>
          <p:cNvSpPr txBox="1"/>
          <p:nvPr/>
        </p:nvSpPr>
        <p:spPr>
          <a:xfrm>
            <a:off x="3077338" y="0"/>
            <a:ext cx="3433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Array sizes 1000 to 3,200,680</a:t>
            </a:r>
            <a:endParaRPr/>
          </a:p>
        </p:txBody>
      </p:sp>
      <p:sp>
        <p:nvSpPr>
          <p:cNvPr id="269" name="Google Shape;269;p33"/>
          <p:cNvSpPr/>
          <p:nvPr/>
        </p:nvSpPr>
        <p:spPr>
          <a:xfrm>
            <a:off x="6188125" y="3043600"/>
            <a:ext cx="344100" cy="150900"/>
          </a:xfrm>
          <a:prstGeom prst="blockArc">
            <a:avLst>
              <a:gd name="adj1" fmla="val 10758728"/>
              <a:gd name="adj2" fmla="val 0"/>
              <a:gd name="adj3" fmla="val 25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3"/>
          <p:cNvSpPr/>
          <p:nvPr/>
        </p:nvSpPr>
        <p:spPr>
          <a:xfrm rot="7755716">
            <a:off x="6460358" y="2807676"/>
            <a:ext cx="352207" cy="220029"/>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3"/>
          <p:cNvSpPr txBox="1"/>
          <p:nvPr/>
        </p:nvSpPr>
        <p:spPr>
          <a:xfrm>
            <a:off x="6510550" y="2057950"/>
            <a:ext cx="2869200" cy="34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This optimal range has lowest upperbound(S=55) of all graphs</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4"/>
          <p:cNvPicPr preferRelativeResize="0"/>
          <p:nvPr/>
        </p:nvPicPr>
        <p:blipFill>
          <a:blip r:embed="rId3">
            <a:alphaModFix/>
          </a:blip>
          <a:stretch>
            <a:fillRect/>
          </a:stretch>
        </p:blipFill>
        <p:spPr>
          <a:xfrm>
            <a:off x="745450" y="546375"/>
            <a:ext cx="7957926" cy="4475075"/>
          </a:xfrm>
          <a:prstGeom prst="rect">
            <a:avLst/>
          </a:prstGeom>
          <a:noFill/>
          <a:ln>
            <a:noFill/>
          </a:ln>
        </p:spPr>
      </p:pic>
      <p:sp>
        <p:nvSpPr>
          <p:cNvPr id="277" name="Google Shape;277;p34"/>
          <p:cNvSpPr txBox="1"/>
          <p:nvPr/>
        </p:nvSpPr>
        <p:spPr>
          <a:xfrm>
            <a:off x="2918200" y="198875"/>
            <a:ext cx="3433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Array sizes 3,600,640 to 6,800,320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5"/>
          <p:cNvPicPr preferRelativeResize="0"/>
          <p:nvPr/>
        </p:nvPicPr>
        <p:blipFill>
          <a:blip r:embed="rId3">
            <a:alphaModFix/>
          </a:blip>
          <a:stretch>
            <a:fillRect/>
          </a:stretch>
        </p:blipFill>
        <p:spPr>
          <a:xfrm>
            <a:off x="581575" y="437550"/>
            <a:ext cx="8098075" cy="4752426"/>
          </a:xfrm>
          <a:prstGeom prst="rect">
            <a:avLst/>
          </a:prstGeom>
          <a:noFill/>
          <a:ln>
            <a:noFill/>
          </a:ln>
        </p:spPr>
      </p:pic>
      <p:sp>
        <p:nvSpPr>
          <p:cNvPr id="283" name="Google Shape;283;p35"/>
          <p:cNvSpPr txBox="1"/>
          <p:nvPr/>
        </p:nvSpPr>
        <p:spPr>
          <a:xfrm>
            <a:off x="2914013" y="115150"/>
            <a:ext cx="3433200" cy="2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Array sizes 7,200,280 to 10,000,000</a:t>
            </a:r>
            <a:endParaRPr/>
          </a:p>
        </p:txBody>
      </p:sp>
      <p:sp>
        <p:nvSpPr>
          <p:cNvPr id="284" name="Google Shape;284;p35"/>
          <p:cNvSpPr/>
          <p:nvPr/>
        </p:nvSpPr>
        <p:spPr>
          <a:xfrm>
            <a:off x="6529150" y="1632075"/>
            <a:ext cx="251400" cy="141900"/>
          </a:xfrm>
          <a:prstGeom prst="blockArc">
            <a:avLst>
              <a:gd name="adj1" fmla="val 10968701"/>
              <a:gd name="adj2" fmla="val 0"/>
              <a:gd name="adj3" fmla="val 25000"/>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5"/>
          <p:cNvSpPr/>
          <p:nvPr/>
        </p:nvSpPr>
        <p:spPr>
          <a:xfrm rot="3693424">
            <a:off x="6257737" y="1377642"/>
            <a:ext cx="352101" cy="22001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35"/>
          <p:cNvSpPr txBox="1"/>
          <p:nvPr/>
        </p:nvSpPr>
        <p:spPr>
          <a:xfrm>
            <a:off x="6211150" y="598263"/>
            <a:ext cx="317790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This optimal range has highest lowerbound(S=30) of all graphs </a:t>
            </a:r>
            <a:endParaRPr>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6"/>
          <p:cNvSpPr txBox="1">
            <a:spLocks noGrp="1"/>
          </p:cNvSpPr>
          <p:nvPr>
            <p:ph type="title"/>
          </p:nvPr>
        </p:nvSpPr>
        <p:spPr>
          <a:xfrm>
            <a:off x="-44200" y="-88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 Comparing Optimal HybridSort with MergeSort</a:t>
            </a:r>
            <a:endParaRPr/>
          </a:p>
        </p:txBody>
      </p:sp>
      <p:sp>
        <p:nvSpPr>
          <p:cNvPr id="292" name="Google Shape;292;p36"/>
          <p:cNvSpPr txBox="1"/>
          <p:nvPr/>
        </p:nvSpPr>
        <p:spPr>
          <a:xfrm>
            <a:off x="1317158" y="1717061"/>
            <a:ext cx="1314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lt1"/>
                </a:solidFill>
                <a:latin typeface="Calibri"/>
                <a:ea typeface="Calibri"/>
                <a:cs typeface="Calibri"/>
                <a:sym typeface="Calibri"/>
              </a:rPr>
              <a:t>2110</a:t>
            </a:r>
            <a:endParaRPr sz="1700">
              <a:solidFill>
                <a:schemeClr val="lt1"/>
              </a:solidFill>
              <a:latin typeface="Calibri"/>
              <a:ea typeface="Calibri"/>
              <a:cs typeface="Calibri"/>
              <a:sym typeface="Calibri"/>
            </a:endParaRPr>
          </a:p>
        </p:txBody>
      </p:sp>
      <p:sp>
        <p:nvSpPr>
          <p:cNvPr id="293" name="Google Shape;293;p36"/>
          <p:cNvSpPr txBox="1"/>
          <p:nvPr/>
        </p:nvSpPr>
        <p:spPr>
          <a:xfrm>
            <a:off x="2869158" y="1675186"/>
            <a:ext cx="1314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lt1"/>
                </a:solidFill>
                <a:latin typeface="Calibri"/>
                <a:ea typeface="Calibri"/>
                <a:cs typeface="Calibri"/>
                <a:sym typeface="Calibri"/>
              </a:rPr>
              <a:t>2957</a:t>
            </a:r>
            <a:endParaRPr sz="1700">
              <a:solidFill>
                <a:schemeClr val="lt1"/>
              </a:solidFill>
              <a:latin typeface="Calibri"/>
              <a:ea typeface="Calibri"/>
              <a:cs typeface="Calibri"/>
              <a:sym typeface="Calibri"/>
            </a:endParaRPr>
          </a:p>
        </p:txBody>
      </p:sp>
      <p:sp>
        <p:nvSpPr>
          <p:cNvPr id="294" name="Google Shape;294;p36"/>
          <p:cNvSpPr txBox="1"/>
          <p:nvPr/>
        </p:nvSpPr>
        <p:spPr>
          <a:xfrm>
            <a:off x="284875" y="390350"/>
            <a:ext cx="8143200" cy="3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 </a:t>
            </a:r>
            <a:r>
              <a:rPr lang="en">
                <a:solidFill>
                  <a:schemeClr val="dk1"/>
                </a:solidFill>
              </a:rPr>
              <a:t>We choose S=48. </a:t>
            </a:r>
            <a:r>
              <a:rPr lang="en"/>
              <a:t>This value is within our optimal range of S[30,55]. </a:t>
            </a:r>
            <a:endParaRPr/>
          </a:p>
          <a:p>
            <a:pPr marL="0" lvl="0" indent="0" algn="l" rtl="0">
              <a:spcBef>
                <a:spcPts val="0"/>
              </a:spcBef>
              <a:spcAft>
                <a:spcPts val="0"/>
              </a:spcAft>
              <a:buNone/>
            </a:pPr>
            <a:r>
              <a:rPr lang="en"/>
              <a:t>- Data is the average collected from 500 random tests</a:t>
            </a:r>
            <a:endParaRPr/>
          </a:p>
          <a:p>
            <a:pPr marL="0" lvl="0" indent="0" algn="l" rtl="0">
              <a:spcBef>
                <a:spcPts val="0"/>
              </a:spcBef>
              <a:spcAft>
                <a:spcPts val="0"/>
              </a:spcAft>
              <a:buNone/>
            </a:pPr>
            <a:endParaRPr/>
          </a:p>
          <a:p>
            <a:pPr marL="0" lvl="0" indent="0" algn="l" rtl="0">
              <a:spcBef>
                <a:spcPts val="0"/>
              </a:spcBef>
              <a:spcAft>
                <a:spcPts val="0"/>
              </a:spcAft>
              <a:buNone/>
            </a:pPr>
            <a:r>
              <a:rPr lang="en"/>
              <a:t>Results:</a:t>
            </a:r>
            <a:endParaRPr/>
          </a:p>
          <a:p>
            <a:pPr marL="457200" lvl="0" indent="-317500" algn="l" rtl="0">
              <a:spcBef>
                <a:spcPts val="0"/>
              </a:spcBef>
              <a:spcAft>
                <a:spcPts val="0"/>
              </a:spcAft>
              <a:buSzPts val="1400"/>
              <a:buChar char="-"/>
            </a:pPr>
            <a:r>
              <a:rPr lang="en"/>
              <a:t>Hybrid sort has approximately 28.2% more key comparisons than Merge Sort (</a:t>
            </a:r>
            <a:r>
              <a:rPr lang="en">
                <a:solidFill>
                  <a:schemeClr val="dk1"/>
                </a:solidFill>
              </a:rPr>
              <a:t>60905408)</a:t>
            </a:r>
            <a:endParaRPr>
              <a:solidFill>
                <a:schemeClr val="dk1"/>
              </a:solidFill>
            </a:endParaRPr>
          </a:p>
          <a:p>
            <a:pPr marL="457200" lvl="0" indent="-317500" algn="l" rtl="0">
              <a:spcBef>
                <a:spcPts val="0"/>
              </a:spcBef>
              <a:spcAft>
                <a:spcPts val="0"/>
              </a:spcAft>
              <a:buClr>
                <a:schemeClr val="dk1"/>
              </a:buClr>
              <a:buSzPts val="1400"/>
              <a:buChar char="-"/>
            </a:pPr>
            <a:r>
              <a:rPr lang="en">
                <a:solidFill>
                  <a:schemeClr val="dk1"/>
                </a:solidFill>
              </a:rPr>
              <a:t>Despite this, Hybrid sort is still significantly faster than Merge sort, at approximately 28.6% faster (847 milliseconds)</a:t>
            </a:r>
            <a:endParaRPr>
              <a:solidFill>
                <a:schemeClr val="dk1"/>
              </a:solidFill>
            </a:endParaRPr>
          </a:p>
        </p:txBody>
      </p:sp>
      <p:grpSp>
        <p:nvGrpSpPr>
          <p:cNvPr id="295" name="Google Shape;295;p36"/>
          <p:cNvGrpSpPr/>
          <p:nvPr/>
        </p:nvGrpSpPr>
        <p:grpSpPr>
          <a:xfrm>
            <a:off x="4347845" y="2007912"/>
            <a:ext cx="4571917" cy="2983224"/>
            <a:chOff x="3735350" y="1034750"/>
            <a:chExt cx="5031826" cy="3281875"/>
          </a:xfrm>
        </p:grpSpPr>
        <p:pic>
          <p:nvPicPr>
            <p:cNvPr id="296" name="Google Shape;296;p36"/>
            <p:cNvPicPr preferRelativeResize="0"/>
            <p:nvPr/>
          </p:nvPicPr>
          <p:blipFill>
            <a:blip r:embed="rId3">
              <a:alphaModFix/>
            </a:blip>
            <a:stretch>
              <a:fillRect/>
            </a:stretch>
          </p:blipFill>
          <p:spPr>
            <a:xfrm>
              <a:off x="3735350" y="1034750"/>
              <a:ext cx="5031826" cy="3281875"/>
            </a:xfrm>
            <a:prstGeom prst="rect">
              <a:avLst/>
            </a:prstGeom>
            <a:noFill/>
            <a:ln>
              <a:noFill/>
            </a:ln>
          </p:spPr>
        </p:pic>
        <p:sp>
          <p:nvSpPr>
            <p:cNvPr id="297" name="Google Shape;297;p36"/>
            <p:cNvSpPr txBox="1"/>
            <p:nvPr/>
          </p:nvSpPr>
          <p:spPr>
            <a:xfrm>
              <a:off x="5012824" y="2288338"/>
              <a:ext cx="1446600" cy="4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lt1"/>
                  </a:solidFill>
                  <a:latin typeface="Calibri"/>
                  <a:ea typeface="Calibri"/>
                  <a:cs typeface="Calibri"/>
                  <a:sym typeface="Calibri"/>
                </a:rPr>
                <a:t>276362182</a:t>
              </a:r>
              <a:endParaRPr sz="1700">
                <a:solidFill>
                  <a:schemeClr val="lt1"/>
                </a:solidFill>
                <a:latin typeface="Calibri"/>
                <a:ea typeface="Calibri"/>
                <a:cs typeface="Calibri"/>
                <a:sym typeface="Calibri"/>
              </a:endParaRPr>
            </a:p>
          </p:txBody>
        </p:sp>
        <p:sp>
          <p:nvSpPr>
            <p:cNvPr id="298" name="Google Shape;298;p36"/>
            <p:cNvSpPr txBox="1"/>
            <p:nvPr/>
          </p:nvSpPr>
          <p:spPr>
            <a:xfrm>
              <a:off x="6888213" y="2288338"/>
              <a:ext cx="1723200" cy="4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lt1"/>
                  </a:solidFill>
                  <a:latin typeface="Calibri"/>
                  <a:ea typeface="Calibri"/>
                  <a:cs typeface="Calibri"/>
                  <a:sym typeface="Calibri"/>
                </a:rPr>
                <a:t>215456774</a:t>
              </a:r>
              <a:endParaRPr sz="1700">
                <a:solidFill>
                  <a:schemeClr val="lt1"/>
                </a:solidFill>
                <a:latin typeface="Calibri"/>
                <a:ea typeface="Calibri"/>
                <a:cs typeface="Calibri"/>
                <a:sym typeface="Calibri"/>
              </a:endParaRPr>
            </a:p>
          </p:txBody>
        </p:sp>
      </p:grpSp>
      <p:grpSp>
        <p:nvGrpSpPr>
          <p:cNvPr id="299" name="Google Shape;299;p36"/>
          <p:cNvGrpSpPr/>
          <p:nvPr/>
        </p:nvGrpSpPr>
        <p:grpSpPr>
          <a:xfrm>
            <a:off x="284874" y="2007900"/>
            <a:ext cx="3877024" cy="3135600"/>
            <a:chOff x="363524" y="411800"/>
            <a:chExt cx="3877024" cy="3135600"/>
          </a:xfrm>
        </p:grpSpPr>
        <p:pic>
          <p:nvPicPr>
            <p:cNvPr id="300" name="Google Shape;300;p36"/>
            <p:cNvPicPr preferRelativeResize="0"/>
            <p:nvPr/>
          </p:nvPicPr>
          <p:blipFill>
            <a:blip r:embed="rId4">
              <a:alphaModFix/>
            </a:blip>
            <a:stretch>
              <a:fillRect/>
            </a:stretch>
          </p:blipFill>
          <p:spPr>
            <a:xfrm>
              <a:off x="363524" y="411800"/>
              <a:ext cx="3877024" cy="3135600"/>
            </a:xfrm>
            <a:prstGeom prst="rect">
              <a:avLst/>
            </a:prstGeom>
            <a:noFill/>
            <a:ln>
              <a:noFill/>
            </a:ln>
          </p:spPr>
        </p:pic>
        <p:sp>
          <p:nvSpPr>
            <p:cNvPr id="301" name="Google Shape;301;p36"/>
            <p:cNvSpPr txBox="1"/>
            <p:nvPr/>
          </p:nvSpPr>
          <p:spPr>
            <a:xfrm>
              <a:off x="1317158" y="1717061"/>
              <a:ext cx="1314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lt1"/>
                  </a:solidFill>
                  <a:latin typeface="Calibri"/>
                  <a:ea typeface="Calibri"/>
                  <a:cs typeface="Calibri"/>
                  <a:sym typeface="Calibri"/>
                </a:rPr>
                <a:t>2110</a:t>
              </a:r>
              <a:endParaRPr sz="1700">
                <a:solidFill>
                  <a:schemeClr val="lt1"/>
                </a:solidFill>
                <a:latin typeface="Calibri"/>
                <a:ea typeface="Calibri"/>
                <a:cs typeface="Calibri"/>
                <a:sym typeface="Calibri"/>
              </a:endParaRPr>
            </a:p>
          </p:txBody>
        </p:sp>
        <p:sp>
          <p:nvSpPr>
            <p:cNvPr id="302" name="Google Shape;302;p36"/>
            <p:cNvSpPr txBox="1"/>
            <p:nvPr/>
          </p:nvSpPr>
          <p:spPr>
            <a:xfrm>
              <a:off x="2869158" y="1675186"/>
              <a:ext cx="1314300" cy="392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a:solidFill>
                    <a:schemeClr val="lt1"/>
                  </a:solidFill>
                  <a:latin typeface="Calibri"/>
                  <a:ea typeface="Calibri"/>
                  <a:cs typeface="Calibri"/>
                  <a:sym typeface="Calibri"/>
                </a:rPr>
                <a:t>2957</a:t>
              </a:r>
              <a:endParaRPr sz="1700">
                <a:solidFill>
                  <a:schemeClr val="lt1"/>
                </a:solidFill>
                <a:latin typeface="Calibri"/>
                <a:ea typeface="Calibri"/>
                <a:cs typeface="Calibri"/>
                <a:sym typeface="Calibri"/>
              </a:endParaRPr>
            </a:p>
          </p:txBody>
        </p:sp>
        <p:sp>
          <p:nvSpPr>
            <p:cNvPr id="303" name="Google Shape;303;p36"/>
            <p:cNvSpPr txBox="1"/>
            <p:nvPr/>
          </p:nvSpPr>
          <p:spPr>
            <a:xfrm rot="-5400000">
              <a:off x="346200" y="1127025"/>
              <a:ext cx="65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b="1">
                  <a:latin typeface="Calibri"/>
                  <a:ea typeface="Calibri"/>
                  <a:cs typeface="Calibri"/>
                  <a:sym typeface="Calibri"/>
                </a:rPr>
                <a:t>/</a:t>
              </a:r>
              <a:r>
                <a:rPr lang="en" sz="700" b="1">
                  <a:latin typeface="Cambria"/>
                  <a:ea typeface="Cambria"/>
                  <a:cs typeface="Cambria"/>
                  <a:sym typeface="Cambria"/>
                </a:rPr>
                <a:t>ms</a:t>
              </a:r>
              <a:endParaRPr sz="700" b="1">
                <a:latin typeface="Cambria"/>
                <a:ea typeface="Cambria"/>
                <a:cs typeface="Cambria"/>
                <a:sym typeface="Cambri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txBox="1">
            <a:spLocks noGrp="1"/>
          </p:cNvSpPr>
          <p:nvPr>
            <p:ph type="body" idx="1"/>
          </p:nvPr>
        </p:nvSpPr>
        <p:spPr>
          <a:xfrm>
            <a:off x="3546000" y="22515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Thank you! :D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Insertion Sort Part</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1" name="Google Shape;71;p15"/>
          <p:cNvPicPr preferRelativeResize="0"/>
          <p:nvPr/>
        </p:nvPicPr>
        <p:blipFill>
          <a:blip r:embed="rId3">
            <a:alphaModFix/>
          </a:blip>
          <a:stretch>
            <a:fillRect/>
          </a:stretch>
        </p:blipFill>
        <p:spPr>
          <a:xfrm>
            <a:off x="311700" y="1152475"/>
            <a:ext cx="4509849" cy="3416400"/>
          </a:xfrm>
          <a:prstGeom prst="rect">
            <a:avLst/>
          </a:prstGeom>
          <a:noFill/>
          <a:ln>
            <a:noFill/>
          </a:ln>
        </p:spPr>
      </p:pic>
      <p:pic>
        <p:nvPicPr>
          <p:cNvPr id="72" name="Google Shape;72;p15"/>
          <p:cNvPicPr preferRelativeResize="0"/>
          <p:nvPr/>
        </p:nvPicPr>
        <p:blipFill>
          <a:blip r:embed="rId4">
            <a:alphaModFix/>
          </a:blip>
          <a:stretch>
            <a:fillRect/>
          </a:stretch>
        </p:blipFill>
        <p:spPr>
          <a:xfrm>
            <a:off x="4821550" y="2881470"/>
            <a:ext cx="4010750" cy="9517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Insertion Sort Part</a:t>
            </a:r>
            <a:endParaRPr/>
          </a:p>
        </p:txBody>
      </p:sp>
      <p:pic>
        <p:nvPicPr>
          <p:cNvPr id="78" name="Google Shape;78;p16"/>
          <p:cNvPicPr preferRelativeResize="0"/>
          <p:nvPr/>
        </p:nvPicPr>
        <p:blipFill>
          <a:blip r:embed="rId3">
            <a:alphaModFix/>
          </a:blip>
          <a:stretch>
            <a:fillRect/>
          </a:stretch>
        </p:blipFill>
        <p:spPr>
          <a:xfrm>
            <a:off x="2138363" y="1017725"/>
            <a:ext cx="4867275" cy="372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MergeSort Part</a:t>
            </a:r>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311699" y="1460654"/>
            <a:ext cx="4260300" cy="3043072"/>
          </a:xfrm>
          <a:prstGeom prst="rect">
            <a:avLst/>
          </a:prstGeom>
          <a:noFill/>
          <a:ln>
            <a:noFill/>
          </a:ln>
        </p:spPr>
      </p:pic>
      <p:pic>
        <p:nvPicPr>
          <p:cNvPr id="86" name="Google Shape;86;p17"/>
          <p:cNvPicPr preferRelativeResize="0"/>
          <p:nvPr/>
        </p:nvPicPr>
        <p:blipFill>
          <a:blip r:embed="rId4">
            <a:alphaModFix/>
          </a:blip>
          <a:stretch>
            <a:fillRect/>
          </a:stretch>
        </p:blipFill>
        <p:spPr>
          <a:xfrm>
            <a:off x="4572000" y="1510212"/>
            <a:ext cx="4260300" cy="29439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MergeSort Part</a:t>
            </a:r>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8"/>
          <p:cNvPicPr preferRelativeResize="0"/>
          <p:nvPr/>
        </p:nvPicPr>
        <p:blipFill rotWithShape="1">
          <a:blip r:embed="rId3">
            <a:alphaModFix/>
          </a:blip>
          <a:srcRect t="14303" b="45963"/>
          <a:stretch/>
        </p:blipFill>
        <p:spPr>
          <a:xfrm>
            <a:off x="5477050" y="1681525"/>
            <a:ext cx="3355250" cy="2887350"/>
          </a:xfrm>
          <a:prstGeom prst="rect">
            <a:avLst/>
          </a:prstGeom>
          <a:noFill/>
          <a:ln>
            <a:noFill/>
          </a:ln>
        </p:spPr>
      </p:pic>
      <p:pic>
        <p:nvPicPr>
          <p:cNvPr id="94" name="Google Shape;94;p18"/>
          <p:cNvPicPr preferRelativeResize="0"/>
          <p:nvPr/>
        </p:nvPicPr>
        <p:blipFill>
          <a:blip r:embed="rId4">
            <a:alphaModFix/>
          </a:blip>
          <a:stretch>
            <a:fillRect/>
          </a:stretch>
        </p:blipFill>
        <p:spPr>
          <a:xfrm>
            <a:off x="311688" y="1368475"/>
            <a:ext cx="4543425" cy="3200400"/>
          </a:xfrm>
          <a:prstGeom prst="rect">
            <a:avLst/>
          </a:prstGeom>
          <a:noFill/>
          <a:ln>
            <a:noFill/>
          </a:ln>
        </p:spPr>
      </p:pic>
      <p:sp>
        <p:nvSpPr>
          <p:cNvPr id="95" name="Google Shape;95;p18"/>
          <p:cNvSpPr txBox="1"/>
          <p:nvPr/>
        </p:nvSpPr>
        <p:spPr>
          <a:xfrm>
            <a:off x="-2115825" y="1955175"/>
            <a:ext cx="2368200" cy="160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8"/>
          <p:cNvSpPr txBox="1"/>
          <p:nvPr/>
        </p:nvSpPr>
        <p:spPr>
          <a:xfrm>
            <a:off x="58400" y="4703625"/>
            <a:ext cx="6726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MergeSort Part</a:t>
            </a:r>
            <a:endParaRPr/>
          </a:p>
        </p:txBody>
      </p:sp>
      <p:pic>
        <p:nvPicPr>
          <p:cNvPr id="102" name="Google Shape;102;p19"/>
          <p:cNvPicPr preferRelativeResize="0"/>
          <p:nvPr/>
        </p:nvPicPr>
        <p:blipFill rotWithShape="1">
          <a:blip r:embed="rId3">
            <a:alphaModFix/>
          </a:blip>
          <a:srcRect b="59394"/>
          <a:stretch/>
        </p:blipFill>
        <p:spPr>
          <a:xfrm>
            <a:off x="0" y="1341050"/>
            <a:ext cx="4814825" cy="3362574"/>
          </a:xfrm>
          <a:prstGeom prst="rect">
            <a:avLst/>
          </a:prstGeom>
          <a:noFill/>
          <a:ln>
            <a:noFill/>
          </a:ln>
        </p:spPr>
      </p:pic>
      <p:pic>
        <p:nvPicPr>
          <p:cNvPr id="103" name="Google Shape;103;p19"/>
          <p:cNvPicPr preferRelativeResize="0"/>
          <p:nvPr/>
        </p:nvPicPr>
        <p:blipFill rotWithShape="1">
          <a:blip r:embed="rId3">
            <a:alphaModFix/>
          </a:blip>
          <a:srcRect t="40087"/>
          <a:stretch/>
        </p:blipFill>
        <p:spPr>
          <a:xfrm>
            <a:off x="4934075" y="1130400"/>
            <a:ext cx="4209926" cy="3973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03175"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a:t>
            </a:r>
            <a:endParaRPr/>
          </a:p>
        </p:txBody>
      </p:sp>
      <p:pic>
        <p:nvPicPr>
          <p:cNvPr id="109" name="Google Shape;109;p20"/>
          <p:cNvPicPr preferRelativeResize="0"/>
          <p:nvPr/>
        </p:nvPicPr>
        <p:blipFill>
          <a:blip r:embed="rId3">
            <a:alphaModFix/>
          </a:blip>
          <a:stretch>
            <a:fillRect/>
          </a:stretch>
        </p:blipFill>
        <p:spPr>
          <a:xfrm>
            <a:off x="311700" y="1663488"/>
            <a:ext cx="6310400" cy="239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92050"/>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lphaLcParenR"/>
            </a:pPr>
            <a:r>
              <a:rPr lang="en"/>
              <a:t>Implementation of Hybrid Algorithm: Division</a:t>
            </a:r>
            <a:endParaRPr/>
          </a:p>
        </p:txBody>
      </p:sp>
      <p:pic>
        <p:nvPicPr>
          <p:cNvPr id="115" name="Google Shape;115;p21"/>
          <p:cNvPicPr preferRelativeResize="0"/>
          <p:nvPr/>
        </p:nvPicPr>
        <p:blipFill rotWithShape="1">
          <a:blip r:embed="rId3">
            <a:alphaModFix/>
          </a:blip>
          <a:srcRect l="6174" r="2073" b="5168"/>
          <a:stretch/>
        </p:blipFill>
        <p:spPr>
          <a:xfrm>
            <a:off x="3043675" y="1219350"/>
            <a:ext cx="3199750" cy="3307125"/>
          </a:xfrm>
          <a:prstGeom prst="rect">
            <a:avLst/>
          </a:prstGeom>
          <a:noFill/>
          <a:ln>
            <a:noFill/>
          </a:ln>
        </p:spPr>
      </p:pic>
      <p:sp>
        <p:nvSpPr>
          <p:cNvPr id="116" name="Google Shape;116;p21"/>
          <p:cNvSpPr/>
          <p:nvPr/>
        </p:nvSpPr>
        <p:spPr>
          <a:xfrm>
            <a:off x="3159388" y="3915250"/>
            <a:ext cx="2992500" cy="498900"/>
          </a:xfrm>
          <a:prstGeom prst="rect">
            <a:avLst/>
          </a:prstGeom>
          <a:solidFill>
            <a:srgbClr val="274E1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21"/>
          <p:cNvSpPr txBox="1"/>
          <p:nvPr/>
        </p:nvSpPr>
        <p:spPr>
          <a:xfrm>
            <a:off x="3214813" y="3915250"/>
            <a:ext cx="2937000" cy="4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S   S  S  S  S  S S</a:t>
            </a:r>
            <a:endParaRPr sz="2400"/>
          </a:p>
        </p:txBody>
      </p:sp>
      <p:sp>
        <p:nvSpPr>
          <p:cNvPr id="118" name="Google Shape;118;p21"/>
          <p:cNvSpPr/>
          <p:nvPr/>
        </p:nvSpPr>
        <p:spPr>
          <a:xfrm>
            <a:off x="6373500" y="1443800"/>
            <a:ext cx="247200" cy="2970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21"/>
          <p:cNvSpPr txBox="1"/>
          <p:nvPr/>
        </p:nvSpPr>
        <p:spPr>
          <a:xfrm>
            <a:off x="6678450" y="2763013"/>
            <a:ext cx="225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N/S subarrays of size S</a:t>
            </a:r>
            <a:endParaRPr/>
          </a:p>
        </p:txBody>
      </p:sp>
      <p:sp>
        <p:nvSpPr>
          <p:cNvPr id="120" name="Google Shape;120;p21"/>
          <p:cNvSpPr/>
          <p:nvPr/>
        </p:nvSpPr>
        <p:spPr>
          <a:xfrm rot="5400000">
            <a:off x="3270625" y="4415325"/>
            <a:ext cx="247200" cy="4695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21"/>
          <p:cNvSpPr/>
          <p:nvPr/>
        </p:nvSpPr>
        <p:spPr>
          <a:xfrm rot="5400000">
            <a:off x="3779125" y="4454325"/>
            <a:ext cx="247200" cy="3915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21"/>
          <p:cNvSpPr txBox="1"/>
          <p:nvPr/>
        </p:nvSpPr>
        <p:spPr>
          <a:xfrm>
            <a:off x="3043675" y="4681075"/>
            <a:ext cx="3693900" cy="10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Insertion sort done for each subarray</a:t>
            </a:r>
            <a:endParaRPr/>
          </a:p>
        </p:txBody>
      </p:sp>
      <p:sp>
        <p:nvSpPr>
          <p:cNvPr id="123" name="Google Shape;123;p21"/>
          <p:cNvSpPr/>
          <p:nvPr/>
        </p:nvSpPr>
        <p:spPr>
          <a:xfrm rot="5400000">
            <a:off x="4170625" y="4454325"/>
            <a:ext cx="247200" cy="3915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21"/>
          <p:cNvSpPr/>
          <p:nvPr/>
        </p:nvSpPr>
        <p:spPr>
          <a:xfrm rot="5400000">
            <a:off x="4526425" y="4487475"/>
            <a:ext cx="247200" cy="3252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 name="Google Shape;125;p21"/>
          <p:cNvSpPr/>
          <p:nvPr/>
        </p:nvSpPr>
        <p:spPr>
          <a:xfrm rot="5400000">
            <a:off x="4864988" y="4454325"/>
            <a:ext cx="247200" cy="3915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21"/>
          <p:cNvSpPr/>
          <p:nvPr/>
        </p:nvSpPr>
        <p:spPr>
          <a:xfrm rot="5400000">
            <a:off x="5273725" y="4454325"/>
            <a:ext cx="247200" cy="3915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21"/>
          <p:cNvSpPr/>
          <p:nvPr/>
        </p:nvSpPr>
        <p:spPr>
          <a:xfrm rot="5400000">
            <a:off x="5665225" y="4454325"/>
            <a:ext cx="247200" cy="391500"/>
          </a:xfrm>
          <a:prstGeom prst="rightBrace">
            <a:avLst>
              <a:gd name="adj1" fmla="val 34228"/>
              <a:gd name="adj2" fmla="val 4913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1126</Words>
  <Application>Microsoft Office PowerPoint</Application>
  <PresentationFormat>On-screen Show (16:9)</PresentationFormat>
  <Paragraphs>121</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vt:lpstr>
      <vt:lpstr>Simple Light</vt:lpstr>
      <vt:lpstr>PowerPoint Presentation</vt:lpstr>
      <vt:lpstr>Implementation of Hybrid Algorithm</vt:lpstr>
      <vt:lpstr>Implementation of Hybrid Algorithm: Insertion Sort Part</vt:lpstr>
      <vt:lpstr>Implementation of Hybrid Algorithm: Insertion Sort Part</vt:lpstr>
      <vt:lpstr>Implementation of Hybrid Algorithm: MergeSort Part </vt:lpstr>
      <vt:lpstr>Implementation of Hybrid Algorithm: MergeSort Part</vt:lpstr>
      <vt:lpstr>Implementation of Hybrid Algorithm: MergeSort Part</vt:lpstr>
      <vt:lpstr>Implementation of Hybrid Algorithm</vt:lpstr>
      <vt:lpstr>Implementation of Hybrid Algorithm: Division</vt:lpstr>
      <vt:lpstr>Implementation of Hybrid Algorithm: Merging</vt:lpstr>
      <vt:lpstr>Time Complexity of Hybrid Sort</vt:lpstr>
      <vt:lpstr>b) Generate Input Data </vt:lpstr>
      <vt:lpstr>c) Time complexity analysis</vt:lpstr>
      <vt:lpstr>c) Time complexity analysis</vt:lpstr>
      <vt:lpstr>ci) Time complexity analysis: Key Comparisons vs Input size</vt:lpstr>
      <vt:lpstr>ci) Time complexity analysis: Key Comparisons vs Input size</vt:lpstr>
      <vt:lpstr>cii) Time complexity analysis: Key Comparisons vs S</vt:lpstr>
      <vt:lpstr>cii) Time complexity analysis: Key Comparisons vs S</vt:lpstr>
      <vt:lpstr>c) (iii) Finding the Optimal Value of S</vt:lpstr>
      <vt:lpstr>PowerPoint Presentation</vt:lpstr>
      <vt:lpstr>PowerPoint Presentation</vt:lpstr>
      <vt:lpstr>PowerPoint Presentation</vt:lpstr>
      <vt:lpstr>PowerPoint Presentation</vt:lpstr>
      <vt:lpstr>d) Comparing Optimal HybridSort with MergeSort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#LIAU ZHENG WEI#</cp:lastModifiedBy>
  <cp:revision>1</cp:revision>
  <dcterms:modified xsi:type="dcterms:W3CDTF">2024-05-04T01:34:55Z</dcterms:modified>
</cp:coreProperties>
</file>