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Merriweather Light"/>
      <p:regular r:id="rId37"/>
      <p:bold r:id="rId38"/>
      <p:italic r:id="rId39"/>
      <p:boldItalic r:id="rId40"/>
    </p:embeddedFont>
    <p:embeddedFont>
      <p:font typeface="Merriweather Black"/>
      <p:bold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6C239E-F588-42C1-9C58-6AF3F44FACFA}">
  <a:tblStyle styleId="{EA6C239E-F588-42C1-9C58-6AF3F44FACF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D5BFBA4-BAE0-4228-BED0-972CBAC2E84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Light-boldItalic.fntdata"/><Relationship Id="rId20" Type="http://schemas.openxmlformats.org/officeDocument/2006/relationships/slide" Target="slides/slide14.xml"/><Relationship Id="rId42" Type="http://schemas.openxmlformats.org/officeDocument/2006/relationships/font" Target="fonts/MerriweatherBlack-boldItalic.fntdata"/><Relationship Id="rId41" Type="http://schemas.openxmlformats.org/officeDocument/2006/relationships/font" Target="fonts/MerriweatherBlack-bold.fntdata"/><Relationship Id="rId22" Type="http://schemas.openxmlformats.org/officeDocument/2006/relationships/slide" Target="slides/slide16.xml"/><Relationship Id="rId44" Type="http://schemas.openxmlformats.org/officeDocument/2006/relationships/font" Target="fonts/Merriweather-bold.fntdata"/><Relationship Id="rId21" Type="http://schemas.openxmlformats.org/officeDocument/2006/relationships/slide" Target="slides/slide15.xml"/><Relationship Id="rId43" Type="http://schemas.openxmlformats.org/officeDocument/2006/relationships/font" Target="fonts/Merriweather-regular.fntdata"/><Relationship Id="rId24" Type="http://schemas.openxmlformats.org/officeDocument/2006/relationships/slide" Target="slides/slide18.xml"/><Relationship Id="rId46" Type="http://schemas.openxmlformats.org/officeDocument/2006/relationships/font" Target="fonts/Merriweather-boldItalic.fntdata"/><Relationship Id="rId23" Type="http://schemas.openxmlformats.org/officeDocument/2006/relationships/slide" Target="slides/slide17.xml"/><Relationship Id="rId45"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MerriweatherLight-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MerriweatherLight-italic.fntdata"/><Relationship Id="rId16" Type="http://schemas.openxmlformats.org/officeDocument/2006/relationships/slide" Target="slides/slide10.xml"/><Relationship Id="rId38" Type="http://schemas.openxmlformats.org/officeDocument/2006/relationships/font" Target="fonts/Merriweather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Hi, we are group 8</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e7967002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e7967002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manually labelling our scraped data, we obtained an inter-annotator agreement score of 96% between 2 annotators using Fleiss’ Kappa formula.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e7967002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e7967002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To train our model, we referred to the SOTA model for sentiment classification on the 20NEWS dataset which is TF-IDF with SVM.  Pre-trained language models that lead the field were excluded due to potential look-ahead bias. However, using their embeddings avoids this issue as they are designed to be temporally neutral, by capturing a wide range of contexts and are not limited to specific events, regardless of the sentiment of the articles.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explored several text feature extraction techniques; TF-IDF, N-grams, BERT word embeddings, and GloVe. These were combined with various ML models, such as SVM, Naive Bayes, Logistic Regression, Random Forest, KNN, and various cognitive neural network architectures.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e7967002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e7967002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These are some of our classification results based on macro average for subjectivity.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e816ece97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e816ece97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These are some of our classification results based on macro average for polarity.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e7967002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e7967002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 enhance the SOTA model, we performed ensemble classification. Using the voting method of Random Forest and Logistic Regression, the accuracy increased to 74% and 73% for soft and hard voting respectively. When using Stacking on Random Forest and SVM, the accuracy increased to 75%.</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816ece97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e816ece9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Based on the classification results, we decided to use the TF-IDF + BERT word embeddings model as it performed better than the SOTA model.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trying the ensemble voting method of Random Forest and ensemble stacking method of Random Forest and Logistic Regression on this selected model, we saw accuracy decrease to 58% and 77% respectively.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random accuracy test was performed by getting a random row and its Sentiment which is compared to a randomly chosen sentiment. By determining sentiment of the text, we can show that the model is better than random chance.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As we used logistic regression for our model, we can efficiently perform the linear computations using matrix operations that can be parallelized and optimised for high performance when the dataset is large, implying scalability.</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e7967002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e7967002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Next, we will discuss our indexing methods.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e7967002e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e7967002e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Having labelled all our scraped data, we then used pysolr to index and query our labelled data in Solr.</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e7967002e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e7967002e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a:t>During querying, users have the flexibility to tailor their input according to the data field they're interested in. They can specify the date range and choose whether the results should be sorted in ascending or descending order based on the dates. These user inputs are subsequently converted into strings to seamlessly integrate into the search process.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e7967002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e7967002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e82bda58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e82bda58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And our group members are Zheng Wei, Jared, Yong Li, Yi Hang, Wen Tai and Ming Jun. These are the roles of each group member</a:t>
            </a:r>
            <a:r>
              <a:rPr lang="en" sz="1200">
                <a:solidFill>
                  <a:schemeClr val="dk1"/>
                </a:solidFill>
                <a:highlight>
                  <a:srgbClr val="FF0000"/>
                </a:highlight>
              </a:rPr>
              <a:t>.</a:t>
            </a:r>
            <a:endParaRPr sz="1200">
              <a:solidFill>
                <a:schemeClr val="dk1"/>
              </a:solidFill>
              <a:highlight>
                <a:srgbClr val="FF0000"/>
              </a:highlight>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e7967002e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e7967002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e7967002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e7967002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e7967002e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e7967002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e7967002e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e7967002e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e7967002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e7967002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e7967002e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e7967002e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e7967002e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e7967002e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e7967002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e7967002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Our project is a search engine based on a stock sentiment prediction model that allows users to obtain detailed sentiment analysis of specific stocks. We chose this topic due to the sheer volume of financial news making it challenging for investors to gauge market sentiment towards different stocks.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e7967002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e7967002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discuss our web scraping methods.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bd67c0fb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bd67c0fb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 scrap the news articles from Yahoo News, we utilised various Python libraries, such as, requests was used to make HTTP requests, Beautiful Soup to parse HTML, and csv for data storage.</a:t>
            </a:r>
            <a:endParaRPr sz="1200">
              <a:solidFill>
                <a:schemeClr val="dk1"/>
              </a:solidFill>
              <a:highlight>
                <a:srgbClr val="FF0000"/>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e796700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e7967002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We decided to scrape the headline, source, date posted, URL link of new articles as well as a brief description of the first paragraph of each article.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e796700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e796700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We focused on 5 stocks, namely, Amazon, Google, Nvidia, Apple and Microsoft. The number of records and words obtained are shown in this table.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7967002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7967002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 we will discuss our classification methods.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e7967002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e7967002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preprocessed the data by removing stopwords, special characters, punctuations followed by stemming and lemmatization, ensuring that different variations of the same word are grouped together.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drive.google.com/file/d/1h3EjfUWokI235v8x6M_sly9hZsN7y8me/view" TargetMode="External"/><Relationship Id="rId4"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drive.google.com/file/d/1ujp0YWpMBYCneWXXIHW6Mp9WbCFkzU-m/view" TargetMode="External"/><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drive.google.com/file/d/19LQO1o9CcfA1fVfOIiqefjBp4fPMQ0yz/view" TargetMode="External"/><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drive.google.com/file/d/1VsJzgN7hPDiQKIaBBkOgkocXTkGEOEp0/view" TargetMode="Externa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drive.google.com/file/d/1vPZAvSODgaH-nvk1D-py69pK85lqCIAU/view" TargetMode="External"/><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drive.google.com/file/d/1-JKzlAbkf8XrNajbXLHht6bNKEL_Ch83/view" TargetMode="External"/><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31.png"/><Relationship Id="rId6" Type="http://schemas.openxmlformats.org/officeDocument/2006/relationships/image" Target="../media/image30.png"/><Relationship Id="rId7"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3.png"/><Relationship Id="rId7"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a:t>
            </a:r>
            <a:r>
              <a:rPr lang="en"/>
              <a:t>Retrieval</a:t>
            </a:r>
            <a:r>
              <a:rPr lang="en"/>
              <a:t>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Group 8</a:t>
            </a:r>
            <a:endParaRPr/>
          </a:p>
        </p:txBody>
      </p:sp>
      <p:sp>
        <p:nvSpPr>
          <p:cNvPr id="65" name="Google Shape;65;p13"/>
          <p:cNvSpPr txBox="1"/>
          <p:nvPr/>
        </p:nvSpPr>
        <p:spPr>
          <a:xfrm>
            <a:off x="4825250" y="3063050"/>
            <a:ext cx="4318800" cy="16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erriweather Light"/>
                <a:ea typeface="Merriweather Light"/>
                <a:cs typeface="Merriweather Light"/>
                <a:sym typeface="Merriweather Light"/>
              </a:rPr>
              <a:t>Group members:</a:t>
            </a:r>
            <a:endParaRPr sz="1600">
              <a:solidFill>
                <a:schemeClr val="lt1"/>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sz="500">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n">
                <a:solidFill>
                  <a:schemeClr val="lt1"/>
                </a:solidFill>
                <a:latin typeface="Merriweather Light"/>
                <a:ea typeface="Merriweather Light"/>
                <a:cs typeface="Merriweather Light"/>
                <a:sym typeface="Merriweather Light"/>
              </a:rPr>
              <a:t>Jared Nathaniel Chan Weng Wai (U2022954B)</a:t>
            </a:r>
            <a:endParaRPr>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n">
                <a:solidFill>
                  <a:schemeClr val="lt1"/>
                </a:solidFill>
                <a:latin typeface="Merriweather Light"/>
                <a:ea typeface="Merriweather Light"/>
                <a:cs typeface="Merriweather Light"/>
                <a:sym typeface="Merriweather Light"/>
              </a:rPr>
              <a:t>Liau Zheng Wei (U2222032K)</a:t>
            </a:r>
            <a:endParaRPr>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n">
                <a:solidFill>
                  <a:schemeClr val="lt1"/>
                </a:solidFill>
                <a:latin typeface="Merriweather Light"/>
                <a:ea typeface="Merriweather Light"/>
                <a:cs typeface="Merriweather Light"/>
                <a:sym typeface="Merriweather Light"/>
              </a:rPr>
              <a:t>Toh Yong Li (U2021290D)</a:t>
            </a:r>
            <a:endParaRPr>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n">
                <a:solidFill>
                  <a:schemeClr val="lt1"/>
                </a:solidFill>
                <a:latin typeface="Merriweather Light"/>
                <a:ea typeface="Merriweather Light"/>
                <a:cs typeface="Merriweather Light"/>
                <a:sym typeface="Merriweather Light"/>
              </a:rPr>
              <a:t>Beh Ming Jun (U2022747E)</a:t>
            </a:r>
            <a:endParaRPr>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n">
                <a:solidFill>
                  <a:schemeClr val="lt1"/>
                </a:solidFill>
                <a:latin typeface="Merriweather Light"/>
                <a:ea typeface="Merriweather Light"/>
                <a:cs typeface="Merriweather Light"/>
                <a:sym typeface="Merriweather Light"/>
              </a:rPr>
              <a:t>Ooi Yi Hang (U2022327K)</a:t>
            </a:r>
            <a:endParaRPr>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n">
                <a:solidFill>
                  <a:schemeClr val="lt1"/>
                </a:solidFill>
                <a:latin typeface="Merriweather Light"/>
                <a:ea typeface="Merriweather Light"/>
                <a:cs typeface="Merriweather Light"/>
                <a:sym typeface="Merriweather Light"/>
              </a:rPr>
              <a:t>Wentai Nan (U2022249B)</a:t>
            </a:r>
            <a:endParaRPr>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300">
              <a:solidFill>
                <a:schemeClr val="dk2"/>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Labelling</a:t>
            </a:r>
            <a:endParaRPr/>
          </a:p>
        </p:txBody>
      </p:sp>
      <p:sp>
        <p:nvSpPr>
          <p:cNvPr id="147" name="Google Shape;147;p22"/>
          <p:cNvSpPr txBox="1"/>
          <p:nvPr/>
        </p:nvSpPr>
        <p:spPr>
          <a:xfrm>
            <a:off x="1637850" y="4151550"/>
            <a:ext cx="5868300" cy="9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Merriweather"/>
                <a:ea typeface="Merriweather"/>
                <a:cs typeface="Merriweather"/>
                <a:sym typeface="Merriweather"/>
              </a:rPr>
              <a:t>Fleiss’ Kappa score : 96.6%</a:t>
            </a:r>
            <a:endParaRPr b="1" sz="3000">
              <a:solidFill>
                <a:schemeClr val="dk1"/>
              </a:solidFill>
              <a:latin typeface="Merriweather"/>
              <a:ea typeface="Merriweather"/>
              <a:cs typeface="Merriweather"/>
              <a:sym typeface="Merriweather"/>
            </a:endParaRPr>
          </a:p>
        </p:txBody>
      </p:sp>
      <p:sp>
        <p:nvSpPr>
          <p:cNvPr id="148" name="Google Shape;148;p22"/>
          <p:cNvSpPr txBox="1"/>
          <p:nvPr/>
        </p:nvSpPr>
        <p:spPr>
          <a:xfrm>
            <a:off x="2363025" y="1620475"/>
            <a:ext cx="1954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Merriweather"/>
                <a:ea typeface="Merriweather"/>
                <a:cs typeface="Merriweather"/>
                <a:sym typeface="Merriweather"/>
              </a:rPr>
              <a:t>   Headline</a:t>
            </a:r>
            <a:endParaRPr b="1" sz="1700">
              <a:solidFill>
                <a:schemeClr val="dk2"/>
              </a:solidFill>
              <a:latin typeface="Merriweather"/>
              <a:ea typeface="Merriweather"/>
              <a:cs typeface="Merriweather"/>
              <a:sym typeface="Merriweather"/>
            </a:endParaRPr>
          </a:p>
        </p:txBody>
      </p:sp>
      <p:sp>
        <p:nvSpPr>
          <p:cNvPr id="149" name="Google Shape;149;p22"/>
          <p:cNvSpPr txBox="1"/>
          <p:nvPr/>
        </p:nvSpPr>
        <p:spPr>
          <a:xfrm>
            <a:off x="5576725" y="1620475"/>
            <a:ext cx="1954800" cy="4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Merriweather"/>
                <a:ea typeface="Merriweather"/>
                <a:cs typeface="Merriweather"/>
                <a:sym typeface="Merriweather"/>
              </a:rPr>
              <a:t>Annotator 1</a:t>
            </a:r>
            <a:endParaRPr b="1" sz="1700">
              <a:solidFill>
                <a:schemeClr val="dk2"/>
              </a:solidFill>
              <a:latin typeface="Merriweather"/>
              <a:ea typeface="Merriweather"/>
              <a:cs typeface="Merriweather"/>
              <a:sym typeface="Merriweather"/>
            </a:endParaRPr>
          </a:p>
        </p:txBody>
      </p:sp>
      <p:pic>
        <p:nvPicPr>
          <p:cNvPr id="150" name="Google Shape;150;p22"/>
          <p:cNvPicPr preferRelativeResize="0"/>
          <p:nvPr/>
        </p:nvPicPr>
        <p:blipFill>
          <a:blip r:embed="rId3">
            <a:alphaModFix/>
          </a:blip>
          <a:stretch>
            <a:fillRect/>
          </a:stretch>
        </p:blipFill>
        <p:spPr>
          <a:xfrm>
            <a:off x="382825" y="2110638"/>
            <a:ext cx="8378349" cy="1902050"/>
          </a:xfrm>
          <a:prstGeom prst="rect">
            <a:avLst/>
          </a:prstGeom>
          <a:noFill/>
          <a:ln>
            <a:noFill/>
          </a:ln>
        </p:spPr>
      </p:pic>
      <p:sp>
        <p:nvSpPr>
          <p:cNvPr id="151" name="Google Shape;151;p22"/>
          <p:cNvSpPr txBox="1"/>
          <p:nvPr/>
        </p:nvSpPr>
        <p:spPr>
          <a:xfrm>
            <a:off x="7024525" y="1620475"/>
            <a:ext cx="1954800" cy="4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Merriweather"/>
                <a:ea typeface="Merriweather"/>
                <a:cs typeface="Merriweather"/>
                <a:sym typeface="Merriweather"/>
              </a:rPr>
              <a:t>Annotator 2</a:t>
            </a:r>
            <a:endParaRPr b="1" sz="1700">
              <a:solidFill>
                <a:schemeClr val="dk2"/>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p:nvPr/>
        </p:nvSpPr>
        <p:spPr>
          <a:xfrm>
            <a:off x="6593375" y="1532050"/>
            <a:ext cx="1814700" cy="720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7" name="Google Shape;157;p23"/>
          <p:cNvSpPr/>
          <p:nvPr/>
        </p:nvSpPr>
        <p:spPr>
          <a:xfrm>
            <a:off x="3750350" y="1532050"/>
            <a:ext cx="1478400" cy="720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8" name="Google Shape;158;p23"/>
          <p:cNvSpPr/>
          <p:nvPr/>
        </p:nvSpPr>
        <p:spPr>
          <a:xfrm>
            <a:off x="702350" y="1532050"/>
            <a:ext cx="1478400" cy="720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9" name="Google Shape;159;p23"/>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a:t>
            </a:r>
            <a:endParaRPr/>
          </a:p>
        </p:txBody>
      </p:sp>
      <p:sp>
        <p:nvSpPr>
          <p:cNvPr id="160" name="Google Shape;160;p23"/>
          <p:cNvSpPr txBox="1"/>
          <p:nvPr/>
        </p:nvSpPr>
        <p:spPr>
          <a:xfrm>
            <a:off x="458025" y="1539242"/>
            <a:ext cx="19548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Merriweather"/>
                <a:ea typeface="Merriweather"/>
                <a:cs typeface="Merriweather"/>
                <a:sym typeface="Merriweather"/>
              </a:rPr>
              <a:t>Reference Model</a:t>
            </a:r>
            <a:endParaRPr b="1" sz="1700">
              <a:solidFill>
                <a:schemeClr val="dk2"/>
              </a:solidFill>
              <a:latin typeface="Merriweather"/>
              <a:ea typeface="Merriweather"/>
              <a:cs typeface="Merriweather"/>
              <a:sym typeface="Merriweather"/>
            </a:endParaRPr>
          </a:p>
        </p:txBody>
      </p:sp>
      <p:sp>
        <p:nvSpPr>
          <p:cNvPr id="161" name="Google Shape;161;p23"/>
          <p:cNvSpPr txBox="1"/>
          <p:nvPr/>
        </p:nvSpPr>
        <p:spPr>
          <a:xfrm>
            <a:off x="3512150" y="1532050"/>
            <a:ext cx="19548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Merriweather"/>
                <a:ea typeface="Merriweather"/>
                <a:cs typeface="Merriweather"/>
                <a:sym typeface="Merriweather"/>
              </a:rPr>
              <a:t>Feature Extraction</a:t>
            </a:r>
            <a:endParaRPr b="1" sz="1700">
              <a:solidFill>
                <a:schemeClr val="dk2"/>
              </a:solidFill>
              <a:latin typeface="Merriweather"/>
              <a:ea typeface="Merriweather"/>
              <a:cs typeface="Merriweather"/>
              <a:sym typeface="Merriweather"/>
            </a:endParaRPr>
          </a:p>
        </p:txBody>
      </p:sp>
      <p:sp>
        <p:nvSpPr>
          <p:cNvPr id="162" name="Google Shape;162;p23"/>
          <p:cNvSpPr txBox="1"/>
          <p:nvPr/>
        </p:nvSpPr>
        <p:spPr>
          <a:xfrm>
            <a:off x="6502625" y="1544275"/>
            <a:ext cx="19548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Merriweather"/>
                <a:ea typeface="Merriweather"/>
                <a:cs typeface="Merriweather"/>
                <a:sym typeface="Merriweather"/>
              </a:rPr>
              <a:t>Classification Models</a:t>
            </a:r>
            <a:endParaRPr b="1" sz="1700">
              <a:solidFill>
                <a:schemeClr val="dk2"/>
              </a:solidFill>
              <a:latin typeface="Merriweather"/>
              <a:ea typeface="Merriweather"/>
              <a:cs typeface="Merriweather"/>
              <a:sym typeface="Merriweather"/>
            </a:endParaRPr>
          </a:p>
        </p:txBody>
      </p:sp>
      <p:sp>
        <p:nvSpPr>
          <p:cNvPr id="163" name="Google Shape;163;p23"/>
          <p:cNvSpPr txBox="1"/>
          <p:nvPr/>
        </p:nvSpPr>
        <p:spPr>
          <a:xfrm>
            <a:off x="405675" y="2475675"/>
            <a:ext cx="2516700" cy="24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Merriweather"/>
                <a:ea typeface="Merriweather"/>
                <a:cs typeface="Merriweather"/>
                <a:sym typeface="Merriweather"/>
              </a:rPr>
              <a:t>SOTA Model</a:t>
            </a:r>
            <a:endParaRPr sz="13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300">
                <a:solidFill>
                  <a:schemeClr val="dk2"/>
                </a:solidFill>
                <a:latin typeface="Merriweather"/>
                <a:ea typeface="Merriweather"/>
                <a:cs typeface="Merriweather"/>
                <a:sym typeface="Merriweather"/>
              </a:rPr>
              <a:t>TF-IDF with SVM</a:t>
            </a:r>
            <a:endParaRPr sz="1300">
              <a:solidFill>
                <a:schemeClr val="dk2"/>
              </a:solidFill>
              <a:latin typeface="Merriweather"/>
              <a:ea typeface="Merriweather"/>
              <a:cs typeface="Merriweather"/>
              <a:sym typeface="Merriweather"/>
            </a:endParaRPr>
          </a:p>
        </p:txBody>
      </p:sp>
      <p:sp>
        <p:nvSpPr>
          <p:cNvPr id="164" name="Google Shape;164;p23"/>
          <p:cNvSpPr txBox="1"/>
          <p:nvPr/>
        </p:nvSpPr>
        <p:spPr>
          <a:xfrm>
            <a:off x="3313650" y="2475675"/>
            <a:ext cx="2516700" cy="24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Merriweather"/>
                <a:ea typeface="Merriweather"/>
                <a:cs typeface="Merriweather"/>
                <a:sym typeface="Merriweather"/>
              </a:rPr>
              <a:t>TF-IDF</a:t>
            </a:r>
            <a:endParaRPr sz="13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300">
                <a:solidFill>
                  <a:schemeClr val="dk2"/>
                </a:solidFill>
                <a:latin typeface="Merriweather"/>
                <a:ea typeface="Merriweather"/>
                <a:cs typeface="Merriweather"/>
                <a:sym typeface="Merriweather"/>
              </a:rPr>
              <a:t>N-Grams</a:t>
            </a:r>
            <a:endParaRPr sz="13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300">
                <a:solidFill>
                  <a:schemeClr val="dk2"/>
                </a:solidFill>
                <a:latin typeface="Merriweather"/>
                <a:ea typeface="Merriweather"/>
                <a:cs typeface="Merriweather"/>
                <a:sym typeface="Merriweather"/>
              </a:rPr>
              <a:t>BERT Word Embeddings</a:t>
            </a:r>
            <a:endParaRPr sz="13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300">
                <a:solidFill>
                  <a:schemeClr val="dk2"/>
                </a:solidFill>
                <a:latin typeface="Merriweather"/>
                <a:ea typeface="Merriweather"/>
                <a:cs typeface="Merriweather"/>
                <a:sym typeface="Merriweather"/>
              </a:rPr>
              <a:t>GloVe</a:t>
            </a:r>
            <a:endParaRPr sz="1300">
              <a:solidFill>
                <a:schemeClr val="dk2"/>
              </a:solidFill>
              <a:latin typeface="Merriweather"/>
              <a:ea typeface="Merriweather"/>
              <a:cs typeface="Merriweather"/>
              <a:sym typeface="Merriweather"/>
            </a:endParaRPr>
          </a:p>
        </p:txBody>
      </p:sp>
      <p:sp>
        <p:nvSpPr>
          <p:cNvPr id="165" name="Google Shape;165;p23"/>
          <p:cNvSpPr txBox="1"/>
          <p:nvPr/>
        </p:nvSpPr>
        <p:spPr>
          <a:xfrm>
            <a:off x="6221675" y="2323275"/>
            <a:ext cx="2516700" cy="2406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2"/>
                </a:solidFill>
                <a:latin typeface="Merriweather"/>
                <a:ea typeface="Merriweather"/>
                <a:cs typeface="Merriweather"/>
                <a:sym typeface="Merriweather"/>
              </a:rPr>
              <a:t>Naive Bayes</a:t>
            </a:r>
            <a:endParaRPr sz="1300">
              <a:solidFill>
                <a:schemeClr val="dk2"/>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1300">
                <a:solidFill>
                  <a:schemeClr val="dk2"/>
                </a:solidFill>
                <a:latin typeface="Merriweather"/>
                <a:ea typeface="Merriweather"/>
                <a:cs typeface="Merriweather"/>
                <a:sym typeface="Merriweather"/>
              </a:rPr>
              <a:t>SVM</a:t>
            </a:r>
            <a:endParaRPr sz="1300">
              <a:solidFill>
                <a:schemeClr val="dk2"/>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1300">
                <a:solidFill>
                  <a:schemeClr val="dk2"/>
                </a:solidFill>
                <a:latin typeface="Merriweather"/>
                <a:ea typeface="Merriweather"/>
                <a:cs typeface="Merriweather"/>
                <a:sym typeface="Merriweather"/>
              </a:rPr>
              <a:t>Logistic Regression</a:t>
            </a:r>
            <a:endParaRPr sz="1300">
              <a:solidFill>
                <a:schemeClr val="dk2"/>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1300">
                <a:solidFill>
                  <a:schemeClr val="dk2"/>
                </a:solidFill>
                <a:latin typeface="Merriweather"/>
                <a:ea typeface="Merriweather"/>
                <a:cs typeface="Merriweather"/>
                <a:sym typeface="Merriweather"/>
              </a:rPr>
              <a:t>Random Forest</a:t>
            </a:r>
            <a:endParaRPr sz="1300">
              <a:solidFill>
                <a:schemeClr val="dk2"/>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1300">
                <a:solidFill>
                  <a:schemeClr val="dk2"/>
                </a:solidFill>
                <a:latin typeface="Merriweather"/>
                <a:ea typeface="Merriweather"/>
                <a:cs typeface="Merriweather"/>
                <a:sym typeface="Merriweather"/>
              </a:rPr>
              <a:t>KNN</a:t>
            </a:r>
            <a:endParaRPr sz="1300">
              <a:solidFill>
                <a:schemeClr val="dk2"/>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1300">
                <a:solidFill>
                  <a:schemeClr val="dk2"/>
                </a:solidFill>
                <a:latin typeface="Merriweather"/>
                <a:ea typeface="Merriweather"/>
                <a:cs typeface="Merriweather"/>
                <a:sym typeface="Merriweather"/>
              </a:rPr>
              <a:t>SGD</a:t>
            </a:r>
            <a:endParaRPr sz="1300">
              <a:solidFill>
                <a:schemeClr val="dk2"/>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1300">
                <a:solidFill>
                  <a:schemeClr val="dk2"/>
                </a:solidFill>
                <a:latin typeface="Merriweather"/>
                <a:ea typeface="Merriweather"/>
                <a:cs typeface="Merriweather"/>
                <a:sym typeface="Merriweather"/>
              </a:rPr>
              <a:t>Cognitive Models</a:t>
            </a:r>
            <a:endParaRPr sz="1300">
              <a:solidFill>
                <a:schemeClr val="dk2"/>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Liquid Time Constant</a:t>
            </a:r>
            <a:endParaRPr sz="1300">
              <a:solidFill>
                <a:schemeClr val="dk2"/>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Spiking CNN </a:t>
            </a:r>
            <a:endParaRPr sz="1300">
              <a:solidFill>
                <a:schemeClr val="dk2"/>
              </a:solidFill>
              <a:latin typeface="Merriweather"/>
              <a:ea typeface="Merriweather"/>
              <a:cs typeface="Merriweather"/>
              <a:sym typeface="Merriweather"/>
            </a:endParaRPr>
          </a:p>
        </p:txBody>
      </p:sp>
      <p:cxnSp>
        <p:nvCxnSpPr>
          <p:cNvPr id="166" name="Google Shape;166;p23"/>
          <p:cNvCxnSpPr/>
          <p:nvPr/>
        </p:nvCxnSpPr>
        <p:spPr>
          <a:xfrm>
            <a:off x="2934600" y="1483175"/>
            <a:ext cx="0" cy="3482100"/>
          </a:xfrm>
          <a:prstGeom prst="straightConnector1">
            <a:avLst/>
          </a:prstGeom>
          <a:noFill/>
          <a:ln cap="flat" cmpd="sng" w="19050">
            <a:solidFill>
              <a:schemeClr val="dk2"/>
            </a:solidFill>
            <a:prstDash val="dot"/>
            <a:round/>
            <a:headEnd len="med" w="med" type="none"/>
            <a:tailEnd len="med" w="med" type="none"/>
          </a:ln>
        </p:spPr>
      </p:cxnSp>
      <p:cxnSp>
        <p:nvCxnSpPr>
          <p:cNvPr id="167" name="Google Shape;167;p23"/>
          <p:cNvCxnSpPr/>
          <p:nvPr/>
        </p:nvCxnSpPr>
        <p:spPr>
          <a:xfrm>
            <a:off x="5906400" y="1483175"/>
            <a:ext cx="0" cy="3482100"/>
          </a:xfrm>
          <a:prstGeom prst="straightConnector1">
            <a:avLst/>
          </a:prstGeom>
          <a:noFill/>
          <a:ln cap="flat" cmpd="sng" w="19050">
            <a:solidFill>
              <a:schemeClr val="dk2"/>
            </a:solidFill>
            <a:prstDash val="dot"/>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Results</a:t>
            </a:r>
            <a:endParaRPr/>
          </a:p>
        </p:txBody>
      </p:sp>
      <p:graphicFrame>
        <p:nvGraphicFramePr>
          <p:cNvPr id="173" name="Google Shape;173;p24"/>
          <p:cNvGraphicFramePr/>
          <p:nvPr/>
        </p:nvGraphicFramePr>
        <p:xfrm>
          <a:off x="465600" y="2013950"/>
          <a:ext cx="3000000" cy="3000000"/>
        </p:xfrm>
        <a:graphic>
          <a:graphicData uri="http://schemas.openxmlformats.org/drawingml/2006/table">
            <a:tbl>
              <a:tblPr>
                <a:noFill/>
                <a:tableStyleId>{1D5BFBA4-BAE0-4228-BED0-972CBAC2E84D}</a:tableStyleId>
              </a:tblPr>
              <a:tblGrid>
                <a:gridCol w="1979400"/>
                <a:gridCol w="1127375"/>
                <a:gridCol w="1276500"/>
                <a:gridCol w="1276500"/>
                <a:gridCol w="1276500"/>
                <a:gridCol w="1276500"/>
              </a:tblGrid>
              <a:tr h="465550">
                <a:tc gridSpan="2">
                  <a:txBody>
                    <a:bodyPr/>
                    <a:lstStyle/>
                    <a:p>
                      <a:pPr indent="0" lvl="0" marL="0" rtl="0" algn="ctr">
                        <a:spcBef>
                          <a:spcPts val="0"/>
                        </a:spcBef>
                        <a:spcAft>
                          <a:spcPts val="0"/>
                        </a:spcAft>
                        <a:buNone/>
                      </a:pPr>
                      <a:r>
                        <a:rPr b="1" lang="en">
                          <a:latin typeface="Merriweather"/>
                          <a:ea typeface="Merriweather"/>
                          <a:cs typeface="Merriweather"/>
                          <a:sym typeface="Merriweather"/>
                        </a:rPr>
                        <a:t>Model</a:t>
                      </a:r>
                      <a:endParaRPr b="1">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latin typeface="Merriweather"/>
                          <a:ea typeface="Merriweather"/>
                          <a:cs typeface="Merriweather"/>
                          <a:sym typeface="Merriweather"/>
                        </a:rPr>
                        <a:t>Accuracy</a:t>
                      </a:r>
                      <a:endParaRPr b="1">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erriweather"/>
                          <a:ea typeface="Merriweather"/>
                          <a:cs typeface="Merriweather"/>
                          <a:sym typeface="Merriweather"/>
                        </a:rPr>
                        <a:t>F1</a:t>
                      </a:r>
                      <a:endParaRPr b="1">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erriweather"/>
                          <a:ea typeface="Merriweather"/>
                          <a:cs typeface="Merriweather"/>
                          <a:sym typeface="Merriweather"/>
                        </a:rPr>
                        <a:t>Precision</a:t>
                      </a:r>
                      <a:endParaRPr b="1">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erriweather"/>
                          <a:ea typeface="Merriweather"/>
                          <a:cs typeface="Merriweather"/>
                          <a:sym typeface="Merriweather"/>
                        </a:rPr>
                        <a:t>Recall</a:t>
                      </a:r>
                      <a:endParaRPr b="1">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7675">
                <a:tc>
                  <a:txBody>
                    <a:bodyPr/>
                    <a:lstStyle/>
                    <a:p>
                      <a:pPr indent="0" lvl="0" marL="0" rtl="0" algn="ctr">
                        <a:spcBef>
                          <a:spcPts val="0"/>
                        </a:spcBef>
                        <a:spcAft>
                          <a:spcPts val="0"/>
                        </a:spcAft>
                        <a:buNone/>
                      </a:pPr>
                      <a:r>
                        <a:rPr lang="en" sz="900">
                          <a:latin typeface="Merriweather"/>
                          <a:ea typeface="Merriweather"/>
                          <a:cs typeface="Merriweather"/>
                          <a:sym typeface="Merriweather"/>
                        </a:rPr>
                        <a:t>Count Vectoriser Unigrams</a:t>
                      </a:r>
                      <a:endParaRPr sz="900">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Merriweather"/>
                          <a:ea typeface="Merriweather"/>
                          <a:cs typeface="Merriweather"/>
                          <a:sym typeface="Merriweather"/>
                        </a:rPr>
                        <a:t>Naive Bayes</a:t>
                      </a:r>
                      <a:endParaRPr sz="9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0.55</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0.53</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0.55</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0.56</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7675">
                <a:tc>
                  <a:txBody>
                    <a:bodyPr/>
                    <a:lstStyle/>
                    <a:p>
                      <a:pPr indent="0" lvl="0" marL="0" rtl="0" algn="ctr">
                        <a:spcBef>
                          <a:spcPts val="0"/>
                        </a:spcBef>
                        <a:spcAft>
                          <a:spcPts val="0"/>
                        </a:spcAft>
                        <a:buNone/>
                      </a:pPr>
                      <a:r>
                        <a:rPr lang="en" sz="900">
                          <a:latin typeface="Merriweather"/>
                          <a:ea typeface="Merriweather"/>
                          <a:cs typeface="Merriweather"/>
                          <a:sym typeface="Merriweather"/>
                        </a:rPr>
                        <a:t>TF-IDF Unigrams</a:t>
                      </a:r>
                      <a:endParaRPr sz="900">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Merriweather"/>
                          <a:ea typeface="Merriweather"/>
                          <a:cs typeface="Merriweather"/>
                          <a:sym typeface="Merriweather"/>
                        </a:rPr>
                        <a:t>SVM</a:t>
                      </a:r>
                      <a:endParaRPr sz="9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0.56</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0.54</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0.58</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0.59</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7775">
                <a:tc>
                  <a:txBody>
                    <a:bodyPr/>
                    <a:lstStyle/>
                    <a:p>
                      <a:pPr indent="0" lvl="0" marL="0" rtl="0" algn="ctr">
                        <a:lnSpc>
                          <a:spcPct val="150000"/>
                        </a:lnSpc>
                        <a:spcBef>
                          <a:spcPts val="0"/>
                        </a:spcBef>
                        <a:spcAft>
                          <a:spcPts val="0"/>
                        </a:spcAft>
                        <a:buNone/>
                      </a:pPr>
                      <a:r>
                        <a:rPr lang="en" sz="900">
                          <a:latin typeface="Merriweather"/>
                          <a:ea typeface="Merriweather"/>
                          <a:cs typeface="Merriweather"/>
                          <a:sym typeface="Merriweather"/>
                        </a:rPr>
                        <a:t>TF-IDF Unigrams + BERT word embeddings</a:t>
                      </a:r>
                      <a:endParaRPr sz="900">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Merriweather"/>
                          <a:ea typeface="Merriweather"/>
                          <a:cs typeface="Merriweather"/>
                          <a:sym typeface="Merriweather"/>
                        </a:rPr>
                        <a:t>Logistic Regression</a:t>
                      </a:r>
                      <a:endParaRPr sz="9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0.58</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0.57</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0.60</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0.62</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74" name="Google Shape;174;p24"/>
          <p:cNvSpPr txBox="1"/>
          <p:nvPr/>
        </p:nvSpPr>
        <p:spPr>
          <a:xfrm>
            <a:off x="3605388" y="1396525"/>
            <a:ext cx="1933200" cy="5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latin typeface="Merriweather"/>
                <a:ea typeface="Merriweather"/>
                <a:cs typeface="Merriweather"/>
                <a:sym typeface="Merriweather"/>
              </a:rPr>
              <a:t>Subjectivity</a:t>
            </a:r>
            <a:endParaRPr b="1" sz="2200">
              <a:solidFill>
                <a:schemeClr val="dk2"/>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Results</a:t>
            </a:r>
            <a:endParaRPr/>
          </a:p>
        </p:txBody>
      </p:sp>
      <p:graphicFrame>
        <p:nvGraphicFramePr>
          <p:cNvPr id="180" name="Google Shape;180;p25"/>
          <p:cNvGraphicFramePr/>
          <p:nvPr/>
        </p:nvGraphicFramePr>
        <p:xfrm>
          <a:off x="465600" y="2013950"/>
          <a:ext cx="3000000" cy="3000000"/>
        </p:xfrm>
        <a:graphic>
          <a:graphicData uri="http://schemas.openxmlformats.org/drawingml/2006/table">
            <a:tbl>
              <a:tblPr>
                <a:noFill/>
                <a:tableStyleId>{1D5BFBA4-BAE0-4228-BED0-972CBAC2E84D}</a:tableStyleId>
              </a:tblPr>
              <a:tblGrid>
                <a:gridCol w="1979400"/>
                <a:gridCol w="1127375"/>
                <a:gridCol w="1276500"/>
                <a:gridCol w="1276500"/>
                <a:gridCol w="1276500"/>
                <a:gridCol w="1276500"/>
              </a:tblGrid>
              <a:tr h="465550">
                <a:tc gridSpan="2">
                  <a:txBody>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Model</a:t>
                      </a:r>
                      <a:endParaRPr b="1">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Accuracy</a:t>
                      </a:r>
                      <a:endParaRPr b="1">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F1</a:t>
                      </a:r>
                      <a:endParaRPr b="1">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Precision</a:t>
                      </a:r>
                      <a:endParaRPr b="1">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Recall</a:t>
                      </a:r>
                      <a:endParaRPr b="1">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7675">
                <a:tc>
                  <a:txBody>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Count Vectoriser Unigrams</a:t>
                      </a:r>
                      <a:endParaRPr sz="9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Naive Bayes</a:t>
                      </a:r>
                      <a:endParaRPr sz="9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0.70</a:t>
                      </a:r>
                      <a:endParaRPr sz="12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0.70</a:t>
                      </a:r>
                      <a:endParaRPr sz="12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0.71</a:t>
                      </a:r>
                      <a:endParaRPr sz="12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0.70</a:t>
                      </a:r>
                      <a:endParaRPr sz="12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7675">
                <a:tc>
                  <a:txBody>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TF-IDF Unigrams</a:t>
                      </a:r>
                      <a:endParaRPr sz="9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SVM</a:t>
                      </a:r>
                      <a:endParaRPr sz="9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0.73</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0.72</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0.73</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0.72</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7775">
                <a:tc>
                  <a:txBody>
                    <a:bodyPr/>
                    <a:lstStyle/>
                    <a:p>
                      <a:pPr indent="0" lvl="0" marL="0" rtl="0" algn="ctr">
                        <a:lnSpc>
                          <a:spcPct val="150000"/>
                        </a:lnSpc>
                        <a:spcBef>
                          <a:spcPts val="0"/>
                        </a:spcBef>
                        <a:spcAft>
                          <a:spcPts val="0"/>
                        </a:spcAft>
                        <a:buNone/>
                      </a:pPr>
                      <a:r>
                        <a:rPr lang="en" sz="900">
                          <a:solidFill>
                            <a:schemeClr val="dk1"/>
                          </a:solidFill>
                          <a:latin typeface="Merriweather"/>
                          <a:ea typeface="Merriweather"/>
                          <a:cs typeface="Merriweather"/>
                          <a:sym typeface="Merriweather"/>
                        </a:rPr>
                        <a:t>TF-IDF Unigrams + BERT word embeddings</a:t>
                      </a:r>
                      <a:endParaRPr sz="9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Logistic Regression</a:t>
                      </a:r>
                      <a:endParaRPr sz="9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0.79</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0.78</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0.79</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0.79</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r>
              <a:tr h="859500">
                <a:tc>
                  <a:txBody>
                    <a:bodyPr/>
                    <a:lstStyle/>
                    <a:p>
                      <a:pPr indent="0" lvl="0" marL="0" rtl="0" algn="ctr">
                        <a:lnSpc>
                          <a:spcPct val="150000"/>
                        </a:lnSpc>
                        <a:spcBef>
                          <a:spcPts val="0"/>
                        </a:spcBef>
                        <a:spcAft>
                          <a:spcPts val="0"/>
                        </a:spcAft>
                        <a:buNone/>
                      </a:pPr>
                      <a:r>
                        <a:rPr lang="en" sz="900">
                          <a:solidFill>
                            <a:schemeClr val="dk1"/>
                          </a:solidFill>
                          <a:latin typeface="Merriweather"/>
                          <a:ea typeface="Merriweather"/>
                          <a:cs typeface="Merriweather"/>
                          <a:sym typeface="Merriweather"/>
                        </a:rPr>
                        <a:t>TF-IDF Unigrams, Bigrams and Trigrams + BERT word embeddings</a:t>
                      </a:r>
                      <a:endParaRPr sz="9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Logistic Regression</a:t>
                      </a:r>
                      <a:endParaRPr sz="9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0.78</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0.78</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0.78</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0.78</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81" name="Google Shape;181;p25"/>
          <p:cNvSpPr txBox="1"/>
          <p:nvPr/>
        </p:nvSpPr>
        <p:spPr>
          <a:xfrm>
            <a:off x="3605388" y="1396525"/>
            <a:ext cx="1933200" cy="5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latin typeface="Merriweather"/>
                <a:ea typeface="Merriweather"/>
                <a:cs typeface="Merriweather"/>
                <a:sym typeface="Merriweather"/>
              </a:rPr>
              <a:t>Polarity</a:t>
            </a:r>
            <a:endParaRPr b="1" sz="2200">
              <a:solidFill>
                <a:schemeClr val="dk2"/>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Enhancements</a:t>
            </a:r>
            <a:endParaRPr/>
          </a:p>
        </p:txBody>
      </p:sp>
      <p:grpSp>
        <p:nvGrpSpPr>
          <p:cNvPr id="187" name="Google Shape;187;p26"/>
          <p:cNvGrpSpPr/>
          <p:nvPr/>
        </p:nvGrpSpPr>
        <p:grpSpPr>
          <a:xfrm>
            <a:off x="4626561" y="1730450"/>
            <a:ext cx="1686992" cy="721000"/>
            <a:chOff x="4066525" y="1416300"/>
            <a:chExt cx="1954800" cy="721000"/>
          </a:xfrm>
        </p:grpSpPr>
        <p:sp>
          <p:nvSpPr>
            <p:cNvPr id="188" name="Google Shape;188;p26"/>
            <p:cNvSpPr/>
            <p:nvPr/>
          </p:nvSpPr>
          <p:spPr>
            <a:xfrm>
              <a:off x="4304725" y="1416300"/>
              <a:ext cx="1478400" cy="720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9" name="Google Shape;189;p26"/>
            <p:cNvSpPr txBox="1"/>
            <p:nvPr/>
          </p:nvSpPr>
          <p:spPr>
            <a:xfrm>
              <a:off x="4066525" y="1549300"/>
              <a:ext cx="1954800" cy="5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Merriweather"/>
                  <a:ea typeface="Merriweather"/>
                  <a:cs typeface="Merriweather"/>
                  <a:sym typeface="Merriweather"/>
                </a:rPr>
                <a:t>Ensemble</a:t>
              </a:r>
              <a:endParaRPr b="1" sz="1500">
                <a:solidFill>
                  <a:schemeClr val="dk2"/>
                </a:solidFill>
                <a:latin typeface="Merriweather"/>
                <a:ea typeface="Merriweather"/>
                <a:cs typeface="Merriweather"/>
                <a:sym typeface="Merriweather"/>
              </a:endParaRPr>
            </a:p>
          </p:txBody>
        </p:sp>
      </p:grpSp>
      <p:grpSp>
        <p:nvGrpSpPr>
          <p:cNvPr id="190" name="Google Shape;190;p26"/>
          <p:cNvGrpSpPr/>
          <p:nvPr/>
        </p:nvGrpSpPr>
        <p:grpSpPr>
          <a:xfrm>
            <a:off x="2212918" y="2962125"/>
            <a:ext cx="1686992" cy="768463"/>
            <a:chOff x="4066525" y="1416300"/>
            <a:chExt cx="1954800" cy="768463"/>
          </a:xfrm>
        </p:grpSpPr>
        <p:sp>
          <p:nvSpPr>
            <p:cNvPr id="191" name="Google Shape;191;p26"/>
            <p:cNvSpPr/>
            <p:nvPr/>
          </p:nvSpPr>
          <p:spPr>
            <a:xfrm>
              <a:off x="4304725" y="1416300"/>
              <a:ext cx="1478400" cy="720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2" name="Google Shape;192;p26"/>
            <p:cNvSpPr txBox="1"/>
            <p:nvPr/>
          </p:nvSpPr>
          <p:spPr>
            <a:xfrm>
              <a:off x="4066525" y="1463863"/>
              <a:ext cx="19548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Merriweather"/>
                  <a:ea typeface="Merriweather"/>
                  <a:cs typeface="Merriweather"/>
                  <a:sym typeface="Merriweather"/>
                </a:rPr>
                <a:t>Hard Voting</a:t>
              </a:r>
              <a:endParaRPr b="1" sz="1500">
                <a:solidFill>
                  <a:schemeClr val="dk2"/>
                </a:solidFill>
                <a:latin typeface="Merriweather"/>
                <a:ea typeface="Merriweather"/>
                <a:cs typeface="Merriweather"/>
                <a:sym typeface="Merriweather"/>
              </a:endParaRPr>
            </a:p>
            <a:p>
              <a:pPr indent="0" lvl="0" marL="0" rtl="0" algn="ctr">
                <a:spcBef>
                  <a:spcPts val="0"/>
                </a:spcBef>
                <a:spcAft>
                  <a:spcPts val="0"/>
                </a:spcAft>
                <a:buNone/>
              </a:pPr>
              <a:r>
                <a:rPr b="1" lang="en" sz="1500">
                  <a:solidFill>
                    <a:schemeClr val="dk2"/>
                  </a:solidFill>
                  <a:latin typeface="Merriweather"/>
                  <a:ea typeface="Merriweather"/>
                  <a:cs typeface="Merriweather"/>
                  <a:sym typeface="Merriweather"/>
                </a:rPr>
                <a:t>RF &amp; LR</a:t>
              </a:r>
              <a:endParaRPr b="1" sz="1500">
                <a:solidFill>
                  <a:schemeClr val="dk2"/>
                </a:solidFill>
                <a:latin typeface="Merriweather"/>
                <a:ea typeface="Merriweather"/>
                <a:cs typeface="Merriweather"/>
                <a:sym typeface="Merriweather"/>
              </a:endParaRPr>
            </a:p>
          </p:txBody>
        </p:sp>
      </p:grpSp>
      <p:grpSp>
        <p:nvGrpSpPr>
          <p:cNvPr id="193" name="Google Shape;193;p26"/>
          <p:cNvGrpSpPr/>
          <p:nvPr/>
        </p:nvGrpSpPr>
        <p:grpSpPr>
          <a:xfrm>
            <a:off x="4626583" y="2962125"/>
            <a:ext cx="1686992" cy="768475"/>
            <a:chOff x="4066525" y="1416300"/>
            <a:chExt cx="1954800" cy="768475"/>
          </a:xfrm>
        </p:grpSpPr>
        <p:sp>
          <p:nvSpPr>
            <p:cNvPr id="194" name="Google Shape;194;p26"/>
            <p:cNvSpPr/>
            <p:nvPr/>
          </p:nvSpPr>
          <p:spPr>
            <a:xfrm>
              <a:off x="4304725" y="1416300"/>
              <a:ext cx="1478400" cy="720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5" name="Google Shape;195;p26"/>
            <p:cNvSpPr txBox="1"/>
            <p:nvPr/>
          </p:nvSpPr>
          <p:spPr>
            <a:xfrm>
              <a:off x="4066525" y="1463875"/>
              <a:ext cx="19548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Merriweather"/>
                  <a:ea typeface="Merriweather"/>
                  <a:cs typeface="Merriweather"/>
                  <a:sym typeface="Merriweather"/>
                </a:rPr>
                <a:t>Soft Voting</a:t>
              </a:r>
              <a:endParaRPr b="1" sz="1500">
                <a:solidFill>
                  <a:schemeClr val="dk2"/>
                </a:solidFill>
                <a:latin typeface="Merriweather"/>
                <a:ea typeface="Merriweather"/>
                <a:cs typeface="Merriweather"/>
                <a:sym typeface="Merriweather"/>
              </a:endParaRPr>
            </a:p>
            <a:p>
              <a:pPr indent="0" lvl="0" marL="0" rtl="0" algn="ctr">
                <a:spcBef>
                  <a:spcPts val="0"/>
                </a:spcBef>
                <a:spcAft>
                  <a:spcPts val="0"/>
                </a:spcAft>
                <a:buNone/>
              </a:pPr>
              <a:r>
                <a:rPr b="1" lang="en" sz="1500">
                  <a:solidFill>
                    <a:schemeClr val="dk2"/>
                  </a:solidFill>
                  <a:latin typeface="Merriweather"/>
                  <a:ea typeface="Merriweather"/>
                  <a:cs typeface="Merriweather"/>
                  <a:sym typeface="Merriweather"/>
                </a:rPr>
                <a:t>RF &amp; LR</a:t>
              </a:r>
              <a:endParaRPr b="1" sz="1500">
                <a:solidFill>
                  <a:schemeClr val="dk2"/>
                </a:solidFill>
                <a:latin typeface="Merriweather"/>
                <a:ea typeface="Merriweather"/>
                <a:cs typeface="Merriweather"/>
                <a:sym typeface="Merriweather"/>
              </a:endParaRPr>
            </a:p>
          </p:txBody>
        </p:sp>
      </p:grpSp>
      <p:grpSp>
        <p:nvGrpSpPr>
          <p:cNvPr id="196" name="Google Shape;196;p26"/>
          <p:cNvGrpSpPr/>
          <p:nvPr/>
        </p:nvGrpSpPr>
        <p:grpSpPr>
          <a:xfrm>
            <a:off x="7040248" y="2962125"/>
            <a:ext cx="1686992" cy="744688"/>
            <a:chOff x="4066525" y="1416300"/>
            <a:chExt cx="1954800" cy="744688"/>
          </a:xfrm>
        </p:grpSpPr>
        <p:sp>
          <p:nvSpPr>
            <p:cNvPr id="197" name="Google Shape;197;p26"/>
            <p:cNvSpPr/>
            <p:nvPr/>
          </p:nvSpPr>
          <p:spPr>
            <a:xfrm>
              <a:off x="4304725" y="1416300"/>
              <a:ext cx="1478400" cy="720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8" name="Google Shape;198;p26"/>
            <p:cNvSpPr txBox="1"/>
            <p:nvPr/>
          </p:nvSpPr>
          <p:spPr>
            <a:xfrm>
              <a:off x="4066525" y="1440088"/>
              <a:ext cx="19548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Merriweather"/>
                  <a:ea typeface="Merriweather"/>
                  <a:cs typeface="Merriweather"/>
                  <a:sym typeface="Merriweather"/>
                </a:rPr>
                <a:t>Stacking</a:t>
              </a:r>
              <a:endParaRPr b="1" sz="1500">
                <a:solidFill>
                  <a:schemeClr val="dk2"/>
                </a:solidFill>
                <a:latin typeface="Merriweather"/>
                <a:ea typeface="Merriweather"/>
                <a:cs typeface="Merriweather"/>
                <a:sym typeface="Merriweather"/>
              </a:endParaRPr>
            </a:p>
            <a:p>
              <a:pPr indent="0" lvl="0" marL="0" rtl="0" algn="ctr">
                <a:spcBef>
                  <a:spcPts val="0"/>
                </a:spcBef>
                <a:spcAft>
                  <a:spcPts val="0"/>
                </a:spcAft>
                <a:buNone/>
              </a:pPr>
              <a:r>
                <a:rPr b="1" lang="en" sz="1500">
                  <a:solidFill>
                    <a:schemeClr val="dk2"/>
                  </a:solidFill>
                  <a:latin typeface="Merriweather"/>
                  <a:ea typeface="Merriweather"/>
                  <a:cs typeface="Merriweather"/>
                  <a:sym typeface="Merriweather"/>
                </a:rPr>
                <a:t>RF &amp; SVM</a:t>
              </a:r>
              <a:endParaRPr b="1" sz="1500">
                <a:solidFill>
                  <a:schemeClr val="dk2"/>
                </a:solidFill>
                <a:latin typeface="Merriweather"/>
                <a:ea typeface="Merriweather"/>
                <a:cs typeface="Merriweather"/>
                <a:sym typeface="Merriweather"/>
              </a:endParaRPr>
            </a:p>
          </p:txBody>
        </p:sp>
      </p:grpSp>
      <p:cxnSp>
        <p:nvCxnSpPr>
          <p:cNvPr id="199" name="Google Shape;199;p26"/>
          <p:cNvCxnSpPr>
            <a:stCxn id="189" idx="2"/>
            <a:endCxn id="191" idx="0"/>
          </p:cNvCxnSpPr>
          <p:nvPr/>
        </p:nvCxnSpPr>
        <p:spPr>
          <a:xfrm rot="5400000">
            <a:off x="4008007" y="1500000"/>
            <a:ext cx="510600" cy="24135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200" name="Google Shape;200;p26"/>
          <p:cNvCxnSpPr>
            <a:stCxn id="189" idx="2"/>
            <a:endCxn id="197" idx="0"/>
          </p:cNvCxnSpPr>
          <p:nvPr/>
        </p:nvCxnSpPr>
        <p:spPr>
          <a:xfrm flipH="1" rot="-5400000">
            <a:off x="6421657" y="1499850"/>
            <a:ext cx="510600" cy="24138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201" name="Google Shape;201;p26"/>
          <p:cNvCxnSpPr>
            <a:stCxn id="189" idx="2"/>
            <a:endCxn id="194" idx="0"/>
          </p:cNvCxnSpPr>
          <p:nvPr/>
        </p:nvCxnSpPr>
        <p:spPr>
          <a:xfrm flipH="1" rot="-5400000">
            <a:off x="5215057" y="2706450"/>
            <a:ext cx="510600" cy="600"/>
          </a:xfrm>
          <a:prstGeom prst="bentConnector3">
            <a:avLst>
              <a:gd fmla="val 50007" name="adj1"/>
            </a:avLst>
          </a:prstGeom>
          <a:noFill/>
          <a:ln cap="flat" cmpd="sng" w="9525">
            <a:solidFill>
              <a:schemeClr val="dk2"/>
            </a:solidFill>
            <a:prstDash val="solid"/>
            <a:round/>
            <a:headEnd len="med" w="med" type="none"/>
            <a:tailEnd len="med" w="med" type="none"/>
          </a:ln>
        </p:spPr>
      </p:cxnSp>
      <p:sp>
        <p:nvSpPr>
          <p:cNvPr id="202" name="Google Shape;202;p26"/>
          <p:cNvSpPr txBox="1"/>
          <p:nvPr/>
        </p:nvSpPr>
        <p:spPr>
          <a:xfrm>
            <a:off x="2519573" y="3730600"/>
            <a:ext cx="1073700" cy="9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chemeClr val="dk1"/>
                </a:solidFill>
                <a:latin typeface="Merriweather"/>
                <a:ea typeface="Merriweather"/>
                <a:cs typeface="Merriweather"/>
                <a:sym typeface="Merriweather"/>
              </a:rPr>
              <a:t>73%</a:t>
            </a:r>
            <a:endParaRPr b="1" sz="2700">
              <a:solidFill>
                <a:schemeClr val="dk1"/>
              </a:solidFill>
              <a:latin typeface="Merriweather"/>
              <a:ea typeface="Merriweather"/>
              <a:cs typeface="Merriweather"/>
              <a:sym typeface="Merriweather"/>
            </a:endParaRPr>
          </a:p>
        </p:txBody>
      </p:sp>
      <p:sp>
        <p:nvSpPr>
          <p:cNvPr id="203" name="Google Shape;203;p26"/>
          <p:cNvSpPr txBox="1"/>
          <p:nvPr/>
        </p:nvSpPr>
        <p:spPr>
          <a:xfrm>
            <a:off x="4933213" y="3706825"/>
            <a:ext cx="1073700" cy="9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chemeClr val="dk1"/>
                </a:solidFill>
                <a:latin typeface="Merriweather"/>
                <a:ea typeface="Merriweather"/>
                <a:cs typeface="Merriweather"/>
                <a:sym typeface="Merriweather"/>
              </a:rPr>
              <a:t>74%</a:t>
            </a:r>
            <a:endParaRPr b="1" sz="2700">
              <a:solidFill>
                <a:schemeClr val="dk1"/>
              </a:solidFill>
              <a:latin typeface="Merriweather"/>
              <a:ea typeface="Merriweather"/>
              <a:cs typeface="Merriweather"/>
              <a:sym typeface="Merriweather"/>
            </a:endParaRPr>
          </a:p>
        </p:txBody>
      </p:sp>
      <p:sp>
        <p:nvSpPr>
          <p:cNvPr id="204" name="Google Shape;204;p26"/>
          <p:cNvSpPr txBox="1"/>
          <p:nvPr/>
        </p:nvSpPr>
        <p:spPr>
          <a:xfrm>
            <a:off x="7346875" y="3670200"/>
            <a:ext cx="1073700" cy="9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6AA84F"/>
                </a:solidFill>
                <a:latin typeface="Merriweather"/>
                <a:ea typeface="Merriweather"/>
                <a:cs typeface="Merriweather"/>
                <a:sym typeface="Merriweather"/>
              </a:rPr>
              <a:t>75%</a:t>
            </a:r>
            <a:endParaRPr b="1" sz="2700">
              <a:solidFill>
                <a:srgbClr val="6AA84F"/>
              </a:solidFill>
              <a:latin typeface="Merriweather"/>
              <a:ea typeface="Merriweather"/>
              <a:cs typeface="Merriweather"/>
              <a:sym typeface="Merriweather"/>
            </a:endParaRPr>
          </a:p>
        </p:txBody>
      </p:sp>
      <p:grpSp>
        <p:nvGrpSpPr>
          <p:cNvPr id="205" name="Google Shape;205;p26"/>
          <p:cNvGrpSpPr/>
          <p:nvPr/>
        </p:nvGrpSpPr>
        <p:grpSpPr>
          <a:xfrm>
            <a:off x="289711" y="2973975"/>
            <a:ext cx="1686992" cy="721000"/>
            <a:chOff x="4066525" y="1416300"/>
            <a:chExt cx="1954800" cy="721000"/>
          </a:xfrm>
        </p:grpSpPr>
        <p:sp>
          <p:nvSpPr>
            <p:cNvPr id="206" name="Google Shape;206;p26"/>
            <p:cNvSpPr/>
            <p:nvPr/>
          </p:nvSpPr>
          <p:spPr>
            <a:xfrm>
              <a:off x="4304725" y="1416300"/>
              <a:ext cx="1478400" cy="720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7" name="Google Shape;207;p26"/>
            <p:cNvSpPr txBox="1"/>
            <p:nvPr/>
          </p:nvSpPr>
          <p:spPr>
            <a:xfrm>
              <a:off x="4066525" y="1549300"/>
              <a:ext cx="1954800" cy="5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Merriweather"/>
                  <a:ea typeface="Merriweather"/>
                  <a:cs typeface="Merriweather"/>
                  <a:sym typeface="Merriweather"/>
                </a:rPr>
                <a:t>SOTA</a:t>
              </a:r>
              <a:endParaRPr b="1" sz="1500">
                <a:solidFill>
                  <a:schemeClr val="dk2"/>
                </a:solidFill>
                <a:latin typeface="Merriweather"/>
                <a:ea typeface="Merriweather"/>
                <a:cs typeface="Merriweather"/>
                <a:sym typeface="Merriweather"/>
              </a:endParaRPr>
            </a:p>
          </p:txBody>
        </p:sp>
      </p:grpSp>
      <p:sp>
        <p:nvSpPr>
          <p:cNvPr id="208" name="Google Shape;208;p26"/>
          <p:cNvSpPr txBox="1"/>
          <p:nvPr/>
        </p:nvSpPr>
        <p:spPr>
          <a:xfrm>
            <a:off x="614573" y="3730600"/>
            <a:ext cx="1073700" cy="9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chemeClr val="dk1"/>
                </a:solidFill>
                <a:latin typeface="Merriweather"/>
                <a:ea typeface="Merriweather"/>
                <a:cs typeface="Merriweather"/>
                <a:sym typeface="Merriweather"/>
              </a:rPr>
              <a:t>72%</a:t>
            </a:r>
            <a:endParaRPr b="1" sz="2700">
              <a:solidFill>
                <a:schemeClr val="dk1"/>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a:t>
            </a:r>
            <a:endParaRPr/>
          </a:p>
        </p:txBody>
      </p:sp>
      <p:graphicFrame>
        <p:nvGraphicFramePr>
          <p:cNvPr id="214" name="Google Shape;214;p27"/>
          <p:cNvGraphicFramePr/>
          <p:nvPr/>
        </p:nvGraphicFramePr>
        <p:xfrm>
          <a:off x="465600" y="1556750"/>
          <a:ext cx="3000000" cy="3000000"/>
        </p:xfrm>
        <a:graphic>
          <a:graphicData uri="http://schemas.openxmlformats.org/drawingml/2006/table">
            <a:tbl>
              <a:tblPr>
                <a:noFill/>
                <a:tableStyleId>{1D5BFBA4-BAE0-4228-BED0-972CBAC2E84D}</a:tableStyleId>
              </a:tblPr>
              <a:tblGrid>
                <a:gridCol w="1979400"/>
                <a:gridCol w="1127375"/>
                <a:gridCol w="1276500"/>
                <a:gridCol w="1276500"/>
                <a:gridCol w="1276500"/>
                <a:gridCol w="1276500"/>
              </a:tblGrid>
              <a:tr h="465550">
                <a:tc gridSpan="2">
                  <a:txBody>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Model</a:t>
                      </a:r>
                      <a:endParaRPr b="1">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Accuracy</a:t>
                      </a:r>
                      <a:endParaRPr b="1">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F1</a:t>
                      </a:r>
                      <a:endParaRPr b="1">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Precision</a:t>
                      </a:r>
                      <a:endParaRPr b="1">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Recall</a:t>
                      </a:r>
                      <a:endParaRPr b="1">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7675">
                <a:tc>
                  <a:txBody>
                    <a:bodyPr/>
                    <a:lstStyle/>
                    <a:p>
                      <a:pPr indent="0" lvl="0" marL="0" rtl="0" algn="ctr">
                        <a:lnSpc>
                          <a:spcPct val="150000"/>
                        </a:lnSpc>
                        <a:spcBef>
                          <a:spcPts val="0"/>
                        </a:spcBef>
                        <a:spcAft>
                          <a:spcPts val="0"/>
                        </a:spcAft>
                        <a:buNone/>
                      </a:pPr>
                      <a:r>
                        <a:rPr lang="en" sz="900">
                          <a:solidFill>
                            <a:schemeClr val="dk1"/>
                          </a:solidFill>
                          <a:latin typeface="Merriweather"/>
                          <a:ea typeface="Merriweather"/>
                          <a:cs typeface="Merriweather"/>
                          <a:sym typeface="Merriweather"/>
                        </a:rPr>
                        <a:t>TF-IDF Unigrams + BERT word embeddings</a:t>
                      </a:r>
                      <a:endParaRPr sz="9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Logistic Regression</a:t>
                      </a:r>
                      <a:endParaRPr sz="9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0.79</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0.78</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0.79</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0.79</a:t>
                      </a:r>
                      <a:endParaRPr sz="1200">
                        <a:solidFill>
                          <a:schemeClr val="dk1"/>
                        </a:solidFill>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r>
              <a:tr h="447675">
                <a:tc>
                  <a:txBody>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with </a:t>
                      </a:r>
                      <a:r>
                        <a:rPr lang="en" sz="900">
                          <a:solidFill>
                            <a:schemeClr val="dk1"/>
                          </a:solidFill>
                          <a:latin typeface="Merriweather"/>
                          <a:ea typeface="Merriweather"/>
                          <a:cs typeface="Merriweather"/>
                          <a:sym typeface="Merriweather"/>
                        </a:rPr>
                        <a:t>Ensemble</a:t>
                      </a:r>
                      <a:r>
                        <a:rPr lang="en" sz="900">
                          <a:solidFill>
                            <a:schemeClr val="dk1"/>
                          </a:solidFill>
                          <a:latin typeface="Merriweather"/>
                          <a:ea typeface="Merriweather"/>
                          <a:cs typeface="Merriweather"/>
                          <a:sym typeface="Merriweather"/>
                        </a:rPr>
                        <a:t> Voting</a:t>
                      </a:r>
                      <a:endParaRPr sz="9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Random Forest</a:t>
                      </a:r>
                      <a:endParaRPr sz="9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0.58</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0.50</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0.72</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0.58</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7775">
                <a:tc>
                  <a:txBody>
                    <a:bodyPr/>
                    <a:lstStyle/>
                    <a:p>
                      <a:pPr indent="0" lvl="0" marL="0" rtl="0" algn="ctr">
                        <a:lnSpc>
                          <a:spcPct val="150000"/>
                        </a:lnSpc>
                        <a:spcBef>
                          <a:spcPts val="0"/>
                        </a:spcBef>
                        <a:spcAft>
                          <a:spcPts val="0"/>
                        </a:spcAft>
                        <a:buNone/>
                      </a:pPr>
                      <a:r>
                        <a:rPr lang="en" sz="900">
                          <a:solidFill>
                            <a:schemeClr val="dk1"/>
                          </a:solidFill>
                          <a:latin typeface="Merriweather"/>
                          <a:ea typeface="Merriweather"/>
                          <a:cs typeface="Merriweather"/>
                          <a:sym typeface="Merriweather"/>
                        </a:rPr>
                        <a:t>with Ensemble Stacking</a:t>
                      </a:r>
                      <a:endParaRPr sz="900">
                        <a:solidFill>
                          <a:schemeClr val="dk1"/>
                        </a:solidFill>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Random Forest and Logistic Regression</a:t>
                      </a:r>
                      <a:endParaRPr sz="9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0.78</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0.78</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0.78</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0.78</a:t>
                      </a:r>
                      <a:endParaRPr sz="1200">
                        <a:latin typeface="Merriweather"/>
                        <a:ea typeface="Merriweather"/>
                        <a:cs typeface="Merriweather"/>
                        <a:sym typeface="Merriweather"/>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15" name="Google Shape;215;p27"/>
          <p:cNvSpPr txBox="1"/>
          <p:nvPr/>
        </p:nvSpPr>
        <p:spPr>
          <a:xfrm>
            <a:off x="0" y="3836300"/>
            <a:ext cx="4466400" cy="12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Merriweather"/>
                <a:ea typeface="Merriweather"/>
                <a:cs typeface="Merriweather"/>
                <a:sym typeface="Merriweather"/>
              </a:rPr>
              <a:t>Random Accuracy</a:t>
            </a:r>
            <a:endParaRPr b="1" sz="1500">
              <a:solidFill>
                <a:schemeClr val="dk2"/>
              </a:solidFill>
              <a:latin typeface="Merriweather"/>
              <a:ea typeface="Merriweather"/>
              <a:cs typeface="Merriweather"/>
              <a:sym typeface="Merriweather"/>
            </a:endParaRPr>
          </a:p>
          <a:p>
            <a:pPr indent="0" lvl="0" marL="0" rtl="0" algn="ctr">
              <a:spcBef>
                <a:spcPts val="0"/>
              </a:spcBef>
              <a:spcAft>
                <a:spcPts val="0"/>
              </a:spcAft>
              <a:buNone/>
            </a:pPr>
            <a:r>
              <a:t/>
            </a:r>
            <a:endParaRPr b="1" sz="1300">
              <a:solidFill>
                <a:schemeClr val="dk2"/>
              </a:solidFill>
              <a:latin typeface="Merriweather"/>
              <a:ea typeface="Merriweather"/>
              <a:cs typeface="Merriweather"/>
              <a:sym typeface="Merriweather"/>
            </a:endParaRPr>
          </a:p>
          <a:p>
            <a:pPr indent="-311150" lvl="0" marL="914400" rtl="0" algn="l">
              <a:lnSpc>
                <a:spcPct val="150000"/>
              </a:lnSpc>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random chance to assign sentiment</a:t>
            </a:r>
            <a:endParaRPr sz="1300">
              <a:solidFill>
                <a:schemeClr val="dk2"/>
              </a:solidFill>
              <a:latin typeface="Merriweather"/>
              <a:ea typeface="Merriweather"/>
              <a:cs typeface="Merriweather"/>
              <a:sym typeface="Merriweather"/>
            </a:endParaRPr>
          </a:p>
          <a:p>
            <a:pPr indent="-311150" lvl="0" marL="914400" rtl="0" algn="l">
              <a:lnSpc>
                <a:spcPct val="150000"/>
              </a:lnSpc>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model performs better</a:t>
            </a:r>
            <a:endParaRPr sz="1300">
              <a:solidFill>
                <a:schemeClr val="dk2"/>
              </a:solidFill>
              <a:latin typeface="Merriweather"/>
              <a:ea typeface="Merriweather"/>
              <a:cs typeface="Merriweather"/>
              <a:sym typeface="Merriweather"/>
            </a:endParaRPr>
          </a:p>
        </p:txBody>
      </p:sp>
      <p:sp>
        <p:nvSpPr>
          <p:cNvPr id="216" name="Google Shape;216;p27"/>
          <p:cNvSpPr txBox="1"/>
          <p:nvPr/>
        </p:nvSpPr>
        <p:spPr>
          <a:xfrm>
            <a:off x="4216625" y="3836300"/>
            <a:ext cx="4737300" cy="12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Merriweather"/>
                <a:ea typeface="Merriweather"/>
                <a:cs typeface="Merriweather"/>
                <a:sym typeface="Merriweather"/>
              </a:rPr>
              <a:t>Scalability</a:t>
            </a:r>
            <a:endParaRPr b="1" sz="1500">
              <a:solidFill>
                <a:schemeClr val="dk2"/>
              </a:solidFill>
              <a:latin typeface="Merriweather"/>
              <a:ea typeface="Merriweather"/>
              <a:cs typeface="Merriweather"/>
              <a:sym typeface="Merriweather"/>
            </a:endParaRPr>
          </a:p>
          <a:p>
            <a:pPr indent="0" lvl="0" marL="0" rtl="0" algn="ctr">
              <a:spcBef>
                <a:spcPts val="0"/>
              </a:spcBef>
              <a:spcAft>
                <a:spcPts val="0"/>
              </a:spcAft>
              <a:buNone/>
            </a:pPr>
            <a:r>
              <a:t/>
            </a:r>
            <a:endParaRPr b="1" sz="1300">
              <a:solidFill>
                <a:schemeClr val="dk2"/>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matrix operations for linear computations</a:t>
            </a:r>
            <a:endParaRPr sz="1300">
              <a:solidFill>
                <a:schemeClr val="dk2"/>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parallelized and optimised for larger data</a:t>
            </a:r>
            <a:endParaRPr sz="1300">
              <a:solidFill>
                <a:schemeClr val="dk2"/>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540275" y="10272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5300"/>
              <a:t>Indexing</a:t>
            </a:r>
            <a:endParaRPr sz="2000"/>
          </a:p>
          <a:p>
            <a:pPr indent="0" lvl="0" marL="0" rtl="0" algn="l">
              <a:lnSpc>
                <a:spcPct val="150000"/>
              </a:lnSpc>
              <a:spcBef>
                <a:spcPts val="0"/>
              </a:spcBef>
              <a:spcAft>
                <a:spcPts val="0"/>
              </a:spcAft>
              <a:buNone/>
            </a:pPr>
            <a:r>
              <a:t/>
            </a:r>
            <a:endParaRPr sz="2000"/>
          </a:p>
          <a:p>
            <a:pPr indent="0" lvl="0" marL="0" rtl="0" algn="l">
              <a:lnSpc>
                <a:spcPct val="150000"/>
              </a:lnSpc>
              <a:spcBef>
                <a:spcPts val="0"/>
              </a:spcBef>
              <a:spcAft>
                <a:spcPts val="0"/>
              </a:spcAft>
              <a:buNone/>
            </a:pPr>
            <a:r>
              <a:rPr lang="en" sz="2000"/>
              <a:t>Data indexing</a:t>
            </a:r>
            <a:endParaRPr sz="2000"/>
          </a:p>
          <a:p>
            <a:pPr indent="0" lvl="0" marL="0" rtl="0" algn="l">
              <a:lnSpc>
                <a:spcPct val="150000"/>
              </a:lnSpc>
              <a:spcBef>
                <a:spcPts val="0"/>
              </a:spcBef>
              <a:spcAft>
                <a:spcPts val="0"/>
              </a:spcAft>
              <a:buNone/>
            </a:pPr>
            <a:r>
              <a:rPr lang="en" sz="2000"/>
              <a:t>Query</a:t>
            </a:r>
            <a:endParaRPr sz="2000"/>
          </a:p>
        </p:txBody>
      </p:sp>
      <p:pic>
        <p:nvPicPr>
          <p:cNvPr id="222" name="Google Shape;222;p28"/>
          <p:cNvPicPr preferRelativeResize="0"/>
          <p:nvPr/>
        </p:nvPicPr>
        <p:blipFill rotWithShape="1">
          <a:blip r:embed="rId3">
            <a:alphaModFix/>
          </a:blip>
          <a:srcRect b="0" l="62504" r="0" t="0"/>
          <a:stretch/>
        </p:blipFill>
        <p:spPr>
          <a:xfrm>
            <a:off x="5610175" y="1121788"/>
            <a:ext cx="2174700" cy="289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Indexing</a:t>
            </a:r>
            <a:endParaRPr/>
          </a:p>
        </p:txBody>
      </p:sp>
      <p:pic>
        <p:nvPicPr>
          <p:cNvPr id="228" name="Google Shape;228;p29"/>
          <p:cNvPicPr preferRelativeResize="0"/>
          <p:nvPr/>
        </p:nvPicPr>
        <p:blipFill>
          <a:blip r:embed="rId3">
            <a:alphaModFix/>
          </a:blip>
          <a:stretch>
            <a:fillRect/>
          </a:stretch>
        </p:blipFill>
        <p:spPr>
          <a:xfrm>
            <a:off x="1964225" y="1609325"/>
            <a:ext cx="1714750" cy="870975"/>
          </a:xfrm>
          <a:prstGeom prst="rect">
            <a:avLst/>
          </a:prstGeom>
          <a:noFill/>
          <a:ln>
            <a:noFill/>
          </a:ln>
        </p:spPr>
      </p:pic>
      <p:pic>
        <p:nvPicPr>
          <p:cNvPr id="229" name="Google Shape;229;p29"/>
          <p:cNvPicPr preferRelativeResize="0"/>
          <p:nvPr/>
        </p:nvPicPr>
        <p:blipFill>
          <a:blip r:embed="rId4">
            <a:alphaModFix/>
          </a:blip>
          <a:stretch>
            <a:fillRect/>
          </a:stretch>
        </p:blipFill>
        <p:spPr>
          <a:xfrm>
            <a:off x="4987826" y="1412000"/>
            <a:ext cx="1877775" cy="1406525"/>
          </a:xfrm>
          <a:prstGeom prst="rect">
            <a:avLst/>
          </a:prstGeom>
          <a:noFill/>
          <a:ln>
            <a:noFill/>
          </a:ln>
        </p:spPr>
      </p:pic>
      <p:sp>
        <p:nvSpPr>
          <p:cNvPr id="230" name="Google Shape;230;p29"/>
          <p:cNvSpPr/>
          <p:nvPr/>
        </p:nvSpPr>
        <p:spPr>
          <a:xfrm>
            <a:off x="3983100" y="2154025"/>
            <a:ext cx="1177800" cy="3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1" name="Google Shape;231;p29"/>
          <p:cNvSpPr/>
          <p:nvPr/>
        </p:nvSpPr>
        <p:spPr>
          <a:xfrm rot="-5400000">
            <a:off x="4005900" y="2707925"/>
            <a:ext cx="1137300" cy="2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2" name="Google Shape;232;p29"/>
          <p:cNvSpPr txBox="1"/>
          <p:nvPr/>
        </p:nvSpPr>
        <p:spPr>
          <a:xfrm>
            <a:off x="1945950" y="3389900"/>
            <a:ext cx="4947300" cy="1319400"/>
          </a:xfrm>
          <a:prstGeom prst="rect">
            <a:avLst/>
          </a:prstGeom>
          <a:noFill/>
          <a:ln>
            <a:noFill/>
          </a:ln>
        </p:spPr>
        <p:txBody>
          <a:bodyPr anchorCtr="0" anchor="t" bIns="91425" lIns="91425" spcFirstLastPara="1" rIns="91425" wrap="square" tIns="91425">
            <a:noAutofit/>
          </a:bodyPr>
          <a:lstStyle/>
          <a:p>
            <a:pPr indent="-311150" lvl="0" marL="457200" rtl="0" algn="ctr">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CSV row read as dictionary</a:t>
            </a:r>
            <a:endParaRPr sz="1300">
              <a:solidFill>
                <a:schemeClr val="dk2"/>
              </a:solidFill>
              <a:latin typeface="Merriweather"/>
              <a:ea typeface="Merriweather"/>
              <a:cs typeface="Merriweather"/>
              <a:sym typeface="Merriweather"/>
            </a:endParaRPr>
          </a:p>
          <a:p>
            <a:pPr indent="0" lvl="0" marL="0" rtl="0" algn="ctr">
              <a:spcBef>
                <a:spcPts val="0"/>
              </a:spcBef>
              <a:spcAft>
                <a:spcPts val="0"/>
              </a:spcAft>
              <a:buNone/>
            </a:pPr>
            <a:r>
              <a:t/>
            </a:r>
            <a:endParaRPr sz="1300">
              <a:solidFill>
                <a:schemeClr val="dk2"/>
              </a:solidFill>
              <a:latin typeface="Merriweather"/>
              <a:ea typeface="Merriweather"/>
              <a:cs typeface="Merriweather"/>
              <a:sym typeface="Merriweather"/>
            </a:endParaRPr>
          </a:p>
          <a:p>
            <a:pPr indent="-311150" lvl="0" marL="457200" rtl="0" algn="ctr">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map dict keys to Solr schema field</a:t>
            </a:r>
            <a:endParaRPr sz="1300">
              <a:solidFill>
                <a:schemeClr val="dk2"/>
              </a:solidFill>
              <a:latin typeface="Merriweather"/>
              <a:ea typeface="Merriweather"/>
              <a:cs typeface="Merriweather"/>
              <a:sym typeface="Merriweather"/>
            </a:endParaRPr>
          </a:p>
          <a:p>
            <a:pPr indent="0" lvl="0" marL="0" rtl="0" algn="ctr">
              <a:spcBef>
                <a:spcPts val="0"/>
              </a:spcBef>
              <a:spcAft>
                <a:spcPts val="0"/>
              </a:spcAft>
              <a:buNone/>
            </a:pPr>
            <a:r>
              <a:t/>
            </a:r>
            <a:endParaRPr sz="1300">
              <a:solidFill>
                <a:schemeClr val="dk2"/>
              </a:solidFill>
              <a:latin typeface="Merriweather"/>
              <a:ea typeface="Merriweather"/>
              <a:cs typeface="Merriweather"/>
              <a:sym typeface="Merriweather"/>
            </a:endParaRPr>
          </a:p>
          <a:p>
            <a:pPr indent="-311150" lvl="0" marL="457200" rtl="0" algn="ctr">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Solr documents added to index</a:t>
            </a:r>
            <a:endParaRPr sz="1300">
              <a:solidFill>
                <a:schemeClr val="dk2"/>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a:t>
            </a:r>
            <a:endParaRPr/>
          </a:p>
        </p:txBody>
      </p:sp>
      <p:sp>
        <p:nvSpPr>
          <p:cNvPr id="238" name="Google Shape;238;p30"/>
          <p:cNvSpPr txBox="1"/>
          <p:nvPr/>
        </p:nvSpPr>
        <p:spPr>
          <a:xfrm>
            <a:off x="5737100" y="2139400"/>
            <a:ext cx="3256800" cy="2748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b="1" lang="en" sz="1600">
                <a:solidFill>
                  <a:schemeClr val="dk1"/>
                </a:solidFill>
                <a:latin typeface="Roboto"/>
                <a:ea typeface="Roboto"/>
                <a:cs typeface="Roboto"/>
                <a:sym typeface="Roboto"/>
              </a:rPr>
              <a:t>String:</a:t>
            </a:r>
            <a:endParaRPr b="1" sz="1600">
              <a:solidFill>
                <a:schemeClr val="dk1"/>
              </a:solidFill>
              <a:latin typeface="Roboto"/>
              <a:ea typeface="Roboto"/>
              <a:cs typeface="Roboto"/>
              <a:sym typeface="Roboto"/>
            </a:endParaRPr>
          </a:p>
          <a:p>
            <a:pPr indent="0" lvl="0" marL="457200" rtl="0" algn="l">
              <a:spcBef>
                <a:spcPts val="0"/>
              </a:spcBef>
              <a:spcAft>
                <a:spcPts val="0"/>
              </a:spcAft>
              <a:buNone/>
            </a:pPr>
            <a:r>
              <a:rPr b="1" lang="en" sz="1600">
                <a:solidFill>
                  <a:schemeClr val="dk1"/>
                </a:solidFill>
                <a:latin typeface="Roboto"/>
                <a:ea typeface="Roboto"/>
                <a:cs typeface="Roboto"/>
                <a:sym typeface="Roboto"/>
              </a:rPr>
              <a:t>'</a:t>
            </a:r>
            <a:r>
              <a:rPr b="1" lang="en" sz="1600">
                <a:solidFill>
                  <a:srgbClr val="B45F06"/>
                </a:solidFill>
                <a:latin typeface="Roboto"/>
                <a:ea typeface="Roboto"/>
                <a:cs typeface="Roboto"/>
                <a:sym typeface="Roboto"/>
              </a:rPr>
              <a:t>Headline</a:t>
            </a:r>
            <a:r>
              <a:rPr lang="en" sz="1600">
                <a:solidFill>
                  <a:schemeClr val="dk1"/>
                </a:solidFill>
                <a:latin typeface="Roboto"/>
                <a:ea typeface="Roboto"/>
                <a:cs typeface="Roboto"/>
                <a:sym typeface="Roboto"/>
              </a:rPr>
              <a:t>:"</a:t>
            </a:r>
            <a:r>
              <a:rPr b="1" lang="en" sz="1600">
                <a:solidFill>
                  <a:srgbClr val="38761D"/>
                </a:solidFill>
                <a:latin typeface="Roboto"/>
                <a:ea typeface="Roboto"/>
                <a:cs typeface="Roboto"/>
                <a:sym typeface="Roboto"/>
              </a:rPr>
              <a:t>apple</a:t>
            </a:r>
            <a:r>
              <a:rPr lang="en" sz="1600">
                <a:solidFill>
                  <a:schemeClr val="dk1"/>
                </a:solidFill>
                <a:latin typeface="Roboto"/>
                <a:ea typeface="Roboto"/>
                <a:cs typeface="Roboto"/>
                <a:sym typeface="Roboto"/>
              </a:rPr>
              <a:t>" AND Posted:["</a:t>
            </a:r>
            <a:r>
              <a:rPr b="1" lang="en" sz="1600">
                <a:solidFill>
                  <a:srgbClr val="1155CC"/>
                </a:solidFill>
                <a:latin typeface="Roboto"/>
                <a:ea typeface="Roboto"/>
                <a:cs typeface="Roboto"/>
                <a:sym typeface="Roboto"/>
              </a:rPr>
              <a:t>2024-02-16</a:t>
            </a:r>
            <a:r>
              <a:rPr lang="en" sz="1600">
                <a:solidFill>
                  <a:schemeClr val="dk1"/>
                </a:solidFill>
                <a:latin typeface="Roboto"/>
                <a:ea typeface="Roboto"/>
                <a:cs typeface="Roboto"/>
                <a:sym typeface="Roboto"/>
              </a:rPr>
              <a:t>T00:00:00Z" TO "</a:t>
            </a:r>
            <a:r>
              <a:rPr b="1" lang="en" sz="1600">
                <a:solidFill>
                  <a:srgbClr val="674EA7"/>
                </a:solidFill>
                <a:latin typeface="Roboto"/>
                <a:ea typeface="Roboto"/>
                <a:cs typeface="Roboto"/>
                <a:sym typeface="Roboto"/>
              </a:rPr>
              <a:t>2024-03-31</a:t>
            </a:r>
            <a:r>
              <a:rPr lang="en" sz="1600">
                <a:solidFill>
                  <a:schemeClr val="dk1"/>
                </a:solidFill>
                <a:latin typeface="Roboto"/>
                <a:ea typeface="Roboto"/>
                <a:cs typeface="Roboto"/>
                <a:sym typeface="Roboto"/>
              </a:rPr>
              <a:t>T23:59:59Z"]'</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b="1" lang="en" sz="1600">
                <a:solidFill>
                  <a:schemeClr val="dk1"/>
                </a:solidFill>
                <a:latin typeface="Roboto"/>
                <a:ea typeface="Roboto"/>
                <a:cs typeface="Roboto"/>
                <a:sym typeface="Roboto"/>
              </a:rPr>
              <a:t>Parameter</a:t>
            </a:r>
            <a:r>
              <a:rPr lang="en" sz="1600">
                <a:solidFill>
                  <a:schemeClr val="dk1"/>
                </a:solidFill>
                <a:latin typeface="Roboto"/>
                <a:ea typeface="Roboto"/>
                <a:cs typeface="Roboto"/>
                <a:sym typeface="Roboto"/>
              </a:rPr>
              <a:t>: **{'</a:t>
            </a:r>
            <a:r>
              <a:rPr b="1" lang="en" sz="1600">
                <a:solidFill>
                  <a:srgbClr val="980000"/>
                </a:solidFill>
                <a:latin typeface="Roboto"/>
                <a:ea typeface="Roboto"/>
                <a:cs typeface="Roboto"/>
                <a:sym typeface="Roboto"/>
              </a:rPr>
              <a:t>start': 0, 'rows': 20000</a:t>
            </a:r>
            <a:r>
              <a:rPr lang="en" sz="1600">
                <a:solidFill>
                  <a:schemeClr val="dk1"/>
                </a:solidFill>
                <a:latin typeface="Roboto"/>
                <a:ea typeface="Roboto"/>
                <a:cs typeface="Roboto"/>
                <a:sym typeface="Roboto"/>
              </a:rPr>
              <a:t>, 'sort':'Posted ' + </a:t>
            </a:r>
            <a:r>
              <a:rPr b="1" lang="en" sz="1600">
                <a:solidFill>
                  <a:srgbClr val="FF9900"/>
                </a:solidFill>
                <a:latin typeface="Roboto"/>
                <a:ea typeface="Roboto"/>
                <a:cs typeface="Roboto"/>
                <a:sym typeface="Roboto"/>
              </a:rPr>
              <a:t>asc</a:t>
            </a:r>
            <a:r>
              <a:rPr lang="en" sz="1600">
                <a:solidFill>
                  <a:schemeClr val="dk1"/>
                </a:solidFill>
                <a:latin typeface="Roboto"/>
                <a:ea typeface="Roboto"/>
                <a:cs typeface="Roboto"/>
                <a:sym typeface="Roboto"/>
              </a:rPr>
              <a:t>}</a:t>
            </a:r>
            <a:endParaRPr sz="1600">
              <a:solidFill>
                <a:schemeClr val="dk1"/>
              </a:solidFill>
              <a:latin typeface="Roboto"/>
              <a:ea typeface="Roboto"/>
              <a:cs typeface="Roboto"/>
              <a:sym typeface="Roboto"/>
            </a:endParaRPr>
          </a:p>
        </p:txBody>
      </p:sp>
      <p:sp>
        <p:nvSpPr>
          <p:cNvPr id="239" name="Google Shape;239;p30"/>
          <p:cNvSpPr txBox="1"/>
          <p:nvPr/>
        </p:nvSpPr>
        <p:spPr>
          <a:xfrm>
            <a:off x="686625" y="1544275"/>
            <a:ext cx="1954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Merriweather"/>
                <a:ea typeface="Merriweather"/>
                <a:cs typeface="Merriweather"/>
                <a:sym typeface="Merriweather"/>
              </a:rPr>
              <a:t>     </a:t>
            </a:r>
            <a:r>
              <a:rPr b="1" lang="en" sz="1700">
                <a:solidFill>
                  <a:schemeClr val="dk2"/>
                </a:solidFill>
                <a:latin typeface="Merriweather"/>
                <a:ea typeface="Merriweather"/>
                <a:cs typeface="Merriweather"/>
                <a:sym typeface="Merriweather"/>
              </a:rPr>
              <a:t>Query F</a:t>
            </a:r>
            <a:r>
              <a:rPr b="1" lang="en" sz="1700">
                <a:solidFill>
                  <a:schemeClr val="dk2"/>
                </a:solidFill>
                <a:latin typeface="Merriweather"/>
                <a:ea typeface="Merriweather"/>
                <a:cs typeface="Merriweather"/>
                <a:sym typeface="Merriweather"/>
              </a:rPr>
              <a:t>ield</a:t>
            </a:r>
            <a:endParaRPr b="1" sz="1700">
              <a:solidFill>
                <a:schemeClr val="dk2"/>
              </a:solidFill>
              <a:latin typeface="Merriweather"/>
              <a:ea typeface="Merriweather"/>
              <a:cs typeface="Merriweather"/>
              <a:sym typeface="Merriweather"/>
            </a:endParaRPr>
          </a:p>
        </p:txBody>
      </p:sp>
      <p:sp>
        <p:nvSpPr>
          <p:cNvPr id="240" name="Google Shape;240;p30"/>
          <p:cNvSpPr txBox="1"/>
          <p:nvPr/>
        </p:nvSpPr>
        <p:spPr>
          <a:xfrm>
            <a:off x="6628000" y="1544275"/>
            <a:ext cx="1954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Merriweather"/>
                <a:ea typeface="Merriweather"/>
                <a:cs typeface="Merriweather"/>
                <a:sym typeface="Merriweather"/>
              </a:rPr>
              <a:t>Query Input</a:t>
            </a:r>
            <a:endParaRPr b="1" sz="1700">
              <a:solidFill>
                <a:schemeClr val="dk2"/>
              </a:solidFill>
              <a:latin typeface="Merriweather"/>
              <a:ea typeface="Merriweather"/>
              <a:cs typeface="Merriweather"/>
              <a:sym typeface="Merriweather"/>
            </a:endParaRPr>
          </a:p>
        </p:txBody>
      </p:sp>
      <p:sp>
        <p:nvSpPr>
          <p:cNvPr id="241" name="Google Shape;241;p30"/>
          <p:cNvSpPr txBox="1"/>
          <p:nvPr/>
        </p:nvSpPr>
        <p:spPr>
          <a:xfrm>
            <a:off x="2646800" y="2222025"/>
            <a:ext cx="30000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Roboto"/>
              <a:buAutoNum type="arabicParenR"/>
            </a:pPr>
            <a:r>
              <a:rPr lang="en" sz="1600">
                <a:solidFill>
                  <a:schemeClr val="dk1"/>
                </a:solidFill>
                <a:latin typeface="Roboto"/>
                <a:ea typeface="Roboto"/>
                <a:cs typeface="Roboto"/>
                <a:sym typeface="Roboto"/>
              </a:rPr>
              <a:t>Choose a </a:t>
            </a:r>
            <a:r>
              <a:rPr b="1" lang="en" sz="1600">
                <a:solidFill>
                  <a:srgbClr val="B45F06"/>
                </a:solidFill>
                <a:latin typeface="Roboto"/>
                <a:ea typeface="Roboto"/>
                <a:cs typeface="Roboto"/>
                <a:sym typeface="Roboto"/>
              </a:rPr>
              <a:t>Data Field</a:t>
            </a:r>
            <a:endParaRPr b="1" sz="1600">
              <a:solidFill>
                <a:srgbClr val="B45F06"/>
              </a:solidFill>
              <a:latin typeface="Roboto"/>
              <a:ea typeface="Roboto"/>
              <a:cs typeface="Roboto"/>
              <a:sym typeface="Roboto"/>
            </a:endParaRPr>
          </a:p>
          <a:p>
            <a:pPr indent="-330200" lvl="0" marL="457200" rtl="0" algn="l">
              <a:lnSpc>
                <a:spcPct val="115000"/>
              </a:lnSpc>
              <a:spcBef>
                <a:spcPts val="0"/>
              </a:spcBef>
              <a:spcAft>
                <a:spcPts val="0"/>
              </a:spcAft>
              <a:buSzPts val="1600"/>
              <a:buFont typeface="Roboto"/>
              <a:buAutoNum type="arabicParenR"/>
            </a:pPr>
            <a:r>
              <a:rPr lang="en" sz="1600">
                <a:solidFill>
                  <a:schemeClr val="dk1"/>
                </a:solidFill>
                <a:latin typeface="Roboto"/>
                <a:ea typeface="Roboto"/>
                <a:cs typeface="Roboto"/>
                <a:sym typeface="Roboto"/>
              </a:rPr>
              <a:t>(Optional) Filter </a:t>
            </a:r>
            <a:r>
              <a:rPr b="1" lang="en" sz="1600">
                <a:solidFill>
                  <a:srgbClr val="1155CC"/>
                </a:solidFill>
                <a:latin typeface="Roboto"/>
                <a:ea typeface="Roboto"/>
                <a:cs typeface="Roboto"/>
                <a:sym typeface="Roboto"/>
              </a:rPr>
              <a:t>Start </a:t>
            </a:r>
            <a:r>
              <a:rPr lang="en" sz="1600">
                <a:solidFill>
                  <a:schemeClr val="dk1"/>
                </a:solidFill>
                <a:latin typeface="Roboto"/>
                <a:ea typeface="Roboto"/>
                <a:cs typeface="Roboto"/>
                <a:sym typeface="Roboto"/>
              </a:rPr>
              <a:t>and </a:t>
            </a:r>
            <a:r>
              <a:rPr b="1" lang="en" sz="1600">
                <a:solidFill>
                  <a:srgbClr val="674EA7"/>
                </a:solidFill>
                <a:latin typeface="Roboto"/>
                <a:ea typeface="Roboto"/>
                <a:cs typeface="Roboto"/>
                <a:sym typeface="Roboto"/>
              </a:rPr>
              <a:t>End </a:t>
            </a:r>
            <a:r>
              <a:rPr lang="en" sz="1600">
                <a:solidFill>
                  <a:schemeClr val="dk1"/>
                </a:solidFill>
                <a:latin typeface="Roboto"/>
                <a:ea typeface="Roboto"/>
                <a:cs typeface="Roboto"/>
                <a:sym typeface="Roboto"/>
              </a:rPr>
              <a:t>date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SzPts val="1600"/>
              <a:buFont typeface="Roboto"/>
              <a:buAutoNum type="arabicParenR"/>
            </a:pPr>
            <a:r>
              <a:rPr lang="en" sz="1600">
                <a:solidFill>
                  <a:schemeClr val="dk1"/>
                </a:solidFill>
                <a:latin typeface="Roboto"/>
                <a:ea typeface="Roboto"/>
                <a:cs typeface="Roboto"/>
                <a:sym typeface="Roboto"/>
              </a:rPr>
              <a:t>(Optional) </a:t>
            </a:r>
            <a:r>
              <a:rPr b="1" lang="en" sz="1600">
                <a:solidFill>
                  <a:srgbClr val="FF9900"/>
                </a:solidFill>
                <a:latin typeface="Roboto"/>
                <a:ea typeface="Roboto"/>
                <a:cs typeface="Roboto"/>
                <a:sym typeface="Roboto"/>
              </a:rPr>
              <a:t>Sort date</a:t>
            </a:r>
            <a:r>
              <a:rPr lang="en" sz="1600">
                <a:solidFill>
                  <a:schemeClr val="dk1"/>
                </a:solidFill>
                <a:latin typeface="Roboto"/>
                <a:ea typeface="Roboto"/>
                <a:cs typeface="Roboto"/>
                <a:sym typeface="Roboto"/>
              </a:rPr>
              <a:t> by asc or desc</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SzPts val="1600"/>
              <a:buFont typeface="Roboto"/>
              <a:buAutoNum type="arabicParenR"/>
            </a:pPr>
            <a:r>
              <a:rPr lang="en" sz="1600">
                <a:solidFill>
                  <a:schemeClr val="dk1"/>
                </a:solidFill>
                <a:latin typeface="Roboto"/>
                <a:ea typeface="Roboto"/>
                <a:cs typeface="Roboto"/>
                <a:sym typeface="Roboto"/>
              </a:rPr>
              <a:t>Enter </a:t>
            </a:r>
            <a:r>
              <a:rPr b="1" lang="en" sz="1600">
                <a:solidFill>
                  <a:srgbClr val="38761D"/>
                </a:solidFill>
                <a:latin typeface="Roboto"/>
                <a:ea typeface="Roboto"/>
                <a:cs typeface="Roboto"/>
                <a:sym typeface="Roboto"/>
              </a:rPr>
              <a:t>query</a:t>
            </a:r>
            <a:endParaRPr b="1" sz="1600">
              <a:solidFill>
                <a:srgbClr val="38761D"/>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Eg. Headline, “apple”, 2024-02-16 to 2024-03-31, asc</a:t>
            </a:r>
            <a:endParaRPr sz="1600">
              <a:solidFill>
                <a:schemeClr val="dk1"/>
              </a:solidFill>
              <a:latin typeface="Roboto"/>
              <a:ea typeface="Roboto"/>
              <a:cs typeface="Roboto"/>
              <a:sym typeface="Roboto"/>
            </a:endParaRPr>
          </a:p>
        </p:txBody>
      </p:sp>
      <p:sp>
        <p:nvSpPr>
          <p:cNvPr id="242" name="Google Shape;242;p30"/>
          <p:cNvSpPr txBox="1"/>
          <p:nvPr/>
        </p:nvSpPr>
        <p:spPr>
          <a:xfrm>
            <a:off x="74400" y="2268925"/>
            <a:ext cx="25068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b="1" lang="en" sz="1600">
                <a:solidFill>
                  <a:srgbClr val="B45F06"/>
                </a:solidFill>
                <a:latin typeface="Roboto"/>
                <a:ea typeface="Roboto"/>
                <a:cs typeface="Roboto"/>
                <a:sym typeface="Roboto"/>
              </a:rPr>
              <a:t>Data Field</a:t>
            </a:r>
            <a:r>
              <a:rPr lang="en" sz="1600">
                <a:solidFill>
                  <a:schemeClr val="dk1"/>
                </a:solidFill>
                <a:latin typeface="Roboto"/>
                <a:ea typeface="Roboto"/>
                <a:cs typeface="Roboto"/>
                <a:sym typeface="Roboto"/>
              </a:rPr>
              <a:t>: Headline, Source, Posted, Description, Link</a:t>
            </a:r>
            <a:endParaRPr sz="16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rgbClr val="980000"/>
              </a:buClr>
              <a:buSzPts val="1600"/>
              <a:buFont typeface="Roboto"/>
              <a:buAutoNum type="alphaLcParenR"/>
            </a:pPr>
            <a:r>
              <a:rPr b="1" lang="en" sz="1600">
                <a:solidFill>
                  <a:srgbClr val="980000"/>
                </a:solidFill>
                <a:latin typeface="Roboto"/>
                <a:ea typeface="Roboto"/>
                <a:cs typeface="Roboto"/>
                <a:sym typeface="Roboto"/>
              </a:rPr>
              <a:t>Query from pre-specified start and end (or max) index</a:t>
            </a:r>
            <a:endParaRPr b="1" sz="1600">
              <a:solidFill>
                <a:srgbClr val="980000"/>
              </a:solidFill>
              <a:latin typeface="Roboto"/>
              <a:ea typeface="Roboto"/>
              <a:cs typeface="Roboto"/>
              <a:sym typeface="Roboto"/>
            </a:endParaRPr>
          </a:p>
        </p:txBody>
      </p:sp>
      <p:sp>
        <p:nvSpPr>
          <p:cNvPr id="243" name="Google Shape;243;p30"/>
          <p:cNvSpPr txBox="1"/>
          <p:nvPr/>
        </p:nvSpPr>
        <p:spPr>
          <a:xfrm>
            <a:off x="3289800" y="1544275"/>
            <a:ext cx="1954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Merriweather"/>
                <a:ea typeface="Merriweather"/>
                <a:cs typeface="Merriweather"/>
                <a:sym typeface="Merriweather"/>
              </a:rPr>
              <a:t>User Preference</a:t>
            </a:r>
            <a:endParaRPr b="1" sz="1700">
              <a:solidFill>
                <a:schemeClr val="dk2"/>
              </a:solidFill>
              <a:latin typeface="Merriweather"/>
              <a:ea typeface="Merriweather"/>
              <a:cs typeface="Merriweather"/>
              <a:sym typeface="Merriweather"/>
            </a:endParaRPr>
          </a:p>
        </p:txBody>
      </p:sp>
      <p:sp>
        <p:nvSpPr>
          <p:cNvPr id="244" name="Google Shape;244;p30"/>
          <p:cNvSpPr/>
          <p:nvPr/>
        </p:nvSpPr>
        <p:spPr>
          <a:xfrm>
            <a:off x="5881925" y="2460975"/>
            <a:ext cx="345600" cy="359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245" name="Google Shape;245;p30"/>
          <p:cNvSpPr/>
          <p:nvPr/>
        </p:nvSpPr>
        <p:spPr>
          <a:xfrm>
            <a:off x="7281375" y="2101575"/>
            <a:ext cx="345600" cy="359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p:txBody>
      </p:sp>
      <p:sp>
        <p:nvSpPr>
          <p:cNvPr id="246" name="Google Shape;246;p30"/>
          <p:cNvSpPr/>
          <p:nvPr/>
        </p:nvSpPr>
        <p:spPr>
          <a:xfrm>
            <a:off x="7113025" y="2918600"/>
            <a:ext cx="309600" cy="314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
        <p:nvSpPr>
          <p:cNvPr id="247" name="Google Shape;247;p30"/>
          <p:cNvSpPr/>
          <p:nvPr/>
        </p:nvSpPr>
        <p:spPr>
          <a:xfrm>
            <a:off x="6441200" y="4467400"/>
            <a:ext cx="345600" cy="359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p:txBody>
      </p:sp>
      <p:sp>
        <p:nvSpPr>
          <p:cNvPr id="248" name="Google Shape;248;p30"/>
          <p:cNvSpPr/>
          <p:nvPr/>
        </p:nvSpPr>
        <p:spPr>
          <a:xfrm>
            <a:off x="7053350" y="4179550"/>
            <a:ext cx="345600" cy="359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p:txBody>
      </p:sp>
      <p:cxnSp>
        <p:nvCxnSpPr>
          <p:cNvPr id="249" name="Google Shape;249;p30"/>
          <p:cNvCxnSpPr/>
          <p:nvPr/>
        </p:nvCxnSpPr>
        <p:spPr>
          <a:xfrm>
            <a:off x="2226250" y="3210213"/>
            <a:ext cx="461400" cy="600"/>
          </a:xfrm>
          <a:prstGeom prst="straightConnector1">
            <a:avLst/>
          </a:prstGeom>
          <a:noFill/>
          <a:ln cap="flat" cmpd="sng" w="38100">
            <a:solidFill>
              <a:schemeClr val="accent2"/>
            </a:solidFill>
            <a:prstDash val="solid"/>
            <a:round/>
            <a:headEnd len="med" w="med" type="none"/>
            <a:tailEnd len="med" w="med" type="triangle"/>
          </a:ln>
        </p:spPr>
      </p:cxnSp>
      <p:cxnSp>
        <p:nvCxnSpPr>
          <p:cNvPr id="250" name="Google Shape;250;p30"/>
          <p:cNvCxnSpPr/>
          <p:nvPr/>
        </p:nvCxnSpPr>
        <p:spPr>
          <a:xfrm>
            <a:off x="5502850" y="3210213"/>
            <a:ext cx="461400" cy="600"/>
          </a:xfrm>
          <a:prstGeom prst="straightConnector1">
            <a:avLst/>
          </a:prstGeom>
          <a:noFill/>
          <a:ln cap="flat" cmpd="sng" w="38100">
            <a:solidFill>
              <a:schemeClr val="accent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540275" y="10272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5300"/>
              <a:t>Demo</a:t>
            </a:r>
            <a:endParaRPr sz="2000"/>
          </a:p>
          <a:p>
            <a:pPr indent="0" lvl="0" marL="0" rtl="0" algn="l">
              <a:spcBef>
                <a:spcPts val="0"/>
              </a:spcBef>
              <a:spcAft>
                <a:spcPts val="0"/>
              </a:spcAft>
              <a:buNone/>
            </a:pPr>
            <a:r>
              <a:t/>
            </a:r>
            <a:endParaRPr sz="2000"/>
          </a:p>
        </p:txBody>
      </p:sp>
      <p:pic>
        <p:nvPicPr>
          <p:cNvPr id="256" name="Google Shape;256;p31"/>
          <p:cNvPicPr preferRelativeResize="0"/>
          <p:nvPr/>
        </p:nvPicPr>
        <p:blipFill>
          <a:blip r:embed="rId3">
            <a:alphaModFix/>
          </a:blip>
          <a:stretch>
            <a:fillRect/>
          </a:stretch>
        </p:blipFill>
        <p:spPr>
          <a:xfrm>
            <a:off x="5038100" y="1750900"/>
            <a:ext cx="2355075" cy="185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 Roles</a:t>
            </a:r>
            <a:endParaRPr/>
          </a:p>
        </p:txBody>
      </p:sp>
      <p:graphicFrame>
        <p:nvGraphicFramePr>
          <p:cNvPr id="71" name="Google Shape;71;p14"/>
          <p:cNvGraphicFramePr/>
          <p:nvPr/>
        </p:nvGraphicFramePr>
        <p:xfrm>
          <a:off x="2305075" y="1605325"/>
          <a:ext cx="3000000" cy="3000000"/>
        </p:xfrm>
        <a:graphic>
          <a:graphicData uri="http://schemas.openxmlformats.org/drawingml/2006/table">
            <a:tbl>
              <a:tblPr>
                <a:noFill/>
                <a:tableStyleId>{EA6C239E-F588-42C1-9C58-6AF3F44FACFA}</a:tableStyleId>
              </a:tblPr>
              <a:tblGrid>
                <a:gridCol w="1771650"/>
                <a:gridCol w="2762250"/>
              </a:tblGrid>
              <a:tr h="12700">
                <a:tc>
                  <a:txBody>
                    <a:bodyPr/>
                    <a:lstStyle/>
                    <a:p>
                      <a:pPr indent="0" lvl="0" marL="0" rtl="0" algn="ctr">
                        <a:lnSpc>
                          <a:spcPct val="150000"/>
                        </a:lnSpc>
                        <a:spcBef>
                          <a:spcPts val="0"/>
                        </a:spcBef>
                        <a:spcAft>
                          <a:spcPts val="0"/>
                        </a:spcAft>
                        <a:buNone/>
                      </a:pPr>
                      <a:r>
                        <a:rPr b="1" lang="en" sz="1200">
                          <a:latin typeface="Merriweather"/>
                          <a:ea typeface="Merriweather"/>
                          <a:cs typeface="Merriweather"/>
                          <a:sym typeface="Merriweather"/>
                        </a:rPr>
                        <a:t>Name</a:t>
                      </a:r>
                      <a:endParaRPr b="1" sz="1200">
                        <a:latin typeface="Merriweather"/>
                        <a:ea typeface="Merriweather"/>
                        <a:cs typeface="Merriweather"/>
                        <a:sym typeface="Merriweather"/>
                      </a:endParaRPr>
                    </a:p>
                  </a:txBody>
                  <a:tcPr marT="63500" marB="63500" marR="63500" marL="63500" anchor="ctr"/>
                </a:tc>
                <a:tc>
                  <a:txBody>
                    <a:bodyPr/>
                    <a:lstStyle/>
                    <a:p>
                      <a:pPr indent="0" lvl="0" marL="0" rtl="0" algn="ctr">
                        <a:lnSpc>
                          <a:spcPct val="150000"/>
                        </a:lnSpc>
                        <a:spcBef>
                          <a:spcPts val="0"/>
                        </a:spcBef>
                        <a:spcAft>
                          <a:spcPts val="0"/>
                        </a:spcAft>
                        <a:buNone/>
                      </a:pPr>
                      <a:r>
                        <a:rPr b="1" lang="en" sz="1200">
                          <a:latin typeface="Merriweather"/>
                          <a:ea typeface="Merriweather"/>
                          <a:cs typeface="Merriweather"/>
                          <a:sym typeface="Merriweather"/>
                        </a:rPr>
                        <a:t>Contribution</a:t>
                      </a:r>
                      <a:endParaRPr b="1" sz="1200">
                        <a:latin typeface="Merriweather"/>
                        <a:ea typeface="Merriweather"/>
                        <a:cs typeface="Merriweather"/>
                        <a:sym typeface="Merriweather"/>
                      </a:endParaRPr>
                    </a:p>
                  </a:txBody>
                  <a:tcPr marT="63500" marB="63500" marR="63500" marL="63500" anchor="ctr"/>
                </a:tc>
              </a:tr>
              <a:tr h="12700">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Jared Nathaniel Chan Weng Wai</a:t>
                      </a:r>
                      <a:endParaRPr sz="1200">
                        <a:latin typeface="Merriweather"/>
                        <a:ea typeface="Merriweather"/>
                        <a:cs typeface="Merriweather"/>
                        <a:sym typeface="Merriweather"/>
                      </a:endParaRPr>
                    </a:p>
                  </a:txBody>
                  <a:tcPr marT="63500" marB="63500" marR="63500" marL="63500" anchor="ctr"/>
                </a:tc>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Classification and Report write up</a:t>
                      </a:r>
                      <a:endParaRPr sz="1200">
                        <a:latin typeface="Merriweather"/>
                        <a:ea typeface="Merriweather"/>
                        <a:cs typeface="Merriweather"/>
                        <a:sym typeface="Merriweather"/>
                      </a:endParaRPr>
                    </a:p>
                  </a:txBody>
                  <a:tcPr marT="63500" marB="63500" marR="63500" marL="63500" anchor="ctr"/>
                </a:tc>
              </a:tr>
              <a:tr h="12700">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Liau Zheng Wei</a:t>
                      </a:r>
                      <a:endParaRPr sz="1200">
                        <a:latin typeface="Merriweather"/>
                        <a:ea typeface="Merriweather"/>
                        <a:cs typeface="Merriweather"/>
                        <a:sym typeface="Merriweather"/>
                      </a:endParaRPr>
                    </a:p>
                  </a:txBody>
                  <a:tcPr marT="63500" marB="63500" marR="63500" marL="63500" anchor="ctr"/>
                </a:tc>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Classification and Indexing </a:t>
                      </a:r>
                      <a:endParaRPr sz="1200">
                        <a:latin typeface="Merriweather"/>
                        <a:ea typeface="Merriweather"/>
                        <a:cs typeface="Merriweather"/>
                        <a:sym typeface="Merriweather"/>
                      </a:endParaRPr>
                    </a:p>
                  </a:txBody>
                  <a:tcPr marT="63500" marB="63500" marR="63500" marL="63500" anchor="ctr"/>
                </a:tc>
              </a:tr>
              <a:tr h="12700">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Toh Yong Li</a:t>
                      </a:r>
                      <a:endParaRPr sz="1200">
                        <a:latin typeface="Merriweather"/>
                        <a:ea typeface="Merriweather"/>
                        <a:cs typeface="Merriweather"/>
                        <a:sym typeface="Merriweather"/>
                      </a:endParaRPr>
                    </a:p>
                  </a:txBody>
                  <a:tcPr marT="63500" marB="63500" marR="63500" marL="63500" anchor="ctr"/>
                </a:tc>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Web Crawling and UI development</a:t>
                      </a:r>
                      <a:endParaRPr sz="1200">
                        <a:latin typeface="Merriweather"/>
                        <a:ea typeface="Merriweather"/>
                        <a:cs typeface="Merriweather"/>
                        <a:sym typeface="Merriweather"/>
                      </a:endParaRPr>
                    </a:p>
                  </a:txBody>
                  <a:tcPr marT="63500" marB="63500" marR="63500" marL="63500" anchor="ctr"/>
                </a:tc>
              </a:tr>
              <a:tr h="12700">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Beh Ming Jun</a:t>
                      </a:r>
                      <a:endParaRPr sz="1200">
                        <a:latin typeface="Merriweather"/>
                        <a:ea typeface="Merriweather"/>
                        <a:cs typeface="Merriweather"/>
                        <a:sym typeface="Merriweather"/>
                      </a:endParaRPr>
                    </a:p>
                  </a:txBody>
                  <a:tcPr marT="63500" marB="63500" marR="63500" marL="63500" anchor="ctr"/>
                </a:tc>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Classification and Report write up</a:t>
                      </a:r>
                      <a:endParaRPr sz="1200">
                        <a:latin typeface="Merriweather"/>
                        <a:ea typeface="Merriweather"/>
                        <a:cs typeface="Merriweather"/>
                        <a:sym typeface="Merriweather"/>
                      </a:endParaRPr>
                    </a:p>
                  </a:txBody>
                  <a:tcPr marT="63500" marB="63500" marR="63500" marL="63500" anchor="ctr"/>
                </a:tc>
              </a:tr>
              <a:tr h="12700">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Ooi Yi Hang</a:t>
                      </a:r>
                      <a:endParaRPr sz="1200">
                        <a:latin typeface="Merriweather"/>
                        <a:ea typeface="Merriweather"/>
                        <a:cs typeface="Merriweather"/>
                        <a:sym typeface="Merriweather"/>
                      </a:endParaRPr>
                    </a:p>
                  </a:txBody>
                  <a:tcPr marT="63500" marB="63500" marR="63500" marL="63500" anchor="ctr"/>
                </a:tc>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Classification and Video</a:t>
                      </a:r>
                      <a:endParaRPr sz="1200">
                        <a:latin typeface="Merriweather"/>
                        <a:ea typeface="Merriweather"/>
                        <a:cs typeface="Merriweather"/>
                        <a:sym typeface="Merriweather"/>
                      </a:endParaRPr>
                    </a:p>
                  </a:txBody>
                  <a:tcPr marT="63500" marB="63500" marR="63500" marL="63500" anchor="ctr"/>
                </a:tc>
              </a:tr>
              <a:tr h="12700">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Wentai Nan</a:t>
                      </a:r>
                      <a:endParaRPr sz="1200">
                        <a:latin typeface="Merriweather"/>
                        <a:ea typeface="Merriweather"/>
                        <a:cs typeface="Merriweather"/>
                        <a:sym typeface="Merriweather"/>
                      </a:endParaRPr>
                    </a:p>
                  </a:txBody>
                  <a:tcPr marT="63500" marB="63500" marR="63500" marL="63500" anchor="ctr"/>
                </a:tc>
                <a:tc>
                  <a:txBody>
                    <a:bodyPr/>
                    <a:lstStyle/>
                    <a:p>
                      <a:pPr indent="0" lvl="0" marL="0" rtl="0" algn="ctr">
                        <a:lnSpc>
                          <a:spcPct val="150000"/>
                        </a:lnSpc>
                        <a:spcBef>
                          <a:spcPts val="0"/>
                        </a:spcBef>
                        <a:spcAft>
                          <a:spcPts val="0"/>
                        </a:spcAft>
                        <a:buNone/>
                      </a:pPr>
                      <a:r>
                        <a:rPr lang="en" sz="1200">
                          <a:latin typeface="Merriweather"/>
                          <a:ea typeface="Merriweather"/>
                          <a:cs typeface="Merriweather"/>
                          <a:sym typeface="Merriweather"/>
                        </a:rPr>
                        <a:t>Classification and Slides</a:t>
                      </a:r>
                      <a:endParaRPr sz="1200">
                        <a:latin typeface="Merriweather"/>
                        <a:ea typeface="Merriweather"/>
                        <a:cs typeface="Merriweather"/>
                        <a:sym typeface="Merriweather"/>
                      </a:endParaRPr>
                    </a:p>
                  </a:txBody>
                  <a:tcPr marT="63500" marB="63500" marR="63500" marL="635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pic>
        <p:nvPicPr>
          <p:cNvPr id="262" name="Google Shape;262;p32" title="Media2.mp4">
            <a:hlinkClick r:id="rId3"/>
          </p:cNvPr>
          <p:cNvPicPr preferRelativeResize="0"/>
          <p:nvPr/>
        </p:nvPicPr>
        <p:blipFill>
          <a:blip r:embed="rId4">
            <a:alphaModFix/>
          </a:blip>
          <a:stretch>
            <a:fillRect/>
          </a:stretch>
        </p:blipFill>
        <p:spPr>
          <a:xfrm>
            <a:off x="0" y="972233"/>
            <a:ext cx="9144001" cy="41945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Database’ Display</a:t>
            </a:r>
            <a:endParaRPr/>
          </a:p>
        </p:txBody>
      </p:sp>
      <p:pic>
        <p:nvPicPr>
          <p:cNvPr id="268" name="Google Shape;268;p33" title="Media1.mp4">
            <a:hlinkClick r:id="rId3"/>
          </p:cNvPr>
          <p:cNvPicPr preferRelativeResize="0"/>
          <p:nvPr/>
        </p:nvPicPr>
        <p:blipFill>
          <a:blip r:embed="rId4">
            <a:alphaModFix/>
          </a:blip>
          <a:stretch>
            <a:fillRect/>
          </a:stretch>
        </p:blipFill>
        <p:spPr>
          <a:xfrm>
            <a:off x="25" y="972225"/>
            <a:ext cx="9144000" cy="417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Multilingual Search</a:t>
            </a:r>
            <a:endParaRPr/>
          </a:p>
        </p:txBody>
      </p:sp>
      <p:pic>
        <p:nvPicPr>
          <p:cNvPr id="274" name="Google Shape;274;p34" title="Media3.mp4">
            <a:hlinkClick r:id="rId3"/>
          </p:cNvPr>
          <p:cNvPicPr preferRelativeResize="0"/>
          <p:nvPr/>
        </p:nvPicPr>
        <p:blipFill>
          <a:blip r:embed="rId4">
            <a:alphaModFix/>
          </a:blip>
          <a:stretch>
            <a:fillRect/>
          </a:stretch>
        </p:blipFill>
        <p:spPr>
          <a:xfrm>
            <a:off x="0" y="972225"/>
            <a:ext cx="9144000" cy="417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Suggestion</a:t>
            </a:r>
            <a:endParaRPr/>
          </a:p>
        </p:txBody>
      </p:sp>
      <p:pic>
        <p:nvPicPr>
          <p:cNvPr id="280" name="Google Shape;280;p35" title="Media4.mp4">
            <a:hlinkClick r:id="rId3"/>
          </p:cNvPr>
          <p:cNvPicPr preferRelativeResize="0"/>
          <p:nvPr/>
        </p:nvPicPr>
        <p:blipFill>
          <a:blip r:embed="rId4">
            <a:alphaModFix/>
          </a:blip>
          <a:stretch>
            <a:fillRect/>
          </a:stretch>
        </p:blipFill>
        <p:spPr>
          <a:xfrm>
            <a:off x="0" y="972225"/>
            <a:ext cx="9144000" cy="417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Sentimental Count Display</a:t>
            </a:r>
            <a:endParaRPr/>
          </a:p>
        </p:txBody>
      </p:sp>
      <p:pic>
        <p:nvPicPr>
          <p:cNvPr id="286" name="Google Shape;286;p36" title="Media5.mp4">
            <a:hlinkClick r:id="rId3"/>
          </p:cNvPr>
          <p:cNvPicPr preferRelativeResize="0"/>
          <p:nvPr/>
        </p:nvPicPr>
        <p:blipFill>
          <a:blip r:embed="rId4">
            <a:alphaModFix/>
          </a:blip>
          <a:stretch>
            <a:fillRect/>
          </a:stretch>
        </p:blipFill>
        <p:spPr>
          <a:xfrm>
            <a:off x="0" y="972225"/>
            <a:ext cx="9144000" cy="417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311725" y="348525"/>
            <a:ext cx="85071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Query Suggestions (Synonym and Antonym)</a:t>
            </a:r>
            <a:endParaRPr/>
          </a:p>
          <a:p>
            <a:pPr indent="0" lvl="0" marL="0" rtl="0" algn="l">
              <a:spcBef>
                <a:spcPts val="0"/>
              </a:spcBef>
              <a:spcAft>
                <a:spcPts val="0"/>
              </a:spcAft>
              <a:buNone/>
            </a:pPr>
            <a:r>
              <a:t/>
            </a:r>
            <a:endParaRPr/>
          </a:p>
        </p:txBody>
      </p:sp>
      <p:pic>
        <p:nvPicPr>
          <p:cNvPr id="292" name="Google Shape;292;p37" title="Media6.mp4">
            <a:hlinkClick r:id="rId3"/>
          </p:cNvPr>
          <p:cNvPicPr preferRelativeResize="0"/>
          <p:nvPr/>
        </p:nvPicPr>
        <p:blipFill>
          <a:blip r:embed="rId4">
            <a:alphaModFix/>
          </a:blip>
          <a:stretch>
            <a:fillRect/>
          </a:stretch>
        </p:blipFill>
        <p:spPr>
          <a:xfrm>
            <a:off x="0" y="972225"/>
            <a:ext cx="9144000" cy="417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ctrTitle"/>
          </p:nvPr>
        </p:nvSpPr>
        <p:spPr>
          <a:xfrm>
            <a:off x="311700" y="2063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The End ~</a:t>
            </a:r>
            <a:endParaRPr/>
          </a:p>
        </p:txBody>
      </p:sp>
      <p:pic>
        <p:nvPicPr>
          <p:cNvPr id="298" name="Google Shape;298;p38"/>
          <p:cNvPicPr preferRelativeResize="0"/>
          <p:nvPr/>
        </p:nvPicPr>
        <p:blipFill rotWithShape="1">
          <a:blip r:embed="rId3">
            <a:alphaModFix/>
          </a:blip>
          <a:srcRect b="12933" l="20425" r="21465" t="11297"/>
          <a:stretch/>
        </p:blipFill>
        <p:spPr>
          <a:xfrm>
            <a:off x="8412875" y="4293275"/>
            <a:ext cx="654925" cy="850225"/>
          </a:xfrm>
          <a:prstGeom prst="rect">
            <a:avLst/>
          </a:prstGeom>
          <a:noFill/>
          <a:ln>
            <a:noFill/>
          </a:ln>
        </p:spPr>
      </p:pic>
      <p:pic>
        <p:nvPicPr>
          <p:cNvPr id="299" name="Google Shape;299;p38"/>
          <p:cNvPicPr preferRelativeResize="0"/>
          <p:nvPr/>
        </p:nvPicPr>
        <p:blipFill rotWithShape="1">
          <a:blip r:embed="rId4">
            <a:alphaModFix/>
          </a:blip>
          <a:srcRect b="19249" l="14102" r="10601" t="14212"/>
          <a:stretch/>
        </p:blipFill>
        <p:spPr>
          <a:xfrm>
            <a:off x="4685876" y="4293275"/>
            <a:ext cx="962099" cy="850225"/>
          </a:xfrm>
          <a:prstGeom prst="rect">
            <a:avLst/>
          </a:prstGeom>
          <a:noFill/>
          <a:ln>
            <a:noFill/>
          </a:ln>
        </p:spPr>
      </p:pic>
      <p:pic>
        <p:nvPicPr>
          <p:cNvPr id="300" name="Google Shape;300;p38"/>
          <p:cNvPicPr preferRelativeResize="0"/>
          <p:nvPr/>
        </p:nvPicPr>
        <p:blipFill>
          <a:blip r:embed="rId5">
            <a:alphaModFix/>
          </a:blip>
          <a:stretch>
            <a:fillRect/>
          </a:stretch>
        </p:blipFill>
        <p:spPr>
          <a:xfrm>
            <a:off x="3099177" y="4293275"/>
            <a:ext cx="1510499" cy="850224"/>
          </a:xfrm>
          <a:prstGeom prst="rect">
            <a:avLst/>
          </a:prstGeom>
          <a:noFill/>
          <a:ln>
            <a:noFill/>
          </a:ln>
        </p:spPr>
      </p:pic>
      <p:pic>
        <p:nvPicPr>
          <p:cNvPr id="301" name="Google Shape;301;p38"/>
          <p:cNvPicPr preferRelativeResize="0"/>
          <p:nvPr/>
        </p:nvPicPr>
        <p:blipFill rotWithShape="1">
          <a:blip r:embed="rId6">
            <a:alphaModFix/>
          </a:blip>
          <a:srcRect b="0" l="7047" r="4962" t="13389"/>
          <a:stretch/>
        </p:blipFill>
        <p:spPr>
          <a:xfrm>
            <a:off x="5724182" y="4293280"/>
            <a:ext cx="1023088" cy="850225"/>
          </a:xfrm>
          <a:prstGeom prst="rect">
            <a:avLst/>
          </a:prstGeom>
          <a:noFill/>
          <a:ln>
            <a:noFill/>
          </a:ln>
        </p:spPr>
      </p:pic>
      <p:pic>
        <p:nvPicPr>
          <p:cNvPr id="302" name="Google Shape;302;p38"/>
          <p:cNvPicPr preferRelativeResize="0"/>
          <p:nvPr/>
        </p:nvPicPr>
        <p:blipFill>
          <a:blip r:embed="rId7">
            <a:alphaModFix/>
          </a:blip>
          <a:stretch>
            <a:fillRect/>
          </a:stretch>
        </p:blipFill>
        <p:spPr>
          <a:xfrm>
            <a:off x="6823474" y="4293275"/>
            <a:ext cx="1513201" cy="85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540275" y="798600"/>
            <a:ext cx="82587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5300"/>
              <a:t>Tech Stocks</a:t>
            </a:r>
            <a:endParaRPr b="1" sz="5300"/>
          </a:p>
          <a:p>
            <a:pPr indent="0" lvl="0" marL="0" rtl="0" algn="l">
              <a:spcBef>
                <a:spcPts val="0"/>
              </a:spcBef>
              <a:spcAft>
                <a:spcPts val="0"/>
              </a:spcAft>
              <a:buNone/>
            </a:pPr>
            <a:r>
              <a:rPr b="1" lang="en" sz="5300"/>
              <a:t>Query System</a:t>
            </a:r>
            <a:endParaRPr b="1" sz="5300"/>
          </a:p>
          <a:p>
            <a:pPr indent="0" lvl="0" marL="0" rtl="0" algn="l">
              <a:lnSpc>
                <a:spcPct val="115000"/>
              </a:lnSpc>
              <a:spcBef>
                <a:spcPts val="0"/>
              </a:spcBef>
              <a:spcAft>
                <a:spcPts val="0"/>
              </a:spcAft>
              <a:buNone/>
            </a:pPr>
            <a:r>
              <a:t/>
            </a:r>
            <a:endParaRPr sz="1600">
              <a:latin typeface="Merriweather Black"/>
              <a:ea typeface="Merriweather Black"/>
              <a:cs typeface="Merriweather Black"/>
              <a:sym typeface="Merriweather Black"/>
            </a:endParaRPr>
          </a:p>
          <a:p>
            <a:pPr indent="0" lvl="0" marL="0" rtl="0" algn="l">
              <a:lnSpc>
                <a:spcPct val="115000"/>
              </a:lnSpc>
              <a:spcBef>
                <a:spcPts val="1200"/>
              </a:spcBef>
              <a:spcAft>
                <a:spcPts val="0"/>
              </a:spcAft>
              <a:buNone/>
            </a:pPr>
            <a:r>
              <a:rPr lang="en" sz="1600"/>
              <a:t>Large amounts of data on stock news</a:t>
            </a:r>
            <a:endParaRPr sz="1600"/>
          </a:p>
          <a:p>
            <a:pPr indent="0" lvl="0" marL="0" rtl="0" algn="l">
              <a:lnSpc>
                <a:spcPct val="115000"/>
              </a:lnSpc>
              <a:spcBef>
                <a:spcPts val="1200"/>
              </a:spcBef>
              <a:spcAft>
                <a:spcPts val="0"/>
              </a:spcAft>
              <a:buNone/>
            </a:pPr>
            <a:r>
              <a:rPr lang="en" sz="1600"/>
              <a:t>Difficult for investors to obtain relevant and up to date information</a:t>
            </a:r>
            <a:endParaRPr sz="1600"/>
          </a:p>
          <a:p>
            <a:pPr indent="0" lvl="0" marL="0" rtl="0" algn="l">
              <a:lnSpc>
                <a:spcPct val="115000"/>
              </a:lnSpc>
              <a:spcBef>
                <a:spcPts val="1200"/>
              </a:spcBef>
              <a:spcAft>
                <a:spcPts val="1200"/>
              </a:spcAft>
              <a:buNone/>
            </a:pPr>
            <a:r>
              <a:rPr lang="en" sz="1600"/>
              <a:t>Aims to provide a sentiment analysis on top tech stocks</a:t>
            </a:r>
            <a:endParaRPr sz="2300"/>
          </a:p>
        </p:txBody>
      </p:sp>
      <p:pic>
        <p:nvPicPr>
          <p:cNvPr id="77" name="Google Shape;77;p15"/>
          <p:cNvPicPr preferRelativeResize="0"/>
          <p:nvPr/>
        </p:nvPicPr>
        <p:blipFill>
          <a:blip r:embed="rId3">
            <a:alphaModFix/>
          </a:blip>
          <a:stretch>
            <a:fillRect/>
          </a:stretch>
        </p:blipFill>
        <p:spPr>
          <a:xfrm>
            <a:off x="5754600" y="1183975"/>
            <a:ext cx="28575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540275" y="10272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5300"/>
              <a:t>Crawling</a:t>
            </a:r>
            <a:endParaRPr b="1" sz="5300"/>
          </a:p>
          <a:p>
            <a:pPr indent="0" lvl="0" marL="0" rtl="0" algn="l">
              <a:spcBef>
                <a:spcPts val="0"/>
              </a:spcBef>
              <a:spcAft>
                <a:spcPts val="0"/>
              </a:spcAft>
              <a:buNone/>
            </a:pPr>
            <a:r>
              <a:t/>
            </a:r>
            <a:endParaRPr sz="2000"/>
          </a:p>
          <a:p>
            <a:pPr indent="0" lvl="0" marL="0" rtl="0" algn="l">
              <a:lnSpc>
                <a:spcPct val="150000"/>
              </a:lnSpc>
              <a:spcBef>
                <a:spcPts val="0"/>
              </a:spcBef>
              <a:spcAft>
                <a:spcPts val="0"/>
              </a:spcAft>
              <a:buNone/>
            </a:pPr>
            <a:r>
              <a:rPr lang="en" sz="2000"/>
              <a:t>Web scraping methods</a:t>
            </a:r>
            <a:endParaRPr sz="2000"/>
          </a:p>
          <a:p>
            <a:pPr indent="0" lvl="0" marL="0" rtl="0" algn="l">
              <a:lnSpc>
                <a:spcPct val="150000"/>
              </a:lnSpc>
              <a:spcBef>
                <a:spcPts val="0"/>
              </a:spcBef>
              <a:spcAft>
                <a:spcPts val="0"/>
              </a:spcAft>
              <a:buNone/>
            </a:pPr>
            <a:r>
              <a:rPr lang="en" sz="2000"/>
              <a:t>Crawled data</a:t>
            </a:r>
            <a:endParaRPr sz="2000"/>
          </a:p>
          <a:p>
            <a:pPr indent="0" lvl="0" marL="0" rtl="0" algn="l">
              <a:spcBef>
                <a:spcPts val="0"/>
              </a:spcBef>
              <a:spcAft>
                <a:spcPts val="0"/>
              </a:spcAft>
              <a:buNone/>
            </a:pPr>
            <a:r>
              <a:t/>
            </a:r>
            <a:endParaRPr sz="2000"/>
          </a:p>
        </p:txBody>
      </p:sp>
      <p:pic>
        <p:nvPicPr>
          <p:cNvPr id="83" name="Google Shape;83;p16"/>
          <p:cNvPicPr preferRelativeResize="0"/>
          <p:nvPr/>
        </p:nvPicPr>
        <p:blipFill>
          <a:blip r:embed="rId3">
            <a:alphaModFix/>
          </a:blip>
          <a:stretch>
            <a:fillRect/>
          </a:stretch>
        </p:blipFill>
        <p:spPr>
          <a:xfrm>
            <a:off x="4495800" y="1617600"/>
            <a:ext cx="3407700" cy="190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Crawling Methods</a:t>
            </a:r>
            <a:endParaRPr/>
          </a:p>
        </p:txBody>
      </p:sp>
      <p:pic>
        <p:nvPicPr>
          <p:cNvPr id="89" name="Google Shape;89;p17"/>
          <p:cNvPicPr preferRelativeResize="0"/>
          <p:nvPr/>
        </p:nvPicPr>
        <p:blipFill>
          <a:blip r:embed="rId3">
            <a:alphaModFix/>
          </a:blip>
          <a:stretch>
            <a:fillRect/>
          </a:stretch>
        </p:blipFill>
        <p:spPr>
          <a:xfrm>
            <a:off x="311725" y="2343150"/>
            <a:ext cx="1710025" cy="1710025"/>
          </a:xfrm>
          <a:prstGeom prst="rect">
            <a:avLst/>
          </a:prstGeom>
          <a:noFill/>
          <a:ln>
            <a:noFill/>
          </a:ln>
        </p:spPr>
      </p:pic>
      <p:pic>
        <p:nvPicPr>
          <p:cNvPr id="90" name="Google Shape;90;p17"/>
          <p:cNvPicPr preferRelativeResize="0"/>
          <p:nvPr/>
        </p:nvPicPr>
        <p:blipFill rotWithShape="1">
          <a:blip r:embed="rId4">
            <a:alphaModFix/>
          </a:blip>
          <a:srcRect b="16673" l="10530" r="9813" t="0"/>
          <a:stretch/>
        </p:blipFill>
        <p:spPr>
          <a:xfrm>
            <a:off x="3189200" y="2058925"/>
            <a:ext cx="2003650" cy="1116050"/>
          </a:xfrm>
          <a:prstGeom prst="rect">
            <a:avLst/>
          </a:prstGeom>
          <a:noFill/>
          <a:ln>
            <a:noFill/>
          </a:ln>
        </p:spPr>
      </p:pic>
      <p:pic>
        <p:nvPicPr>
          <p:cNvPr id="91" name="Google Shape;91;p17"/>
          <p:cNvPicPr preferRelativeResize="0"/>
          <p:nvPr/>
        </p:nvPicPr>
        <p:blipFill rotWithShape="1">
          <a:blip r:embed="rId5">
            <a:alphaModFix/>
          </a:blip>
          <a:srcRect b="27393" l="20646" r="17314" t="32921"/>
          <a:stretch/>
        </p:blipFill>
        <p:spPr>
          <a:xfrm>
            <a:off x="3093253" y="3471875"/>
            <a:ext cx="2347950" cy="809898"/>
          </a:xfrm>
          <a:prstGeom prst="rect">
            <a:avLst/>
          </a:prstGeom>
          <a:noFill/>
          <a:ln>
            <a:noFill/>
          </a:ln>
        </p:spPr>
      </p:pic>
      <p:cxnSp>
        <p:nvCxnSpPr>
          <p:cNvPr id="92" name="Google Shape;92;p17"/>
          <p:cNvCxnSpPr/>
          <p:nvPr/>
        </p:nvCxnSpPr>
        <p:spPr>
          <a:xfrm flipH="1" rot="10800000">
            <a:off x="2226250" y="3205713"/>
            <a:ext cx="760800" cy="4500"/>
          </a:xfrm>
          <a:prstGeom prst="straightConnector1">
            <a:avLst/>
          </a:prstGeom>
          <a:noFill/>
          <a:ln cap="flat" cmpd="sng" w="38100">
            <a:solidFill>
              <a:schemeClr val="accent2"/>
            </a:solidFill>
            <a:prstDash val="solid"/>
            <a:round/>
            <a:headEnd len="med" w="med" type="none"/>
            <a:tailEnd len="med" w="med" type="triangle"/>
          </a:ln>
        </p:spPr>
      </p:cxnSp>
      <p:pic>
        <p:nvPicPr>
          <p:cNvPr id="93" name="Google Shape;93;p17"/>
          <p:cNvPicPr preferRelativeResize="0"/>
          <p:nvPr/>
        </p:nvPicPr>
        <p:blipFill>
          <a:blip r:embed="rId6">
            <a:alphaModFix/>
          </a:blip>
          <a:stretch>
            <a:fillRect/>
          </a:stretch>
        </p:blipFill>
        <p:spPr>
          <a:xfrm>
            <a:off x="6536801" y="2135124"/>
            <a:ext cx="2143125" cy="868176"/>
          </a:xfrm>
          <a:prstGeom prst="rect">
            <a:avLst/>
          </a:prstGeom>
          <a:noFill/>
          <a:ln>
            <a:noFill/>
          </a:ln>
        </p:spPr>
      </p:pic>
      <p:pic>
        <p:nvPicPr>
          <p:cNvPr id="94" name="Google Shape;94;p17"/>
          <p:cNvPicPr preferRelativeResize="0"/>
          <p:nvPr/>
        </p:nvPicPr>
        <p:blipFill>
          <a:blip r:embed="rId7">
            <a:alphaModFix/>
          </a:blip>
          <a:stretch>
            <a:fillRect/>
          </a:stretch>
        </p:blipFill>
        <p:spPr>
          <a:xfrm>
            <a:off x="6593276" y="3173562"/>
            <a:ext cx="1877775" cy="1406525"/>
          </a:xfrm>
          <a:prstGeom prst="rect">
            <a:avLst/>
          </a:prstGeom>
          <a:noFill/>
          <a:ln>
            <a:noFill/>
          </a:ln>
        </p:spPr>
      </p:pic>
      <p:cxnSp>
        <p:nvCxnSpPr>
          <p:cNvPr id="95" name="Google Shape;95;p17"/>
          <p:cNvCxnSpPr/>
          <p:nvPr/>
        </p:nvCxnSpPr>
        <p:spPr>
          <a:xfrm flipH="1" rot="10800000">
            <a:off x="5655250" y="3205713"/>
            <a:ext cx="760800" cy="4500"/>
          </a:xfrm>
          <a:prstGeom prst="straightConnector1">
            <a:avLst/>
          </a:prstGeom>
          <a:noFill/>
          <a:ln cap="flat" cmpd="sng" w="38100">
            <a:solidFill>
              <a:schemeClr val="accent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Crawled Data</a:t>
            </a:r>
            <a:endParaRPr/>
          </a:p>
        </p:txBody>
      </p:sp>
      <p:grpSp>
        <p:nvGrpSpPr>
          <p:cNvPr id="101" name="Google Shape;101;p18"/>
          <p:cNvGrpSpPr/>
          <p:nvPr/>
        </p:nvGrpSpPr>
        <p:grpSpPr>
          <a:xfrm>
            <a:off x="387910" y="1810214"/>
            <a:ext cx="5066171" cy="2943794"/>
            <a:chOff x="396750" y="1699341"/>
            <a:chExt cx="4407282" cy="2544993"/>
          </a:xfrm>
        </p:grpSpPr>
        <p:grpSp>
          <p:nvGrpSpPr>
            <p:cNvPr id="102" name="Google Shape;102;p18"/>
            <p:cNvGrpSpPr/>
            <p:nvPr/>
          </p:nvGrpSpPr>
          <p:grpSpPr>
            <a:xfrm>
              <a:off x="396750" y="1699341"/>
              <a:ext cx="4407282" cy="2544993"/>
              <a:chOff x="616650" y="1748200"/>
              <a:chExt cx="3845125" cy="2035018"/>
            </a:xfrm>
          </p:grpSpPr>
          <p:pic>
            <p:nvPicPr>
              <p:cNvPr id="103" name="Google Shape;103;p18"/>
              <p:cNvPicPr preferRelativeResize="0"/>
              <p:nvPr/>
            </p:nvPicPr>
            <p:blipFill>
              <a:blip r:embed="rId3">
                <a:alphaModFix/>
              </a:blip>
              <a:stretch>
                <a:fillRect/>
              </a:stretch>
            </p:blipFill>
            <p:spPr>
              <a:xfrm>
                <a:off x="616650" y="1961700"/>
                <a:ext cx="3845125" cy="986950"/>
              </a:xfrm>
              <a:prstGeom prst="rect">
                <a:avLst/>
              </a:prstGeom>
              <a:noFill/>
              <a:ln>
                <a:noFill/>
              </a:ln>
            </p:spPr>
          </p:pic>
          <p:pic>
            <p:nvPicPr>
              <p:cNvPr id="104" name="Google Shape;104;p18"/>
              <p:cNvPicPr preferRelativeResize="0"/>
              <p:nvPr/>
            </p:nvPicPr>
            <p:blipFill>
              <a:blip r:embed="rId4">
                <a:alphaModFix/>
              </a:blip>
              <a:stretch>
                <a:fillRect/>
              </a:stretch>
            </p:blipFill>
            <p:spPr>
              <a:xfrm>
                <a:off x="616650" y="2948650"/>
                <a:ext cx="3845125" cy="834568"/>
              </a:xfrm>
              <a:prstGeom prst="rect">
                <a:avLst/>
              </a:prstGeom>
              <a:noFill/>
              <a:ln>
                <a:noFill/>
              </a:ln>
            </p:spPr>
          </p:pic>
          <p:pic>
            <p:nvPicPr>
              <p:cNvPr id="105" name="Google Shape;105;p18"/>
              <p:cNvPicPr preferRelativeResize="0"/>
              <p:nvPr/>
            </p:nvPicPr>
            <p:blipFill>
              <a:blip r:embed="rId5">
                <a:alphaModFix/>
              </a:blip>
              <a:stretch>
                <a:fillRect/>
              </a:stretch>
            </p:blipFill>
            <p:spPr>
              <a:xfrm>
                <a:off x="616650" y="1748200"/>
                <a:ext cx="3845124" cy="213500"/>
              </a:xfrm>
              <a:prstGeom prst="rect">
                <a:avLst/>
              </a:prstGeom>
              <a:noFill/>
              <a:ln>
                <a:noFill/>
              </a:ln>
            </p:spPr>
          </p:pic>
        </p:grpSp>
        <p:sp>
          <p:nvSpPr>
            <p:cNvPr id="106" name="Google Shape;106;p18"/>
            <p:cNvSpPr txBox="1"/>
            <p:nvPr/>
          </p:nvSpPr>
          <p:spPr>
            <a:xfrm>
              <a:off x="1664025" y="2904701"/>
              <a:ext cx="16860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Roboto"/>
                  <a:ea typeface="Roboto"/>
                  <a:cs typeface="Roboto"/>
                  <a:sym typeface="Roboto"/>
                </a:rPr>
                <a:t>20/04/23</a:t>
              </a:r>
              <a:endParaRPr sz="700">
                <a:solidFill>
                  <a:schemeClr val="lt1"/>
                </a:solidFill>
                <a:latin typeface="Roboto"/>
                <a:ea typeface="Roboto"/>
                <a:cs typeface="Roboto"/>
                <a:sym typeface="Roboto"/>
              </a:endParaRPr>
            </a:p>
          </p:txBody>
        </p:sp>
      </p:grpSp>
      <p:sp>
        <p:nvSpPr>
          <p:cNvPr id="107" name="Google Shape;107;p18"/>
          <p:cNvSpPr txBox="1"/>
          <p:nvPr/>
        </p:nvSpPr>
        <p:spPr>
          <a:xfrm>
            <a:off x="6023700" y="1617575"/>
            <a:ext cx="3384300" cy="3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accent1"/>
              </a:solidFill>
              <a:latin typeface="Merriweather"/>
              <a:ea typeface="Merriweather"/>
              <a:cs typeface="Merriweather"/>
              <a:sym typeface="Merriweather"/>
            </a:endParaRPr>
          </a:p>
          <a:p>
            <a:pPr indent="-361950" lvl="0" marL="457200" rtl="0" algn="l">
              <a:lnSpc>
                <a:spcPct val="150000"/>
              </a:lnSpc>
              <a:spcBef>
                <a:spcPts val="0"/>
              </a:spcBef>
              <a:spcAft>
                <a:spcPts val="0"/>
              </a:spcAft>
              <a:buClr>
                <a:schemeClr val="accent1"/>
              </a:buClr>
              <a:buSzPts val="2100"/>
              <a:buFont typeface="Merriweather"/>
              <a:buChar char="●"/>
            </a:pPr>
            <a:r>
              <a:rPr lang="en" sz="2100">
                <a:solidFill>
                  <a:schemeClr val="accent1"/>
                </a:solidFill>
                <a:latin typeface="Merriweather"/>
                <a:ea typeface="Merriweather"/>
                <a:cs typeface="Merriweather"/>
                <a:sym typeface="Merriweather"/>
              </a:rPr>
              <a:t>Headline</a:t>
            </a:r>
            <a:endParaRPr sz="2100">
              <a:solidFill>
                <a:schemeClr val="accent1"/>
              </a:solidFill>
              <a:latin typeface="Merriweather"/>
              <a:ea typeface="Merriweather"/>
              <a:cs typeface="Merriweather"/>
              <a:sym typeface="Merriweather"/>
            </a:endParaRPr>
          </a:p>
          <a:p>
            <a:pPr indent="-361950" lvl="0" marL="457200" rtl="0" algn="l">
              <a:lnSpc>
                <a:spcPct val="150000"/>
              </a:lnSpc>
              <a:spcBef>
                <a:spcPts val="0"/>
              </a:spcBef>
              <a:spcAft>
                <a:spcPts val="0"/>
              </a:spcAft>
              <a:buClr>
                <a:schemeClr val="accent1"/>
              </a:buClr>
              <a:buSzPts val="2100"/>
              <a:buFont typeface="Merriweather"/>
              <a:buChar char="●"/>
            </a:pPr>
            <a:r>
              <a:rPr lang="en" sz="2100">
                <a:solidFill>
                  <a:schemeClr val="accent1"/>
                </a:solidFill>
                <a:latin typeface="Merriweather"/>
                <a:ea typeface="Merriweather"/>
                <a:cs typeface="Merriweather"/>
                <a:sym typeface="Merriweather"/>
              </a:rPr>
              <a:t>Source</a:t>
            </a:r>
            <a:endParaRPr sz="2100">
              <a:solidFill>
                <a:schemeClr val="accent1"/>
              </a:solidFill>
              <a:latin typeface="Merriweather"/>
              <a:ea typeface="Merriweather"/>
              <a:cs typeface="Merriweather"/>
              <a:sym typeface="Merriweather"/>
            </a:endParaRPr>
          </a:p>
          <a:p>
            <a:pPr indent="-361950" lvl="0" marL="457200" rtl="0" algn="l">
              <a:lnSpc>
                <a:spcPct val="150000"/>
              </a:lnSpc>
              <a:spcBef>
                <a:spcPts val="0"/>
              </a:spcBef>
              <a:spcAft>
                <a:spcPts val="0"/>
              </a:spcAft>
              <a:buClr>
                <a:schemeClr val="accent1"/>
              </a:buClr>
              <a:buSzPts val="2100"/>
              <a:buFont typeface="Merriweather"/>
              <a:buChar char="●"/>
            </a:pPr>
            <a:r>
              <a:rPr lang="en" sz="2100">
                <a:solidFill>
                  <a:schemeClr val="accent1"/>
                </a:solidFill>
                <a:latin typeface="Merriweather"/>
                <a:ea typeface="Merriweather"/>
                <a:cs typeface="Merriweather"/>
                <a:sym typeface="Merriweather"/>
              </a:rPr>
              <a:t>Posted Date</a:t>
            </a:r>
            <a:endParaRPr sz="2100">
              <a:solidFill>
                <a:schemeClr val="accent1"/>
              </a:solidFill>
              <a:latin typeface="Merriweather"/>
              <a:ea typeface="Merriweather"/>
              <a:cs typeface="Merriweather"/>
              <a:sym typeface="Merriweather"/>
            </a:endParaRPr>
          </a:p>
          <a:p>
            <a:pPr indent="-361950" lvl="0" marL="457200" rtl="0" algn="l">
              <a:lnSpc>
                <a:spcPct val="150000"/>
              </a:lnSpc>
              <a:spcBef>
                <a:spcPts val="0"/>
              </a:spcBef>
              <a:spcAft>
                <a:spcPts val="0"/>
              </a:spcAft>
              <a:buClr>
                <a:schemeClr val="accent1"/>
              </a:buClr>
              <a:buSzPts val="2100"/>
              <a:buFont typeface="Merriweather"/>
              <a:buChar char="●"/>
            </a:pPr>
            <a:r>
              <a:rPr lang="en" sz="2100">
                <a:solidFill>
                  <a:schemeClr val="accent1"/>
                </a:solidFill>
                <a:latin typeface="Merriweather"/>
                <a:ea typeface="Merriweather"/>
                <a:cs typeface="Merriweather"/>
                <a:sym typeface="Merriweather"/>
              </a:rPr>
              <a:t>Description</a:t>
            </a:r>
            <a:endParaRPr sz="2100">
              <a:solidFill>
                <a:schemeClr val="accent1"/>
              </a:solidFill>
              <a:latin typeface="Merriweather"/>
              <a:ea typeface="Merriweather"/>
              <a:cs typeface="Merriweather"/>
              <a:sym typeface="Merriweather"/>
            </a:endParaRPr>
          </a:p>
          <a:p>
            <a:pPr indent="-361950" lvl="0" marL="457200" rtl="0" algn="l">
              <a:lnSpc>
                <a:spcPct val="150000"/>
              </a:lnSpc>
              <a:spcBef>
                <a:spcPts val="0"/>
              </a:spcBef>
              <a:spcAft>
                <a:spcPts val="0"/>
              </a:spcAft>
              <a:buClr>
                <a:schemeClr val="accent1"/>
              </a:buClr>
              <a:buSzPts val="2100"/>
              <a:buFont typeface="Merriweather"/>
              <a:buChar char="●"/>
            </a:pPr>
            <a:r>
              <a:rPr lang="en" sz="2100">
                <a:solidFill>
                  <a:schemeClr val="accent1"/>
                </a:solidFill>
                <a:latin typeface="Merriweather"/>
                <a:ea typeface="Merriweather"/>
                <a:cs typeface="Merriweather"/>
                <a:sym typeface="Merriweather"/>
              </a:rPr>
              <a:t>Link</a:t>
            </a:r>
            <a:endParaRPr sz="2100">
              <a:solidFill>
                <a:schemeClr val="accent1"/>
              </a:solidFill>
              <a:latin typeface="Merriweather"/>
              <a:ea typeface="Merriweather"/>
              <a:cs typeface="Merriweather"/>
              <a:sym typeface="Merriweather"/>
            </a:endParaRPr>
          </a:p>
        </p:txBody>
      </p:sp>
      <p:sp>
        <p:nvSpPr>
          <p:cNvPr id="108" name="Google Shape;108;p18"/>
          <p:cNvSpPr/>
          <p:nvPr/>
        </p:nvSpPr>
        <p:spPr>
          <a:xfrm>
            <a:off x="298650" y="1771850"/>
            <a:ext cx="5261700" cy="3666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9" name="Google Shape;109;p18"/>
          <p:cNvSpPr/>
          <p:nvPr/>
        </p:nvSpPr>
        <p:spPr>
          <a:xfrm>
            <a:off x="549650" y="2259825"/>
            <a:ext cx="1334400" cy="3666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0" name="Google Shape;110;p18"/>
          <p:cNvSpPr/>
          <p:nvPr/>
        </p:nvSpPr>
        <p:spPr>
          <a:xfrm>
            <a:off x="445475" y="2828350"/>
            <a:ext cx="4676100" cy="707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1" name="Google Shape;111;p18"/>
          <p:cNvSpPr/>
          <p:nvPr/>
        </p:nvSpPr>
        <p:spPr>
          <a:xfrm>
            <a:off x="1834675" y="3177788"/>
            <a:ext cx="601800" cy="3177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 name="Google Shape;112;p18"/>
          <p:cNvSpPr/>
          <p:nvPr/>
        </p:nvSpPr>
        <p:spPr>
          <a:xfrm>
            <a:off x="347250" y="3646300"/>
            <a:ext cx="5164500" cy="11076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Crawled Data</a:t>
            </a:r>
            <a:endParaRPr/>
          </a:p>
        </p:txBody>
      </p:sp>
      <p:pic>
        <p:nvPicPr>
          <p:cNvPr id="118" name="Google Shape;118;p19"/>
          <p:cNvPicPr preferRelativeResize="0"/>
          <p:nvPr/>
        </p:nvPicPr>
        <p:blipFill>
          <a:blip r:embed="rId3">
            <a:alphaModFix/>
          </a:blip>
          <a:stretch>
            <a:fillRect/>
          </a:stretch>
        </p:blipFill>
        <p:spPr>
          <a:xfrm>
            <a:off x="76825" y="1974775"/>
            <a:ext cx="1193950" cy="1193950"/>
          </a:xfrm>
          <a:prstGeom prst="rect">
            <a:avLst/>
          </a:prstGeom>
          <a:noFill/>
          <a:ln>
            <a:noFill/>
          </a:ln>
        </p:spPr>
      </p:pic>
      <p:pic>
        <p:nvPicPr>
          <p:cNvPr id="119" name="Google Shape;119;p19"/>
          <p:cNvPicPr preferRelativeResize="0"/>
          <p:nvPr/>
        </p:nvPicPr>
        <p:blipFill rotWithShape="1">
          <a:blip r:embed="rId4">
            <a:alphaModFix/>
          </a:blip>
          <a:srcRect b="29112" l="0" r="0" t="26421"/>
          <a:stretch/>
        </p:blipFill>
        <p:spPr>
          <a:xfrm>
            <a:off x="1193300" y="2095275"/>
            <a:ext cx="2143125" cy="952950"/>
          </a:xfrm>
          <a:prstGeom prst="rect">
            <a:avLst/>
          </a:prstGeom>
          <a:noFill/>
          <a:ln>
            <a:noFill/>
          </a:ln>
        </p:spPr>
      </p:pic>
      <p:pic>
        <p:nvPicPr>
          <p:cNvPr id="120" name="Google Shape;120;p19"/>
          <p:cNvPicPr preferRelativeResize="0"/>
          <p:nvPr/>
        </p:nvPicPr>
        <p:blipFill rotWithShape="1">
          <a:blip r:embed="rId5">
            <a:alphaModFix/>
          </a:blip>
          <a:srcRect b="8562" l="9842" r="3824" t="7657"/>
          <a:stretch/>
        </p:blipFill>
        <p:spPr>
          <a:xfrm>
            <a:off x="793550" y="3168725"/>
            <a:ext cx="982070" cy="952950"/>
          </a:xfrm>
          <a:prstGeom prst="rect">
            <a:avLst/>
          </a:prstGeom>
          <a:noFill/>
          <a:ln>
            <a:noFill/>
          </a:ln>
        </p:spPr>
      </p:pic>
      <p:pic>
        <p:nvPicPr>
          <p:cNvPr id="121" name="Google Shape;121;p19"/>
          <p:cNvPicPr preferRelativeResize="0"/>
          <p:nvPr/>
        </p:nvPicPr>
        <p:blipFill>
          <a:blip r:embed="rId6">
            <a:alphaModFix/>
          </a:blip>
          <a:stretch>
            <a:fillRect/>
          </a:stretch>
        </p:blipFill>
        <p:spPr>
          <a:xfrm>
            <a:off x="2625425" y="3048225"/>
            <a:ext cx="1244225" cy="1244225"/>
          </a:xfrm>
          <a:prstGeom prst="rect">
            <a:avLst/>
          </a:prstGeom>
          <a:noFill/>
          <a:ln>
            <a:noFill/>
          </a:ln>
        </p:spPr>
      </p:pic>
      <p:pic>
        <p:nvPicPr>
          <p:cNvPr id="122" name="Google Shape;122;p19"/>
          <p:cNvPicPr preferRelativeResize="0"/>
          <p:nvPr/>
        </p:nvPicPr>
        <p:blipFill rotWithShape="1">
          <a:blip r:embed="rId7">
            <a:alphaModFix/>
          </a:blip>
          <a:srcRect b="0" l="14775" r="13498" t="0"/>
          <a:stretch/>
        </p:blipFill>
        <p:spPr>
          <a:xfrm>
            <a:off x="3335150" y="2067000"/>
            <a:ext cx="1292975" cy="1009500"/>
          </a:xfrm>
          <a:prstGeom prst="rect">
            <a:avLst/>
          </a:prstGeom>
          <a:noFill/>
          <a:ln>
            <a:noFill/>
          </a:ln>
        </p:spPr>
      </p:pic>
      <p:graphicFrame>
        <p:nvGraphicFramePr>
          <p:cNvPr id="123" name="Google Shape;123;p19"/>
          <p:cNvGraphicFramePr/>
          <p:nvPr/>
        </p:nvGraphicFramePr>
        <p:xfrm>
          <a:off x="4856700" y="2025200"/>
          <a:ext cx="3000000" cy="3000000"/>
        </p:xfrm>
        <a:graphic>
          <a:graphicData uri="http://schemas.openxmlformats.org/drawingml/2006/table">
            <a:tbl>
              <a:tblPr>
                <a:noFill/>
                <a:tableStyleId>{EA6C239E-F588-42C1-9C58-6AF3F44FACFA}</a:tableStyleId>
              </a:tblPr>
              <a:tblGrid>
                <a:gridCol w="1907300"/>
                <a:gridCol w="1907300"/>
              </a:tblGrid>
              <a:tr h="1239125">
                <a:tc>
                  <a:txBody>
                    <a:bodyPr/>
                    <a:lstStyle/>
                    <a:p>
                      <a:pPr indent="0" lvl="0" marL="0" rtl="0" algn="ctr">
                        <a:spcBef>
                          <a:spcPts val="0"/>
                        </a:spcBef>
                        <a:spcAft>
                          <a:spcPts val="0"/>
                        </a:spcAft>
                        <a:buNone/>
                      </a:pPr>
                      <a:r>
                        <a:rPr lang="en" sz="2400">
                          <a:solidFill>
                            <a:schemeClr val="dk1"/>
                          </a:solidFill>
                          <a:latin typeface="Merriweather"/>
                          <a:ea typeface="Merriweather"/>
                          <a:cs typeface="Merriweather"/>
                          <a:sym typeface="Merriweather"/>
                        </a:rPr>
                        <a:t>Number of Records</a:t>
                      </a:r>
                      <a:endParaRPr sz="2400">
                        <a:solidFill>
                          <a:schemeClr val="dk1"/>
                        </a:solidFill>
                        <a:latin typeface="Merriweather"/>
                        <a:ea typeface="Merriweather"/>
                        <a:cs typeface="Merriweather"/>
                        <a:sym typeface="Merriweather"/>
                      </a:endParaRPr>
                    </a:p>
                  </a:txBody>
                  <a:tcPr marT="63500" marB="63500" marR="63500" marL="63500" anchor="ctr"/>
                </a:tc>
                <a:tc>
                  <a:txBody>
                    <a:bodyPr/>
                    <a:lstStyle/>
                    <a:p>
                      <a:pPr indent="0" lvl="0" marL="0" rtl="0" algn="ctr">
                        <a:spcBef>
                          <a:spcPts val="0"/>
                        </a:spcBef>
                        <a:spcAft>
                          <a:spcPts val="0"/>
                        </a:spcAft>
                        <a:buNone/>
                      </a:pPr>
                      <a:r>
                        <a:rPr lang="en" sz="2400">
                          <a:solidFill>
                            <a:schemeClr val="dk1"/>
                          </a:solidFill>
                          <a:latin typeface="Merriweather"/>
                          <a:ea typeface="Merriweather"/>
                          <a:cs typeface="Merriweather"/>
                          <a:sym typeface="Merriweather"/>
                        </a:rPr>
                        <a:t>Number of Words</a:t>
                      </a:r>
                      <a:endParaRPr sz="2400">
                        <a:solidFill>
                          <a:schemeClr val="dk1"/>
                        </a:solidFill>
                        <a:latin typeface="Merriweather"/>
                        <a:ea typeface="Merriweather"/>
                        <a:cs typeface="Merriweather"/>
                        <a:sym typeface="Merriweather"/>
                      </a:endParaRPr>
                    </a:p>
                  </a:txBody>
                  <a:tcPr marT="63500" marB="63500" marR="63500" marL="63500" anchor="ctr"/>
                </a:tc>
              </a:tr>
              <a:tr h="1192525">
                <a:tc>
                  <a:txBody>
                    <a:bodyPr/>
                    <a:lstStyle/>
                    <a:p>
                      <a:pPr indent="0" lvl="0" marL="0" rtl="0" algn="ctr">
                        <a:spcBef>
                          <a:spcPts val="0"/>
                        </a:spcBef>
                        <a:spcAft>
                          <a:spcPts val="0"/>
                        </a:spcAft>
                        <a:buNone/>
                      </a:pPr>
                      <a:r>
                        <a:rPr lang="en" sz="2400">
                          <a:solidFill>
                            <a:schemeClr val="dk1"/>
                          </a:solidFill>
                          <a:latin typeface="Merriweather"/>
                          <a:ea typeface="Merriweather"/>
                          <a:cs typeface="Merriweather"/>
                          <a:sym typeface="Merriweather"/>
                        </a:rPr>
                        <a:t>10,916</a:t>
                      </a:r>
                      <a:endParaRPr sz="2400">
                        <a:solidFill>
                          <a:schemeClr val="dk1"/>
                        </a:solidFill>
                        <a:latin typeface="Merriweather"/>
                        <a:ea typeface="Merriweather"/>
                        <a:cs typeface="Merriweather"/>
                        <a:sym typeface="Merriweather"/>
                      </a:endParaRPr>
                    </a:p>
                  </a:txBody>
                  <a:tcPr marT="63500" marB="63500" marR="63500" marL="63500" anchor="ctr"/>
                </a:tc>
                <a:tc>
                  <a:txBody>
                    <a:bodyPr/>
                    <a:lstStyle/>
                    <a:p>
                      <a:pPr indent="0" lvl="0" marL="0" rtl="0" algn="ctr">
                        <a:spcBef>
                          <a:spcPts val="0"/>
                        </a:spcBef>
                        <a:spcAft>
                          <a:spcPts val="0"/>
                        </a:spcAft>
                        <a:buNone/>
                      </a:pPr>
                      <a:r>
                        <a:rPr lang="en" sz="2400">
                          <a:solidFill>
                            <a:schemeClr val="dk1"/>
                          </a:solidFill>
                          <a:latin typeface="Merriweather"/>
                          <a:ea typeface="Merriweather"/>
                          <a:cs typeface="Merriweather"/>
                          <a:sym typeface="Merriweather"/>
                        </a:rPr>
                        <a:t>484,908</a:t>
                      </a:r>
                      <a:endParaRPr sz="2400">
                        <a:solidFill>
                          <a:schemeClr val="dk1"/>
                        </a:solidFill>
                        <a:latin typeface="Merriweather"/>
                        <a:ea typeface="Merriweather"/>
                        <a:cs typeface="Merriweather"/>
                        <a:sym typeface="Merriweather"/>
                      </a:endParaRPr>
                    </a:p>
                  </a:txBody>
                  <a:tcPr marT="63500" marB="63500" marR="63500" marL="6350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540275" y="10272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5300"/>
              <a:t>Classification</a:t>
            </a:r>
            <a:endParaRPr b="1" sz="5300"/>
          </a:p>
          <a:p>
            <a:pPr indent="0" lvl="0" marL="0" rtl="0" algn="l">
              <a:spcBef>
                <a:spcPts val="0"/>
              </a:spcBef>
              <a:spcAft>
                <a:spcPts val="0"/>
              </a:spcAft>
              <a:buNone/>
            </a:pPr>
            <a:r>
              <a:t/>
            </a:r>
            <a:endParaRPr sz="2000"/>
          </a:p>
          <a:p>
            <a:pPr indent="0" lvl="0" marL="0" rtl="0" algn="l">
              <a:lnSpc>
                <a:spcPct val="150000"/>
              </a:lnSpc>
              <a:spcBef>
                <a:spcPts val="0"/>
              </a:spcBef>
              <a:spcAft>
                <a:spcPts val="0"/>
              </a:spcAft>
              <a:buNone/>
            </a:pPr>
            <a:r>
              <a:rPr lang="en" sz="2000"/>
              <a:t>Data preprocessing</a:t>
            </a:r>
            <a:endParaRPr sz="2000"/>
          </a:p>
          <a:p>
            <a:pPr indent="0" lvl="0" marL="0" rtl="0" algn="l">
              <a:lnSpc>
                <a:spcPct val="150000"/>
              </a:lnSpc>
              <a:spcBef>
                <a:spcPts val="0"/>
              </a:spcBef>
              <a:spcAft>
                <a:spcPts val="0"/>
              </a:spcAft>
              <a:buNone/>
            </a:pPr>
            <a:r>
              <a:rPr lang="en" sz="2000"/>
              <a:t>Model training</a:t>
            </a:r>
            <a:endParaRPr sz="2000"/>
          </a:p>
          <a:p>
            <a:pPr indent="0" lvl="0" marL="0" rtl="0" algn="l">
              <a:lnSpc>
                <a:spcPct val="150000"/>
              </a:lnSpc>
              <a:spcBef>
                <a:spcPts val="0"/>
              </a:spcBef>
              <a:spcAft>
                <a:spcPts val="0"/>
              </a:spcAft>
              <a:buNone/>
            </a:pPr>
            <a:r>
              <a:rPr lang="en" sz="2000"/>
              <a:t>Enhancements</a:t>
            </a:r>
            <a:endParaRPr sz="2000"/>
          </a:p>
          <a:p>
            <a:pPr indent="0" lvl="0" marL="0" rtl="0" algn="l">
              <a:lnSpc>
                <a:spcPct val="150000"/>
              </a:lnSpc>
              <a:spcBef>
                <a:spcPts val="0"/>
              </a:spcBef>
              <a:spcAft>
                <a:spcPts val="0"/>
              </a:spcAft>
              <a:buNone/>
            </a:pPr>
            <a:r>
              <a:rPr lang="en" sz="2000"/>
              <a:t>Results</a:t>
            </a:r>
            <a:endParaRPr sz="2000"/>
          </a:p>
          <a:p>
            <a:pPr indent="0" lvl="0" marL="0" rtl="0" algn="l">
              <a:spcBef>
                <a:spcPts val="0"/>
              </a:spcBef>
              <a:spcAft>
                <a:spcPts val="0"/>
              </a:spcAft>
              <a:buNone/>
            </a:pPr>
            <a:r>
              <a:t/>
            </a:r>
            <a:endParaRPr sz="2000"/>
          </a:p>
        </p:txBody>
      </p:sp>
      <p:pic>
        <p:nvPicPr>
          <p:cNvPr id="129" name="Google Shape;129;p20"/>
          <p:cNvPicPr preferRelativeResize="0"/>
          <p:nvPr/>
        </p:nvPicPr>
        <p:blipFill rotWithShape="1">
          <a:blip r:embed="rId3">
            <a:alphaModFix/>
          </a:blip>
          <a:srcRect b="0" l="0" r="0" t="29448"/>
          <a:stretch/>
        </p:blipFill>
        <p:spPr>
          <a:xfrm>
            <a:off x="4896500" y="2368626"/>
            <a:ext cx="3434250" cy="157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pic>
        <p:nvPicPr>
          <p:cNvPr id="135" name="Google Shape;135;p21"/>
          <p:cNvPicPr preferRelativeResize="0"/>
          <p:nvPr/>
        </p:nvPicPr>
        <p:blipFill rotWithShape="1">
          <a:blip r:embed="rId3">
            <a:alphaModFix/>
          </a:blip>
          <a:srcRect b="0" l="0" r="49657" t="9779"/>
          <a:stretch/>
        </p:blipFill>
        <p:spPr>
          <a:xfrm>
            <a:off x="519200" y="2145825"/>
            <a:ext cx="2329874" cy="2479675"/>
          </a:xfrm>
          <a:prstGeom prst="rect">
            <a:avLst/>
          </a:prstGeom>
          <a:noFill/>
          <a:ln>
            <a:noFill/>
          </a:ln>
        </p:spPr>
      </p:pic>
      <p:sp>
        <p:nvSpPr>
          <p:cNvPr id="136" name="Google Shape;136;p21"/>
          <p:cNvSpPr txBox="1"/>
          <p:nvPr/>
        </p:nvSpPr>
        <p:spPr>
          <a:xfrm>
            <a:off x="5610200" y="1987000"/>
            <a:ext cx="3078900" cy="27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37" name="Google Shape;137;p21"/>
          <p:cNvSpPr txBox="1"/>
          <p:nvPr/>
        </p:nvSpPr>
        <p:spPr>
          <a:xfrm>
            <a:off x="686625" y="1620475"/>
            <a:ext cx="1954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Merriweather"/>
                <a:ea typeface="Merriweather"/>
                <a:cs typeface="Merriweather"/>
                <a:sym typeface="Merriweather"/>
              </a:rPr>
              <a:t>           Raw</a:t>
            </a:r>
            <a:endParaRPr b="1" sz="1700">
              <a:solidFill>
                <a:schemeClr val="dk2"/>
              </a:solidFill>
              <a:latin typeface="Merriweather"/>
              <a:ea typeface="Merriweather"/>
              <a:cs typeface="Merriweather"/>
              <a:sym typeface="Merriweather"/>
            </a:endParaRPr>
          </a:p>
        </p:txBody>
      </p:sp>
      <p:pic>
        <p:nvPicPr>
          <p:cNvPr id="138" name="Google Shape;138;p21"/>
          <p:cNvPicPr preferRelativeResize="0"/>
          <p:nvPr/>
        </p:nvPicPr>
        <p:blipFill rotWithShape="1">
          <a:blip r:embed="rId3">
            <a:alphaModFix/>
          </a:blip>
          <a:srcRect b="0" l="49657" r="0" t="9779"/>
          <a:stretch/>
        </p:blipFill>
        <p:spPr>
          <a:xfrm>
            <a:off x="6283025" y="2145825"/>
            <a:ext cx="2329874" cy="2479675"/>
          </a:xfrm>
          <a:prstGeom prst="rect">
            <a:avLst/>
          </a:prstGeom>
          <a:noFill/>
          <a:ln>
            <a:noFill/>
          </a:ln>
        </p:spPr>
      </p:pic>
      <p:sp>
        <p:nvSpPr>
          <p:cNvPr id="139" name="Google Shape;139;p21"/>
          <p:cNvSpPr txBox="1"/>
          <p:nvPr/>
        </p:nvSpPr>
        <p:spPr>
          <a:xfrm>
            <a:off x="6855100" y="1620475"/>
            <a:ext cx="12525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Merriweather"/>
                <a:ea typeface="Merriweather"/>
                <a:cs typeface="Merriweather"/>
                <a:sym typeface="Merriweather"/>
              </a:rPr>
              <a:t>C</a:t>
            </a:r>
            <a:r>
              <a:rPr b="1" lang="en" sz="1700">
                <a:solidFill>
                  <a:schemeClr val="dk2"/>
                </a:solidFill>
                <a:latin typeface="Merriweather"/>
                <a:ea typeface="Merriweather"/>
                <a:cs typeface="Merriweather"/>
                <a:sym typeface="Merriweather"/>
              </a:rPr>
              <a:t>leaned</a:t>
            </a:r>
            <a:endParaRPr b="1" sz="1700">
              <a:solidFill>
                <a:schemeClr val="dk2"/>
              </a:solidFill>
              <a:latin typeface="Merriweather"/>
              <a:ea typeface="Merriweather"/>
              <a:cs typeface="Merriweather"/>
              <a:sym typeface="Merriweather"/>
            </a:endParaRPr>
          </a:p>
        </p:txBody>
      </p:sp>
      <p:sp>
        <p:nvSpPr>
          <p:cNvPr id="140" name="Google Shape;140;p21"/>
          <p:cNvSpPr txBox="1"/>
          <p:nvPr/>
        </p:nvSpPr>
        <p:spPr>
          <a:xfrm>
            <a:off x="3074950" y="1917225"/>
            <a:ext cx="3256800" cy="2758200"/>
          </a:xfrm>
          <a:prstGeom prst="rect">
            <a:avLst/>
          </a:prstGeom>
          <a:noFill/>
          <a:ln>
            <a:noFill/>
          </a:ln>
        </p:spPr>
        <p:txBody>
          <a:bodyPr anchorCtr="0" anchor="t" bIns="91425" lIns="91425" spcFirstLastPara="1" rIns="91425" wrap="square" tIns="91425">
            <a:spAutoFit/>
          </a:bodyPr>
          <a:lstStyle/>
          <a:p>
            <a:pPr indent="-349250" lvl="0" marL="457200" rtl="0" algn="l">
              <a:lnSpc>
                <a:spcPct val="130000"/>
              </a:lnSpc>
              <a:spcBef>
                <a:spcPts val="0"/>
              </a:spcBef>
              <a:spcAft>
                <a:spcPts val="0"/>
              </a:spcAft>
              <a:buClr>
                <a:schemeClr val="dk1"/>
              </a:buClr>
              <a:buSzPts val="1900"/>
              <a:buFont typeface="Merriweather"/>
              <a:buChar char="●"/>
            </a:pPr>
            <a:r>
              <a:rPr lang="en" sz="1900">
                <a:solidFill>
                  <a:schemeClr val="dk1"/>
                </a:solidFill>
                <a:latin typeface="Merriweather"/>
                <a:ea typeface="Merriweather"/>
                <a:cs typeface="Merriweather"/>
                <a:sym typeface="Merriweather"/>
              </a:rPr>
              <a:t>tokenisation</a:t>
            </a:r>
            <a:endParaRPr sz="1900">
              <a:solidFill>
                <a:schemeClr val="dk1"/>
              </a:solidFill>
              <a:latin typeface="Merriweather"/>
              <a:ea typeface="Merriweather"/>
              <a:cs typeface="Merriweather"/>
              <a:sym typeface="Merriweather"/>
            </a:endParaRPr>
          </a:p>
          <a:p>
            <a:pPr indent="-349250" lvl="0" marL="457200" rtl="0" algn="l">
              <a:lnSpc>
                <a:spcPct val="130000"/>
              </a:lnSpc>
              <a:spcBef>
                <a:spcPts val="0"/>
              </a:spcBef>
              <a:spcAft>
                <a:spcPts val="0"/>
              </a:spcAft>
              <a:buClr>
                <a:schemeClr val="dk1"/>
              </a:buClr>
              <a:buSzPts val="1900"/>
              <a:buFont typeface="Merriweather"/>
              <a:buChar char="●"/>
            </a:pPr>
            <a:r>
              <a:rPr lang="en" sz="1900">
                <a:solidFill>
                  <a:schemeClr val="dk1"/>
                </a:solidFill>
                <a:latin typeface="Merriweather"/>
                <a:ea typeface="Merriweather"/>
                <a:cs typeface="Merriweather"/>
                <a:sym typeface="Merriweather"/>
              </a:rPr>
              <a:t>remove stopwords punctuations and special characters</a:t>
            </a:r>
            <a:endParaRPr sz="1900">
              <a:solidFill>
                <a:schemeClr val="dk1"/>
              </a:solidFill>
              <a:latin typeface="Merriweather"/>
              <a:ea typeface="Merriweather"/>
              <a:cs typeface="Merriweather"/>
              <a:sym typeface="Merriweather"/>
            </a:endParaRPr>
          </a:p>
          <a:p>
            <a:pPr indent="-349250" lvl="0" marL="457200" rtl="0" algn="l">
              <a:lnSpc>
                <a:spcPct val="130000"/>
              </a:lnSpc>
              <a:spcBef>
                <a:spcPts val="0"/>
              </a:spcBef>
              <a:spcAft>
                <a:spcPts val="0"/>
              </a:spcAft>
              <a:buClr>
                <a:schemeClr val="dk1"/>
              </a:buClr>
              <a:buSzPts val="1900"/>
              <a:buFont typeface="Merriweather"/>
              <a:buChar char="●"/>
            </a:pPr>
            <a:r>
              <a:rPr lang="en" sz="1900">
                <a:solidFill>
                  <a:schemeClr val="dk1"/>
                </a:solidFill>
                <a:latin typeface="Merriweather"/>
                <a:ea typeface="Merriweather"/>
                <a:cs typeface="Merriweather"/>
                <a:sym typeface="Merriweather"/>
              </a:rPr>
              <a:t>lower case</a:t>
            </a:r>
            <a:endParaRPr sz="1900">
              <a:solidFill>
                <a:schemeClr val="dk1"/>
              </a:solidFill>
              <a:latin typeface="Merriweather"/>
              <a:ea typeface="Merriweather"/>
              <a:cs typeface="Merriweather"/>
              <a:sym typeface="Merriweather"/>
            </a:endParaRPr>
          </a:p>
          <a:p>
            <a:pPr indent="-349250" lvl="0" marL="457200" rtl="0" algn="l">
              <a:lnSpc>
                <a:spcPct val="130000"/>
              </a:lnSpc>
              <a:spcBef>
                <a:spcPts val="0"/>
              </a:spcBef>
              <a:spcAft>
                <a:spcPts val="0"/>
              </a:spcAft>
              <a:buClr>
                <a:schemeClr val="dk1"/>
              </a:buClr>
              <a:buSzPts val="1900"/>
              <a:buFont typeface="Merriweather"/>
              <a:buChar char="●"/>
            </a:pPr>
            <a:r>
              <a:rPr lang="en" sz="1900">
                <a:solidFill>
                  <a:schemeClr val="dk1"/>
                </a:solidFill>
                <a:latin typeface="Merriweather"/>
                <a:ea typeface="Merriweather"/>
                <a:cs typeface="Merriweather"/>
                <a:sym typeface="Merriweather"/>
              </a:rPr>
              <a:t>stemming and </a:t>
            </a:r>
            <a:r>
              <a:rPr lang="en" sz="1900">
                <a:solidFill>
                  <a:schemeClr val="dk1"/>
                </a:solidFill>
                <a:latin typeface="Merriweather"/>
                <a:ea typeface="Merriweather"/>
                <a:cs typeface="Merriweather"/>
                <a:sym typeface="Merriweather"/>
              </a:rPr>
              <a:t>lemmatisation</a:t>
            </a:r>
            <a:endParaRPr sz="1900">
              <a:solidFill>
                <a:schemeClr val="dk1"/>
              </a:solidFill>
              <a:latin typeface="Merriweather"/>
              <a:ea typeface="Merriweather"/>
              <a:cs typeface="Merriweather"/>
              <a:sym typeface="Merriweather"/>
            </a:endParaRPr>
          </a:p>
        </p:txBody>
      </p:sp>
      <p:sp>
        <p:nvSpPr>
          <p:cNvPr id="141" name="Google Shape;141;p21"/>
          <p:cNvSpPr/>
          <p:nvPr/>
        </p:nvSpPr>
        <p:spPr>
          <a:xfrm>
            <a:off x="2531700" y="1650925"/>
            <a:ext cx="4080600" cy="3666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