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9"/>
  </p:notesMasterIdLst>
  <p:sldIdLst>
    <p:sldId id="258" r:id="rId4"/>
    <p:sldId id="279" r:id="rId5"/>
    <p:sldId id="267" r:id="rId6"/>
    <p:sldId id="259" r:id="rId7"/>
    <p:sldId id="285" r:id="rId8"/>
    <p:sldId id="286" r:id="rId9"/>
    <p:sldId id="264" r:id="rId10"/>
    <p:sldId id="265" r:id="rId11"/>
    <p:sldId id="274" r:id="rId12"/>
    <p:sldId id="284" r:id="rId13"/>
    <p:sldId id="271" r:id="rId14"/>
    <p:sldId id="275" r:id="rId15"/>
    <p:sldId id="278" r:id="rId16"/>
    <p:sldId id="280" r:id="rId17"/>
    <p:sldId id="30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79" autoAdjust="0"/>
    <p:restoredTop sz="80068" autoAdjust="0"/>
  </p:normalViewPr>
  <p:slideViewPr>
    <p:cSldViewPr>
      <p:cViewPr varScale="1">
        <p:scale>
          <a:sx n="68" d="100"/>
          <a:sy n="68" d="100"/>
        </p:scale>
        <p:origin x="1493"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F864FC-FC68-3345-BEC2-E1F3C0B3A796}" type="datetimeFigureOut">
              <a:rPr lang="en-US" smtClean="0"/>
              <a:t>1/29/2023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D0F66B-42DE-3946-AA51-6614009B2F10}" type="slidenum">
              <a:rPr lang="en-US" smtClean="0"/>
              <a:t>‹#›</a:t>
            </a:fld>
            <a:endParaRPr lang="en-US"/>
          </a:p>
        </p:txBody>
      </p:sp>
    </p:spTree>
    <p:extLst>
      <p:ext uri="{BB962C8B-B14F-4D97-AF65-F5344CB8AC3E}">
        <p14:creationId xmlns:p14="http://schemas.microsoft.com/office/powerpoint/2010/main" val="199222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 dirty="0"/>
              <a:t>Hello,</a:t>
            </a:r>
            <a:r>
              <a:rPr lang="zh-Hans" altLang="en-US" dirty="0"/>
              <a:t> </a:t>
            </a:r>
            <a:r>
              <a:rPr lang="en-US" altLang="zh-Hans" dirty="0"/>
              <a:t>everyone.</a:t>
            </a:r>
            <a:r>
              <a:rPr lang="zh-Hans" altLang="en-US" dirty="0"/>
              <a:t> </a:t>
            </a:r>
            <a:r>
              <a:rPr lang="en-US" altLang="zh-Hans" dirty="0"/>
              <a:t>Thank</a:t>
            </a:r>
            <a:r>
              <a:rPr lang="zh-Hans" altLang="en-US" dirty="0"/>
              <a:t> </a:t>
            </a:r>
            <a:r>
              <a:rPr lang="en-US" altLang="zh-Hans" dirty="0"/>
              <a:t>you</a:t>
            </a:r>
            <a:r>
              <a:rPr lang="zh-Hans" altLang="en-US" dirty="0"/>
              <a:t> </a:t>
            </a:r>
            <a:r>
              <a:rPr lang="en-US" altLang="zh-Hans" dirty="0"/>
              <a:t>for</a:t>
            </a:r>
            <a:r>
              <a:rPr lang="zh-Hans" altLang="en-US" dirty="0"/>
              <a:t> </a:t>
            </a:r>
            <a:r>
              <a:rPr lang="en-US" altLang="zh-Hans" dirty="0"/>
              <a:t>coming.</a:t>
            </a:r>
            <a:r>
              <a:rPr lang="zh-Hans" altLang="en-US" dirty="0"/>
              <a:t> </a:t>
            </a:r>
            <a:r>
              <a:rPr lang="en-US" altLang="zh-Hans" dirty="0"/>
              <a:t>This</a:t>
            </a:r>
            <a:r>
              <a:rPr lang="zh-Hans" altLang="en-US" dirty="0"/>
              <a:t> </a:t>
            </a:r>
            <a:r>
              <a:rPr lang="en-US" altLang="zh-Hans" dirty="0"/>
              <a:t>is</a:t>
            </a:r>
            <a:r>
              <a:rPr lang="zh-Hans" altLang="en-US" dirty="0"/>
              <a:t> </a:t>
            </a:r>
            <a:r>
              <a:rPr lang="en-US" u="sng" dirty="0"/>
              <a:t>Tutorial One</a:t>
            </a:r>
            <a:r>
              <a:rPr lang="zh-Hans" altLang="en-US" dirty="0"/>
              <a:t> </a:t>
            </a:r>
            <a:r>
              <a:rPr lang="en-US" altLang="zh-Hans" dirty="0"/>
              <a:t>for</a:t>
            </a:r>
            <a:r>
              <a:rPr lang="zh-Hans" altLang="en-US" dirty="0"/>
              <a:t> </a:t>
            </a:r>
            <a:r>
              <a:rPr lang="en-US" dirty="0"/>
              <a:t>Net-</a:t>
            </a:r>
            <a:r>
              <a:rPr lang="en-US" altLang="zh-Hans" dirty="0"/>
              <a:t>C</a:t>
            </a:r>
            <a:r>
              <a:rPr lang="en-US" dirty="0"/>
              <a:t>entric </a:t>
            </a:r>
            <a:r>
              <a:rPr lang="en-US" altLang="zh-Hans" dirty="0"/>
              <a:t>C</a:t>
            </a:r>
            <a:r>
              <a:rPr lang="en-US" dirty="0"/>
              <a:t>omputing</a:t>
            </a:r>
            <a:r>
              <a:rPr lang="en-US" altLang="zh-Hans" dirty="0"/>
              <a:t>.</a:t>
            </a:r>
            <a:r>
              <a:rPr lang="zh-Hans" altLang="en-US" dirty="0"/>
              <a:t> </a:t>
            </a:r>
            <a:r>
              <a:rPr lang="en-US" altLang="zh-Hans" dirty="0"/>
              <a:t>I</a:t>
            </a:r>
            <a:r>
              <a:rPr lang="zh-Hans" altLang="en-US" dirty="0"/>
              <a:t> </a:t>
            </a:r>
            <a:r>
              <a:rPr lang="en-US" altLang="zh-Hans" dirty="0"/>
              <a:t>am</a:t>
            </a:r>
            <a:r>
              <a:rPr lang="zh-Hans" altLang="en-US" dirty="0"/>
              <a:t> </a:t>
            </a:r>
            <a:r>
              <a:rPr lang="en-US" altLang="zh-Hans" dirty="0"/>
              <a:t>Jun</a:t>
            </a:r>
            <a:r>
              <a:rPr lang="zh-Hans" altLang="en-US" dirty="0"/>
              <a:t> </a:t>
            </a:r>
            <a:r>
              <a:rPr lang="en-US" altLang="zh-Hans" dirty="0"/>
              <a:t>Zhao,</a:t>
            </a:r>
            <a:r>
              <a:rPr lang="zh-Hans" altLang="en-US" dirty="0"/>
              <a:t> </a:t>
            </a:r>
            <a:r>
              <a:rPr lang="en-US" altLang="zh-Hans" dirty="0"/>
              <a:t>a</a:t>
            </a:r>
            <a:r>
              <a:rPr lang="zh-Hans" altLang="en-US" dirty="0"/>
              <a:t> </a:t>
            </a:r>
            <a:r>
              <a:rPr lang="en-US" altLang="zh-Hans" dirty="0"/>
              <a:t>faculty</a:t>
            </a:r>
            <a:r>
              <a:rPr lang="zh-Hans" altLang="en-US" dirty="0"/>
              <a:t> </a:t>
            </a:r>
            <a:r>
              <a:rPr lang="en-US" altLang="zh-Hans" dirty="0"/>
              <a:t>member</a:t>
            </a:r>
            <a:r>
              <a:rPr lang="zh-Hans" altLang="en-US" dirty="0"/>
              <a:t> </a:t>
            </a:r>
            <a:r>
              <a:rPr lang="en-US" altLang="zh-Hans" dirty="0"/>
              <a:t>at</a:t>
            </a:r>
            <a:r>
              <a:rPr lang="zh-Hans" altLang="en-US" dirty="0"/>
              <a:t> </a:t>
            </a:r>
            <a:r>
              <a:rPr lang="en-US" altLang="zh-Hans" dirty="0"/>
              <a:t>NTU.</a:t>
            </a:r>
            <a:endParaRPr lang="en-US" dirty="0"/>
          </a:p>
        </p:txBody>
      </p:sp>
      <p:sp>
        <p:nvSpPr>
          <p:cNvPr id="4" name="Slide Number Placeholder 3"/>
          <p:cNvSpPr>
            <a:spLocks noGrp="1"/>
          </p:cNvSpPr>
          <p:nvPr>
            <p:ph type="sldNum" sz="quarter" idx="10"/>
          </p:nvPr>
        </p:nvSpPr>
        <p:spPr/>
        <p:txBody>
          <a:bodyPr/>
          <a:lstStyle/>
          <a:p>
            <a:fld id="{B8D0F66B-42DE-3946-AA51-6614009B2F10}" type="slidenum">
              <a:rPr lang="en-US" smtClean="0"/>
              <a:t>1</a:t>
            </a:fld>
            <a:endParaRPr lang="en-US"/>
          </a:p>
        </p:txBody>
      </p:sp>
    </p:spTree>
    <p:extLst>
      <p:ext uri="{BB962C8B-B14F-4D97-AF65-F5344CB8AC3E}">
        <p14:creationId xmlns:p14="http://schemas.microsoft.com/office/powerpoint/2010/main" val="1517314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200" dirty="0"/>
              <a:t>We</a:t>
            </a:r>
            <a:r>
              <a:rPr lang="zh-Hans" altLang="en-US" sz="1200" dirty="0"/>
              <a:t> </a:t>
            </a:r>
            <a:r>
              <a:rPr lang="en-US" altLang="zh-Hans" sz="1200" dirty="0"/>
              <a:t>first</a:t>
            </a:r>
            <a:r>
              <a:rPr lang="zh-Hans" altLang="en-US" sz="1200" dirty="0"/>
              <a:t> </a:t>
            </a:r>
            <a:r>
              <a:rPr lang="en-US" altLang="zh-Hans" sz="1200" dirty="0"/>
              <a:t>consider</a:t>
            </a:r>
            <a:r>
              <a:rPr lang="zh-Hans" altLang="en-US" sz="1200" dirty="0"/>
              <a:t> </a:t>
            </a:r>
            <a:r>
              <a:rPr lang="en-US" sz="1200" dirty="0"/>
              <a:t>circuit switching</a:t>
            </a:r>
            <a:r>
              <a:rPr lang="en-US" altLang="zh-Han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200" dirty="0"/>
              <a:t>After</a:t>
            </a:r>
            <a:r>
              <a:rPr lang="en-US" sz="1200" dirty="0"/>
              <a:t> </a:t>
            </a:r>
            <a:r>
              <a:rPr lang="en-US" sz="1200" i="1" dirty="0"/>
              <a:t>s</a:t>
            </a:r>
            <a:r>
              <a:rPr lang="zh-Hans" altLang="en-US" sz="1200" i="1" dirty="0"/>
              <a:t> </a:t>
            </a:r>
            <a:r>
              <a:rPr lang="en-US" sz="1200" dirty="0"/>
              <a:t>t</a:t>
            </a:r>
            <a:r>
              <a:rPr lang="en-US" altLang="zh-Hans" sz="1200" dirty="0"/>
              <a:t>ime,</a:t>
            </a:r>
            <a:r>
              <a:rPr lang="zh-Hans" altLang="en-US" sz="1200" dirty="0"/>
              <a:t> </a:t>
            </a:r>
            <a:r>
              <a:rPr lang="en-US" altLang="zh-Hans" sz="1200" dirty="0"/>
              <a:t>t</a:t>
            </a:r>
            <a:r>
              <a:rPr lang="en-US" sz="1200" dirty="0"/>
              <a:t>he circuit is set 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200" dirty="0"/>
              <a:t>When</a:t>
            </a:r>
            <a:r>
              <a:rPr lang="zh-Hans" altLang="en-US" sz="1200" dirty="0"/>
              <a:t> </a:t>
            </a:r>
            <a:r>
              <a:rPr lang="en-US" altLang="zh-Hans" sz="1200" dirty="0"/>
              <a:t>t</a:t>
            </a:r>
            <a:r>
              <a:rPr lang="en-US" sz="1200" dirty="0"/>
              <a:t>he circuit is set up</a:t>
            </a:r>
            <a:r>
              <a:rPr lang="en-US" altLang="zh-Hans" sz="1200" dirty="0"/>
              <a:t>,</a:t>
            </a:r>
            <a:r>
              <a:rPr lang="zh-Hans" altLang="en-US" sz="1200" dirty="0"/>
              <a:t> </a:t>
            </a:r>
            <a:r>
              <a:rPr lang="en-US" altLang="zh-Hans" sz="1200" dirty="0"/>
              <a:t>after</a:t>
            </a:r>
            <a:r>
              <a:rPr lang="en-US" sz="1200" dirty="0"/>
              <a:t> </a:t>
            </a:r>
            <a:r>
              <a:rPr lang="en-US" altLang="zh-Hans" sz="1200" i="1" dirty="0" err="1"/>
              <a:t>kd</a:t>
            </a:r>
            <a:r>
              <a:rPr lang="zh-Hans" altLang="en-US" sz="1200" i="1" dirty="0"/>
              <a:t> </a:t>
            </a:r>
            <a:r>
              <a:rPr lang="en-US" altLang="zh-Hans" sz="1200" dirty="0"/>
              <a:t>more</a:t>
            </a:r>
            <a:r>
              <a:rPr lang="zh-Hans" altLang="en-US" sz="1200" dirty="0"/>
              <a:t> </a:t>
            </a:r>
            <a:r>
              <a:rPr lang="en-US" altLang="zh-Hans" sz="1200" dirty="0"/>
              <a:t>time,</a:t>
            </a:r>
            <a:r>
              <a:rPr lang="zh-Hans" altLang="en-US" sz="1200" dirty="0"/>
              <a:t> </a:t>
            </a:r>
            <a:r>
              <a:rPr lang="en-US" altLang="zh-Hans" sz="1200" dirty="0"/>
              <a:t>t</a:t>
            </a:r>
            <a:r>
              <a:rPr lang="en-US" sz="1200" dirty="0"/>
              <a:t>he </a:t>
            </a:r>
            <a:r>
              <a:rPr lang="en-US" altLang="zh-Hans" sz="1200" dirty="0"/>
              <a:t>first</a:t>
            </a:r>
            <a:r>
              <a:rPr lang="zh-Hans" altLang="en-US" sz="1200" dirty="0"/>
              <a:t> </a:t>
            </a:r>
            <a:r>
              <a:rPr lang="en-US" altLang="zh-Hans" sz="1200" dirty="0"/>
              <a:t>bit</a:t>
            </a:r>
            <a:r>
              <a:rPr lang="zh-Hans" altLang="en-US" sz="1200" dirty="0"/>
              <a:t> </a:t>
            </a:r>
            <a:r>
              <a:rPr lang="en-US" altLang="zh-Hans" sz="1200" dirty="0"/>
              <a:t>is</a:t>
            </a:r>
            <a:r>
              <a:rPr lang="zh-Hans" altLang="en-US" sz="1200" dirty="0"/>
              <a:t> </a:t>
            </a:r>
            <a:r>
              <a:rPr lang="en-US" altLang="zh-Hans" sz="1200" dirty="0"/>
              <a:t>received</a:t>
            </a:r>
            <a:r>
              <a:rPr lang="zh-Hans" altLang="en-US" sz="1200" dirty="0"/>
              <a:t> </a:t>
            </a:r>
            <a:r>
              <a:rPr lang="en-US" altLang="zh-Hans" sz="1200" dirty="0"/>
              <a:t>by</a:t>
            </a:r>
            <a:r>
              <a:rPr lang="zh-Hans" altLang="en-US" sz="1200" dirty="0"/>
              <a:t> </a:t>
            </a:r>
            <a:r>
              <a:rPr lang="en-US" altLang="zh-Hans" sz="1200" dirty="0"/>
              <a:t>destination</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200" dirty="0"/>
              <a:t>Starting</a:t>
            </a:r>
            <a:r>
              <a:rPr lang="zh-Hans" altLang="en-US" sz="1200" dirty="0"/>
              <a:t> </a:t>
            </a:r>
            <a:r>
              <a:rPr lang="en-US" altLang="zh-Hans" sz="1200" dirty="0"/>
              <a:t>from</a:t>
            </a:r>
            <a:r>
              <a:rPr lang="zh-Hans" altLang="en-US" sz="1200" dirty="0"/>
              <a:t> </a:t>
            </a:r>
            <a:r>
              <a:rPr lang="en-US" altLang="zh-Hans" sz="1200" dirty="0"/>
              <a:t>the</a:t>
            </a:r>
            <a:r>
              <a:rPr lang="zh-Hans" altLang="en-US" sz="1200" dirty="0"/>
              <a:t> </a:t>
            </a:r>
            <a:r>
              <a:rPr lang="en-US" altLang="zh-Hans" sz="1200" dirty="0"/>
              <a:t>instant</a:t>
            </a:r>
            <a:r>
              <a:rPr lang="zh-Hans" altLang="en-US" sz="1200" dirty="0"/>
              <a:t> </a:t>
            </a:r>
            <a:r>
              <a:rPr lang="en-US" altLang="zh-Hans" sz="1200" dirty="0"/>
              <a:t>that</a:t>
            </a:r>
            <a:r>
              <a:rPr lang="zh-Hans" altLang="en-US" sz="1200" dirty="0"/>
              <a:t> </a:t>
            </a:r>
            <a:r>
              <a:rPr lang="en-US" altLang="zh-Hans" sz="1200" dirty="0"/>
              <a:t>t</a:t>
            </a:r>
            <a:r>
              <a:rPr lang="en-US" sz="1200" dirty="0"/>
              <a:t>he </a:t>
            </a:r>
            <a:r>
              <a:rPr lang="en-US" altLang="zh-Hans" sz="1200" dirty="0"/>
              <a:t>first</a:t>
            </a:r>
            <a:r>
              <a:rPr lang="zh-Hans" altLang="en-US" sz="1200" dirty="0"/>
              <a:t> </a:t>
            </a:r>
            <a:r>
              <a:rPr lang="en-US" altLang="zh-Hans" sz="1200" dirty="0"/>
              <a:t>bit</a:t>
            </a:r>
            <a:r>
              <a:rPr lang="zh-Hans" altLang="en-US" sz="1200" dirty="0"/>
              <a:t> </a:t>
            </a:r>
            <a:r>
              <a:rPr lang="en-US" altLang="zh-Hans" sz="1200" dirty="0"/>
              <a:t>is</a:t>
            </a:r>
            <a:r>
              <a:rPr lang="zh-Hans" altLang="en-US" sz="1200" dirty="0"/>
              <a:t> </a:t>
            </a:r>
            <a:r>
              <a:rPr lang="en-US" altLang="zh-Hans" sz="1200" dirty="0"/>
              <a:t>received</a:t>
            </a:r>
            <a:r>
              <a:rPr lang="zh-Hans" altLang="en-US" sz="1200" dirty="0"/>
              <a:t> </a:t>
            </a:r>
            <a:r>
              <a:rPr lang="en-US" altLang="zh-Hans" sz="1200" dirty="0"/>
              <a:t>by</a:t>
            </a:r>
            <a:r>
              <a:rPr lang="zh-Hans" altLang="en-US" sz="1200" dirty="0"/>
              <a:t> </a:t>
            </a:r>
            <a:r>
              <a:rPr lang="en-US" altLang="zh-Hans" sz="1200" dirty="0"/>
              <a:t>destination,</a:t>
            </a:r>
            <a:r>
              <a:rPr lang="zh-Hans" altLang="en-US" sz="1200" dirty="0"/>
              <a:t> </a:t>
            </a:r>
            <a:r>
              <a:rPr lang="en-US" altLang="zh-Hans" sz="1200" dirty="0"/>
              <a:t>after</a:t>
            </a:r>
            <a:r>
              <a:rPr lang="en-US" sz="1200" dirty="0"/>
              <a:t> </a:t>
            </a:r>
            <a:r>
              <a:rPr lang="en-US" sz="1200" i="1" dirty="0"/>
              <a:t>x/b</a:t>
            </a:r>
            <a:r>
              <a:rPr lang="zh-Hans" altLang="en-US" sz="1200" i="1" dirty="0"/>
              <a:t> </a:t>
            </a:r>
            <a:r>
              <a:rPr lang="en-US" altLang="zh-Hans" sz="1200" dirty="0"/>
              <a:t>more</a:t>
            </a:r>
            <a:r>
              <a:rPr lang="zh-Hans" altLang="en-US" sz="1200" dirty="0"/>
              <a:t> </a:t>
            </a:r>
            <a:r>
              <a:rPr lang="en-US" altLang="zh-Hans" sz="1200" dirty="0"/>
              <a:t>time,</a:t>
            </a:r>
            <a:r>
              <a:rPr lang="zh-Hans" altLang="en-US" sz="1200" dirty="0"/>
              <a:t> </a:t>
            </a:r>
            <a:r>
              <a:rPr lang="en-US" altLang="zh-Hans" sz="1200" dirty="0"/>
              <a:t>t</a:t>
            </a:r>
            <a:r>
              <a:rPr lang="en-US" sz="1200" dirty="0"/>
              <a:t>he </a:t>
            </a:r>
            <a:r>
              <a:rPr lang="en-US" altLang="zh-Hans" sz="1200" dirty="0"/>
              <a:t>last</a:t>
            </a:r>
            <a:r>
              <a:rPr lang="zh-Hans" altLang="en-US" sz="1200" dirty="0"/>
              <a:t> </a:t>
            </a:r>
            <a:r>
              <a:rPr lang="en-US" altLang="zh-Hans" sz="1200" dirty="0"/>
              <a:t>bit</a:t>
            </a:r>
            <a:r>
              <a:rPr lang="zh-Hans" altLang="en-US" sz="1200" dirty="0"/>
              <a:t> </a:t>
            </a:r>
            <a:r>
              <a:rPr lang="en-US" altLang="zh-Hans" sz="1200" dirty="0"/>
              <a:t>is</a:t>
            </a:r>
            <a:r>
              <a:rPr lang="zh-Hans" altLang="en-US" sz="1200" dirty="0"/>
              <a:t> </a:t>
            </a:r>
            <a:r>
              <a:rPr lang="en-US" altLang="zh-Hans" sz="1200" dirty="0"/>
              <a:t>received</a:t>
            </a:r>
            <a:r>
              <a:rPr lang="zh-Hans" altLang="en-US" sz="1200" dirty="0"/>
              <a:t> </a:t>
            </a:r>
            <a:r>
              <a:rPr lang="en-US" altLang="zh-Hans" sz="1200" dirty="0"/>
              <a:t>by</a:t>
            </a:r>
            <a:r>
              <a:rPr lang="zh-Hans" altLang="en-US" sz="1200" dirty="0"/>
              <a:t> </a:t>
            </a:r>
            <a:r>
              <a:rPr lang="en-US" altLang="zh-Hans" sz="1200" dirty="0"/>
              <a:t>destination</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200" dirty="0"/>
              <a:t>Summing</a:t>
            </a:r>
            <a:r>
              <a:rPr lang="zh-Hans" altLang="en-US" sz="1200" dirty="0"/>
              <a:t> </a:t>
            </a:r>
            <a:r>
              <a:rPr lang="en-US" altLang="zh-Hans" sz="1200" dirty="0"/>
              <a:t>up</a:t>
            </a:r>
            <a:r>
              <a:rPr lang="zh-Hans" altLang="en-US" sz="1200" dirty="0"/>
              <a:t> </a:t>
            </a:r>
            <a:r>
              <a:rPr lang="en-US" altLang="zh-Hans" sz="1200" dirty="0"/>
              <a:t>these</a:t>
            </a:r>
            <a:r>
              <a:rPr lang="zh-Hans" altLang="en-US" sz="1200" dirty="0"/>
              <a:t> </a:t>
            </a:r>
            <a:r>
              <a:rPr lang="en-US" altLang="zh-Hans" sz="1200" dirty="0"/>
              <a:t>three</a:t>
            </a:r>
            <a:r>
              <a:rPr lang="zh-Hans" altLang="en-US" sz="1200" dirty="0"/>
              <a:t> </a:t>
            </a:r>
            <a:r>
              <a:rPr lang="en-US" altLang="zh-Hans" sz="1200" dirty="0"/>
              <a:t>quantities,</a:t>
            </a:r>
            <a:r>
              <a:rPr lang="zh-Hans" altLang="en-US" sz="1200" dirty="0"/>
              <a:t> </a:t>
            </a:r>
            <a:r>
              <a:rPr lang="en-US" altLang="zh-Hans" sz="1200" dirty="0"/>
              <a:t>we</a:t>
            </a:r>
            <a:r>
              <a:rPr lang="zh-Hans" altLang="en-US" sz="1200" dirty="0"/>
              <a:t> </a:t>
            </a:r>
            <a:r>
              <a:rPr lang="en-US" altLang="zh-Hans" sz="1200" dirty="0"/>
              <a:t>compute</a:t>
            </a:r>
            <a:r>
              <a:rPr lang="zh-Hans" altLang="en-US" sz="1200" dirty="0"/>
              <a:t> </a:t>
            </a:r>
            <a:r>
              <a:rPr lang="en-US" altLang="zh-Hans" sz="1200" dirty="0"/>
              <a:t>the</a:t>
            </a:r>
            <a:r>
              <a:rPr lang="zh-Hans" altLang="en-US" sz="1200" dirty="0"/>
              <a:t> </a:t>
            </a:r>
            <a:r>
              <a:rPr lang="en-US" altLang="zh-Hans" sz="1200" dirty="0"/>
              <a:t>Total</a:t>
            </a:r>
            <a:r>
              <a:rPr lang="zh-Hans" altLang="en-US" sz="1200" dirty="0"/>
              <a:t> </a:t>
            </a:r>
            <a:r>
              <a:rPr lang="en-US" sz="1200" dirty="0"/>
              <a:t>delay</a:t>
            </a:r>
            <a:r>
              <a:rPr lang="zh-Hans" altLang="en-US" sz="1200" dirty="0"/>
              <a:t> </a:t>
            </a:r>
            <a:r>
              <a:rPr lang="en-US" altLang="zh-Hans" sz="1200" dirty="0"/>
              <a:t>as</a:t>
            </a:r>
            <a:r>
              <a:rPr lang="zh-Hans" altLang="en-US" sz="1200" dirty="0"/>
              <a:t> </a:t>
            </a:r>
            <a:r>
              <a:rPr lang="en-US" sz="1200" i="1" dirty="0"/>
              <a:t>s </a:t>
            </a:r>
            <a:r>
              <a:rPr lang="en-US" sz="1200" dirty="0"/>
              <a:t>+ </a:t>
            </a:r>
            <a:r>
              <a:rPr lang="en-US" sz="1200" i="1" dirty="0"/>
              <a:t>x/b </a:t>
            </a:r>
            <a:r>
              <a:rPr lang="en-US" sz="1200" dirty="0"/>
              <a:t>+ </a:t>
            </a:r>
            <a:r>
              <a:rPr lang="en-US" sz="1200" i="1" dirty="0" err="1"/>
              <a:t>kd</a:t>
            </a:r>
            <a:r>
              <a:rPr lang="en-US" altLang="zh-Hans" sz="1200" i="1" dirty="0"/>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B8D0F66B-42DE-3946-AA51-6614009B2F10}" type="slidenum">
              <a:rPr lang="en-US" smtClean="0"/>
              <a:t>12</a:t>
            </a:fld>
            <a:endParaRPr lang="en-US"/>
          </a:p>
        </p:txBody>
      </p:sp>
    </p:spTree>
    <p:extLst>
      <p:ext uri="{BB962C8B-B14F-4D97-AF65-F5344CB8AC3E}">
        <p14:creationId xmlns:p14="http://schemas.microsoft.com/office/powerpoint/2010/main" val="3348833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200" dirty="0"/>
              <a:t>We</a:t>
            </a:r>
            <a:r>
              <a:rPr lang="zh-Hans" altLang="en-US" sz="1200" dirty="0"/>
              <a:t> </a:t>
            </a:r>
            <a:r>
              <a:rPr lang="en-US" altLang="zh-Hans" sz="1200" dirty="0"/>
              <a:t>now</a:t>
            </a:r>
            <a:r>
              <a:rPr lang="zh-Hans" altLang="en-US" sz="1200" dirty="0"/>
              <a:t> </a:t>
            </a:r>
            <a:r>
              <a:rPr lang="en-US" altLang="zh-Hans" sz="1200" dirty="0"/>
              <a:t>consider</a:t>
            </a:r>
            <a:r>
              <a:rPr lang="zh-Hans" altLang="en-US" sz="1200" dirty="0"/>
              <a:t> </a:t>
            </a:r>
            <a:r>
              <a:rPr lang="en-US" sz="1200" dirty="0"/>
              <a:t>packet switching</a:t>
            </a:r>
            <a:r>
              <a:rPr lang="en-US" altLang="zh-Hans" sz="1200" dirty="0"/>
              <a:t>.</a:t>
            </a:r>
            <a:r>
              <a:rPr lang="zh-Hans" altLang="en-US" sz="1200" dirty="0"/>
              <a:t> </a:t>
            </a:r>
            <a:r>
              <a:rPr lang="en-US" altLang="zh-Hans" sz="1200" dirty="0"/>
              <a:t>After</a:t>
            </a:r>
            <a:r>
              <a:rPr lang="en-US" sz="1200" dirty="0"/>
              <a:t> </a:t>
            </a:r>
            <a:r>
              <a:rPr lang="en-US" altLang="zh-Hans" sz="1200" i="1" dirty="0"/>
              <a:t>p/</a:t>
            </a:r>
            <a:r>
              <a:rPr lang="en-US" altLang="zh-Hans" sz="1200" i="1" dirty="0" err="1"/>
              <a:t>b</a:t>
            </a:r>
            <a:r>
              <a:rPr lang="en-US" altLang="zh-Hans" sz="1200" dirty="0" err="1"/>
              <a:t>+</a:t>
            </a:r>
            <a:r>
              <a:rPr lang="en-US" altLang="zh-Hans" sz="1200" i="1" dirty="0" err="1"/>
              <a:t>d</a:t>
            </a:r>
            <a:r>
              <a:rPr lang="zh-Hans" altLang="en-US" sz="1200" i="1" dirty="0"/>
              <a:t> </a:t>
            </a:r>
            <a:r>
              <a:rPr lang="en-US" sz="1200" dirty="0"/>
              <a:t>t</a:t>
            </a:r>
            <a:r>
              <a:rPr lang="en-US" altLang="zh-Hans" sz="1200" dirty="0"/>
              <a:t>ime,</a:t>
            </a:r>
            <a:r>
              <a:rPr lang="zh-Hans" altLang="en-US" sz="1200" dirty="0"/>
              <a:t> </a:t>
            </a:r>
            <a:r>
              <a:rPr lang="en-US" altLang="zh-Hans" sz="1200" dirty="0"/>
              <a:t>t</a:t>
            </a:r>
            <a:r>
              <a:rPr lang="en-US" sz="1200" dirty="0"/>
              <a:t>he </a:t>
            </a:r>
            <a:r>
              <a:rPr lang="en-US" altLang="zh-Hans" sz="1200" dirty="0"/>
              <a:t>1st</a:t>
            </a:r>
            <a:r>
              <a:rPr lang="zh-Hans" altLang="en-US" sz="1200" dirty="0"/>
              <a:t> </a:t>
            </a:r>
            <a:r>
              <a:rPr lang="en-US" altLang="zh-Hans" sz="1200" dirty="0"/>
              <a:t>packet</a:t>
            </a:r>
            <a:r>
              <a:rPr lang="zh-Hans" altLang="en-US" sz="1200" dirty="0"/>
              <a:t> </a:t>
            </a:r>
            <a:r>
              <a:rPr lang="en-US" altLang="zh-Hans" sz="1200" dirty="0"/>
              <a:t>is</a:t>
            </a:r>
            <a:r>
              <a:rPr lang="zh-Hans" altLang="en-US" sz="1200" dirty="0"/>
              <a:t> </a:t>
            </a:r>
            <a:r>
              <a:rPr lang="en-US" altLang="zh-Hans" sz="1200" dirty="0"/>
              <a:t>sent</a:t>
            </a:r>
            <a:r>
              <a:rPr lang="zh-Hans" altLang="en-US" sz="1200" dirty="0"/>
              <a:t> </a:t>
            </a:r>
            <a:r>
              <a:rPr lang="en-US" altLang="zh-Hans" sz="1200" dirty="0"/>
              <a:t>to</a:t>
            </a:r>
            <a:r>
              <a:rPr lang="zh-Hans" altLang="en-US" sz="1200" dirty="0"/>
              <a:t> </a:t>
            </a:r>
            <a:r>
              <a:rPr lang="en-US" altLang="zh-Hans" sz="1200" dirty="0"/>
              <a:t>the</a:t>
            </a:r>
            <a:r>
              <a:rPr lang="zh-Hans" altLang="en-US" sz="1200" dirty="0"/>
              <a:t> </a:t>
            </a:r>
            <a:r>
              <a:rPr lang="en-US" altLang="zh-Hans" sz="1200" dirty="0"/>
              <a:t>1st</a:t>
            </a:r>
            <a:r>
              <a:rPr lang="zh-Hans" altLang="en-US" sz="1200" dirty="0"/>
              <a:t> </a:t>
            </a:r>
            <a:r>
              <a:rPr lang="en-US" altLang="zh-Hans" sz="1200" dirty="0"/>
              <a:t>hop.</a:t>
            </a:r>
            <a:r>
              <a:rPr lang="zh-Hans" altLang="en-US" sz="1200" dirty="0"/>
              <a:t> </a:t>
            </a:r>
            <a:r>
              <a:rPr lang="en-US" altLang="zh-Hans" sz="1200" dirty="0"/>
              <a:t>Why?</a:t>
            </a:r>
            <a:r>
              <a:rPr lang="zh-Hans" altLang="en-US" sz="1200" dirty="0"/>
              <a:t> </a:t>
            </a:r>
            <a:r>
              <a:rPr lang="en-US" altLang="zh-Hans" sz="1200" dirty="0"/>
              <a:t>Two</a:t>
            </a:r>
            <a:r>
              <a:rPr lang="zh-Hans" altLang="en-US" sz="1200" dirty="0"/>
              <a:t> </a:t>
            </a:r>
            <a:r>
              <a:rPr lang="en-US" altLang="zh-Hans" sz="1200" dirty="0"/>
              <a:t>reasons.</a:t>
            </a:r>
            <a:r>
              <a:rPr lang="zh-Hans" altLang="en-US" sz="1200" dirty="0"/>
              <a:t> </a:t>
            </a:r>
            <a:r>
              <a:rPr lang="en-US" altLang="zh-Hans" sz="1200" dirty="0"/>
              <a:t>First,</a:t>
            </a:r>
            <a:r>
              <a:rPr lang="zh-Hans" altLang="en-US" sz="1200" dirty="0"/>
              <a:t> </a:t>
            </a:r>
            <a:r>
              <a:rPr lang="en-US" dirty="0"/>
              <a:t>the propagation delay is  </a:t>
            </a:r>
            <a:r>
              <a:rPr lang="en-US" dirty="0">
                <a:solidFill>
                  <a:srgbClr val="FF0000"/>
                </a:solidFill>
              </a:rPr>
              <a:t>d  sec </a:t>
            </a:r>
            <a:r>
              <a:rPr lang="en-US" dirty="0"/>
              <a:t>per hop</a:t>
            </a:r>
            <a:r>
              <a:rPr lang="en-US" altLang="zh-Hans" dirty="0"/>
              <a:t>,</a:t>
            </a:r>
            <a:r>
              <a:rPr lang="zh-Hans" altLang="en-US" dirty="0"/>
              <a:t> </a:t>
            </a:r>
            <a:r>
              <a:rPr lang="en-US" altLang="zh-Hans" dirty="0"/>
              <a:t>so</a:t>
            </a:r>
            <a:r>
              <a:rPr lang="zh-Hans" altLang="en-US" dirty="0"/>
              <a:t> </a:t>
            </a:r>
            <a:r>
              <a:rPr lang="en-US" altLang="zh-Hans" dirty="0"/>
              <a:t>it</a:t>
            </a:r>
            <a:r>
              <a:rPr lang="zh-Hans" altLang="en-US" dirty="0"/>
              <a:t> </a:t>
            </a:r>
            <a:r>
              <a:rPr lang="en-US" altLang="zh-Hans" dirty="0"/>
              <a:t>takes</a:t>
            </a:r>
            <a:r>
              <a:rPr lang="zh-Hans" altLang="en-US" dirty="0"/>
              <a:t> </a:t>
            </a:r>
            <a:r>
              <a:rPr lang="en-US" altLang="zh-Hans" dirty="0"/>
              <a:t>time</a:t>
            </a:r>
            <a:r>
              <a:rPr lang="zh-Hans" altLang="en-US" dirty="0"/>
              <a:t> </a:t>
            </a:r>
            <a:r>
              <a:rPr lang="en-US" altLang="zh-Hans" dirty="0"/>
              <a:t>d</a:t>
            </a:r>
            <a:r>
              <a:rPr lang="zh-Hans" altLang="en-US" dirty="0"/>
              <a:t> </a:t>
            </a:r>
            <a:r>
              <a:rPr lang="en-US" altLang="zh-Hans" dirty="0"/>
              <a:t>for</a:t>
            </a:r>
            <a:r>
              <a:rPr lang="zh-Hans" altLang="en-US" dirty="0"/>
              <a:t> </a:t>
            </a:r>
            <a:r>
              <a:rPr lang="en-US" altLang="zh-Hans" dirty="0"/>
              <a:t>the</a:t>
            </a:r>
            <a:r>
              <a:rPr lang="zh-Hans" altLang="en-US" dirty="0"/>
              <a:t> </a:t>
            </a:r>
            <a:r>
              <a:rPr lang="en-US" altLang="zh-Hans" dirty="0"/>
              <a:t>first</a:t>
            </a:r>
            <a:r>
              <a:rPr lang="zh-Hans" altLang="en-US" dirty="0"/>
              <a:t> </a:t>
            </a:r>
            <a:r>
              <a:rPr lang="en-US" altLang="zh-Hans" dirty="0"/>
              <a:t>bit</a:t>
            </a:r>
            <a:r>
              <a:rPr lang="zh-Hans" altLang="en-US" dirty="0"/>
              <a:t> </a:t>
            </a:r>
            <a:r>
              <a:rPr lang="en-US" altLang="zh-Hans" dirty="0"/>
              <a:t>to</a:t>
            </a:r>
            <a:r>
              <a:rPr lang="zh-Hans" altLang="en-US" dirty="0"/>
              <a:t> </a:t>
            </a:r>
            <a:r>
              <a:rPr lang="en-US" altLang="zh-Hans" dirty="0"/>
              <a:t>be</a:t>
            </a:r>
            <a:r>
              <a:rPr lang="zh-Hans" altLang="en-US" dirty="0"/>
              <a:t> </a:t>
            </a:r>
            <a:r>
              <a:rPr lang="en-US" altLang="zh-Hans" sz="1200" dirty="0"/>
              <a:t>received</a:t>
            </a:r>
            <a:r>
              <a:rPr lang="zh-Hans" altLang="en-US" sz="1200" dirty="0"/>
              <a:t> </a:t>
            </a:r>
            <a:r>
              <a:rPr lang="en-US" altLang="zh-Hans" sz="1200" dirty="0"/>
              <a:t>by</a:t>
            </a:r>
            <a:r>
              <a:rPr lang="zh-Hans" altLang="en-US" sz="1200" dirty="0"/>
              <a:t> </a:t>
            </a:r>
            <a:r>
              <a:rPr lang="en-US" altLang="zh-Hans" sz="1200" dirty="0"/>
              <a:t>hop</a:t>
            </a:r>
            <a:r>
              <a:rPr lang="zh-Hans" altLang="en-US" sz="1200" dirty="0"/>
              <a:t> </a:t>
            </a:r>
            <a:r>
              <a:rPr lang="en-US" altLang="zh-Hans" sz="1200" dirty="0"/>
              <a:t>1.</a:t>
            </a:r>
            <a:r>
              <a:rPr lang="zh-Hans" altLang="en-US" dirty="0"/>
              <a:t> </a:t>
            </a:r>
            <a:r>
              <a:rPr lang="en-US" altLang="zh-Hans" dirty="0"/>
              <a:t>Second,</a:t>
            </a:r>
            <a:r>
              <a:rPr lang="zh-Hans" altLang="en-US" dirty="0"/>
              <a:t> </a:t>
            </a:r>
            <a:r>
              <a:rPr lang="en-US" altLang="zh-Hans" dirty="0"/>
              <a:t>because</a:t>
            </a:r>
            <a:r>
              <a:rPr lang="zh-Hans" altLang="en-US" dirty="0"/>
              <a:t> </a:t>
            </a:r>
            <a:r>
              <a:rPr lang="en-US" altLang="zh-Hans" sz="1200" dirty="0"/>
              <a:t>each</a:t>
            </a:r>
            <a:r>
              <a:rPr lang="zh-Hans" altLang="en-US" sz="1200" dirty="0"/>
              <a:t> </a:t>
            </a:r>
            <a:r>
              <a:rPr lang="en-US" altLang="zh-Hans" sz="1200" dirty="0"/>
              <a:t>packet</a:t>
            </a:r>
            <a:r>
              <a:rPr lang="zh-Hans" altLang="en-US" sz="1200" dirty="0"/>
              <a:t> </a:t>
            </a:r>
            <a:r>
              <a:rPr lang="en-US" altLang="zh-Hans" sz="1200" dirty="0"/>
              <a:t>has</a:t>
            </a:r>
            <a:r>
              <a:rPr lang="zh-Hans" altLang="en-US" sz="1200" dirty="0"/>
              <a:t> </a:t>
            </a:r>
            <a:r>
              <a:rPr lang="en-US" altLang="zh-Hans" sz="1200" dirty="0"/>
              <a:t>p</a:t>
            </a:r>
            <a:r>
              <a:rPr lang="zh-Hans" altLang="en-US" sz="1200" dirty="0"/>
              <a:t> </a:t>
            </a:r>
            <a:r>
              <a:rPr lang="en-US" altLang="zh-Hans" sz="1200" dirty="0"/>
              <a:t>bits</a:t>
            </a:r>
            <a:r>
              <a:rPr lang="zh-Hans" altLang="en-US" sz="1200" dirty="0"/>
              <a:t> </a:t>
            </a:r>
            <a:r>
              <a:rPr lang="en-US" altLang="zh-Hans" sz="1200" dirty="0"/>
              <a:t>and</a:t>
            </a:r>
            <a:r>
              <a:rPr lang="zh-Hans" altLang="en-US" sz="1200" dirty="0"/>
              <a:t> </a:t>
            </a:r>
            <a:r>
              <a:rPr lang="en-US" dirty="0"/>
              <a:t>the data </a:t>
            </a:r>
            <a:r>
              <a:rPr lang="en-US" altLang="zh-Hans" dirty="0"/>
              <a:t>transfer</a:t>
            </a:r>
            <a:r>
              <a:rPr lang="zh-Hans" altLang="en-US" dirty="0"/>
              <a:t> </a:t>
            </a:r>
            <a:r>
              <a:rPr lang="en-US" altLang="zh-Hans" dirty="0"/>
              <a:t>speed</a:t>
            </a:r>
            <a:r>
              <a:rPr lang="en-US" dirty="0"/>
              <a:t> is </a:t>
            </a:r>
            <a:r>
              <a:rPr lang="en-US" dirty="0">
                <a:solidFill>
                  <a:srgbClr val="FF0000"/>
                </a:solidFill>
              </a:rPr>
              <a:t>b bps</a:t>
            </a:r>
            <a:r>
              <a:rPr lang="en-US" altLang="zh-Hans" sz="1200" dirty="0"/>
              <a:t>,</a:t>
            </a:r>
            <a:r>
              <a:rPr lang="zh-Hans" altLang="en-US" sz="1200" dirty="0"/>
              <a:t> </a:t>
            </a:r>
            <a:r>
              <a:rPr lang="en-US" altLang="zh-Hans" sz="1200" dirty="0"/>
              <a:t>from</a:t>
            </a:r>
            <a:r>
              <a:rPr lang="zh-Hans" altLang="en-US" sz="1200" dirty="0"/>
              <a:t> </a:t>
            </a:r>
            <a:r>
              <a:rPr lang="en-US" altLang="zh-Hans" sz="1200" dirty="0"/>
              <a:t>the</a:t>
            </a:r>
            <a:r>
              <a:rPr lang="zh-Hans" altLang="en-US" sz="1200" dirty="0"/>
              <a:t> </a:t>
            </a:r>
            <a:r>
              <a:rPr lang="en-US" altLang="zh-Hans" sz="1200" dirty="0"/>
              <a:t>time</a:t>
            </a:r>
            <a:r>
              <a:rPr lang="zh-Hans" altLang="en-US" sz="1200" dirty="0"/>
              <a:t> </a:t>
            </a:r>
            <a:r>
              <a:rPr lang="en-US" altLang="zh-Hans" sz="1200" dirty="0"/>
              <a:t>the</a:t>
            </a:r>
            <a:r>
              <a:rPr lang="zh-Hans" altLang="en-US" sz="1200" dirty="0"/>
              <a:t> </a:t>
            </a:r>
            <a:r>
              <a:rPr lang="en-US" altLang="zh-Hans" sz="1200" dirty="0"/>
              <a:t>first</a:t>
            </a:r>
            <a:r>
              <a:rPr lang="zh-Hans" altLang="en-US" sz="1200" dirty="0"/>
              <a:t> </a:t>
            </a:r>
            <a:r>
              <a:rPr lang="en-US" altLang="zh-Hans" sz="1200" dirty="0"/>
              <a:t>bit</a:t>
            </a:r>
            <a:r>
              <a:rPr lang="zh-Hans" altLang="en-US" sz="1200" dirty="0"/>
              <a:t> </a:t>
            </a:r>
            <a:r>
              <a:rPr lang="en-US" altLang="zh-Hans" sz="1200" dirty="0"/>
              <a:t>is</a:t>
            </a:r>
            <a:r>
              <a:rPr lang="zh-Hans" altLang="en-US" sz="1200" dirty="0"/>
              <a:t> </a:t>
            </a:r>
            <a:r>
              <a:rPr lang="en-US" altLang="zh-Hans" sz="1200" dirty="0"/>
              <a:t>received</a:t>
            </a:r>
            <a:r>
              <a:rPr lang="zh-Hans" altLang="en-US" sz="1200" dirty="0"/>
              <a:t> </a:t>
            </a:r>
            <a:r>
              <a:rPr lang="en-US" altLang="zh-Hans" sz="1200" dirty="0"/>
              <a:t>by</a:t>
            </a:r>
            <a:r>
              <a:rPr lang="zh-Hans" altLang="en-US" sz="1200" dirty="0"/>
              <a:t> </a:t>
            </a:r>
            <a:r>
              <a:rPr lang="en-US" altLang="zh-Hans" sz="1200" dirty="0"/>
              <a:t>hop</a:t>
            </a:r>
            <a:r>
              <a:rPr lang="zh-Hans" altLang="en-US" sz="1200" dirty="0"/>
              <a:t> </a:t>
            </a:r>
            <a:r>
              <a:rPr lang="en-US" altLang="zh-Hans" sz="1200" dirty="0"/>
              <a:t>1,</a:t>
            </a:r>
            <a:r>
              <a:rPr lang="zh-Hans" altLang="en-US" sz="1200" dirty="0"/>
              <a:t> </a:t>
            </a:r>
            <a:r>
              <a:rPr lang="en-US" altLang="zh-Hans" sz="1200" dirty="0"/>
              <a:t>it</a:t>
            </a:r>
            <a:r>
              <a:rPr lang="zh-Hans" altLang="en-US" sz="1200" dirty="0"/>
              <a:t> </a:t>
            </a:r>
            <a:r>
              <a:rPr lang="en-US" altLang="zh-Hans" sz="1200" dirty="0"/>
              <a:t>takes</a:t>
            </a:r>
            <a:r>
              <a:rPr lang="zh-Hans" altLang="en-US" sz="1200" dirty="0"/>
              <a:t> </a:t>
            </a:r>
            <a:r>
              <a:rPr lang="en-US" altLang="zh-Hans" sz="1200" dirty="0"/>
              <a:t>p/b</a:t>
            </a:r>
            <a:r>
              <a:rPr lang="zh-Hans" altLang="en-US" sz="1200" dirty="0"/>
              <a:t> </a:t>
            </a:r>
            <a:r>
              <a:rPr lang="en-US" altLang="zh-Hans" sz="1200" dirty="0"/>
              <a:t>more</a:t>
            </a:r>
            <a:r>
              <a:rPr lang="zh-Hans" altLang="en-US" sz="1200" dirty="0"/>
              <a:t> </a:t>
            </a:r>
            <a:r>
              <a:rPr lang="en-US" altLang="zh-Hans" sz="1200" dirty="0"/>
              <a:t>time</a:t>
            </a:r>
            <a:r>
              <a:rPr lang="zh-Hans" altLang="en-US" sz="1200" dirty="0"/>
              <a:t> </a:t>
            </a:r>
            <a:r>
              <a:rPr lang="en-US" altLang="zh-Hans" sz="1200" dirty="0"/>
              <a:t>for</a:t>
            </a:r>
            <a:r>
              <a:rPr lang="zh-Hans" altLang="en-US" sz="1200" dirty="0"/>
              <a:t> </a:t>
            </a:r>
            <a:r>
              <a:rPr lang="en-US" altLang="zh-Hans" sz="1200" dirty="0"/>
              <a:t>bit</a:t>
            </a:r>
            <a:r>
              <a:rPr lang="zh-Hans" altLang="en-US" sz="1200" dirty="0"/>
              <a:t> </a:t>
            </a:r>
            <a:r>
              <a:rPr lang="en-US" altLang="zh-Hans" sz="1200" dirty="0"/>
              <a:t>p</a:t>
            </a:r>
            <a:r>
              <a:rPr lang="zh-Hans" altLang="en-US" sz="1200" dirty="0"/>
              <a:t> </a:t>
            </a:r>
            <a:r>
              <a:rPr lang="en-US" altLang="zh-Hans" sz="1200" dirty="0"/>
              <a:t>to</a:t>
            </a:r>
            <a:r>
              <a:rPr lang="zh-Hans" altLang="en-US" sz="1200" dirty="0"/>
              <a:t> </a:t>
            </a:r>
            <a:r>
              <a:rPr lang="en-US" altLang="zh-Hans" sz="1200" dirty="0"/>
              <a:t>be</a:t>
            </a:r>
            <a:r>
              <a:rPr lang="zh-Hans" altLang="en-US" sz="1200" dirty="0"/>
              <a:t> </a:t>
            </a:r>
            <a:r>
              <a:rPr lang="en-US" altLang="zh-Hans" sz="1200" dirty="0"/>
              <a:t>received</a:t>
            </a:r>
            <a:r>
              <a:rPr lang="zh-Hans" altLang="en-US" sz="1200" dirty="0"/>
              <a:t> </a:t>
            </a:r>
            <a:r>
              <a:rPr lang="en-US" altLang="zh-Hans" sz="1200" dirty="0"/>
              <a:t>by</a:t>
            </a:r>
            <a:r>
              <a:rPr lang="zh-Hans" altLang="en-US" sz="1200" dirty="0"/>
              <a:t> </a:t>
            </a:r>
            <a:r>
              <a:rPr lang="en-US" altLang="zh-Hans" sz="1200" dirty="0"/>
              <a:t>hop</a:t>
            </a:r>
            <a:r>
              <a:rPr lang="zh-Hans" altLang="en-US" sz="1200" dirty="0"/>
              <a:t> </a:t>
            </a:r>
            <a:r>
              <a:rPr lang="en-US" altLang="zh-Hans" sz="1200"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200" dirty="0"/>
              <a:t>Similarly,</a:t>
            </a:r>
            <a:r>
              <a:rPr lang="zh-Hans" altLang="en-US" sz="1200" dirty="0"/>
              <a:t> </a:t>
            </a:r>
            <a:r>
              <a:rPr lang="en-US" altLang="zh-Hans" sz="1200" dirty="0"/>
              <a:t>After</a:t>
            </a:r>
            <a:r>
              <a:rPr lang="en-US" sz="1200" dirty="0"/>
              <a:t> </a:t>
            </a:r>
            <a:r>
              <a:rPr lang="en-US" altLang="zh-Hans" sz="1200" i="1" dirty="0"/>
              <a:t>p/</a:t>
            </a:r>
            <a:r>
              <a:rPr lang="en-US" altLang="zh-Hans" sz="1200" i="1" dirty="0" err="1"/>
              <a:t>b</a:t>
            </a:r>
            <a:r>
              <a:rPr lang="en-US" altLang="zh-Hans" sz="1200" dirty="0" err="1"/>
              <a:t>+</a:t>
            </a:r>
            <a:r>
              <a:rPr lang="en-US" altLang="zh-Hans" sz="1200" i="1" dirty="0" err="1"/>
              <a:t>d</a:t>
            </a:r>
            <a:r>
              <a:rPr lang="zh-Hans" altLang="en-US" sz="1200" i="1" dirty="0"/>
              <a:t> </a:t>
            </a:r>
            <a:r>
              <a:rPr lang="en-US" altLang="zh-Hans" sz="1200" dirty="0"/>
              <a:t>more</a:t>
            </a:r>
            <a:r>
              <a:rPr lang="zh-Hans" altLang="en-US" sz="1200" dirty="0"/>
              <a:t> </a:t>
            </a:r>
            <a:r>
              <a:rPr lang="en-US" altLang="zh-Hans" sz="1200" dirty="0"/>
              <a:t>time,</a:t>
            </a:r>
            <a:r>
              <a:rPr lang="zh-Hans" altLang="en-US" sz="1200" dirty="0"/>
              <a:t> </a:t>
            </a:r>
            <a:r>
              <a:rPr lang="en-US" altLang="zh-Hans" sz="1200" dirty="0"/>
              <a:t>t</a:t>
            </a:r>
            <a:r>
              <a:rPr lang="en-US" sz="1200" dirty="0"/>
              <a:t>he </a:t>
            </a:r>
            <a:r>
              <a:rPr lang="en-US" altLang="zh-Hans" sz="1200" dirty="0"/>
              <a:t>1st</a:t>
            </a:r>
            <a:r>
              <a:rPr lang="zh-Hans" altLang="en-US" sz="1200" dirty="0"/>
              <a:t> </a:t>
            </a:r>
            <a:r>
              <a:rPr lang="en-US" altLang="zh-Hans" sz="1200" dirty="0"/>
              <a:t>packet</a:t>
            </a:r>
            <a:r>
              <a:rPr lang="zh-Hans" altLang="en-US" sz="1200" dirty="0"/>
              <a:t> </a:t>
            </a:r>
            <a:r>
              <a:rPr lang="en-US" altLang="zh-Hans" sz="1200" dirty="0"/>
              <a:t>is</a:t>
            </a:r>
            <a:r>
              <a:rPr lang="zh-Hans" altLang="en-US" sz="1200" dirty="0"/>
              <a:t> </a:t>
            </a:r>
            <a:r>
              <a:rPr lang="en-US" altLang="zh-Hans" sz="1200" dirty="0"/>
              <a:t>sent</a:t>
            </a:r>
            <a:r>
              <a:rPr lang="zh-Hans" altLang="en-US" sz="1200" dirty="0"/>
              <a:t> </a:t>
            </a:r>
            <a:r>
              <a:rPr lang="en-US" altLang="zh-Hans" sz="1200" dirty="0"/>
              <a:t>to</a:t>
            </a:r>
            <a:r>
              <a:rPr lang="zh-Hans" altLang="en-US" sz="1200" dirty="0"/>
              <a:t> </a:t>
            </a:r>
            <a:r>
              <a:rPr lang="en-US" altLang="zh-Hans" sz="1200" dirty="0"/>
              <a:t>the</a:t>
            </a:r>
            <a:r>
              <a:rPr lang="zh-Hans" altLang="en-US" sz="1200" dirty="0"/>
              <a:t> </a:t>
            </a:r>
            <a:r>
              <a:rPr lang="en-US" altLang="zh-Hans" sz="1200" dirty="0"/>
              <a:t>2nd</a:t>
            </a:r>
            <a:r>
              <a:rPr lang="zh-Hans" altLang="en-US" sz="1200" dirty="0"/>
              <a:t> </a:t>
            </a:r>
            <a:r>
              <a:rPr lang="en-US" altLang="zh-Hans" sz="1200" dirty="0"/>
              <a:t>hop</a:t>
            </a:r>
            <a:r>
              <a:rPr lang="en-US" sz="1200" dirty="0"/>
              <a:t>.</a:t>
            </a:r>
            <a:r>
              <a:rPr lang="zh-Hans" altLang="en-US" sz="1200" dirty="0"/>
              <a:t> </a:t>
            </a:r>
            <a:r>
              <a:rPr lang="en-US" altLang="zh-Hans" sz="1200" dirty="0"/>
              <a:t>First,</a:t>
            </a:r>
            <a:r>
              <a:rPr lang="zh-Hans" altLang="en-US" sz="1200" dirty="0"/>
              <a:t> </a:t>
            </a:r>
            <a:r>
              <a:rPr lang="en-US" dirty="0"/>
              <a:t>the propagation delay is  </a:t>
            </a:r>
            <a:r>
              <a:rPr lang="en-US" dirty="0">
                <a:solidFill>
                  <a:srgbClr val="FF0000"/>
                </a:solidFill>
              </a:rPr>
              <a:t>d  sec </a:t>
            </a:r>
            <a:r>
              <a:rPr lang="en-US" dirty="0"/>
              <a:t>per hop</a:t>
            </a:r>
            <a:r>
              <a:rPr lang="en-US" altLang="zh-Hans" dirty="0"/>
              <a:t>,</a:t>
            </a:r>
            <a:r>
              <a:rPr lang="zh-Hans" altLang="en-US" dirty="0"/>
              <a:t> </a:t>
            </a:r>
            <a:r>
              <a:rPr lang="en-US" altLang="zh-Hans" dirty="0"/>
              <a:t>so</a:t>
            </a:r>
            <a:r>
              <a:rPr lang="zh-Hans" altLang="en-US" dirty="0"/>
              <a:t> </a:t>
            </a:r>
            <a:r>
              <a:rPr lang="en-US" altLang="zh-Hans" dirty="0"/>
              <a:t>it</a:t>
            </a:r>
            <a:r>
              <a:rPr lang="zh-Hans" altLang="en-US" dirty="0"/>
              <a:t> </a:t>
            </a:r>
            <a:r>
              <a:rPr lang="en-US" altLang="zh-Hans" dirty="0"/>
              <a:t>takes</a:t>
            </a:r>
            <a:r>
              <a:rPr lang="zh-Hans" altLang="en-US" dirty="0"/>
              <a:t> </a:t>
            </a:r>
            <a:r>
              <a:rPr lang="en-US" altLang="zh-Hans" dirty="0"/>
              <a:t>time</a:t>
            </a:r>
            <a:r>
              <a:rPr lang="zh-Hans" altLang="en-US" dirty="0"/>
              <a:t> </a:t>
            </a:r>
            <a:r>
              <a:rPr lang="en-US" altLang="zh-Hans" dirty="0"/>
              <a:t>d</a:t>
            </a:r>
            <a:r>
              <a:rPr lang="zh-Hans" altLang="en-US" dirty="0"/>
              <a:t> </a:t>
            </a:r>
            <a:r>
              <a:rPr lang="en-US" altLang="zh-Hans" dirty="0"/>
              <a:t>for</a:t>
            </a:r>
            <a:r>
              <a:rPr lang="zh-Hans" altLang="en-US" dirty="0"/>
              <a:t> </a:t>
            </a:r>
            <a:r>
              <a:rPr lang="en-US" altLang="zh-Hans" dirty="0"/>
              <a:t>the</a:t>
            </a:r>
            <a:r>
              <a:rPr lang="zh-Hans" altLang="en-US" dirty="0"/>
              <a:t> </a:t>
            </a:r>
            <a:r>
              <a:rPr lang="en-US" altLang="zh-Hans" dirty="0"/>
              <a:t>first</a:t>
            </a:r>
            <a:r>
              <a:rPr lang="zh-Hans" altLang="en-US" dirty="0"/>
              <a:t> </a:t>
            </a:r>
            <a:r>
              <a:rPr lang="en-US" altLang="zh-Hans" dirty="0"/>
              <a:t>bit</a:t>
            </a:r>
            <a:r>
              <a:rPr lang="zh-Hans" altLang="en-US" dirty="0"/>
              <a:t> </a:t>
            </a:r>
            <a:r>
              <a:rPr lang="en-US" altLang="zh-Hans" dirty="0"/>
              <a:t>to</a:t>
            </a:r>
            <a:r>
              <a:rPr lang="zh-Hans" altLang="en-US" dirty="0"/>
              <a:t> </a:t>
            </a:r>
            <a:r>
              <a:rPr lang="en-US" altLang="zh-Hans" dirty="0"/>
              <a:t>travel</a:t>
            </a:r>
            <a:r>
              <a:rPr lang="zh-Hans" altLang="en-US" dirty="0"/>
              <a:t> </a:t>
            </a:r>
            <a:r>
              <a:rPr lang="en-US" altLang="zh-Hans" dirty="0"/>
              <a:t>from</a:t>
            </a:r>
            <a:r>
              <a:rPr lang="zh-Hans" altLang="en-US" dirty="0"/>
              <a:t> </a:t>
            </a:r>
            <a:r>
              <a:rPr lang="en-US" altLang="zh-Hans" dirty="0"/>
              <a:t>hop</a:t>
            </a:r>
            <a:r>
              <a:rPr lang="zh-Hans" altLang="en-US" dirty="0"/>
              <a:t> </a:t>
            </a:r>
            <a:r>
              <a:rPr lang="en-US" altLang="zh-Hans" dirty="0"/>
              <a:t>1</a:t>
            </a:r>
            <a:r>
              <a:rPr lang="zh-Hans" altLang="en-US" dirty="0"/>
              <a:t> </a:t>
            </a:r>
            <a:r>
              <a:rPr lang="en-US" altLang="zh-Hans" dirty="0"/>
              <a:t>to</a:t>
            </a:r>
            <a:r>
              <a:rPr lang="zh-Hans" altLang="en-US" dirty="0"/>
              <a:t> </a:t>
            </a:r>
            <a:r>
              <a:rPr lang="en-US" altLang="zh-Hans" dirty="0"/>
              <a:t>hop</a:t>
            </a:r>
            <a:r>
              <a:rPr lang="zh-Hans" altLang="en-US" dirty="0"/>
              <a:t> </a:t>
            </a:r>
            <a:r>
              <a:rPr lang="en-US" altLang="zh-Hans" dirty="0"/>
              <a:t>2.</a:t>
            </a:r>
            <a:r>
              <a:rPr lang="zh-Hans" altLang="en-US" dirty="0"/>
              <a:t> </a:t>
            </a:r>
            <a:r>
              <a:rPr lang="en-US" altLang="zh-Hans" dirty="0"/>
              <a:t>Second,</a:t>
            </a:r>
            <a:r>
              <a:rPr lang="zh-Hans" altLang="en-US" dirty="0"/>
              <a:t> </a:t>
            </a:r>
            <a:r>
              <a:rPr lang="en-US" altLang="zh-Hans" dirty="0"/>
              <a:t>because</a:t>
            </a:r>
            <a:r>
              <a:rPr lang="zh-Hans" altLang="en-US" dirty="0"/>
              <a:t> </a:t>
            </a:r>
            <a:r>
              <a:rPr lang="en-US" altLang="zh-Hans" sz="1200" dirty="0"/>
              <a:t>each</a:t>
            </a:r>
            <a:r>
              <a:rPr lang="zh-Hans" altLang="en-US" sz="1200" dirty="0"/>
              <a:t> </a:t>
            </a:r>
            <a:r>
              <a:rPr lang="en-US" altLang="zh-Hans" sz="1200" dirty="0"/>
              <a:t>packet</a:t>
            </a:r>
            <a:r>
              <a:rPr lang="zh-Hans" altLang="en-US" sz="1200" dirty="0"/>
              <a:t> </a:t>
            </a:r>
            <a:r>
              <a:rPr lang="en-US" altLang="zh-Hans" sz="1200" dirty="0"/>
              <a:t>has</a:t>
            </a:r>
            <a:r>
              <a:rPr lang="zh-Hans" altLang="en-US" sz="1200" dirty="0"/>
              <a:t> </a:t>
            </a:r>
            <a:r>
              <a:rPr lang="en-US" altLang="zh-Hans" sz="1200" dirty="0"/>
              <a:t>p</a:t>
            </a:r>
            <a:r>
              <a:rPr lang="zh-Hans" altLang="en-US" sz="1200" dirty="0"/>
              <a:t> </a:t>
            </a:r>
            <a:r>
              <a:rPr lang="en-US" altLang="zh-Hans" sz="1200" dirty="0"/>
              <a:t>bits,</a:t>
            </a:r>
            <a:r>
              <a:rPr lang="zh-Hans" altLang="en-US" sz="1200" dirty="0"/>
              <a:t> </a:t>
            </a:r>
            <a:r>
              <a:rPr lang="en-US" altLang="zh-Hans" sz="1200" dirty="0"/>
              <a:t>from</a:t>
            </a:r>
            <a:r>
              <a:rPr lang="zh-Hans" altLang="en-US" sz="1200" dirty="0"/>
              <a:t> </a:t>
            </a:r>
            <a:r>
              <a:rPr lang="en-US" altLang="zh-Hans" sz="1200" dirty="0"/>
              <a:t>the</a:t>
            </a:r>
            <a:r>
              <a:rPr lang="zh-Hans" altLang="en-US" sz="1200" dirty="0"/>
              <a:t> </a:t>
            </a:r>
            <a:r>
              <a:rPr lang="en-US" altLang="zh-Hans" sz="1200" dirty="0"/>
              <a:t>time</a:t>
            </a:r>
            <a:r>
              <a:rPr lang="zh-Hans" altLang="en-US" sz="1200" dirty="0"/>
              <a:t> </a:t>
            </a:r>
            <a:r>
              <a:rPr lang="en-US" altLang="zh-Hans" sz="1200" dirty="0"/>
              <a:t>the</a:t>
            </a:r>
            <a:r>
              <a:rPr lang="zh-Hans" altLang="en-US" sz="1200" dirty="0"/>
              <a:t> </a:t>
            </a:r>
            <a:r>
              <a:rPr lang="en-US" altLang="zh-Hans" sz="1200" dirty="0"/>
              <a:t>first</a:t>
            </a:r>
            <a:r>
              <a:rPr lang="zh-Hans" altLang="en-US" sz="1200" dirty="0"/>
              <a:t> </a:t>
            </a:r>
            <a:r>
              <a:rPr lang="en-US" altLang="zh-Hans" sz="1200" dirty="0"/>
              <a:t>bit</a:t>
            </a:r>
            <a:r>
              <a:rPr lang="zh-Hans" altLang="en-US" sz="1200" dirty="0"/>
              <a:t> </a:t>
            </a:r>
            <a:r>
              <a:rPr lang="en-US" altLang="zh-Hans" sz="1200" dirty="0"/>
              <a:t>is</a:t>
            </a:r>
            <a:r>
              <a:rPr lang="zh-Hans" altLang="en-US" sz="1200" dirty="0"/>
              <a:t> </a:t>
            </a:r>
            <a:r>
              <a:rPr lang="en-US" altLang="zh-Hans" sz="1200" dirty="0"/>
              <a:t>received</a:t>
            </a:r>
            <a:r>
              <a:rPr lang="zh-Hans" altLang="en-US" sz="1200" dirty="0"/>
              <a:t> </a:t>
            </a:r>
            <a:r>
              <a:rPr lang="en-US" altLang="zh-Hans" sz="1200" dirty="0"/>
              <a:t>by</a:t>
            </a:r>
            <a:r>
              <a:rPr lang="zh-Hans" altLang="en-US" sz="1200" dirty="0"/>
              <a:t> </a:t>
            </a:r>
            <a:r>
              <a:rPr lang="en-US" altLang="zh-Hans" sz="1200" dirty="0"/>
              <a:t>hop</a:t>
            </a:r>
            <a:r>
              <a:rPr lang="zh-Hans" altLang="en-US" sz="1200" dirty="0"/>
              <a:t> </a:t>
            </a:r>
            <a:r>
              <a:rPr lang="en-US" altLang="zh-Hans" sz="1200" dirty="0"/>
              <a:t>2,</a:t>
            </a:r>
            <a:r>
              <a:rPr lang="zh-Hans" altLang="en-US" sz="1200" dirty="0"/>
              <a:t> </a:t>
            </a:r>
            <a:r>
              <a:rPr lang="en-US" altLang="zh-Hans" sz="1200" dirty="0"/>
              <a:t>it</a:t>
            </a:r>
            <a:r>
              <a:rPr lang="zh-Hans" altLang="en-US" sz="1200" dirty="0"/>
              <a:t> </a:t>
            </a:r>
            <a:r>
              <a:rPr lang="en-US" altLang="zh-Hans" sz="1200" dirty="0"/>
              <a:t>takes</a:t>
            </a:r>
            <a:r>
              <a:rPr lang="zh-Hans" altLang="en-US" sz="1200" dirty="0"/>
              <a:t> </a:t>
            </a:r>
            <a:r>
              <a:rPr lang="en-US" altLang="zh-Hans" sz="1200" dirty="0"/>
              <a:t>p/b</a:t>
            </a:r>
            <a:r>
              <a:rPr lang="zh-Hans" altLang="en-US" sz="1200" dirty="0"/>
              <a:t> </a:t>
            </a:r>
            <a:r>
              <a:rPr lang="en-US" altLang="zh-Hans" sz="1200" dirty="0"/>
              <a:t>more</a:t>
            </a:r>
            <a:r>
              <a:rPr lang="zh-Hans" altLang="en-US" sz="1200" dirty="0"/>
              <a:t> </a:t>
            </a:r>
            <a:r>
              <a:rPr lang="en-US" altLang="zh-Hans" sz="1200" dirty="0"/>
              <a:t>time</a:t>
            </a:r>
            <a:r>
              <a:rPr lang="zh-Hans" altLang="en-US" sz="1200" dirty="0"/>
              <a:t> </a:t>
            </a:r>
            <a:r>
              <a:rPr lang="en-US" altLang="zh-Hans" sz="1200" dirty="0"/>
              <a:t>for</a:t>
            </a:r>
            <a:r>
              <a:rPr lang="zh-Hans" altLang="en-US" sz="1200" dirty="0"/>
              <a:t> </a:t>
            </a:r>
            <a:r>
              <a:rPr lang="en-US" altLang="zh-Hans" sz="1200" dirty="0"/>
              <a:t>bit</a:t>
            </a:r>
            <a:r>
              <a:rPr lang="zh-Hans" altLang="en-US" sz="1200" dirty="0"/>
              <a:t> </a:t>
            </a:r>
            <a:r>
              <a:rPr lang="en-US" altLang="zh-Hans" sz="1200" dirty="0"/>
              <a:t>p</a:t>
            </a:r>
            <a:r>
              <a:rPr lang="zh-Hans" altLang="en-US" sz="1200" dirty="0"/>
              <a:t> </a:t>
            </a:r>
            <a:r>
              <a:rPr lang="en-US" altLang="zh-Hans" sz="1200" dirty="0"/>
              <a:t>to</a:t>
            </a:r>
            <a:r>
              <a:rPr lang="zh-Hans" altLang="en-US" sz="1200" dirty="0"/>
              <a:t> </a:t>
            </a:r>
            <a:r>
              <a:rPr lang="en-US" altLang="zh-Hans" sz="1200" dirty="0"/>
              <a:t>be</a:t>
            </a:r>
            <a:r>
              <a:rPr lang="zh-Hans" altLang="en-US" sz="1200" dirty="0"/>
              <a:t> </a:t>
            </a:r>
            <a:r>
              <a:rPr lang="en-US" altLang="zh-Hans" sz="1200" dirty="0"/>
              <a:t>received</a:t>
            </a:r>
            <a:r>
              <a:rPr lang="zh-Hans" altLang="en-US" sz="1200" dirty="0"/>
              <a:t> </a:t>
            </a:r>
            <a:r>
              <a:rPr lang="en-US" altLang="zh-Hans" sz="1200" dirty="0"/>
              <a:t>by</a:t>
            </a:r>
            <a:r>
              <a:rPr lang="zh-Hans" altLang="en-US" sz="1200" dirty="0"/>
              <a:t> </a:t>
            </a:r>
            <a:r>
              <a:rPr lang="en-US" altLang="zh-Hans" sz="1200" dirty="0"/>
              <a:t>hop</a:t>
            </a:r>
            <a:r>
              <a:rPr lang="zh-Hans" altLang="en-US" sz="1200" dirty="0"/>
              <a:t> </a:t>
            </a:r>
            <a:r>
              <a:rPr lang="en-US" altLang="zh-Hans" sz="1200" dirty="0"/>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200" dirty="0"/>
              <a:t>We</a:t>
            </a:r>
            <a:r>
              <a:rPr lang="zh-Hans" altLang="en-US" sz="1200" dirty="0"/>
              <a:t> </a:t>
            </a:r>
            <a:r>
              <a:rPr lang="en-US" altLang="zh-Hans" sz="1200" dirty="0"/>
              <a:t>can</a:t>
            </a:r>
            <a:r>
              <a:rPr lang="zh-Hans" altLang="en-US" sz="1200" dirty="0"/>
              <a:t> </a:t>
            </a:r>
            <a:r>
              <a:rPr lang="en-US" altLang="zh-Hans" sz="1200" dirty="0"/>
              <a:t>have</a:t>
            </a:r>
            <a:r>
              <a:rPr lang="zh-Hans" altLang="en-US" sz="1200" dirty="0"/>
              <a:t> </a:t>
            </a:r>
            <a:r>
              <a:rPr lang="en-US" altLang="zh-Hans" sz="1200" dirty="0"/>
              <a:t>a</a:t>
            </a:r>
            <a:r>
              <a:rPr lang="zh-Hans" altLang="en-US" sz="1200" dirty="0"/>
              <a:t> </a:t>
            </a:r>
            <a:r>
              <a:rPr lang="en-US" altLang="zh-Hans" sz="1200" dirty="0"/>
              <a:t>similar</a:t>
            </a:r>
            <a:r>
              <a:rPr lang="zh-Hans" altLang="en-US" sz="1200" dirty="0"/>
              <a:t> </a:t>
            </a:r>
            <a:r>
              <a:rPr lang="en-US" altLang="zh-Hans" sz="1200" dirty="0"/>
              <a:t>analysis</a:t>
            </a:r>
            <a:r>
              <a:rPr lang="zh-Hans" altLang="en-US" sz="1200" dirty="0"/>
              <a:t> </a:t>
            </a:r>
            <a:r>
              <a:rPr lang="en-US" altLang="zh-Hans" sz="1200" dirty="0"/>
              <a:t>for</a:t>
            </a:r>
            <a:r>
              <a:rPr lang="zh-Hans" altLang="en-US" sz="1200" dirty="0"/>
              <a:t> </a:t>
            </a:r>
            <a:r>
              <a:rPr lang="en-US" altLang="zh-Hans" sz="1200" dirty="0"/>
              <a:t>each</a:t>
            </a:r>
            <a:r>
              <a:rPr lang="zh-Hans" altLang="en-US" sz="1200" dirty="0"/>
              <a:t> </a:t>
            </a:r>
            <a:r>
              <a:rPr lang="en-US" altLang="zh-Hans" sz="1200" dirty="0"/>
              <a:t>hop.</a:t>
            </a:r>
            <a:r>
              <a:rPr lang="zh-Hans" altLang="en-US" sz="1200" dirty="0"/>
              <a:t> </a:t>
            </a:r>
            <a:r>
              <a:rPr lang="en-US" altLang="zh-Hans" sz="1200" dirty="0"/>
              <a:t>For</a:t>
            </a:r>
            <a:r>
              <a:rPr lang="zh-Hans" altLang="en-US" sz="1200" dirty="0"/>
              <a:t> </a:t>
            </a:r>
            <a:r>
              <a:rPr lang="en-US" altLang="zh-Hans" sz="1200" dirty="0"/>
              <a:t>example,</a:t>
            </a:r>
            <a:r>
              <a:rPr lang="zh-Hans" altLang="en-US" sz="1200" dirty="0"/>
              <a:t> </a:t>
            </a:r>
            <a:r>
              <a:rPr lang="en-US" altLang="zh-Hans" sz="1200" dirty="0"/>
              <a:t>beginning</a:t>
            </a:r>
            <a:r>
              <a:rPr lang="zh-Hans" altLang="en-US" sz="1200" dirty="0"/>
              <a:t> </a:t>
            </a:r>
            <a:r>
              <a:rPr lang="en-US" altLang="zh-Hans" sz="1200" dirty="0"/>
              <a:t>from</a:t>
            </a:r>
            <a:r>
              <a:rPr lang="zh-Hans" altLang="en-US" sz="1200" dirty="0"/>
              <a:t> </a:t>
            </a:r>
            <a:r>
              <a:rPr lang="en-US" altLang="zh-Hans" sz="1200" dirty="0"/>
              <a:t>the</a:t>
            </a:r>
            <a:r>
              <a:rPr lang="zh-Hans" altLang="en-US" sz="1200" dirty="0"/>
              <a:t> </a:t>
            </a:r>
            <a:r>
              <a:rPr lang="en-US" altLang="zh-Hans" sz="1200" dirty="0"/>
              <a:t>instant</a:t>
            </a:r>
            <a:r>
              <a:rPr lang="zh-Hans" altLang="en-US" sz="1200" dirty="0"/>
              <a:t> </a:t>
            </a:r>
            <a:r>
              <a:rPr lang="en-US" altLang="zh-Hans" sz="1200" dirty="0"/>
              <a:t>that</a:t>
            </a:r>
            <a:r>
              <a:rPr lang="zh-Hans" altLang="en-US" sz="1200" dirty="0"/>
              <a:t> </a:t>
            </a:r>
            <a:r>
              <a:rPr lang="en-US" altLang="zh-Hans" sz="1200" dirty="0"/>
              <a:t>t</a:t>
            </a:r>
            <a:r>
              <a:rPr lang="en-US" sz="1200" dirty="0"/>
              <a:t>he </a:t>
            </a:r>
            <a:r>
              <a:rPr lang="en-US" altLang="zh-Hans" sz="1200" dirty="0"/>
              <a:t>1st</a:t>
            </a:r>
            <a:r>
              <a:rPr lang="zh-Hans" altLang="en-US" sz="1200" dirty="0"/>
              <a:t> </a:t>
            </a:r>
            <a:r>
              <a:rPr lang="en-US" altLang="zh-Hans" sz="1200" dirty="0"/>
              <a:t>packet</a:t>
            </a:r>
            <a:r>
              <a:rPr lang="zh-Hans" altLang="en-US" sz="1200" dirty="0"/>
              <a:t> </a:t>
            </a:r>
            <a:r>
              <a:rPr lang="en-US" altLang="zh-Hans" sz="1200" dirty="0"/>
              <a:t>is</a:t>
            </a:r>
            <a:r>
              <a:rPr lang="zh-Hans" altLang="en-US" sz="1200" dirty="0"/>
              <a:t> </a:t>
            </a:r>
            <a:r>
              <a:rPr lang="en-US" altLang="zh-Hans" sz="1200" dirty="0"/>
              <a:t>sent</a:t>
            </a:r>
            <a:r>
              <a:rPr lang="zh-Hans" altLang="en-US" sz="1200" dirty="0"/>
              <a:t> </a:t>
            </a:r>
            <a:r>
              <a:rPr lang="en-US" altLang="zh-Hans" sz="1200" dirty="0"/>
              <a:t>to</a:t>
            </a:r>
            <a:r>
              <a:rPr lang="zh-Hans" altLang="en-US" sz="1200" dirty="0"/>
              <a:t> </a:t>
            </a:r>
            <a:r>
              <a:rPr lang="en-US" altLang="zh-Hans" sz="1200" dirty="0"/>
              <a:t>the</a:t>
            </a:r>
            <a:r>
              <a:rPr lang="zh-Hans" altLang="en-US" sz="1200" dirty="0"/>
              <a:t> </a:t>
            </a:r>
            <a:r>
              <a:rPr lang="en-US" altLang="zh-Hans" sz="1200" dirty="0"/>
              <a:t>(k-1)</a:t>
            </a:r>
            <a:r>
              <a:rPr lang="en-US" altLang="zh-Hans" sz="1200" dirty="0" err="1"/>
              <a:t>th</a:t>
            </a:r>
            <a:r>
              <a:rPr lang="zh-Hans" altLang="en-US" sz="1200" dirty="0"/>
              <a:t> </a:t>
            </a:r>
            <a:r>
              <a:rPr lang="en-US" altLang="zh-Hans" sz="1200" dirty="0"/>
              <a:t>hop,</a:t>
            </a:r>
            <a:r>
              <a:rPr lang="zh-Hans" altLang="en-US" sz="1200" dirty="0"/>
              <a:t> </a:t>
            </a:r>
            <a:r>
              <a:rPr lang="en-US" altLang="zh-Hans" sz="1200" dirty="0"/>
              <a:t>after</a:t>
            </a:r>
            <a:r>
              <a:rPr lang="en-US" sz="1200" dirty="0"/>
              <a:t> </a:t>
            </a:r>
            <a:r>
              <a:rPr lang="en-US" altLang="zh-Hans" sz="1200" i="1" dirty="0"/>
              <a:t>p/</a:t>
            </a:r>
            <a:r>
              <a:rPr lang="en-US" altLang="zh-Hans" sz="1200" i="1" dirty="0" err="1"/>
              <a:t>b</a:t>
            </a:r>
            <a:r>
              <a:rPr lang="en-US" altLang="zh-Hans" sz="1200" dirty="0" err="1"/>
              <a:t>+</a:t>
            </a:r>
            <a:r>
              <a:rPr lang="en-US" altLang="zh-Hans" sz="1200" i="1" dirty="0" err="1"/>
              <a:t>d</a:t>
            </a:r>
            <a:r>
              <a:rPr lang="zh-Hans" altLang="en-US" sz="1200" i="1" dirty="0"/>
              <a:t> </a:t>
            </a:r>
            <a:r>
              <a:rPr lang="en-US" altLang="zh-Hans" sz="1200" dirty="0"/>
              <a:t>more</a:t>
            </a:r>
            <a:r>
              <a:rPr lang="zh-Hans" altLang="en-US" sz="1200" dirty="0"/>
              <a:t> </a:t>
            </a:r>
            <a:r>
              <a:rPr lang="en-US" altLang="zh-Hans" sz="1200" dirty="0"/>
              <a:t>time,</a:t>
            </a:r>
            <a:r>
              <a:rPr lang="zh-Hans" altLang="en-US" sz="1200" dirty="0"/>
              <a:t> </a:t>
            </a:r>
            <a:r>
              <a:rPr lang="en-US" altLang="zh-Hans" sz="1200" dirty="0"/>
              <a:t>t</a:t>
            </a:r>
            <a:r>
              <a:rPr lang="en-US" sz="1200" dirty="0"/>
              <a:t>he </a:t>
            </a:r>
            <a:r>
              <a:rPr lang="en-US" altLang="zh-Hans" sz="1200" dirty="0"/>
              <a:t>1st</a:t>
            </a:r>
            <a:r>
              <a:rPr lang="zh-Hans" altLang="en-US" sz="1200" dirty="0"/>
              <a:t> </a:t>
            </a:r>
            <a:r>
              <a:rPr lang="en-US" altLang="zh-Hans" sz="1200" dirty="0"/>
              <a:t>packet</a:t>
            </a:r>
            <a:r>
              <a:rPr lang="zh-Hans" altLang="en-US" sz="1200" dirty="0"/>
              <a:t> </a:t>
            </a:r>
            <a:r>
              <a:rPr lang="en-US" altLang="zh-Hans" sz="1200" dirty="0"/>
              <a:t>is</a:t>
            </a:r>
            <a:r>
              <a:rPr lang="zh-Hans" altLang="en-US" sz="1200" dirty="0"/>
              <a:t> </a:t>
            </a:r>
            <a:r>
              <a:rPr lang="en-US" altLang="zh-Hans" sz="1200" dirty="0"/>
              <a:t>sent</a:t>
            </a:r>
            <a:r>
              <a:rPr lang="zh-Hans" altLang="en-US" sz="1200" dirty="0"/>
              <a:t> </a:t>
            </a:r>
            <a:r>
              <a:rPr lang="en-US" altLang="zh-Hans" sz="1200" dirty="0"/>
              <a:t>to</a:t>
            </a:r>
            <a:r>
              <a:rPr lang="zh-Hans" altLang="en-US" sz="1200" dirty="0"/>
              <a:t> </a:t>
            </a:r>
            <a:r>
              <a:rPr lang="en-US" altLang="zh-Hans" sz="1200" dirty="0"/>
              <a:t>the</a:t>
            </a:r>
            <a:r>
              <a:rPr lang="zh-Hans" altLang="en-US" sz="1200" dirty="0"/>
              <a:t> </a:t>
            </a:r>
            <a:r>
              <a:rPr lang="en-US" altLang="zh-Hans" sz="1200" dirty="0"/>
              <a:t>kth</a:t>
            </a:r>
            <a:r>
              <a:rPr lang="zh-Hans" altLang="en-US" sz="1200" dirty="0"/>
              <a:t> </a:t>
            </a:r>
            <a:r>
              <a:rPr lang="en-US" altLang="zh-Hans" sz="1200" dirty="0"/>
              <a:t>hop</a:t>
            </a:r>
            <a:r>
              <a:rPr lang="zh-Hans" altLang="en-US" sz="1200" dirty="0"/>
              <a:t> </a:t>
            </a:r>
            <a:r>
              <a:rPr lang="en-US" altLang="zh-Hans" sz="1200" dirty="0"/>
              <a:t>(i.e.,</a:t>
            </a:r>
            <a:r>
              <a:rPr lang="zh-Hans" altLang="en-US" sz="1200" dirty="0"/>
              <a:t> </a:t>
            </a:r>
            <a:r>
              <a:rPr lang="en-US" altLang="zh-Hans" sz="1200" dirty="0"/>
              <a:t>the</a:t>
            </a:r>
            <a:r>
              <a:rPr lang="zh-Hans" altLang="en-US" sz="1200" dirty="0"/>
              <a:t> </a:t>
            </a:r>
            <a:r>
              <a:rPr lang="en-US" altLang="zh-Hans" sz="1200" dirty="0"/>
              <a:t>destination)</a:t>
            </a:r>
            <a:r>
              <a:rPr lang="en-US" sz="1200" dirty="0"/>
              <a:t>.</a:t>
            </a:r>
            <a:r>
              <a:rPr lang="zh-Hans" altLang="en-US" sz="1200" dirty="0"/>
              <a:t> </a:t>
            </a:r>
            <a:r>
              <a:rPr lang="en-US" altLang="zh-Hans" sz="1200" dirty="0"/>
              <a:t>Why?</a:t>
            </a:r>
            <a:r>
              <a:rPr lang="zh-Hans" altLang="en-US" sz="1200" dirty="0"/>
              <a:t> </a:t>
            </a:r>
            <a:r>
              <a:rPr lang="en-US" altLang="zh-Hans" sz="1200" dirty="0"/>
              <a:t>Two</a:t>
            </a:r>
            <a:r>
              <a:rPr lang="zh-Hans" altLang="en-US" sz="1200" dirty="0"/>
              <a:t> </a:t>
            </a:r>
            <a:r>
              <a:rPr lang="en-US" altLang="zh-Hans" sz="1200" dirty="0"/>
              <a:t>reasons.</a:t>
            </a:r>
            <a:r>
              <a:rPr lang="zh-Hans" altLang="en-US" sz="1200" dirty="0"/>
              <a:t> </a:t>
            </a:r>
            <a:r>
              <a:rPr lang="en-US" altLang="zh-Hans" sz="1200" dirty="0"/>
              <a:t>First,</a:t>
            </a:r>
            <a:r>
              <a:rPr lang="zh-Hans" altLang="en-US" sz="1200" dirty="0"/>
              <a:t> </a:t>
            </a:r>
            <a:r>
              <a:rPr lang="en-US" dirty="0"/>
              <a:t>the propagation delay is  </a:t>
            </a:r>
            <a:r>
              <a:rPr lang="en-US" dirty="0">
                <a:solidFill>
                  <a:srgbClr val="FF0000"/>
                </a:solidFill>
              </a:rPr>
              <a:t>d  sec </a:t>
            </a:r>
            <a:r>
              <a:rPr lang="en-US" dirty="0"/>
              <a:t>per hop</a:t>
            </a:r>
            <a:r>
              <a:rPr lang="en-US" altLang="zh-Hans" dirty="0"/>
              <a:t>,</a:t>
            </a:r>
            <a:r>
              <a:rPr lang="zh-Hans" altLang="en-US" dirty="0"/>
              <a:t> </a:t>
            </a:r>
            <a:r>
              <a:rPr lang="en-US" altLang="zh-Hans" dirty="0"/>
              <a:t>so</a:t>
            </a:r>
            <a:r>
              <a:rPr lang="zh-Hans" altLang="en-US" dirty="0"/>
              <a:t> </a:t>
            </a:r>
            <a:r>
              <a:rPr lang="en-US" altLang="zh-Hans" dirty="0"/>
              <a:t>it</a:t>
            </a:r>
            <a:r>
              <a:rPr lang="zh-Hans" altLang="en-US" dirty="0"/>
              <a:t> </a:t>
            </a:r>
            <a:r>
              <a:rPr lang="en-US" altLang="zh-Hans" dirty="0"/>
              <a:t>takes</a:t>
            </a:r>
            <a:r>
              <a:rPr lang="zh-Hans" altLang="en-US" dirty="0"/>
              <a:t> </a:t>
            </a:r>
            <a:r>
              <a:rPr lang="en-US" altLang="zh-Hans" dirty="0"/>
              <a:t>time</a:t>
            </a:r>
            <a:r>
              <a:rPr lang="zh-Hans" altLang="en-US" dirty="0"/>
              <a:t> </a:t>
            </a:r>
            <a:r>
              <a:rPr lang="en-US" altLang="zh-Hans" dirty="0"/>
              <a:t>d</a:t>
            </a:r>
            <a:r>
              <a:rPr lang="zh-Hans" altLang="en-US" dirty="0"/>
              <a:t> </a:t>
            </a:r>
            <a:r>
              <a:rPr lang="en-US" altLang="zh-Hans" dirty="0"/>
              <a:t>for</a:t>
            </a:r>
            <a:r>
              <a:rPr lang="zh-Hans" altLang="en-US" dirty="0"/>
              <a:t> </a:t>
            </a:r>
            <a:r>
              <a:rPr lang="en-US" altLang="zh-Hans" dirty="0"/>
              <a:t>the</a:t>
            </a:r>
            <a:r>
              <a:rPr lang="zh-Hans" altLang="en-US" dirty="0"/>
              <a:t> </a:t>
            </a:r>
            <a:r>
              <a:rPr lang="en-US" altLang="zh-Hans" dirty="0"/>
              <a:t>first</a:t>
            </a:r>
            <a:r>
              <a:rPr lang="zh-Hans" altLang="en-US" dirty="0"/>
              <a:t> </a:t>
            </a:r>
            <a:r>
              <a:rPr lang="en-US" altLang="zh-Hans" dirty="0"/>
              <a:t>bit</a:t>
            </a:r>
            <a:r>
              <a:rPr lang="zh-Hans" altLang="en-US" dirty="0"/>
              <a:t> </a:t>
            </a:r>
            <a:r>
              <a:rPr lang="en-US" altLang="zh-Hans" dirty="0"/>
              <a:t>to</a:t>
            </a:r>
            <a:r>
              <a:rPr lang="zh-Hans" altLang="en-US" dirty="0"/>
              <a:t> </a:t>
            </a:r>
            <a:r>
              <a:rPr lang="en-US" altLang="zh-Hans" dirty="0"/>
              <a:t>travel</a:t>
            </a:r>
            <a:r>
              <a:rPr lang="zh-Hans" altLang="en-US" dirty="0"/>
              <a:t> </a:t>
            </a:r>
            <a:r>
              <a:rPr lang="en-US" altLang="zh-Hans" dirty="0"/>
              <a:t>from</a:t>
            </a:r>
            <a:r>
              <a:rPr lang="zh-Hans" altLang="en-US" dirty="0"/>
              <a:t> </a:t>
            </a:r>
            <a:r>
              <a:rPr lang="en-US" altLang="zh-Hans" dirty="0"/>
              <a:t>hop</a:t>
            </a:r>
            <a:r>
              <a:rPr lang="zh-Hans" altLang="en-US" dirty="0"/>
              <a:t> </a:t>
            </a:r>
            <a:r>
              <a:rPr lang="en-US" altLang="zh-Hans" dirty="0"/>
              <a:t>k-1</a:t>
            </a:r>
            <a:r>
              <a:rPr lang="zh-Hans" altLang="en-US" dirty="0"/>
              <a:t> </a:t>
            </a:r>
            <a:r>
              <a:rPr lang="en-US" altLang="zh-Hans" dirty="0"/>
              <a:t>to</a:t>
            </a:r>
            <a:r>
              <a:rPr lang="zh-Hans" altLang="en-US" dirty="0"/>
              <a:t> </a:t>
            </a:r>
            <a:r>
              <a:rPr lang="en-US" altLang="zh-Hans" sz="1200" dirty="0"/>
              <a:t>the</a:t>
            </a:r>
            <a:r>
              <a:rPr lang="zh-Hans" altLang="en-US" sz="1200" dirty="0"/>
              <a:t> </a:t>
            </a:r>
            <a:r>
              <a:rPr lang="en-US" altLang="zh-Hans" sz="1200" dirty="0"/>
              <a:t>destination</a:t>
            </a:r>
            <a:r>
              <a:rPr lang="en-US" altLang="zh-Hans" dirty="0"/>
              <a:t>.</a:t>
            </a:r>
            <a:r>
              <a:rPr lang="zh-Hans" altLang="en-US" dirty="0"/>
              <a:t> </a:t>
            </a:r>
            <a:r>
              <a:rPr lang="en-US" altLang="zh-Hans" dirty="0"/>
              <a:t>Second,</a:t>
            </a:r>
            <a:r>
              <a:rPr lang="zh-Hans" altLang="en-US" dirty="0"/>
              <a:t> </a:t>
            </a:r>
            <a:r>
              <a:rPr lang="en-US" altLang="zh-Hans" dirty="0"/>
              <a:t>because</a:t>
            </a:r>
            <a:r>
              <a:rPr lang="zh-Hans" altLang="en-US" dirty="0"/>
              <a:t> </a:t>
            </a:r>
            <a:r>
              <a:rPr lang="en-US" altLang="zh-Hans" sz="1200" dirty="0"/>
              <a:t>each</a:t>
            </a:r>
            <a:r>
              <a:rPr lang="zh-Hans" altLang="en-US" sz="1200" dirty="0"/>
              <a:t> </a:t>
            </a:r>
            <a:r>
              <a:rPr lang="en-US" altLang="zh-Hans" sz="1200" dirty="0"/>
              <a:t>packet</a:t>
            </a:r>
            <a:r>
              <a:rPr lang="zh-Hans" altLang="en-US" sz="1200" dirty="0"/>
              <a:t> </a:t>
            </a:r>
            <a:r>
              <a:rPr lang="en-US" altLang="zh-Hans" sz="1200" dirty="0"/>
              <a:t>has</a:t>
            </a:r>
            <a:r>
              <a:rPr lang="zh-Hans" altLang="en-US" sz="1200" dirty="0"/>
              <a:t> </a:t>
            </a:r>
            <a:r>
              <a:rPr lang="en-US" altLang="zh-Hans" sz="1200" dirty="0"/>
              <a:t>p</a:t>
            </a:r>
            <a:r>
              <a:rPr lang="zh-Hans" altLang="en-US" sz="1200" dirty="0"/>
              <a:t> </a:t>
            </a:r>
            <a:r>
              <a:rPr lang="en-US" altLang="zh-Hans" sz="1200" dirty="0"/>
              <a:t>bits,</a:t>
            </a:r>
            <a:r>
              <a:rPr lang="zh-Hans" altLang="en-US" sz="1200" dirty="0"/>
              <a:t> </a:t>
            </a:r>
            <a:r>
              <a:rPr lang="en-US" altLang="zh-Hans" sz="1200" dirty="0"/>
              <a:t>from</a:t>
            </a:r>
            <a:r>
              <a:rPr lang="zh-Hans" altLang="en-US" sz="1200" dirty="0"/>
              <a:t> </a:t>
            </a:r>
            <a:r>
              <a:rPr lang="en-US" altLang="zh-Hans" sz="1200" dirty="0"/>
              <a:t>the</a:t>
            </a:r>
            <a:r>
              <a:rPr lang="zh-Hans" altLang="en-US" sz="1200" dirty="0"/>
              <a:t> </a:t>
            </a:r>
            <a:r>
              <a:rPr lang="en-US" altLang="zh-Hans" sz="1200" dirty="0"/>
              <a:t>time</a:t>
            </a:r>
            <a:r>
              <a:rPr lang="zh-Hans" altLang="en-US" sz="1200" dirty="0"/>
              <a:t> </a:t>
            </a:r>
            <a:r>
              <a:rPr lang="en-US" altLang="zh-Hans" sz="1200" dirty="0"/>
              <a:t>the</a:t>
            </a:r>
            <a:r>
              <a:rPr lang="zh-Hans" altLang="en-US" sz="1200" dirty="0"/>
              <a:t> </a:t>
            </a:r>
            <a:r>
              <a:rPr lang="en-US" altLang="zh-Hans" sz="1200" dirty="0"/>
              <a:t>first</a:t>
            </a:r>
            <a:r>
              <a:rPr lang="zh-Hans" altLang="en-US" sz="1200" dirty="0"/>
              <a:t> </a:t>
            </a:r>
            <a:r>
              <a:rPr lang="en-US" altLang="zh-Hans" sz="1200" dirty="0"/>
              <a:t>bit</a:t>
            </a:r>
            <a:r>
              <a:rPr lang="zh-Hans" altLang="en-US" sz="1200" dirty="0"/>
              <a:t> </a:t>
            </a:r>
            <a:r>
              <a:rPr lang="en-US" altLang="zh-Hans" sz="1200" dirty="0"/>
              <a:t>is</a:t>
            </a:r>
            <a:r>
              <a:rPr lang="zh-Hans" altLang="en-US" sz="1200" dirty="0"/>
              <a:t> </a:t>
            </a:r>
            <a:r>
              <a:rPr lang="en-US" altLang="zh-Hans" sz="1200" dirty="0"/>
              <a:t>received</a:t>
            </a:r>
            <a:r>
              <a:rPr lang="zh-Hans" altLang="en-US" sz="1200" dirty="0"/>
              <a:t> </a:t>
            </a:r>
            <a:r>
              <a:rPr lang="en-US" altLang="zh-Hans" sz="1200" dirty="0"/>
              <a:t>by</a:t>
            </a:r>
            <a:r>
              <a:rPr lang="zh-Hans" altLang="en-US" sz="1200" dirty="0"/>
              <a:t> </a:t>
            </a:r>
            <a:r>
              <a:rPr lang="en-US" altLang="zh-Hans" sz="1200" dirty="0"/>
              <a:t>the</a:t>
            </a:r>
            <a:r>
              <a:rPr lang="zh-Hans" altLang="en-US" sz="1200" dirty="0"/>
              <a:t> </a:t>
            </a:r>
            <a:r>
              <a:rPr lang="en-US" altLang="zh-Hans" sz="1200" dirty="0"/>
              <a:t>destination,</a:t>
            </a:r>
            <a:r>
              <a:rPr lang="zh-Hans" altLang="en-US" sz="1200" dirty="0"/>
              <a:t> </a:t>
            </a:r>
            <a:r>
              <a:rPr lang="en-US" altLang="zh-Hans" sz="1200" dirty="0"/>
              <a:t>it</a:t>
            </a:r>
            <a:r>
              <a:rPr lang="zh-Hans" altLang="en-US" sz="1200" dirty="0"/>
              <a:t> </a:t>
            </a:r>
            <a:r>
              <a:rPr lang="en-US" altLang="zh-Hans" sz="1200" dirty="0"/>
              <a:t>takes</a:t>
            </a:r>
            <a:r>
              <a:rPr lang="zh-Hans" altLang="en-US" sz="1200" dirty="0"/>
              <a:t> </a:t>
            </a:r>
            <a:r>
              <a:rPr lang="en-US" altLang="zh-Hans" sz="1200" dirty="0"/>
              <a:t>p/b</a:t>
            </a:r>
            <a:r>
              <a:rPr lang="zh-Hans" altLang="en-US" sz="1200" dirty="0"/>
              <a:t> </a:t>
            </a:r>
            <a:r>
              <a:rPr lang="en-US" altLang="zh-Hans" sz="1200" dirty="0"/>
              <a:t>more</a:t>
            </a:r>
            <a:r>
              <a:rPr lang="zh-Hans" altLang="en-US" sz="1200" dirty="0"/>
              <a:t> </a:t>
            </a:r>
            <a:r>
              <a:rPr lang="en-US" altLang="zh-Hans" sz="1200" dirty="0"/>
              <a:t>time</a:t>
            </a:r>
            <a:r>
              <a:rPr lang="zh-Hans" altLang="en-US" sz="1200" dirty="0"/>
              <a:t> </a:t>
            </a:r>
            <a:r>
              <a:rPr lang="en-US" altLang="zh-Hans" sz="1200" dirty="0"/>
              <a:t>for</a:t>
            </a:r>
            <a:r>
              <a:rPr lang="zh-Hans" altLang="en-US" sz="1200" dirty="0"/>
              <a:t> </a:t>
            </a:r>
            <a:r>
              <a:rPr lang="en-US" altLang="zh-Hans" sz="1200" dirty="0"/>
              <a:t>bit</a:t>
            </a:r>
            <a:r>
              <a:rPr lang="zh-Hans" altLang="en-US" sz="1200" dirty="0"/>
              <a:t> </a:t>
            </a:r>
            <a:r>
              <a:rPr lang="en-US" altLang="zh-Hans" sz="1200" dirty="0"/>
              <a:t>p</a:t>
            </a:r>
            <a:r>
              <a:rPr lang="zh-Hans" altLang="en-US" sz="1200" dirty="0"/>
              <a:t> </a:t>
            </a:r>
            <a:r>
              <a:rPr lang="en-US" altLang="zh-Hans" sz="1200" dirty="0"/>
              <a:t>to</a:t>
            </a:r>
            <a:r>
              <a:rPr lang="zh-Hans" altLang="en-US" sz="1200" dirty="0"/>
              <a:t> </a:t>
            </a:r>
            <a:r>
              <a:rPr lang="en-US" altLang="zh-Hans" sz="1200" dirty="0"/>
              <a:t>be</a:t>
            </a:r>
            <a:r>
              <a:rPr lang="zh-Hans" altLang="en-US" sz="1200" dirty="0"/>
              <a:t> </a:t>
            </a:r>
            <a:r>
              <a:rPr lang="en-US" altLang="zh-Hans" sz="1200" dirty="0"/>
              <a:t>received</a:t>
            </a:r>
            <a:r>
              <a:rPr lang="zh-Hans" altLang="en-US" sz="1200" dirty="0"/>
              <a:t> </a:t>
            </a:r>
            <a:r>
              <a:rPr lang="en-US" altLang="zh-Hans" sz="1200" dirty="0"/>
              <a:t>by</a:t>
            </a:r>
            <a:r>
              <a:rPr lang="zh-Hans" altLang="en-US" sz="1200" dirty="0"/>
              <a:t> </a:t>
            </a:r>
            <a:r>
              <a:rPr lang="en-US" altLang="zh-Hans" sz="1200" dirty="0"/>
              <a:t>the</a:t>
            </a:r>
            <a:r>
              <a:rPr lang="zh-Hans" altLang="en-US" sz="1200" dirty="0"/>
              <a:t> </a:t>
            </a:r>
            <a:r>
              <a:rPr lang="en-US" altLang="zh-Hans" sz="1200" dirty="0"/>
              <a:t>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200" dirty="0"/>
              <a:t>Now</a:t>
            </a:r>
            <a:r>
              <a:rPr lang="zh-Hans" altLang="en-US" sz="1200" dirty="0"/>
              <a:t> </a:t>
            </a:r>
            <a:r>
              <a:rPr lang="en-US" altLang="zh-Hans" sz="1200" dirty="0"/>
              <a:t>assume</a:t>
            </a:r>
            <a:r>
              <a:rPr lang="zh-Hans" altLang="en-US" sz="1200" dirty="0"/>
              <a:t> </a:t>
            </a:r>
            <a:r>
              <a:rPr lang="en-US" altLang="zh-Hans" sz="1200" dirty="0"/>
              <a:t>the</a:t>
            </a:r>
            <a:r>
              <a:rPr lang="zh-Hans" altLang="en-US" sz="1200" dirty="0"/>
              <a:t> </a:t>
            </a:r>
            <a:r>
              <a:rPr lang="en-US" altLang="zh-Hans" sz="1200" dirty="0"/>
              <a:t>destination</a:t>
            </a:r>
            <a:r>
              <a:rPr lang="zh-Hans" altLang="en-US" sz="1200" dirty="0"/>
              <a:t> </a:t>
            </a:r>
            <a:r>
              <a:rPr lang="en-US" altLang="zh-Hans" sz="1200" dirty="0"/>
              <a:t>gets</a:t>
            </a:r>
            <a:r>
              <a:rPr lang="zh-Hans" altLang="en-US" sz="1200" dirty="0"/>
              <a:t> </a:t>
            </a:r>
            <a:r>
              <a:rPr lang="en-US" altLang="zh-Hans" sz="1200" dirty="0"/>
              <a:t>t</a:t>
            </a:r>
            <a:r>
              <a:rPr lang="en-US" sz="1200" dirty="0"/>
              <a:t>he </a:t>
            </a:r>
            <a:r>
              <a:rPr lang="en-US" altLang="zh-Hans" sz="1200" dirty="0"/>
              <a:t>1st</a:t>
            </a:r>
            <a:r>
              <a:rPr lang="zh-Hans" altLang="en-US" sz="1200" dirty="0"/>
              <a:t> </a:t>
            </a:r>
            <a:r>
              <a:rPr lang="en-US" altLang="zh-Hans" sz="1200" dirty="0"/>
              <a:t>packet,</a:t>
            </a:r>
            <a:r>
              <a:rPr lang="zh-Hans" altLang="en-US" sz="1200" dirty="0"/>
              <a:t> </a:t>
            </a:r>
            <a:r>
              <a:rPr lang="en-US" altLang="zh-Hans" sz="1200" dirty="0"/>
              <a:t>it</a:t>
            </a:r>
            <a:r>
              <a:rPr lang="zh-Hans" altLang="en-US" sz="1200" dirty="0"/>
              <a:t> </a:t>
            </a:r>
            <a:r>
              <a:rPr lang="en-US" altLang="zh-Hans" sz="1200" dirty="0"/>
              <a:t>takes</a:t>
            </a:r>
            <a:r>
              <a:rPr lang="zh-Hans" altLang="en-US" sz="1200" dirty="0"/>
              <a:t> </a:t>
            </a:r>
            <a:r>
              <a:rPr lang="en-US" altLang="zh-Hans" sz="1200" dirty="0"/>
              <a:t>(</a:t>
            </a:r>
            <a:r>
              <a:rPr lang="en-US" altLang="zh-Hans" sz="1200" i="1" dirty="0"/>
              <a:t>x</a:t>
            </a:r>
            <a:r>
              <a:rPr lang="en-US" altLang="zh-Hans" sz="1200" dirty="0"/>
              <a:t>-</a:t>
            </a:r>
            <a:r>
              <a:rPr lang="en-US" altLang="zh-Hans" sz="1200" i="1" dirty="0"/>
              <a:t>p</a:t>
            </a:r>
            <a:r>
              <a:rPr lang="en-US" altLang="zh-Hans" sz="1200" dirty="0"/>
              <a:t>)</a:t>
            </a:r>
            <a:r>
              <a:rPr lang="en-US" altLang="zh-Hans" sz="1200" i="1" dirty="0"/>
              <a:t>/b</a:t>
            </a:r>
            <a:r>
              <a:rPr lang="zh-Hans" altLang="en-US" sz="1200" i="1" dirty="0"/>
              <a:t> </a:t>
            </a:r>
            <a:r>
              <a:rPr lang="en-US" altLang="zh-Hans" sz="1200" dirty="0"/>
              <a:t>more</a:t>
            </a:r>
            <a:r>
              <a:rPr lang="zh-Hans" altLang="en-US" sz="1200" dirty="0"/>
              <a:t> </a:t>
            </a:r>
            <a:r>
              <a:rPr lang="en-US" altLang="zh-Hans" sz="1200" dirty="0"/>
              <a:t>time</a:t>
            </a:r>
            <a:r>
              <a:rPr lang="zh-Hans" altLang="en-US" sz="1200" dirty="0"/>
              <a:t> </a:t>
            </a:r>
            <a:r>
              <a:rPr lang="en-US" altLang="zh-Hans" sz="1200" dirty="0"/>
              <a:t>for</a:t>
            </a:r>
            <a:r>
              <a:rPr lang="zh-Hans" altLang="en-US" sz="1200" dirty="0"/>
              <a:t> </a:t>
            </a:r>
            <a:r>
              <a:rPr lang="en-US" altLang="zh-Hans" sz="1200" dirty="0"/>
              <a:t>the</a:t>
            </a:r>
            <a:r>
              <a:rPr lang="zh-Hans" altLang="en-US" sz="1200" dirty="0"/>
              <a:t> </a:t>
            </a:r>
            <a:r>
              <a:rPr lang="en-US" altLang="zh-Hans" sz="1200" dirty="0"/>
              <a:t>destination</a:t>
            </a:r>
            <a:r>
              <a:rPr lang="zh-Hans" altLang="en-US" sz="1200" dirty="0"/>
              <a:t> </a:t>
            </a:r>
            <a:r>
              <a:rPr lang="en-US" altLang="zh-Hans" sz="1200" dirty="0"/>
              <a:t>to</a:t>
            </a:r>
            <a:r>
              <a:rPr lang="zh-Hans" altLang="en-US" sz="1200" dirty="0"/>
              <a:t> </a:t>
            </a:r>
            <a:r>
              <a:rPr lang="en-US" altLang="zh-Hans" sz="1200" dirty="0"/>
              <a:t>get</a:t>
            </a:r>
            <a:r>
              <a:rPr lang="zh-Hans" altLang="en-US" sz="1200" dirty="0"/>
              <a:t> </a:t>
            </a:r>
            <a:r>
              <a:rPr lang="en-US" altLang="zh-Hans" sz="1200" dirty="0"/>
              <a:t>t</a:t>
            </a:r>
            <a:r>
              <a:rPr lang="en-US" sz="1200" dirty="0"/>
              <a:t>he </a:t>
            </a:r>
            <a:r>
              <a:rPr lang="en-US" altLang="zh-Hans" sz="1200" dirty="0"/>
              <a:t>last</a:t>
            </a:r>
            <a:r>
              <a:rPr lang="zh-Hans" altLang="en-US" sz="1200" dirty="0"/>
              <a:t> </a:t>
            </a:r>
            <a:r>
              <a:rPr lang="en-US" altLang="zh-Hans" sz="1200" dirty="0"/>
              <a:t>packet,</a:t>
            </a:r>
            <a:r>
              <a:rPr lang="zh-Hans" altLang="en-US" sz="1200" dirty="0"/>
              <a:t> </a:t>
            </a:r>
            <a:r>
              <a:rPr lang="en-US" altLang="zh-Hans" sz="1200" dirty="0"/>
              <a:t>because</a:t>
            </a:r>
            <a:r>
              <a:rPr lang="zh-Hans" altLang="en-US" sz="1200" dirty="0"/>
              <a:t> </a:t>
            </a:r>
            <a:r>
              <a:rPr lang="en-US" altLang="zh-Hans" sz="1200" dirty="0"/>
              <a:t>there</a:t>
            </a:r>
            <a:r>
              <a:rPr lang="zh-Hans" altLang="en-US" sz="1200" dirty="0"/>
              <a:t> </a:t>
            </a:r>
            <a:r>
              <a:rPr lang="en-US" altLang="zh-Hans" sz="1200" dirty="0"/>
              <a:t>are</a:t>
            </a:r>
            <a:r>
              <a:rPr lang="zh-Hans" altLang="en-US" sz="1200" dirty="0"/>
              <a:t> </a:t>
            </a:r>
            <a:r>
              <a:rPr lang="en-US" altLang="zh-Hans" sz="1200" dirty="0"/>
              <a:t>x-p</a:t>
            </a:r>
            <a:r>
              <a:rPr lang="zh-Hans" altLang="en-US" sz="1200" dirty="0"/>
              <a:t> </a:t>
            </a:r>
            <a:r>
              <a:rPr lang="en-US" altLang="zh-Hans" sz="1200" dirty="0"/>
              <a:t>bits</a:t>
            </a:r>
            <a:r>
              <a:rPr lang="zh-Hans" altLang="en-US" sz="1200" dirty="0"/>
              <a:t> </a:t>
            </a:r>
            <a:r>
              <a:rPr lang="en-US" altLang="zh-Hans" sz="1200" dirty="0"/>
              <a:t>and</a:t>
            </a:r>
            <a:r>
              <a:rPr lang="zh-Hans" altLang="en-US" sz="1200" dirty="0"/>
              <a:t> </a:t>
            </a:r>
            <a:r>
              <a:rPr lang="en-US" dirty="0"/>
              <a:t>the data </a:t>
            </a:r>
            <a:r>
              <a:rPr lang="en-US" altLang="zh-Hans" dirty="0"/>
              <a:t>transfer</a:t>
            </a:r>
            <a:r>
              <a:rPr lang="zh-Hans" altLang="en-US" dirty="0"/>
              <a:t> </a:t>
            </a:r>
            <a:r>
              <a:rPr lang="en-US" altLang="zh-Hans" dirty="0"/>
              <a:t>speed</a:t>
            </a:r>
            <a:r>
              <a:rPr lang="en-US" dirty="0"/>
              <a:t> is </a:t>
            </a:r>
            <a:r>
              <a:rPr lang="en-US" dirty="0">
                <a:solidFill>
                  <a:srgbClr val="FF0000"/>
                </a:solidFill>
              </a:rPr>
              <a:t>b bps</a:t>
            </a:r>
            <a:r>
              <a:rPr lang="en-US" altLang="zh-Hans" sz="1200" dirty="0">
                <a:solidFill>
                  <a:srgbClr val="FF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200" dirty="0"/>
              <a:t>Summing</a:t>
            </a:r>
            <a:r>
              <a:rPr lang="zh-Hans" altLang="en-US" sz="1200" dirty="0"/>
              <a:t> </a:t>
            </a:r>
            <a:r>
              <a:rPr lang="en-US" altLang="zh-Hans" sz="1200" dirty="0"/>
              <a:t>up</a:t>
            </a:r>
            <a:r>
              <a:rPr lang="zh-Hans" altLang="en-US" sz="1200" dirty="0"/>
              <a:t> </a:t>
            </a:r>
            <a:r>
              <a:rPr lang="en-US" altLang="zh-Hans" sz="1200" dirty="0"/>
              <a:t>these</a:t>
            </a:r>
            <a:r>
              <a:rPr lang="zh-Hans" altLang="en-US" sz="1200" dirty="0"/>
              <a:t> </a:t>
            </a:r>
            <a:r>
              <a:rPr lang="en-US" altLang="zh-Hans" sz="1200" dirty="0"/>
              <a:t>quantities,</a:t>
            </a:r>
            <a:r>
              <a:rPr lang="zh-Hans" altLang="en-US" sz="1200" dirty="0"/>
              <a:t> </a:t>
            </a:r>
            <a:r>
              <a:rPr lang="en-US" altLang="zh-Hans" sz="1200" dirty="0"/>
              <a:t>we</a:t>
            </a:r>
            <a:r>
              <a:rPr lang="zh-Hans" altLang="en-US" sz="1200" dirty="0"/>
              <a:t> </a:t>
            </a:r>
            <a:r>
              <a:rPr lang="en-US" altLang="zh-Hans" sz="1200" dirty="0"/>
              <a:t>compute</a:t>
            </a:r>
            <a:r>
              <a:rPr lang="zh-Hans" altLang="en-US" sz="1200" dirty="0"/>
              <a:t> </a:t>
            </a:r>
            <a:r>
              <a:rPr lang="en-US" altLang="zh-Hans" sz="1200" dirty="0"/>
              <a:t>the</a:t>
            </a:r>
            <a:r>
              <a:rPr lang="zh-Hans" altLang="en-US" sz="1200" dirty="0"/>
              <a:t> </a:t>
            </a:r>
            <a:r>
              <a:rPr lang="en-US" altLang="zh-Hans" sz="1200" dirty="0"/>
              <a:t>Total</a:t>
            </a:r>
            <a:r>
              <a:rPr lang="zh-Hans" altLang="en-US" sz="1200" dirty="0"/>
              <a:t> </a:t>
            </a:r>
            <a:r>
              <a:rPr lang="en-US" sz="1200" dirty="0"/>
              <a:t>delay</a:t>
            </a:r>
            <a:r>
              <a:rPr lang="zh-Hans" altLang="en-US" sz="1200" dirty="0"/>
              <a:t> </a:t>
            </a:r>
            <a:r>
              <a:rPr lang="en-US" altLang="zh-Hans" sz="1200" dirty="0"/>
              <a:t>as</a:t>
            </a:r>
            <a:r>
              <a:rPr lang="zh-Hans" altLang="en-US" sz="1200" dirty="0"/>
              <a:t> </a:t>
            </a:r>
            <a:r>
              <a:rPr lang="en-US" sz="1200" i="1" dirty="0"/>
              <a:t>x/b </a:t>
            </a:r>
            <a:r>
              <a:rPr lang="en-US" sz="1200" dirty="0"/>
              <a:t>+ (</a:t>
            </a:r>
            <a:r>
              <a:rPr lang="en-US" sz="1200" i="1" dirty="0"/>
              <a:t>k </a:t>
            </a:r>
            <a:r>
              <a:rPr lang="en-US" sz="1200" dirty="0"/>
              <a:t>− 1)</a:t>
            </a:r>
            <a:r>
              <a:rPr lang="en-US" sz="1200" i="1" dirty="0"/>
              <a:t>p/b </a:t>
            </a:r>
            <a:r>
              <a:rPr lang="en-US" sz="1200" dirty="0"/>
              <a:t>+ </a:t>
            </a:r>
            <a:r>
              <a:rPr lang="en-US" sz="1200" i="1" dirty="0" err="1"/>
              <a:t>kd</a:t>
            </a:r>
            <a:r>
              <a:rPr lang="en-US" altLang="zh-Hans" sz="1200" i="1" dirty="0"/>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B8D0F66B-42DE-3946-AA51-6614009B2F10}" type="slidenum">
              <a:rPr lang="en-US" smtClean="0"/>
              <a:t>13</a:t>
            </a:fld>
            <a:endParaRPr lang="en-US"/>
          </a:p>
        </p:txBody>
      </p:sp>
    </p:spTree>
    <p:extLst>
      <p:ext uri="{BB962C8B-B14F-4D97-AF65-F5344CB8AC3E}">
        <p14:creationId xmlns:p14="http://schemas.microsoft.com/office/powerpoint/2010/main" val="2700715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dirty="0"/>
              <a:t>We</a:t>
            </a:r>
            <a:r>
              <a:rPr lang="zh-Hans" altLang="en-US" dirty="0"/>
              <a:t> </a:t>
            </a:r>
            <a:r>
              <a:rPr lang="en-US" altLang="zh-Hans" dirty="0"/>
              <a:t>have</a:t>
            </a:r>
            <a:r>
              <a:rPr lang="zh-Hans" altLang="en-US" dirty="0"/>
              <a:t> </a:t>
            </a:r>
            <a:r>
              <a:rPr lang="en-US" altLang="zh-Hans" dirty="0"/>
              <a:t>obtained</a:t>
            </a:r>
            <a:r>
              <a:rPr lang="zh-Hans" altLang="en-US" dirty="0"/>
              <a:t> </a:t>
            </a:r>
            <a:r>
              <a:rPr lang="en-US" altLang="zh-Hans" dirty="0"/>
              <a:t>these</a:t>
            </a:r>
            <a:r>
              <a:rPr lang="zh-Hans" altLang="en-US" dirty="0"/>
              <a:t> </a:t>
            </a:r>
            <a:r>
              <a:rPr lang="en-US" altLang="zh-Hans" dirty="0"/>
              <a:t>two</a:t>
            </a:r>
            <a:r>
              <a:rPr lang="zh-Hans" altLang="en-US" dirty="0"/>
              <a:t> </a:t>
            </a:r>
            <a:r>
              <a:rPr lang="en-US" altLang="zh-Hans" dirty="0"/>
              <a:t>results.</a:t>
            </a:r>
            <a:r>
              <a:rPr lang="zh-Hans" altLang="en-US" dirty="0"/>
              <a:t> </a:t>
            </a:r>
            <a:r>
              <a:rPr lang="en-US" altLang="zh-Hans" dirty="0"/>
              <a:t>Then</a:t>
            </a:r>
            <a:r>
              <a:rPr lang="zh-Hans" altLang="en-US" dirty="0"/>
              <a:t> </a:t>
            </a:r>
            <a:r>
              <a:rPr lang="en-US" altLang="zh-Hans" dirty="0"/>
              <a:t>T</a:t>
            </a:r>
            <a:r>
              <a:rPr lang="en-US" dirty="0"/>
              <a:t>he total delay</a:t>
            </a:r>
            <a:r>
              <a:rPr lang="zh-Hans" altLang="en-US" dirty="0"/>
              <a:t> </a:t>
            </a:r>
            <a:r>
              <a:rPr lang="en-US" altLang="zh-Hans" dirty="0"/>
              <a:t>with</a:t>
            </a:r>
            <a:r>
              <a:rPr lang="zh-Hans" altLang="en-US" dirty="0"/>
              <a:t> </a:t>
            </a:r>
            <a:r>
              <a:rPr lang="en-US" dirty="0"/>
              <a:t>packet switching</a:t>
            </a:r>
            <a:r>
              <a:rPr lang="zh-Hans" altLang="en-US" dirty="0"/>
              <a:t> </a:t>
            </a:r>
            <a:r>
              <a:rPr lang="en-US" altLang="zh-Hans" dirty="0"/>
              <a:t>is</a:t>
            </a:r>
            <a:r>
              <a:rPr lang="zh-Hans" altLang="en-US" dirty="0"/>
              <a:t> </a:t>
            </a:r>
            <a:r>
              <a:rPr lang="en-US" altLang="zh-Hans" dirty="0"/>
              <a:t>smaller</a:t>
            </a:r>
            <a:r>
              <a:rPr lang="zh-Hans" altLang="en-US" dirty="0"/>
              <a:t> </a:t>
            </a:r>
            <a:r>
              <a:rPr lang="en-US" altLang="zh-Hans" dirty="0">
                <a:solidFill>
                  <a:srgbClr val="FF0000"/>
                </a:solidFill>
              </a:rPr>
              <a:t>if</a:t>
            </a:r>
            <a:r>
              <a:rPr lang="zh-Hans" altLang="en-US" dirty="0">
                <a:solidFill>
                  <a:srgbClr val="FF0000"/>
                </a:solidFill>
              </a:rPr>
              <a:t> </a:t>
            </a:r>
            <a:r>
              <a:rPr lang="en-US" altLang="zh-Hans" dirty="0">
                <a:solidFill>
                  <a:srgbClr val="FF0000"/>
                </a:solidFill>
              </a:rPr>
              <a:t>we</a:t>
            </a:r>
            <a:r>
              <a:rPr lang="zh-Hans" altLang="en-US" dirty="0">
                <a:solidFill>
                  <a:srgbClr val="FF0000"/>
                </a:solidFill>
              </a:rPr>
              <a:t> </a:t>
            </a:r>
            <a:r>
              <a:rPr lang="en-US" altLang="zh-Hans" dirty="0">
                <a:solidFill>
                  <a:srgbClr val="FF0000"/>
                </a:solidFill>
              </a:rPr>
              <a:t>have</a:t>
            </a:r>
            <a:r>
              <a:rPr lang="zh-Hans" altLang="en-US" dirty="0">
                <a:solidFill>
                  <a:srgbClr val="FF0000"/>
                </a:solidFill>
              </a:rPr>
              <a:t> </a:t>
            </a:r>
            <a:r>
              <a:rPr lang="en-US" i="1" dirty="0">
                <a:solidFill>
                  <a:srgbClr val="FF0000"/>
                </a:solidFill>
              </a:rPr>
              <a:t>x/b </a:t>
            </a:r>
            <a:r>
              <a:rPr lang="en-US" dirty="0">
                <a:solidFill>
                  <a:srgbClr val="FF0000"/>
                </a:solidFill>
              </a:rPr>
              <a:t>+ (</a:t>
            </a:r>
            <a:r>
              <a:rPr lang="en-US" i="1" dirty="0">
                <a:solidFill>
                  <a:srgbClr val="FF0000"/>
                </a:solidFill>
              </a:rPr>
              <a:t>k </a:t>
            </a:r>
            <a:r>
              <a:rPr lang="en-US" dirty="0">
                <a:solidFill>
                  <a:srgbClr val="FF0000"/>
                </a:solidFill>
              </a:rPr>
              <a:t>− 1)</a:t>
            </a:r>
            <a:r>
              <a:rPr lang="en-US" i="1" dirty="0">
                <a:solidFill>
                  <a:srgbClr val="FF0000"/>
                </a:solidFill>
              </a:rPr>
              <a:t>p/b </a:t>
            </a:r>
            <a:r>
              <a:rPr lang="en-US" dirty="0">
                <a:solidFill>
                  <a:srgbClr val="FF0000"/>
                </a:solidFill>
              </a:rPr>
              <a:t>+ </a:t>
            </a:r>
            <a:r>
              <a:rPr lang="en-US" i="1" dirty="0" err="1">
                <a:solidFill>
                  <a:srgbClr val="FF0000"/>
                </a:solidFill>
              </a:rPr>
              <a:t>kd</a:t>
            </a:r>
            <a:r>
              <a:rPr lang="en-US" i="1" dirty="0">
                <a:solidFill>
                  <a:srgbClr val="FF0000"/>
                </a:solidFill>
              </a:rPr>
              <a:t> </a:t>
            </a:r>
            <a:r>
              <a:rPr lang="en-US" altLang="zh-Hans" dirty="0">
                <a:solidFill>
                  <a:srgbClr val="FF0000"/>
                </a:solidFill>
              </a:rPr>
              <a:t>&lt;</a:t>
            </a:r>
            <a:r>
              <a:rPr lang="zh-Hans" altLang="en-US" dirty="0">
                <a:solidFill>
                  <a:srgbClr val="FF0000"/>
                </a:solidFill>
              </a:rPr>
              <a:t> </a:t>
            </a:r>
            <a:r>
              <a:rPr lang="en-US" i="1" dirty="0">
                <a:solidFill>
                  <a:srgbClr val="FF0000"/>
                </a:solidFill>
              </a:rPr>
              <a:t>s </a:t>
            </a:r>
            <a:r>
              <a:rPr lang="en-US" dirty="0">
                <a:solidFill>
                  <a:srgbClr val="FF0000"/>
                </a:solidFill>
              </a:rPr>
              <a:t>+ </a:t>
            </a:r>
            <a:r>
              <a:rPr lang="en-US" i="1" dirty="0">
                <a:solidFill>
                  <a:srgbClr val="FF0000"/>
                </a:solidFill>
              </a:rPr>
              <a:t>x/b </a:t>
            </a:r>
            <a:r>
              <a:rPr lang="en-US" dirty="0">
                <a:solidFill>
                  <a:srgbClr val="FF0000"/>
                </a:solidFill>
              </a:rPr>
              <a:t>+ </a:t>
            </a:r>
            <a:r>
              <a:rPr lang="en-US" i="1" dirty="0" err="1">
                <a:solidFill>
                  <a:srgbClr val="FF0000"/>
                </a:solidFill>
              </a:rPr>
              <a:t>kd</a:t>
            </a:r>
            <a:r>
              <a:rPr lang="en-US" altLang="zh-Hans" i="1" dirty="0">
                <a:solidFill>
                  <a:srgbClr val="FF0000"/>
                </a:solidFill>
              </a:rPr>
              <a:t>;</a:t>
            </a:r>
            <a:r>
              <a:rPr lang="zh-Hans" altLang="en-US" i="1" dirty="0">
                <a:solidFill>
                  <a:srgbClr val="FF0000"/>
                </a:solidFill>
              </a:rPr>
              <a:t> </a:t>
            </a:r>
            <a:r>
              <a:rPr lang="en-US" altLang="zh-Hans" dirty="0">
                <a:solidFill>
                  <a:srgbClr val="FF0000"/>
                </a:solidFill>
              </a:rPr>
              <a:t>which</a:t>
            </a:r>
            <a:r>
              <a:rPr lang="zh-Hans" altLang="en-US" dirty="0">
                <a:solidFill>
                  <a:srgbClr val="FF0000"/>
                </a:solidFill>
              </a:rPr>
              <a:t> </a:t>
            </a:r>
            <a:r>
              <a:rPr lang="en-US" altLang="zh-Hans" dirty="0">
                <a:solidFill>
                  <a:srgbClr val="FF0000"/>
                </a:solidFill>
              </a:rPr>
              <a:t>means</a:t>
            </a:r>
            <a:r>
              <a:rPr lang="zh-Hans" altLang="en-US" dirty="0">
                <a:solidFill>
                  <a:srgbClr val="FF0000"/>
                </a:solidFill>
              </a:rPr>
              <a:t> </a:t>
            </a:r>
            <a:r>
              <a:rPr lang="en-US" dirty="0">
                <a:solidFill>
                  <a:srgbClr val="FF0000"/>
                </a:solidFill>
              </a:rPr>
              <a:t>(</a:t>
            </a:r>
            <a:r>
              <a:rPr lang="en-US" i="1" dirty="0">
                <a:solidFill>
                  <a:srgbClr val="FF0000"/>
                </a:solidFill>
              </a:rPr>
              <a:t>k </a:t>
            </a:r>
            <a:r>
              <a:rPr lang="en-US" dirty="0">
                <a:solidFill>
                  <a:srgbClr val="FF0000"/>
                </a:solidFill>
              </a:rPr>
              <a:t>− 1)</a:t>
            </a:r>
            <a:r>
              <a:rPr lang="en-US" i="1" dirty="0">
                <a:solidFill>
                  <a:srgbClr val="FF0000"/>
                </a:solidFill>
              </a:rPr>
              <a:t>p/b</a:t>
            </a:r>
            <a:r>
              <a:rPr lang="zh-Hans" altLang="en-US" i="1" dirty="0">
                <a:solidFill>
                  <a:srgbClr val="FF0000"/>
                </a:solidFill>
              </a:rPr>
              <a:t> </a:t>
            </a:r>
            <a:r>
              <a:rPr lang="en-US" altLang="zh-Hans" dirty="0">
                <a:solidFill>
                  <a:srgbClr val="FF0000"/>
                </a:solidFill>
              </a:rPr>
              <a:t>&lt;</a:t>
            </a:r>
            <a:r>
              <a:rPr lang="zh-Hans" altLang="en-US" dirty="0">
                <a:solidFill>
                  <a:srgbClr val="FF0000"/>
                </a:solidFill>
              </a:rPr>
              <a:t> </a:t>
            </a:r>
            <a:r>
              <a:rPr lang="en-US" i="1" dirty="0">
                <a:solidFill>
                  <a:srgbClr val="FF0000"/>
                </a:solidFill>
              </a:rPr>
              <a:t>s</a:t>
            </a:r>
            <a:r>
              <a:rPr lang="en-US" altLang="zh-Hans" i="1" dirty="0">
                <a:solidFill>
                  <a:srgbClr val="FF0000"/>
                </a:solidFill>
              </a:rPr>
              <a:t>.</a:t>
            </a:r>
            <a:endParaRPr lang="en-US" i="1"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B8D0F66B-42DE-3946-AA51-6614009B2F10}" type="slidenum">
              <a:rPr lang="en-US" smtClean="0"/>
              <a:t>14</a:t>
            </a:fld>
            <a:endParaRPr lang="en-US"/>
          </a:p>
        </p:txBody>
      </p:sp>
    </p:spTree>
    <p:extLst>
      <p:ext uri="{BB962C8B-B14F-4D97-AF65-F5344CB8AC3E}">
        <p14:creationId xmlns:p14="http://schemas.microsoft.com/office/powerpoint/2010/main" val="2890266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 dirty="0"/>
              <a:t>In</a:t>
            </a:r>
            <a:r>
              <a:rPr lang="zh-Hans" altLang="en-US" dirty="0"/>
              <a:t> </a:t>
            </a:r>
            <a:r>
              <a:rPr lang="en-US" altLang="zh-Hans" dirty="0"/>
              <a:t>this</a:t>
            </a:r>
            <a:r>
              <a:rPr lang="zh-Hans" altLang="en-US" dirty="0"/>
              <a:t> </a:t>
            </a:r>
            <a:r>
              <a:rPr lang="en-US" altLang="zh-Hans" dirty="0"/>
              <a:t>question,</a:t>
            </a:r>
            <a:r>
              <a:rPr lang="zh-Hans" altLang="en-US" dirty="0"/>
              <a:t> </a:t>
            </a:r>
            <a:r>
              <a:rPr lang="en-US" altLang="zh-Hans" dirty="0"/>
              <a:t>we</a:t>
            </a:r>
            <a:r>
              <a:rPr lang="zh-Hans" altLang="en-US" dirty="0"/>
              <a:t> </a:t>
            </a:r>
            <a:r>
              <a:rPr lang="en-US" altLang="zh-Hans" dirty="0"/>
              <a:t>are</a:t>
            </a:r>
            <a:r>
              <a:rPr lang="zh-Hans" altLang="en-US" dirty="0"/>
              <a:t> </a:t>
            </a:r>
            <a:r>
              <a:rPr lang="en-US" altLang="zh-Hans" dirty="0"/>
              <a:t>asked</a:t>
            </a:r>
            <a:r>
              <a:rPr lang="zh-Hans" altLang="en-US" dirty="0"/>
              <a:t> </a:t>
            </a:r>
            <a:r>
              <a:rPr lang="en-US" altLang="zh-Hans" dirty="0"/>
              <a:t>the</a:t>
            </a:r>
            <a:r>
              <a:rPr lang="zh-Hans" altLang="en-US" dirty="0"/>
              <a:t> </a:t>
            </a:r>
            <a:r>
              <a:rPr lang="en-US" dirty="0"/>
              <a:t>principal difference between </a:t>
            </a:r>
            <a:r>
              <a:rPr lang="en-US" dirty="0">
                <a:solidFill>
                  <a:srgbClr val="FF0000"/>
                </a:solidFill>
              </a:rPr>
              <a:t>connectionless</a:t>
            </a:r>
            <a:r>
              <a:rPr lang="en-US" dirty="0"/>
              <a:t> communication and </a:t>
            </a:r>
            <a:r>
              <a:rPr lang="en-US" dirty="0">
                <a:solidFill>
                  <a:srgbClr val="FF0000"/>
                </a:solidFill>
              </a:rPr>
              <a:t>connection-oriented</a:t>
            </a:r>
            <a:r>
              <a:rPr lang="en-US" dirty="0"/>
              <a:t> communication</a:t>
            </a:r>
            <a:r>
              <a:rPr lang="en-US" altLang="zh-Hans" dirty="0"/>
              <a:t>.</a:t>
            </a:r>
            <a:endParaRPr lang="en-US" dirty="0"/>
          </a:p>
        </p:txBody>
      </p:sp>
      <p:sp>
        <p:nvSpPr>
          <p:cNvPr id="4" name="Slide Number Placeholder 3"/>
          <p:cNvSpPr>
            <a:spLocks noGrp="1"/>
          </p:cNvSpPr>
          <p:nvPr>
            <p:ph type="sldNum" sz="quarter" idx="10"/>
          </p:nvPr>
        </p:nvSpPr>
        <p:spPr/>
        <p:txBody>
          <a:bodyPr/>
          <a:lstStyle/>
          <a:p>
            <a:fld id="{B8D0F66B-42DE-3946-AA51-6614009B2F10}" type="slidenum">
              <a:rPr lang="en-US" smtClean="0"/>
              <a:t>2</a:t>
            </a:fld>
            <a:endParaRPr lang="en-US"/>
          </a:p>
        </p:txBody>
      </p:sp>
    </p:spTree>
    <p:extLst>
      <p:ext uri="{BB962C8B-B14F-4D97-AF65-F5344CB8AC3E}">
        <p14:creationId xmlns:p14="http://schemas.microsoft.com/office/powerpoint/2010/main" val="1694965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AutoNum type="arabicPeriod"/>
            </a:pPr>
            <a:r>
              <a:rPr lang="en-US" altLang="en-US" sz="1200" b="1" dirty="0">
                <a:latin typeface="Times New Roman" panose="02020603050405020304" pitchFamily="18" charset="0"/>
              </a:rPr>
              <a:t>Connection-oriented</a:t>
            </a:r>
            <a:r>
              <a:rPr lang="en-US" altLang="en-US" sz="1200" dirty="0">
                <a:latin typeface="Times New Roman" panose="02020603050405020304" pitchFamily="18" charset="0"/>
              </a:rPr>
              <a:t> service is modeled after the telephone system. </a:t>
            </a:r>
            <a:r>
              <a:rPr lang="en-US" sz="1200" dirty="0"/>
              <a:t>In the establishment phase a request is made to </a:t>
            </a:r>
            <a:r>
              <a:rPr lang="en-US" sz="1200" dirty="0">
                <a:solidFill>
                  <a:srgbClr val="FF0000"/>
                </a:solidFill>
              </a:rPr>
              <a:t>set up </a:t>
            </a:r>
            <a:r>
              <a:rPr lang="en-US" sz="1200" dirty="0"/>
              <a:t>a connection</a:t>
            </a:r>
            <a:r>
              <a:rPr lang="en-US" altLang="zh-Hans" sz="1200" dirty="0"/>
              <a:t>,</a:t>
            </a:r>
            <a:r>
              <a:rPr lang="zh-Hans" altLang="en-US" sz="1200" dirty="0"/>
              <a:t> </a:t>
            </a:r>
            <a:r>
              <a:rPr lang="en-US" altLang="zh-Hans" sz="1200" dirty="0"/>
              <a:t>which</a:t>
            </a:r>
            <a:r>
              <a:rPr lang="zh-Hans" altLang="en-US" sz="1200" dirty="0"/>
              <a:t> </a:t>
            </a:r>
            <a:r>
              <a:rPr lang="en-US" altLang="zh-Hans" sz="1200" dirty="0"/>
              <a:t>is</a:t>
            </a:r>
            <a:r>
              <a:rPr lang="zh-Hans" altLang="en-US" sz="1200" dirty="0"/>
              <a:t> </a:t>
            </a:r>
            <a:r>
              <a:rPr lang="en-US" altLang="zh-Hans" sz="1200" dirty="0"/>
              <a:t>like</a:t>
            </a:r>
            <a:r>
              <a:rPr lang="zh-Hans" altLang="en-US" sz="1200" dirty="0"/>
              <a:t> </a:t>
            </a:r>
            <a:r>
              <a:rPr lang="en-US" altLang="zh-Hans" sz="1200" dirty="0"/>
              <a:t>a</a:t>
            </a:r>
            <a:r>
              <a:rPr lang="zh-Hans" altLang="en-US" sz="1200" dirty="0"/>
              <a:t> </a:t>
            </a:r>
            <a:r>
              <a:rPr lang="en-US" altLang="zh-Hans" sz="1200" dirty="0"/>
              <a:t>tube.</a:t>
            </a:r>
            <a:r>
              <a:rPr lang="zh-Hans" altLang="en-US" sz="1200" dirty="0"/>
              <a:t> </a:t>
            </a:r>
            <a:r>
              <a:rPr lang="en-US" altLang="zh-Hans" sz="1200" dirty="0"/>
              <a:t>After</a:t>
            </a:r>
            <a:r>
              <a:rPr lang="zh-Hans" altLang="en-US" sz="1200" dirty="0"/>
              <a:t> </a:t>
            </a:r>
            <a:r>
              <a:rPr lang="en-US" altLang="zh-Hans" sz="1200" dirty="0"/>
              <a:t>this</a:t>
            </a:r>
            <a:r>
              <a:rPr lang="zh-Hans" altLang="en-US" sz="1200" dirty="0"/>
              <a:t> </a:t>
            </a:r>
            <a:r>
              <a:rPr lang="en-US" altLang="zh-Hans" sz="1200" dirty="0"/>
              <a:t>phase</a:t>
            </a:r>
            <a:r>
              <a:rPr lang="zh-Hans" altLang="en-US" sz="1200" dirty="0"/>
              <a:t> </a:t>
            </a:r>
            <a:r>
              <a:rPr lang="en-US" altLang="zh-Hans" sz="1200" dirty="0"/>
              <a:t>/</a:t>
            </a:r>
            <a:r>
              <a:rPr lang="en-US" altLang="zh-Hans" sz="1200" dirty="0" err="1"/>
              <a:t>feɪz</a:t>
            </a:r>
            <a:r>
              <a:rPr lang="en-US" altLang="zh-Hans" sz="1200" dirty="0"/>
              <a:t>/</a:t>
            </a:r>
            <a:r>
              <a:rPr lang="zh-Hans" altLang="en-US" sz="1200" dirty="0"/>
              <a:t> </a:t>
            </a:r>
            <a:r>
              <a:rPr lang="en-US" altLang="zh-Hans" sz="1200" dirty="0"/>
              <a:t>is</a:t>
            </a:r>
            <a:r>
              <a:rPr lang="zh-Hans" altLang="en-US" sz="1200" dirty="0"/>
              <a:t> </a:t>
            </a:r>
            <a:r>
              <a:rPr lang="en-US" sz="1200" dirty="0"/>
              <a:t>successfully</a:t>
            </a:r>
            <a:r>
              <a:rPr lang="zh-Hans" altLang="en-US" sz="1200" dirty="0"/>
              <a:t> </a:t>
            </a:r>
            <a:r>
              <a:rPr lang="en-US" altLang="zh-Hans" sz="1200" dirty="0"/>
              <a:t>done,</a:t>
            </a:r>
            <a:r>
              <a:rPr lang="zh-Hans" altLang="en-US" sz="1200" dirty="0"/>
              <a:t> </a:t>
            </a:r>
            <a:r>
              <a:rPr lang="en-US" altLang="zh-Hans" sz="1200" dirty="0"/>
              <a:t>we</a:t>
            </a:r>
            <a:r>
              <a:rPr lang="zh-Hans" altLang="en-US" sz="1200" dirty="0"/>
              <a:t> </a:t>
            </a:r>
            <a:r>
              <a:rPr lang="en-US" altLang="zh-Hans" sz="1200" dirty="0"/>
              <a:t>have</a:t>
            </a:r>
            <a:r>
              <a:rPr lang="zh-Hans" altLang="en-US" sz="1200" dirty="0"/>
              <a:t> </a:t>
            </a:r>
            <a:r>
              <a:rPr lang="en-US" altLang="zh-Hans" sz="1200" dirty="0"/>
              <a:t>the</a:t>
            </a:r>
            <a:r>
              <a:rPr lang="zh-Hans" altLang="en-US" sz="1200" dirty="0"/>
              <a:t> </a:t>
            </a:r>
            <a:r>
              <a:rPr lang="en-US" altLang="zh-Hans" sz="1200" dirty="0"/>
              <a:t>data</a:t>
            </a:r>
            <a:r>
              <a:rPr lang="zh-Hans" altLang="en-US" sz="1200" dirty="0"/>
              <a:t> </a:t>
            </a:r>
            <a:r>
              <a:rPr lang="en-US" altLang="zh-Hans" sz="1200" dirty="0"/>
              <a:t>transfer</a:t>
            </a:r>
            <a:r>
              <a:rPr lang="zh-Hans" altLang="en-US" sz="1200" dirty="0"/>
              <a:t> </a:t>
            </a:r>
            <a:r>
              <a:rPr lang="en-US" altLang="zh-Hans" sz="1200" dirty="0"/>
              <a:t>phase.</a:t>
            </a:r>
            <a:r>
              <a:rPr lang="zh-Hans" altLang="en-US" sz="1200" dirty="0"/>
              <a:t> </a:t>
            </a:r>
            <a:r>
              <a:rPr lang="en-US" altLang="zh-Hans" sz="1200" dirty="0"/>
              <a:t>Finally,</a:t>
            </a:r>
            <a:r>
              <a:rPr lang="zh-Hans" altLang="en-US" sz="1200" dirty="0"/>
              <a:t> </a:t>
            </a:r>
            <a:r>
              <a:rPr lang="en-US" altLang="zh-Hans" sz="1200" dirty="0"/>
              <a:t>after</a:t>
            </a:r>
            <a:r>
              <a:rPr lang="zh-Hans" altLang="en-US" sz="1200" dirty="0"/>
              <a:t> </a:t>
            </a:r>
            <a:r>
              <a:rPr lang="en-US" altLang="zh-Hans" sz="1200" dirty="0"/>
              <a:t>data</a:t>
            </a:r>
            <a:r>
              <a:rPr lang="zh-Hans" altLang="en-US" sz="1200" dirty="0"/>
              <a:t> </a:t>
            </a:r>
            <a:r>
              <a:rPr lang="en-US" altLang="zh-Hans" sz="1200" dirty="0"/>
              <a:t>transmission</a:t>
            </a:r>
            <a:r>
              <a:rPr lang="zh-Hans" altLang="en-US" sz="1200" dirty="0"/>
              <a:t> </a:t>
            </a:r>
            <a:r>
              <a:rPr lang="en-US" altLang="zh-Hans" sz="1200" dirty="0"/>
              <a:t>is</a:t>
            </a:r>
            <a:r>
              <a:rPr lang="zh-Hans" altLang="en-US" sz="1200" dirty="0"/>
              <a:t> </a:t>
            </a:r>
            <a:r>
              <a:rPr lang="en-US" altLang="zh-Hans" sz="1200" dirty="0"/>
              <a:t>completed,</a:t>
            </a:r>
            <a:r>
              <a:rPr lang="zh-Hans" altLang="en-US" sz="1200" dirty="0"/>
              <a:t> </a:t>
            </a:r>
            <a:r>
              <a:rPr lang="en-US" altLang="zh-Hans" sz="1200" dirty="0"/>
              <a:t>the</a:t>
            </a:r>
            <a:r>
              <a:rPr lang="zh-Hans" altLang="en-US" sz="1200" dirty="0"/>
              <a:t> </a:t>
            </a:r>
            <a:r>
              <a:rPr lang="en-US" altLang="zh-Hans" sz="1200" dirty="0"/>
              <a:t>connection</a:t>
            </a:r>
            <a:r>
              <a:rPr lang="zh-Hans" altLang="en-US" sz="1200" dirty="0"/>
              <a:t> </a:t>
            </a:r>
            <a:r>
              <a:rPr lang="en-US" altLang="zh-Hans" sz="1200" dirty="0"/>
              <a:t>will</a:t>
            </a:r>
            <a:r>
              <a:rPr lang="zh-Hans" altLang="en-US" sz="1200" dirty="0"/>
              <a:t> </a:t>
            </a:r>
            <a:r>
              <a:rPr lang="en-US" altLang="zh-Hans" sz="1200" dirty="0"/>
              <a:t>be</a:t>
            </a:r>
            <a:r>
              <a:rPr lang="zh-Hans" altLang="en-US" sz="1200" dirty="0"/>
              <a:t> </a:t>
            </a:r>
            <a:r>
              <a:rPr lang="en-US" altLang="zh-Hans" sz="1200" dirty="0"/>
              <a:t>deleted.</a:t>
            </a:r>
            <a:endParaRPr lang="en-US" altLang="en-US" sz="1200" dirty="0">
              <a:latin typeface="Times New Roman" panose="02020603050405020304" pitchFamily="18" charset="0"/>
            </a:endParaRPr>
          </a:p>
          <a:p>
            <a:pPr>
              <a:buFontTx/>
              <a:buAutoNum type="arabicPeriod"/>
            </a:pPr>
            <a:r>
              <a:rPr lang="en-US" altLang="en-US" sz="1200" b="1" dirty="0">
                <a:latin typeface="Times New Roman" panose="02020603050405020304" pitchFamily="18" charset="0"/>
              </a:rPr>
              <a:t>Connectionless</a:t>
            </a:r>
            <a:r>
              <a:rPr lang="en-US" altLang="en-US" sz="1200" dirty="0">
                <a:latin typeface="Times New Roman" panose="02020603050405020304" pitchFamily="18" charset="0"/>
              </a:rPr>
              <a:t> service is modeled after the postal system. </a:t>
            </a:r>
            <a:r>
              <a:rPr lang="en-US" altLang="zh-Hans" sz="1200" dirty="0">
                <a:latin typeface="Times New Roman" panose="02020603050405020304" pitchFamily="18" charset="0"/>
              </a:rPr>
              <a:t>Just</a:t>
            </a:r>
            <a:r>
              <a:rPr lang="zh-Hans" altLang="en-US" sz="1200" dirty="0">
                <a:latin typeface="Times New Roman" panose="02020603050405020304" pitchFamily="18" charset="0"/>
              </a:rPr>
              <a:t> </a:t>
            </a:r>
            <a:r>
              <a:rPr lang="en-US" altLang="zh-Hans" sz="1200" dirty="0">
                <a:latin typeface="Times New Roman" panose="02020603050405020304" pitchFamily="18" charset="0"/>
              </a:rPr>
              <a:t>like</a:t>
            </a:r>
            <a:r>
              <a:rPr lang="zh-Hans" altLang="en-US" sz="1200" dirty="0">
                <a:latin typeface="Times New Roman" panose="02020603050405020304" pitchFamily="18" charset="0"/>
              </a:rPr>
              <a:t> </a:t>
            </a:r>
            <a:r>
              <a:rPr lang="en-US" altLang="zh-Hans" sz="1200" dirty="0">
                <a:latin typeface="Times New Roman" panose="02020603050405020304" pitchFamily="18" charset="0"/>
              </a:rPr>
              <a:t>you</a:t>
            </a:r>
            <a:r>
              <a:rPr lang="zh-Hans" altLang="en-US" sz="1200" dirty="0">
                <a:latin typeface="Times New Roman" panose="02020603050405020304" pitchFamily="18" charset="0"/>
              </a:rPr>
              <a:t> </a:t>
            </a:r>
            <a:r>
              <a:rPr lang="en-US" altLang="zh-Hans" sz="1200" dirty="0">
                <a:latin typeface="Times New Roman" panose="02020603050405020304" pitchFamily="18" charset="0"/>
              </a:rPr>
              <a:t>may</a:t>
            </a:r>
            <a:r>
              <a:rPr lang="zh-Hans" altLang="en-US" sz="1200" dirty="0">
                <a:latin typeface="Times New Roman" panose="02020603050405020304" pitchFamily="18" charset="0"/>
              </a:rPr>
              <a:t> </a:t>
            </a:r>
            <a:r>
              <a:rPr lang="en-US" altLang="zh-Hans" sz="1200" dirty="0">
                <a:latin typeface="Times New Roman" panose="02020603050405020304" pitchFamily="18" charset="0"/>
              </a:rPr>
              <a:t>get</a:t>
            </a:r>
            <a:r>
              <a:rPr lang="zh-Hans" altLang="en-US" sz="1200" dirty="0">
                <a:latin typeface="Times New Roman" panose="02020603050405020304" pitchFamily="18" charset="0"/>
              </a:rPr>
              <a:t> </a:t>
            </a:r>
            <a:r>
              <a:rPr lang="en-US" altLang="zh-Hans" sz="1200" dirty="0">
                <a:latin typeface="Times New Roman" panose="02020603050405020304" pitchFamily="18" charset="0"/>
              </a:rPr>
              <a:t>unexpected</a:t>
            </a:r>
            <a:r>
              <a:rPr lang="zh-Hans" altLang="en-US" sz="1200" dirty="0">
                <a:latin typeface="Times New Roman" panose="02020603050405020304" pitchFamily="18" charset="0"/>
              </a:rPr>
              <a:t> </a:t>
            </a:r>
            <a:r>
              <a:rPr lang="en-US" altLang="zh-Hans" sz="1200" dirty="0">
                <a:latin typeface="Times New Roman" panose="02020603050405020304" pitchFamily="18" charset="0"/>
              </a:rPr>
              <a:t>mails,</a:t>
            </a:r>
            <a:r>
              <a:rPr lang="zh-Hans" altLang="en-US" sz="1200" dirty="0">
                <a:latin typeface="Times New Roman" panose="02020603050405020304" pitchFamily="18" charset="0"/>
              </a:rPr>
              <a:t> </a:t>
            </a:r>
            <a:r>
              <a:rPr lang="en-US" sz="1200" dirty="0"/>
              <a:t>Connectionless communication does not have </a:t>
            </a:r>
            <a:r>
              <a:rPr lang="en-US" altLang="zh-Hans" sz="1200" dirty="0"/>
              <a:t>the</a:t>
            </a:r>
            <a:r>
              <a:rPr lang="zh-Hans" altLang="en-US" sz="1200" dirty="0"/>
              <a:t> </a:t>
            </a:r>
            <a:r>
              <a:rPr lang="en-US" altLang="zh-Hans" sz="1200" dirty="0"/>
              <a:t>different</a:t>
            </a:r>
            <a:r>
              <a:rPr lang="zh-Hans" altLang="en-US" sz="1200" dirty="0"/>
              <a:t> </a:t>
            </a:r>
            <a:r>
              <a:rPr lang="en-US" altLang="zh-Hans" sz="1200" dirty="0"/>
              <a:t>stage</a:t>
            </a:r>
            <a:r>
              <a:rPr lang="zh-Hans" altLang="en-US" sz="1200" dirty="0"/>
              <a:t> </a:t>
            </a:r>
            <a:r>
              <a:rPr lang="en-US" altLang="zh-Hans" sz="1200" dirty="0"/>
              <a:t>of</a:t>
            </a:r>
            <a:r>
              <a:rPr lang="zh-Hans" altLang="en-US" sz="1200" dirty="0"/>
              <a:t> </a:t>
            </a:r>
            <a:r>
              <a:rPr lang="en-US" altLang="zh-Hans" sz="1200" dirty="0"/>
              <a:t>set</a:t>
            </a:r>
            <a:r>
              <a:rPr lang="zh-Hans" altLang="en-US" sz="1200" dirty="0"/>
              <a:t> </a:t>
            </a:r>
            <a:r>
              <a:rPr lang="en-US" altLang="zh-Hans" sz="1200" dirty="0"/>
              <a:t>up,</a:t>
            </a:r>
            <a:r>
              <a:rPr lang="zh-Hans" altLang="en-US" sz="1200" dirty="0"/>
              <a:t> </a:t>
            </a:r>
            <a:r>
              <a:rPr lang="en-US" altLang="zh-Hans" sz="1200" dirty="0"/>
              <a:t>data</a:t>
            </a:r>
            <a:r>
              <a:rPr lang="zh-Hans" altLang="en-US" sz="1200" dirty="0"/>
              <a:t> </a:t>
            </a:r>
            <a:r>
              <a:rPr lang="en-US" altLang="zh-Hans" sz="1200" dirty="0"/>
              <a:t>transfer,</a:t>
            </a:r>
            <a:r>
              <a:rPr lang="zh-Hans" altLang="en-US" sz="1200" dirty="0"/>
              <a:t> </a:t>
            </a:r>
            <a:r>
              <a:rPr lang="en-US" altLang="zh-Hans" sz="1200" dirty="0"/>
              <a:t>and</a:t>
            </a:r>
            <a:r>
              <a:rPr lang="zh-Hans" altLang="en-US" sz="1200" dirty="0"/>
              <a:t> </a:t>
            </a:r>
            <a:r>
              <a:rPr lang="en-US" altLang="zh-Hans" sz="1200" dirty="0"/>
              <a:t>ending</a:t>
            </a:r>
            <a:r>
              <a:rPr lang="zh-Hans" altLang="en-US" sz="1200" dirty="0"/>
              <a:t> </a:t>
            </a:r>
            <a:r>
              <a:rPr lang="en-US" altLang="zh-Hans" sz="1200" dirty="0"/>
              <a:t>connection.</a:t>
            </a:r>
            <a:r>
              <a:rPr lang="zh-Hans" altLang="en-US" sz="1200" dirty="0"/>
              <a:t> </a:t>
            </a:r>
            <a:r>
              <a:rPr lang="en-US" altLang="zh-Hans" sz="1200" dirty="0"/>
              <a:t>The</a:t>
            </a:r>
            <a:r>
              <a:rPr lang="zh-Hans" altLang="en-US" sz="1200" dirty="0"/>
              <a:t> </a:t>
            </a:r>
            <a:r>
              <a:rPr lang="en-US" altLang="zh-Hans" sz="1200" dirty="0"/>
              <a:t>data</a:t>
            </a:r>
            <a:r>
              <a:rPr lang="zh-Hans" altLang="en-US" sz="1200" dirty="0"/>
              <a:t> </a:t>
            </a:r>
            <a:r>
              <a:rPr lang="en-US" altLang="zh-Hans" sz="1200" dirty="0"/>
              <a:t>is</a:t>
            </a:r>
            <a:r>
              <a:rPr lang="zh-Hans" altLang="en-US" sz="1200" dirty="0"/>
              <a:t> </a:t>
            </a:r>
            <a:r>
              <a:rPr lang="en-US" altLang="zh-Hans" sz="1200" dirty="0"/>
              <a:t>just</a:t>
            </a:r>
            <a:r>
              <a:rPr lang="zh-Hans" altLang="en-US" sz="1200" dirty="0"/>
              <a:t> </a:t>
            </a:r>
            <a:r>
              <a:rPr lang="en-US" altLang="zh-Hans" sz="1200" dirty="0"/>
              <a:t>sent</a:t>
            </a:r>
            <a:r>
              <a:rPr lang="zh-Hans" altLang="en-US" sz="1200" dirty="0"/>
              <a:t> </a:t>
            </a:r>
            <a:r>
              <a:rPr lang="en-US" altLang="zh-Hans" sz="1200" dirty="0"/>
              <a:t>without</a:t>
            </a:r>
            <a:r>
              <a:rPr lang="zh-Hans" altLang="en-US" sz="1200" dirty="0"/>
              <a:t> </a:t>
            </a:r>
            <a:r>
              <a:rPr lang="en-US" altLang="zh-Hans" sz="1200" dirty="0"/>
              <a:t>these</a:t>
            </a:r>
            <a:r>
              <a:rPr lang="zh-Hans" altLang="en-US" sz="1200" dirty="0"/>
              <a:t> </a:t>
            </a:r>
            <a:r>
              <a:rPr lang="en-US" altLang="zh-Hans" sz="1200" dirty="0"/>
              <a:t>phases.</a:t>
            </a:r>
            <a:endParaRPr lang="en-US" altLang="en-US" sz="1200" dirty="0">
              <a:latin typeface="Times New Roman" panose="02020603050405020304" pitchFamily="18" charset="0"/>
            </a:endParaRPr>
          </a:p>
          <a:p>
            <a:r>
              <a:rPr lang="en-US" altLang="zh-Hans" sz="1200" dirty="0"/>
              <a:t>======</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rPr>
              <a:t>The essence of a connection is that it acts like a tube: the sender pushes objects in at one end, and the receiver takes them out in the same order at the other end. </a:t>
            </a:r>
            <a:r>
              <a:rPr lang="en-US" altLang="en-US" sz="1200" i="1" dirty="0">
                <a:latin typeface="Times New Roman" panose="02020603050405020304" pitchFamily="18" charset="0"/>
              </a:rPr>
              <a:t>Connection-oriented services are suitable for communicating for a long time between two parties</a:t>
            </a:r>
            <a:r>
              <a:rPr lang="en-US" altLang="en-US" sz="1200" dirty="0">
                <a:latin typeface="Times New Roman" panose="02020603050405020304" pitchFamily="18" charset="0"/>
              </a:rPr>
              <a:t>. </a:t>
            </a:r>
            <a:br>
              <a:rPr lang="en-US" altLang="en-US" sz="1200" dirty="0">
                <a:latin typeface="Times New Roman" panose="02020603050405020304" pitchFamily="18" charset="0"/>
              </a:rPr>
            </a:br>
            <a:endParaRPr lang="en-US" altLang="en-US" sz="1200" dirty="0">
              <a:latin typeface="Times New Roman" panose="02020603050405020304" pitchFamily="18" charset="0"/>
            </a:endParaRPr>
          </a:p>
          <a:p>
            <a:endParaRPr lang="en-US" sz="1200" dirty="0"/>
          </a:p>
        </p:txBody>
      </p:sp>
      <p:sp>
        <p:nvSpPr>
          <p:cNvPr id="4" name="Slide Number Placeholder 3"/>
          <p:cNvSpPr>
            <a:spLocks noGrp="1"/>
          </p:cNvSpPr>
          <p:nvPr>
            <p:ph type="sldNum" sz="quarter" idx="10"/>
          </p:nvPr>
        </p:nvSpPr>
        <p:spPr/>
        <p:txBody>
          <a:bodyPr/>
          <a:lstStyle/>
          <a:p>
            <a:fld id="{B8D0F66B-42DE-3946-AA51-6614009B2F10}" type="slidenum">
              <a:rPr lang="en-US" smtClean="0"/>
              <a:t>3</a:t>
            </a:fld>
            <a:endParaRPr lang="en-US"/>
          </a:p>
        </p:txBody>
      </p:sp>
    </p:spTree>
    <p:extLst>
      <p:ext uri="{BB962C8B-B14F-4D97-AF65-F5344CB8AC3E}">
        <p14:creationId xmlns:p14="http://schemas.microsoft.com/office/powerpoint/2010/main" val="3137543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idea behind virtual circuits is to avoid having to choose a new route for every packet sent,</a:t>
            </a:r>
          </a:p>
          <a:p>
            <a:r>
              <a:rPr lang="en-US" sz="1200" kern="1200" dirty="0">
                <a:solidFill>
                  <a:schemeClr val="tx1"/>
                </a:solidFill>
                <a:effectLst/>
                <a:latin typeface="+mn-lt"/>
                <a:ea typeface="+mn-ea"/>
                <a:cs typeface="+mn-cs"/>
              </a:rPr>
              <a:t>as </a:t>
            </a:r>
            <a:r>
              <a:rPr lang="en-US" sz="1200" kern="1200" dirty="0" err="1">
                <a:solidFill>
                  <a:schemeClr val="tx1"/>
                </a:solidFill>
                <a:effectLst/>
                <a:latin typeface="+mn-lt"/>
                <a:ea typeface="+mn-ea"/>
                <a:cs typeface="+mn-cs"/>
              </a:rPr>
              <a:t>inFig</a:t>
            </a:r>
            <a:r>
              <a:rPr lang="en-US" sz="1200" kern="1200" dirty="0">
                <a:solidFill>
                  <a:schemeClr val="tx1"/>
                </a:solidFill>
                <a:effectLst/>
                <a:latin typeface="+mn-lt"/>
                <a:ea typeface="+mn-ea"/>
                <a:cs typeface="+mn-cs"/>
              </a:rPr>
              <a:t>. 5-2.</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Asynchronous transfer mode (</a:t>
            </a:r>
            <a:r>
              <a:rPr lang="en-US" sz="1200" b="1" i="0" kern="1200" dirty="0">
                <a:solidFill>
                  <a:schemeClr val="tx1"/>
                </a:solidFill>
                <a:effectLst/>
                <a:latin typeface="+mn-lt"/>
                <a:ea typeface="+mn-ea"/>
                <a:cs typeface="+mn-cs"/>
              </a:rPr>
              <a:t>ATM</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8D077D9-B830-1147-8682-FF800B06966F}" type="slidenum">
              <a:rPr lang="en-US" smtClean="0"/>
              <a:t>4</a:t>
            </a:fld>
            <a:endParaRPr lang="en-US"/>
          </a:p>
        </p:txBody>
      </p:sp>
    </p:spTree>
    <p:extLst>
      <p:ext uri="{BB962C8B-B14F-4D97-AF65-F5344CB8AC3E}">
        <p14:creationId xmlns:p14="http://schemas.microsoft.com/office/powerpoint/2010/main" val="2347316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77E69A3-3580-48CC-AED2-7CD15E6F4980}"/>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1857673B-6236-4344-BAB8-1D2B290F01E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dirty="0"/>
              <a:t>A factor in the delay of a </a:t>
            </a:r>
            <a:r>
              <a:rPr lang="en-US" dirty="0">
                <a:solidFill>
                  <a:srgbClr val="FF0000"/>
                </a:solidFill>
              </a:rPr>
              <a:t>store-and-forward</a:t>
            </a:r>
            <a:r>
              <a:rPr lang="en-US" dirty="0"/>
              <a:t> packet-switching system is how </a:t>
            </a:r>
            <a:r>
              <a:rPr lang="en-US" altLang="zh-Hans" dirty="0"/>
              <a:t>much</a:t>
            </a:r>
            <a:r>
              <a:rPr lang="zh-Hans" altLang="en-US" dirty="0"/>
              <a:t> </a:t>
            </a:r>
            <a:r>
              <a:rPr lang="en-US" altLang="zh-Hans" dirty="0"/>
              <a:t>time</a:t>
            </a:r>
            <a:r>
              <a:rPr lang="en-US" dirty="0"/>
              <a:t> it takes to store and forward a packet through a switch.</a:t>
            </a:r>
            <a:br>
              <a:rPr lang="en-US" dirty="0"/>
            </a:br>
            <a:r>
              <a:rPr lang="en-US" dirty="0"/>
              <a:t>If </a:t>
            </a:r>
            <a:r>
              <a:rPr lang="en-US" dirty="0">
                <a:solidFill>
                  <a:srgbClr val="FF0000"/>
                </a:solidFill>
              </a:rPr>
              <a:t>switching time is 10 </a:t>
            </a:r>
            <a:r>
              <a:rPr lang="en-US" altLang="zh-Hans" dirty="0">
                <a:solidFill>
                  <a:srgbClr val="FF0000"/>
                </a:solidFill>
              </a:rPr>
              <a:t>micro</a:t>
            </a:r>
            <a:r>
              <a:rPr lang="zh-Hans" altLang="en-US" dirty="0">
                <a:solidFill>
                  <a:srgbClr val="FF0000"/>
                </a:solidFill>
              </a:rPr>
              <a:t> </a:t>
            </a:r>
            <a:r>
              <a:rPr lang="en-US" altLang="zh-Hans" dirty="0">
                <a:solidFill>
                  <a:srgbClr val="FF0000"/>
                </a:solidFill>
              </a:rPr>
              <a:t>seconds</a:t>
            </a:r>
            <a:r>
              <a:rPr lang="en-US" dirty="0"/>
              <a:t>, is this likely to be a major factor in the response </a:t>
            </a:r>
            <a:r>
              <a:rPr lang="en-US" altLang="zh-Hans" dirty="0"/>
              <a:t>time</a:t>
            </a:r>
            <a:r>
              <a:rPr lang="zh-Hans" altLang="en-US" dirty="0"/>
              <a:t> </a:t>
            </a:r>
            <a:r>
              <a:rPr lang="en-US" dirty="0"/>
              <a:t>of a client-server system </a:t>
            </a:r>
            <a:r>
              <a:rPr lang="en-US" altLang="zh-Hans" dirty="0"/>
              <a:t>in</a:t>
            </a:r>
            <a:r>
              <a:rPr lang="zh-Hans" altLang="en-US" dirty="0"/>
              <a:t> </a:t>
            </a:r>
            <a:r>
              <a:rPr lang="en-US" altLang="zh-Hans" dirty="0"/>
              <a:t>which</a:t>
            </a:r>
            <a:r>
              <a:rPr lang="en-US" dirty="0"/>
              <a:t> the client is </a:t>
            </a:r>
            <a:r>
              <a:rPr lang="en-US" altLang="zh-Hans" dirty="0"/>
              <a:t>located</a:t>
            </a:r>
            <a:r>
              <a:rPr lang="zh-Hans" altLang="en-US" dirty="0"/>
              <a:t> </a:t>
            </a:r>
            <a:r>
              <a:rPr lang="en-US" dirty="0"/>
              <a:t>in </a:t>
            </a:r>
            <a:r>
              <a:rPr lang="en-US" dirty="0">
                <a:solidFill>
                  <a:srgbClr val="FF0000"/>
                </a:solidFill>
              </a:rPr>
              <a:t>New York </a:t>
            </a:r>
            <a:r>
              <a:rPr lang="en-US" dirty="0"/>
              <a:t>and the server is in </a:t>
            </a:r>
            <a:r>
              <a:rPr lang="en-US" dirty="0">
                <a:solidFill>
                  <a:srgbClr val="FF0000"/>
                </a:solidFill>
              </a:rPr>
              <a:t>California</a:t>
            </a:r>
            <a:r>
              <a:rPr lang="en-US" dirty="0"/>
              <a:t>?</a:t>
            </a:r>
            <a:br>
              <a:rPr lang="en-US" dirty="0"/>
            </a:br>
            <a:r>
              <a:rPr lang="en-US" altLang="zh-Hans" dirty="0"/>
              <a:t>T</a:t>
            </a:r>
            <a:r>
              <a:rPr lang="en-US" dirty="0"/>
              <a:t>he propagation speed in copper and fiber</a:t>
            </a:r>
            <a:r>
              <a:rPr lang="zh-Hans" altLang="en-US" dirty="0"/>
              <a:t> </a:t>
            </a:r>
            <a:r>
              <a:rPr lang="en-US" altLang="zh-Hans" dirty="0"/>
              <a:t>is</a:t>
            </a:r>
            <a:r>
              <a:rPr lang="zh-Hans" altLang="en-US" dirty="0"/>
              <a:t> </a:t>
            </a:r>
            <a:r>
              <a:rPr lang="en-US" altLang="zh-Hans" dirty="0"/>
              <a:t>assumed</a:t>
            </a:r>
            <a:r>
              <a:rPr lang="en-US" dirty="0"/>
              <a:t> to be </a:t>
            </a:r>
            <a:r>
              <a:rPr lang="en-US" dirty="0">
                <a:solidFill>
                  <a:srgbClr val="FF0000"/>
                </a:solidFill>
              </a:rPr>
              <a:t>2/3 the speed of light in vacuum</a:t>
            </a:r>
            <a:r>
              <a:rPr lang="zh-Hans" altLang="en-US" dirty="0">
                <a:solidFill>
                  <a:srgbClr val="FF0000"/>
                </a:solidFill>
              </a:rPr>
              <a:t> </a:t>
            </a:r>
            <a:r>
              <a:rPr lang="en-US" altLang="zh-Hans" dirty="0">
                <a:solidFill>
                  <a:srgbClr val="FF0000"/>
                </a:solidFill>
              </a:rPr>
              <a:t>[ˈ</a:t>
            </a:r>
            <a:r>
              <a:rPr lang="en-US" altLang="zh-Hans" dirty="0" err="1">
                <a:solidFill>
                  <a:srgbClr val="FF0000"/>
                </a:solidFill>
              </a:rPr>
              <a:t>væ.kjuːm</a:t>
            </a:r>
            <a:r>
              <a:rPr lang="en-US" altLang="zh-Hans" dirty="0">
                <a:solidFill>
                  <a:srgbClr val="FF0000"/>
                </a:solidFill>
              </a:rPr>
              <a:t>].</a:t>
            </a:r>
            <a:r>
              <a:rPr lang="zh-Hans" altLang="en-US" dirty="0">
                <a:solidFill>
                  <a:srgbClr val="FF0000"/>
                </a:solidFill>
              </a:rPr>
              <a:t> </a:t>
            </a:r>
            <a:endParaRPr lang="en-US" altLang="zh-Hans" dirty="0">
              <a:solidFill>
                <a:srgbClr val="FF0000"/>
              </a:solidFill>
            </a:endParaRPr>
          </a:p>
          <a:p>
            <a:pPr marL="0" lvl="0" indent="0">
              <a:buFontTx/>
              <a:buNone/>
            </a:pPr>
            <a:r>
              <a:rPr lang="en-US" altLang="zh-Hans" dirty="0">
                <a:solidFill>
                  <a:srgbClr val="FF0000"/>
                </a:solidFill>
              </a:rPr>
              <a:t>===</a:t>
            </a:r>
          </a:p>
          <a:p>
            <a:pPr marL="0" lvl="0" indent="0">
              <a:buFontTx/>
              <a:buNone/>
            </a:pPr>
            <a:endParaRPr lang="en-US" dirty="0"/>
          </a:p>
          <a:p>
            <a:pPr>
              <a:buNone/>
            </a:pPr>
            <a:r>
              <a:rPr lang="en-US" altLang="zh-Hans" dirty="0"/>
              <a:t>=======</a:t>
            </a:r>
          </a:p>
          <a:p>
            <a:pPr>
              <a:buNone/>
            </a:pPr>
            <a:r>
              <a:rPr lang="en-US" dirty="0"/>
              <a:t>The size of TTL field in IP header is 8 bits which means maximum value can be 2^8 = 256. However, because TTL value starts from 0 and not from 1, maximum value for TTL is 255. Every time packet reaches next layer 3 hop (mostly next router), TTL is decremented by 1.</a:t>
            </a:r>
          </a:p>
          <a:p>
            <a:pPr marL="514350" lvl="0" indent="-514350">
              <a:buAutoNum type="arabicPeriod" startAt="3"/>
            </a:pPr>
            <a:endParaRPr lang="en-US" dirty="0"/>
          </a:p>
          <a:p>
            <a:endParaRPr lang="en-US" dirty="0"/>
          </a:p>
        </p:txBody>
      </p:sp>
      <p:sp>
        <p:nvSpPr>
          <p:cNvPr id="4" name="Slide Number Placeholder 3"/>
          <p:cNvSpPr>
            <a:spLocks noGrp="1"/>
          </p:cNvSpPr>
          <p:nvPr>
            <p:ph type="sldNum" sz="quarter" idx="10"/>
          </p:nvPr>
        </p:nvSpPr>
        <p:spPr/>
        <p:txBody>
          <a:bodyPr/>
          <a:lstStyle/>
          <a:p>
            <a:fld id="{B8D0F66B-42DE-3946-AA51-6614009B2F10}" type="slidenum">
              <a:rPr lang="en-US" smtClean="0"/>
              <a:t>7</a:t>
            </a:fld>
            <a:endParaRPr lang="en-US"/>
          </a:p>
        </p:txBody>
      </p:sp>
    </p:spTree>
    <p:extLst>
      <p:ext uri="{BB962C8B-B14F-4D97-AF65-F5344CB8AC3E}">
        <p14:creationId xmlns:p14="http://schemas.microsoft.com/office/powerpoint/2010/main" val="25620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dirty="0"/>
              <a:t>The</a:t>
            </a:r>
            <a:r>
              <a:rPr lang="zh-Hans" altLang="en-US" dirty="0"/>
              <a:t> </a:t>
            </a:r>
            <a:r>
              <a:rPr lang="en-US" altLang="zh-Hans" dirty="0"/>
              <a:t>question</a:t>
            </a:r>
            <a:r>
              <a:rPr lang="zh-Hans" altLang="en-US" dirty="0"/>
              <a:t> </a:t>
            </a:r>
            <a:r>
              <a:rPr lang="en-US" altLang="zh-Hans" dirty="0"/>
              <a:t>mentions</a:t>
            </a:r>
            <a:r>
              <a:rPr lang="zh-Hans" altLang="en-US" dirty="0"/>
              <a:t> </a:t>
            </a:r>
            <a:r>
              <a:rPr lang="en-US" dirty="0"/>
              <a:t>the propagation speed </a:t>
            </a:r>
            <a:r>
              <a:rPr lang="en-US" altLang="zh-Hans" dirty="0"/>
              <a:t>is</a:t>
            </a:r>
            <a:r>
              <a:rPr lang="en-US" dirty="0"/>
              <a:t> </a:t>
            </a:r>
            <a:r>
              <a:rPr lang="en-US" altLang="zh-Hans" dirty="0">
                <a:solidFill>
                  <a:srgbClr val="FF0000"/>
                </a:solidFill>
              </a:rPr>
              <a:t>two</a:t>
            </a:r>
            <a:r>
              <a:rPr lang="zh-Hans" altLang="en-US" dirty="0">
                <a:solidFill>
                  <a:srgbClr val="FF0000"/>
                </a:solidFill>
              </a:rPr>
              <a:t> </a:t>
            </a:r>
            <a:r>
              <a:rPr lang="en-US" altLang="zh-Hans" dirty="0">
                <a:solidFill>
                  <a:srgbClr val="FF0000"/>
                </a:solidFill>
              </a:rPr>
              <a:t>thirds</a:t>
            </a:r>
            <a:r>
              <a:rPr lang="zh-Hans" altLang="en-US" dirty="0">
                <a:solidFill>
                  <a:srgbClr val="FF0000"/>
                </a:solidFill>
              </a:rPr>
              <a:t> </a:t>
            </a:r>
            <a:r>
              <a:rPr lang="en-US" altLang="zh-Hans" dirty="0">
                <a:solidFill>
                  <a:srgbClr val="FF0000"/>
                </a:solidFill>
              </a:rPr>
              <a:t>of</a:t>
            </a:r>
            <a:r>
              <a:rPr lang="en-US" dirty="0">
                <a:solidFill>
                  <a:srgbClr val="FF0000"/>
                </a:solidFill>
              </a:rPr>
              <a:t> the speed of light in vacuum</a:t>
            </a:r>
            <a:r>
              <a:rPr lang="zh-Hans" altLang="en-US" dirty="0">
                <a:solidFill>
                  <a:srgbClr val="FF0000"/>
                </a:solidFill>
              </a:rPr>
              <a:t> </a:t>
            </a:r>
            <a:r>
              <a:rPr lang="en-US" altLang="zh-Hans" dirty="0">
                <a:solidFill>
                  <a:srgbClr val="FF0000"/>
                </a:solidFill>
              </a:rPr>
              <a:t>[ˈ</a:t>
            </a:r>
            <a:r>
              <a:rPr lang="en-US" altLang="zh-Hans" dirty="0" err="1">
                <a:solidFill>
                  <a:srgbClr val="FF0000"/>
                </a:solidFill>
              </a:rPr>
              <a:t>væ.kjuːm</a:t>
            </a:r>
            <a:r>
              <a:rPr lang="en-US" altLang="zh-Hans" dirty="0">
                <a:solidFill>
                  <a:srgbClr val="FF0000"/>
                </a:solidFill>
              </a:rPr>
              <a:t>].</a:t>
            </a:r>
            <a:r>
              <a:rPr lang="zh-Hans" altLang="en-US" dirty="0">
                <a:solidFill>
                  <a:srgbClr val="FF0000"/>
                </a:solidFill>
              </a:rPr>
              <a:t> </a:t>
            </a:r>
            <a:r>
              <a:rPr lang="en-US" altLang="zh-Hans" dirty="0">
                <a:solidFill>
                  <a:srgbClr val="FF0000"/>
                </a:solidFill>
              </a:rPr>
              <a:t>So</a:t>
            </a:r>
            <a:r>
              <a:rPr lang="zh-Hans" altLang="en-US" dirty="0">
                <a:solidFill>
                  <a:srgbClr val="FF0000"/>
                </a:solidFill>
              </a:rPr>
              <a:t> </a:t>
            </a:r>
            <a:r>
              <a:rPr lang="en-US" altLang="zh-Hans" dirty="0">
                <a:solidFill>
                  <a:srgbClr val="FF0000"/>
                </a:solidFill>
              </a:rPr>
              <a:t>we</a:t>
            </a:r>
            <a:r>
              <a:rPr lang="zh-Hans" altLang="en-US" dirty="0">
                <a:solidFill>
                  <a:srgbClr val="FF0000"/>
                </a:solidFill>
              </a:rPr>
              <a:t> </a:t>
            </a:r>
            <a:r>
              <a:rPr lang="en-US" altLang="zh-Hans" dirty="0">
                <a:solidFill>
                  <a:srgbClr val="FF0000"/>
                </a:solidFill>
              </a:rPr>
              <a:t>have</a:t>
            </a:r>
            <a:r>
              <a:rPr lang="zh-Hans" altLang="en-US" dirty="0">
                <a:solidFill>
                  <a:srgbClr val="FF0000"/>
                </a:solidFill>
              </a:rPr>
              <a:t> </a:t>
            </a:r>
            <a:r>
              <a:rPr lang="en-US" dirty="0"/>
              <a:t>The speed of propagation </a:t>
            </a:r>
            <a:r>
              <a:rPr lang="en-US" altLang="zh-Hans" dirty="0"/>
              <a:t>as</a:t>
            </a:r>
            <a:r>
              <a:rPr lang="zh-Hans" altLang="en-US" dirty="0"/>
              <a:t> </a:t>
            </a:r>
            <a:r>
              <a:rPr lang="en-US" altLang="zh-Hans" dirty="0">
                <a:solidFill>
                  <a:srgbClr val="FF0000"/>
                </a:solidFill>
              </a:rPr>
              <a:t>two</a:t>
            </a:r>
            <a:r>
              <a:rPr lang="zh-Hans" altLang="en-US" dirty="0">
                <a:solidFill>
                  <a:srgbClr val="FF0000"/>
                </a:solidFill>
              </a:rPr>
              <a:t> </a:t>
            </a:r>
            <a:r>
              <a:rPr lang="en-US" altLang="zh-Hans" dirty="0">
                <a:solidFill>
                  <a:srgbClr val="FF0000"/>
                </a:solidFill>
              </a:rPr>
              <a:t>thirds</a:t>
            </a:r>
            <a:r>
              <a:rPr lang="zh-Hans" altLang="en-US" dirty="0">
                <a:solidFill>
                  <a:srgbClr val="FF0000"/>
                </a:solidFill>
              </a:rPr>
              <a:t> </a:t>
            </a:r>
            <a:r>
              <a:rPr lang="en-US" altLang="zh-Hans" dirty="0">
                <a:solidFill>
                  <a:srgbClr val="FF0000"/>
                </a:solidFill>
              </a:rPr>
              <a:t>times</a:t>
            </a:r>
            <a:r>
              <a:rPr lang="zh-Hans" altLang="en-US" dirty="0">
                <a:solidFill>
                  <a:srgbClr val="FF0000"/>
                </a:solidFill>
              </a:rPr>
              <a:t> </a:t>
            </a:r>
            <a:r>
              <a:rPr lang="en-US" altLang="zh-Hans" dirty="0">
                <a:solidFill>
                  <a:srgbClr val="FF0000"/>
                </a:solidFill>
              </a:rPr>
              <a:t>300</a:t>
            </a:r>
            <a:r>
              <a:rPr lang="zh-Hans" altLang="en-US" dirty="0">
                <a:solidFill>
                  <a:srgbClr val="FF0000"/>
                </a:solidFill>
              </a:rPr>
              <a:t> </a:t>
            </a:r>
            <a:r>
              <a:rPr lang="en-US" altLang="zh-Hans" dirty="0">
                <a:solidFill>
                  <a:srgbClr val="FF0000"/>
                </a:solidFill>
              </a:rPr>
              <a:t>thousands</a:t>
            </a:r>
            <a:r>
              <a:rPr lang="zh-Hans" altLang="en-US" dirty="0">
                <a:solidFill>
                  <a:srgbClr val="FF0000"/>
                </a:solidFill>
              </a:rPr>
              <a:t> </a:t>
            </a:r>
            <a:r>
              <a:rPr lang="en-US" dirty="0"/>
              <a:t>km/sec</a:t>
            </a:r>
            <a:r>
              <a:rPr lang="zh-Hans" altLang="en-US" dirty="0"/>
              <a:t> </a:t>
            </a:r>
            <a:r>
              <a:rPr lang="en-US" altLang="zh-Hans" dirty="0"/>
              <a:t>=</a:t>
            </a:r>
            <a:r>
              <a:rPr lang="zh-Hans" altLang="en-US" dirty="0"/>
              <a:t> </a:t>
            </a:r>
            <a:r>
              <a:rPr lang="en-US" altLang="zh-Hans" dirty="0">
                <a:solidFill>
                  <a:srgbClr val="FF0000"/>
                </a:solidFill>
              </a:rPr>
              <a:t>200</a:t>
            </a:r>
            <a:r>
              <a:rPr lang="zh-Hans" altLang="en-US" dirty="0">
                <a:solidFill>
                  <a:srgbClr val="FF0000"/>
                </a:solidFill>
              </a:rPr>
              <a:t> </a:t>
            </a:r>
            <a:r>
              <a:rPr lang="en-US" altLang="zh-Hans" dirty="0">
                <a:solidFill>
                  <a:srgbClr val="FF0000"/>
                </a:solidFill>
              </a:rPr>
              <a:t>thousands</a:t>
            </a:r>
            <a:r>
              <a:rPr lang="zh-Hans" altLang="en-US" dirty="0">
                <a:solidFill>
                  <a:srgbClr val="FF0000"/>
                </a:solidFill>
              </a:rPr>
              <a:t> </a:t>
            </a:r>
            <a:r>
              <a:rPr lang="en-US" dirty="0"/>
              <a:t>km/sec</a:t>
            </a:r>
            <a:r>
              <a:rPr lang="en-US" altLang="zh-Hans" dirty="0"/>
              <a:t>.</a:t>
            </a:r>
            <a:r>
              <a:rPr lang="zh-Hans" altLang="en-US" dirty="0"/>
              <a:t> </a:t>
            </a:r>
            <a:r>
              <a:rPr lang="en-US" altLang="zh-Hans" dirty="0"/>
              <a:t>In</a:t>
            </a:r>
            <a:r>
              <a:rPr lang="zh-Hans" altLang="en-US" dirty="0"/>
              <a:t> </a:t>
            </a:r>
            <a:r>
              <a:rPr lang="en-US" altLang="zh-Hans" dirty="0"/>
              <a:t>10</a:t>
            </a:r>
            <a:r>
              <a:rPr lang="zh-Hans" altLang="en-US" dirty="0"/>
              <a:t> </a:t>
            </a:r>
            <a:r>
              <a:rPr lang="en-US" altLang="zh-Hans" dirty="0"/>
              <a:t>microsecond,</a:t>
            </a:r>
            <a:r>
              <a:rPr lang="zh-Hans" altLang="en-US" dirty="0"/>
              <a:t> </a:t>
            </a:r>
            <a:r>
              <a:rPr lang="en-US" altLang="zh-Hans" dirty="0"/>
              <a:t>i.e.,</a:t>
            </a:r>
            <a:r>
              <a:rPr lang="zh-Hans" altLang="en-US" dirty="0"/>
              <a:t> </a:t>
            </a:r>
            <a:r>
              <a:rPr lang="en-US" altLang="zh-Hans" dirty="0"/>
              <a:t>10</a:t>
            </a:r>
            <a:r>
              <a:rPr lang="zh-Hans" altLang="en-US" dirty="0"/>
              <a:t> </a:t>
            </a:r>
            <a:r>
              <a:rPr lang="en-US" altLang="zh-Hans" dirty="0"/>
              <a:t>\times</a:t>
            </a:r>
            <a:r>
              <a:rPr lang="zh-Hans" altLang="en-US" dirty="0"/>
              <a:t> </a:t>
            </a:r>
            <a:r>
              <a:rPr lang="en-US" altLang="zh-Hans" dirty="0"/>
              <a:t>10</a:t>
            </a:r>
            <a:r>
              <a:rPr lang="zh-Hans" altLang="en-US" dirty="0"/>
              <a:t> </a:t>
            </a:r>
            <a:r>
              <a:rPr lang="en-US" altLang="zh-Hans" dirty="0"/>
              <a:t>to</a:t>
            </a:r>
            <a:r>
              <a:rPr lang="zh-Hans" altLang="en-US" dirty="0"/>
              <a:t> </a:t>
            </a:r>
            <a:r>
              <a:rPr lang="en-US" altLang="zh-Hans" dirty="0"/>
              <a:t>the</a:t>
            </a:r>
            <a:r>
              <a:rPr lang="zh-Hans" altLang="en-US" dirty="0"/>
              <a:t> </a:t>
            </a:r>
            <a:r>
              <a:rPr lang="en-US" altLang="zh-Hans" dirty="0"/>
              <a:t>power</a:t>
            </a:r>
            <a:r>
              <a:rPr lang="zh-Hans" altLang="en-US" dirty="0"/>
              <a:t> </a:t>
            </a:r>
            <a:r>
              <a:rPr lang="en-US" altLang="zh-Hans" dirty="0"/>
              <a:t>of</a:t>
            </a:r>
            <a:r>
              <a:rPr lang="zh-Hans" altLang="en-US" dirty="0"/>
              <a:t> </a:t>
            </a:r>
            <a:r>
              <a:rPr lang="en-US" altLang="zh-Hans" dirty="0"/>
              <a:t>minus</a:t>
            </a:r>
            <a:r>
              <a:rPr lang="zh-Hans" altLang="en-US" dirty="0"/>
              <a:t> </a:t>
            </a:r>
            <a:r>
              <a:rPr lang="en-US" altLang="zh-Hans" dirty="0"/>
              <a:t>6</a:t>
            </a:r>
            <a:r>
              <a:rPr lang="zh-Hans" altLang="en-US" dirty="0"/>
              <a:t> </a:t>
            </a:r>
            <a:r>
              <a:rPr lang="en-US" altLang="zh-Hans" dirty="0"/>
              <a:t>seconds,</a:t>
            </a:r>
            <a:r>
              <a:rPr lang="zh-Hans" altLang="en-US" dirty="0"/>
              <a:t> </a:t>
            </a:r>
            <a:r>
              <a:rPr lang="en-US" altLang="zh-Hans" dirty="0"/>
              <a:t>the</a:t>
            </a:r>
            <a:r>
              <a:rPr lang="zh-Hans" altLang="en-US" dirty="0"/>
              <a:t> </a:t>
            </a:r>
            <a:r>
              <a:rPr lang="en-US" altLang="zh-Hans" dirty="0"/>
              <a:t>signal</a:t>
            </a:r>
            <a:r>
              <a:rPr lang="zh-Hans" altLang="en-US" dirty="0"/>
              <a:t> </a:t>
            </a:r>
            <a:r>
              <a:rPr lang="en-US" altLang="zh-Hans" dirty="0"/>
              <a:t>travels</a:t>
            </a:r>
            <a:r>
              <a:rPr lang="zh-Hans" altLang="en-US" dirty="0"/>
              <a:t> </a:t>
            </a:r>
            <a:r>
              <a:rPr lang="en-US" altLang="zh-Hans" dirty="0">
                <a:solidFill>
                  <a:srgbClr val="FF0000"/>
                </a:solidFill>
              </a:rPr>
              <a:t>200</a:t>
            </a:r>
            <a:r>
              <a:rPr lang="zh-Hans" altLang="en-US" dirty="0">
                <a:solidFill>
                  <a:srgbClr val="FF0000"/>
                </a:solidFill>
              </a:rPr>
              <a:t> </a:t>
            </a:r>
            <a:r>
              <a:rPr lang="en-US" altLang="zh-Hans" dirty="0">
                <a:solidFill>
                  <a:srgbClr val="FF0000"/>
                </a:solidFill>
              </a:rPr>
              <a:t>thousands</a:t>
            </a:r>
            <a:r>
              <a:rPr lang="zh-Hans" altLang="en-US" dirty="0">
                <a:solidFill>
                  <a:srgbClr val="FF0000"/>
                </a:solidFill>
              </a:rPr>
              <a:t> </a:t>
            </a:r>
            <a:r>
              <a:rPr lang="en-US" dirty="0"/>
              <a:t>km/sec</a:t>
            </a:r>
            <a:r>
              <a:rPr lang="zh-Hans" altLang="en-US" dirty="0"/>
              <a:t> * </a:t>
            </a:r>
            <a:r>
              <a:rPr lang="en-US" altLang="zh-Hans" dirty="0"/>
              <a:t>10</a:t>
            </a:r>
            <a:r>
              <a:rPr lang="zh-Hans" altLang="en-US" dirty="0"/>
              <a:t> </a:t>
            </a:r>
            <a:r>
              <a:rPr lang="en-US" altLang="zh-Hans" dirty="0"/>
              <a:t>\times</a:t>
            </a:r>
            <a:r>
              <a:rPr lang="zh-Hans" altLang="en-US" dirty="0"/>
              <a:t> </a:t>
            </a:r>
            <a:r>
              <a:rPr lang="en-US" altLang="zh-Hans" dirty="0"/>
              <a:t>10</a:t>
            </a:r>
            <a:r>
              <a:rPr lang="zh-Hans" altLang="en-US" dirty="0"/>
              <a:t> </a:t>
            </a:r>
            <a:r>
              <a:rPr lang="en-US" altLang="zh-Hans" dirty="0"/>
              <a:t>to</a:t>
            </a:r>
            <a:r>
              <a:rPr lang="zh-Hans" altLang="en-US" dirty="0"/>
              <a:t> </a:t>
            </a:r>
            <a:r>
              <a:rPr lang="en-US" altLang="zh-Hans" dirty="0"/>
              <a:t>the</a:t>
            </a:r>
            <a:r>
              <a:rPr lang="zh-Hans" altLang="en-US" dirty="0"/>
              <a:t> </a:t>
            </a:r>
            <a:r>
              <a:rPr lang="en-US" altLang="zh-Hans" dirty="0"/>
              <a:t>power</a:t>
            </a:r>
            <a:r>
              <a:rPr lang="zh-Hans" altLang="en-US" dirty="0"/>
              <a:t> </a:t>
            </a:r>
            <a:r>
              <a:rPr lang="en-US" altLang="zh-Hans" dirty="0"/>
              <a:t>of</a:t>
            </a:r>
            <a:r>
              <a:rPr lang="zh-Hans" altLang="en-US" dirty="0"/>
              <a:t> </a:t>
            </a:r>
            <a:r>
              <a:rPr lang="en-US" altLang="zh-Hans" dirty="0"/>
              <a:t>minus</a:t>
            </a:r>
            <a:r>
              <a:rPr lang="zh-Hans" altLang="en-US" dirty="0"/>
              <a:t> </a:t>
            </a:r>
            <a:r>
              <a:rPr lang="en-US" altLang="zh-Hans" dirty="0"/>
              <a:t>6</a:t>
            </a:r>
            <a:r>
              <a:rPr lang="zh-Hans" altLang="en-US" dirty="0"/>
              <a:t> </a:t>
            </a:r>
            <a:r>
              <a:rPr lang="en-US" altLang="zh-Hans" dirty="0"/>
              <a:t>sec</a:t>
            </a:r>
            <a:r>
              <a:rPr lang="zh-Hans" altLang="en-US" dirty="0"/>
              <a:t> </a:t>
            </a:r>
            <a:r>
              <a:rPr lang="en-US" altLang="zh-Hans" dirty="0"/>
              <a:t>=</a:t>
            </a:r>
            <a:r>
              <a:rPr lang="zh-Hans" altLang="en-US" dirty="0"/>
              <a:t> </a:t>
            </a:r>
            <a:r>
              <a:rPr lang="en-US" altLang="zh-Hans" dirty="0"/>
              <a:t>2km.</a:t>
            </a:r>
            <a:r>
              <a:rPr lang="zh-Hans" altLang="en-US" dirty="0"/>
              <a:t> </a:t>
            </a:r>
            <a:r>
              <a:rPr lang="en-US" altLang="zh-Hans" dirty="0"/>
              <a:t>This</a:t>
            </a:r>
            <a:r>
              <a:rPr lang="zh-Hans" altLang="en-US" dirty="0"/>
              <a:t> </a:t>
            </a:r>
            <a:r>
              <a:rPr lang="en-US" altLang="zh-Hans" dirty="0"/>
              <a:t>means</a:t>
            </a:r>
            <a:r>
              <a:rPr lang="zh-Hans" altLang="en-US" dirty="0"/>
              <a:t> </a:t>
            </a:r>
            <a:r>
              <a:rPr lang="en-US" altLang="zh-Hans" dirty="0"/>
              <a:t>that</a:t>
            </a:r>
            <a:r>
              <a:rPr lang="zh-Hans" altLang="en-US" dirty="0"/>
              <a:t> </a:t>
            </a:r>
            <a:r>
              <a:rPr lang="en-US" dirty="0"/>
              <a:t>each switch adds the equivalent of 2 km of extra cable. </a:t>
            </a:r>
            <a:r>
              <a:rPr lang="en-US" dirty="0">
                <a:solidFill>
                  <a:srgbClr val="FF0000"/>
                </a:solidFill>
              </a:rPr>
              <a:t>So the main question is </a:t>
            </a:r>
            <a:r>
              <a:rPr lang="en-US" altLang="zh-Hans" dirty="0">
                <a:solidFill>
                  <a:srgbClr val="FF0000"/>
                </a:solidFill>
              </a:rPr>
              <a:t>how</a:t>
            </a:r>
            <a:r>
              <a:rPr lang="zh-Hans" altLang="en-US" dirty="0">
                <a:solidFill>
                  <a:srgbClr val="FF0000"/>
                </a:solidFill>
              </a:rPr>
              <a:t> </a:t>
            </a:r>
            <a:r>
              <a:rPr lang="en-US" altLang="zh-Hans" dirty="0">
                <a:solidFill>
                  <a:srgbClr val="FF0000"/>
                </a:solidFill>
              </a:rPr>
              <a:t>far</a:t>
            </a:r>
            <a:r>
              <a:rPr lang="zh-Hans" altLang="en-US" dirty="0">
                <a:solidFill>
                  <a:srgbClr val="FF0000"/>
                </a:solidFill>
              </a:rPr>
              <a:t> </a:t>
            </a:r>
            <a:r>
              <a:rPr lang="en-US" altLang="zh-Hans" dirty="0">
                <a:solidFill>
                  <a:srgbClr val="FF0000"/>
                </a:solidFill>
              </a:rPr>
              <a:t>it</a:t>
            </a:r>
            <a:r>
              <a:rPr lang="zh-Hans" altLang="en-US" dirty="0">
                <a:solidFill>
                  <a:srgbClr val="FF0000"/>
                </a:solidFill>
              </a:rPr>
              <a:t> </a:t>
            </a:r>
            <a:r>
              <a:rPr lang="en-US" altLang="zh-Hans" dirty="0">
                <a:solidFill>
                  <a:srgbClr val="FF0000"/>
                </a:solidFill>
              </a:rPr>
              <a:t>is</a:t>
            </a:r>
            <a:r>
              <a:rPr lang="zh-Hans" altLang="en-US" dirty="0">
                <a:solidFill>
                  <a:srgbClr val="FF0000"/>
                </a:solidFill>
              </a:rPr>
              <a:t> </a:t>
            </a:r>
            <a:r>
              <a:rPr lang="en-US" altLang="zh-Hans" dirty="0">
                <a:solidFill>
                  <a:srgbClr val="FF0000"/>
                </a:solidFill>
              </a:rPr>
              <a:t>from</a:t>
            </a:r>
            <a:r>
              <a:rPr lang="en-US" dirty="0">
                <a:solidFill>
                  <a:srgbClr val="FF0000"/>
                </a:solidFill>
              </a:rPr>
              <a:t> New York </a:t>
            </a:r>
            <a:r>
              <a:rPr lang="en-US" altLang="zh-Hans" dirty="0">
                <a:solidFill>
                  <a:srgbClr val="FF0000"/>
                </a:solidFill>
              </a:rPr>
              <a:t>to</a:t>
            </a:r>
            <a:r>
              <a:rPr lang="en-US" dirty="0">
                <a:solidFill>
                  <a:srgbClr val="FF0000"/>
                </a:solidFill>
              </a:rPr>
              <a:t> California? </a:t>
            </a:r>
            <a:r>
              <a:rPr lang="en-US" altLang="zh-Hans" dirty="0">
                <a:solidFill>
                  <a:srgbClr val="FF0000"/>
                </a:solidFill>
              </a:rPr>
              <a:t>The</a:t>
            </a:r>
            <a:r>
              <a:rPr lang="zh-Hans" altLang="en-US" dirty="0">
                <a:solidFill>
                  <a:srgbClr val="FF0000"/>
                </a:solidFill>
              </a:rPr>
              <a:t> </a:t>
            </a:r>
            <a:r>
              <a:rPr lang="en-US" altLang="zh-Hans" dirty="0">
                <a:solidFill>
                  <a:srgbClr val="FF0000"/>
                </a:solidFill>
              </a:rPr>
              <a:t>distance</a:t>
            </a:r>
            <a:r>
              <a:rPr lang="zh-Hans" altLang="en-US" dirty="0">
                <a:solidFill>
                  <a:srgbClr val="FF0000"/>
                </a:solidFill>
              </a:rPr>
              <a:t> </a:t>
            </a:r>
            <a:r>
              <a:rPr lang="en-US" altLang="zh-Hans" dirty="0">
                <a:solidFill>
                  <a:srgbClr val="FF0000"/>
                </a:solidFill>
              </a:rPr>
              <a:t>between</a:t>
            </a:r>
            <a:r>
              <a:rPr lang="zh-Hans" altLang="en-US" dirty="0">
                <a:solidFill>
                  <a:srgbClr val="FF0000"/>
                </a:solidFill>
              </a:rPr>
              <a:t> </a:t>
            </a:r>
            <a:r>
              <a:rPr lang="en-US" dirty="0"/>
              <a:t>New York to San </a:t>
            </a:r>
            <a:r>
              <a:rPr lang="en-US" dirty="0" err="1"/>
              <a:t>Francisco</a:t>
            </a:r>
            <a:r>
              <a:rPr lang="en-US" altLang="zh-Hans" dirty="0" err="1">
                <a:solidFill>
                  <a:srgbClr val="FF0000"/>
                </a:solidFill>
              </a:rPr>
              <a:t>is</a:t>
            </a:r>
            <a:r>
              <a:rPr lang="zh-Hans" altLang="en-US" dirty="0">
                <a:solidFill>
                  <a:srgbClr val="FF0000"/>
                </a:solidFill>
              </a:rPr>
              <a:t> </a:t>
            </a:r>
            <a:r>
              <a:rPr lang="en-US" altLang="zh-Hans" dirty="0">
                <a:solidFill>
                  <a:srgbClr val="FF0000"/>
                </a:solidFill>
              </a:rPr>
              <a:t>in</a:t>
            </a:r>
            <a:r>
              <a:rPr lang="zh-Hans" altLang="en-US" dirty="0">
                <a:solidFill>
                  <a:srgbClr val="FF0000"/>
                </a:solidFill>
              </a:rPr>
              <a:t> </a:t>
            </a:r>
            <a:r>
              <a:rPr lang="en-US" dirty="0">
                <a:solidFill>
                  <a:srgbClr val="FF0000"/>
                </a:solidFill>
              </a:rPr>
              <a:t>California</a:t>
            </a:r>
            <a:r>
              <a:rPr lang="zh-Hans" altLang="en-US" dirty="0">
                <a:solidFill>
                  <a:srgbClr val="FF0000"/>
                </a:solidFill>
              </a:rPr>
              <a:t> </a:t>
            </a:r>
            <a:r>
              <a:rPr lang="en-US" altLang="zh-Hans" dirty="0">
                <a:solidFill>
                  <a:srgbClr val="FF0000"/>
                </a:solidFill>
              </a:rPr>
              <a:t>is</a:t>
            </a:r>
            <a:r>
              <a:rPr lang="zh-Hans" altLang="en-US" dirty="0">
                <a:solidFill>
                  <a:srgbClr val="FF0000"/>
                </a:solidFill>
              </a:rPr>
              <a:t> </a:t>
            </a:r>
            <a:r>
              <a:rPr lang="en-US" altLang="zh-Hans" dirty="0">
                <a:solidFill>
                  <a:srgbClr val="FF0000"/>
                </a:solidFill>
              </a:rPr>
              <a:t>about</a:t>
            </a:r>
            <a:r>
              <a:rPr lang="zh-Hans" altLang="en-US" dirty="0">
                <a:solidFill>
                  <a:srgbClr val="FF0000"/>
                </a:solidFill>
              </a:rPr>
              <a:t> </a:t>
            </a:r>
            <a:r>
              <a:rPr lang="en-US" altLang="zh-Hans" dirty="0">
                <a:solidFill>
                  <a:srgbClr val="FF0000"/>
                </a:solidFill>
              </a:rPr>
              <a:t>4</a:t>
            </a:r>
            <a:r>
              <a:rPr lang="zh-Hans" altLang="en-US" dirty="0">
                <a:solidFill>
                  <a:srgbClr val="FF0000"/>
                </a:solidFill>
              </a:rPr>
              <a:t> </a:t>
            </a:r>
            <a:r>
              <a:rPr lang="en-US" altLang="zh-Hans" dirty="0">
                <a:solidFill>
                  <a:srgbClr val="FF0000"/>
                </a:solidFill>
              </a:rPr>
              <a:t>thousands</a:t>
            </a:r>
            <a:r>
              <a:rPr lang="zh-Hans" altLang="en-US" dirty="0">
                <a:solidFill>
                  <a:srgbClr val="FF0000"/>
                </a:solidFill>
              </a:rPr>
              <a:t> </a:t>
            </a:r>
            <a:r>
              <a:rPr lang="en-US" altLang="zh-Hans" dirty="0">
                <a:solidFill>
                  <a:srgbClr val="FF0000"/>
                </a:solidFill>
              </a:rPr>
              <a:t>km,</a:t>
            </a:r>
            <a:r>
              <a:rPr lang="zh-Hans" altLang="en-US" dirty="0">
                <a:solidFill>
                  <a:srgbClr val="FF0000"/>
                </a:solidFill>
              </a:rPr>
              <a:t> </a:t>
            </a:r>
            <a:r>
              <a:rPr lang="en-US" altLang="zh-Hans" dirty="0">
                <a:solidFill>
                  <a:srgbClr val="FF0000"/>
                </a:solidFill>
              </a:rPr>
              <a:t>while</a:t>
            </a:r>
            <a:r>
              <a:rPr lang="zh-Hans" altLang="en-US" dirty="0">
                <a:solidFill>
                  <a:srgbClr val="FF0000"/>
                </a:solidFill>
              </a:rPr>
              <a:t> </a:t>
            </a:r>
            <a:r>
              <a:rPr lang="en-US" dirty="0"/>
              <a:t>traversing 50 switches </a:t>
            </a:r>
            <a:r>
              <a:rPr lang="en-US" altLang="zh-Hans" dirty="0"/>
              <a:t>introduces</a:t>
            </a:r>
            <a:r>
              <a:rPr lang="zh-Hans" altLang="en-US" dirty="0"/>
              <a:t> </a:t>
            </a:r>
            <a:r>
              <a:rPr lang="en-US" dirty="0"/>
              <a:t>100 km to the total path, which is only </a:t>
            </a:r>
            <a:r>
              <a:rPr lang="en-US" dirty="0">
                <a:solidFill>
                  <a:srgbClr val="FF0000"/>
                </a:solidFill>
              </a:rPr>
              <a:t>2.5%</a:t>
            </a:r>
            <a:r>
              <a:rPr lang="en-US" dirty="0"/>
              <a:t>. </a:t>
            </a:r>
            <a:r>
              <a:rPr lang="en-US" altLang="zh-Hans" dirty="0"/>
              <a:t>So,</a:t>
            </a:r>
            <a:r>
              <a:rPr lang="zh-Hans" altLang="en-US" dirty="0"/>
              <a:t> </a:t>
            </a:r>
            <a:r>
              <a:rPr lang="en-US" altLang="zh-Hans" dirty="0"/>
              <a:t>in</a:t>
            </a:r>
            <a:r>
              <a:rPr lang="zh-Hans" altLang="en-US" dirty="0"/>
              <a:t> </a:t>
            </a:r>
            <a:r>
              <a:rPr lang="en-US" altLang="zh-Hans" dirty="0"/>
              <a:t>this</a:t>
            </a:r>
            <a:r>
              <a:rPr lang="zh-Hans" altLang="en-US" dirty="0"/>
              <a:t> </a:t>
            </a:r>
            <a:r>
              <a:rPr lang="en-US" altLang="zh-Hans" dirty="0"/>
              <a:t>case,</a:t>
            </a:r>
            <a:r>
              <a:rPr lang="zh-Hans" altLang="en-US" dirty="0"/>
              <a:t> </a:t>
            </a:r>
            <a:r>
              <a:rPr lang="en-US" dirty="0"/>
              <a:t>switching delay is not a major factor</a:t>
            </a:r>
            <a:r>
              <a:rPr lang="en-US" altLang="zh-Han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dirty="0">
                <a:solidFill>
                  <a:srgbClr val="FF0000"/>
                </a:solidFill>
              </a:rPr>
              <a:t>The</a:t>
            </a:r>
            <a:r>
              <a:rPr lang="zh-Hans" altLang="en-US" dirty="0">
                <a:solidFill>
                  <a:srgbClr val="FF0000"/>
                </a:solidFill>
              </a:rPr>
              <a:t> </a:t>
            </a:r>
            <a:r>
              <a:rPr lang="en-US" altLang="zh-Hans" dirty="0">
                <a:solidFill>
                  <a:srgbClr val="FF0000"/>
                </a:solidFill>
              </a:rPr>
              <a:t>maximum</a:t>
            </a:r>
            <a:r>
              <a:rPr lang="zh-Hans" altLang="en-US" dirty="0">
                <a:solidFill>
                  <a:srgbClr val="FF0000"/>
                </a:solidFill>
              </a:rPr>
              <a:t> </a:t>
            </a:r>
            <a:r>
              <a:rPr lang="en-US" altLang="zh-Hans" dirty="0">
                <a:solidFill>
                  <a:srgbClr val="FF0000"/>
                </a:solidFill>
              </a:rPr>
              <a:t>number</a:t>
            </a:r>
            <a:r>
              <a:rPr lang="zh-Hans" altLang="en-US" dirty="0">
                <a:solidFill>
                  <a:srgbClr val="FF0000"/>
                </a:solidFill>
              </a:rPr>
              <a:t> </a:t>
            </a:r>
            <a:r>
              <a:rPr lang="en-US" altLang="zh-Hans" dirty="0">
                <a:solidFill>
                  <a:srgbClr val="FF0000"/>
                </a:solidFill>
              </a:rPr>
              <a:t>of</a:t>
            </a:r>
            <a:r>
              <a:rPr lang="zh-Hans" altLang="en-US" dirty="0">
                <a:solidFill>
                  <a:srgbClr val="FF0000"/>
                </a:solidFill>
              </a:rPr>
              <a:t> </a:t>
            </a:r>
            <a:r>
              <a:rPr lang="en-US" altLang="zh-Hans" dirty="0">
                <a:solidFill>
                  <a:srgbClr val="FF0000"/>
                </a:solidFill>
              </a:rPr>
              <a:t>hops</a:t>
            </a:r>
            <a:r>
              <a:rPr lang="zh-Hans" altLang="en-US" dirty="0">
                <a:solidFill>
                  <a:srgbClr val="FF0000"/>
                </a:solidFill>
              </a:rPr>
              <a:t> </a:t>
            </a:r>
            <a:r>
              <a:rPr lang="en-US" altLang="zh-Hans" dirty="0">
                <a:solidFill>
                  <a:srgbClr val="FF0000"/>
                </a:solidFill>
              </a:rPr>
              <a:t>is</a:t>
            </a:r>
            <a:r>
              <a:rPr lang="zh-Hans" altLang="en-US" dirty="0">
                <a:solidFill>
                  <a:srgbClr val="FF0000"/>
                </a:solidFill>
              </a:rPr>
              <a:t> </a:t>
            </a:r>
            <a:r>
              <a:rPr lang="en-US" altLang="zh-Hans" dirty="0">
                <a:solidFill>
                  <a:srgbClr val="FF0000"/>
                </a:solidFill>
              </a:rPr>
              <a:t>64</a:t>
            </a:r>
            <a:r>
              <a:rPr lang="zh-Hans" altLang="en-US" dirty="0">
                <a:solidFill>
                  <a:srgbClr val="FF0000"/>
                </a:solidFill>
              </a:rPr>
              <a:t> </a:t>
            </a:r>
            <a:r>
              <a:rPr lang="en-US" altLang="zh-Hans" dirty="0">
                <a:solidFill>
                  <a:srgbClr val="FF0000"/>
                </a:solidFill>
              </a:rPr>
              <a:t>in</a:t>
            </a:r>
            <a:r>
              <a:rPr lang="zh-Hans" altLang="en-US" dirty="0">
                <a:solidFill>
                  <a:srgbClr val="FF0000"/>
                </a:solidFill>
              </a:rPr>
              <a:t> </a:t>
            </a:r>
            <a:r>
              <a:rPr lang="en-US" altLang="zh-Hans" dirty="0">
                <a:solidFill>
                  <a:srgbClr val="FF0000"/>
                </a:solidFill>
              </a:rPr>
              <a:t>iOS</a:t>
            </a:r>
            <a:r>
              <a:rPr lang="zh-Hans" altLang="en-US" dirty="0">
                <a:solidFill>
                  <a:srgbClr val="FF0000"/>
                </a:solidFill>
              </a:rPr>
              <a:t> </a:t>
            </a:r>
            <a:r>
              <a:rPr lang="en-US" altLang="zh-Hans" dirty="0">
                <a:solidFill>
                  <a:srgbClr val="FF0000"/>
                </a:solidFill>
              </a:rPr>
              <a:t>,</a:t>
            </a:r>
            <a:r>
              <a:rPr lang="zh-Hans" altLang="en-US" dirty="0">
                <a:solidFill>
                  <a:srgbClr val="FF0000"/>
                </a:solidFill>
              </a:rPr>
              <a:t> </a:t>
            </a:r>
            <a:r>
              <a:rPr lang="en-US" altLang="zh-Hans" dirty="0">
                <a:solidFill>
                  <a:srgbClr val="FF0000"/>
                </a:solidFill>
              </a:rPr>
              <a:t>and</a:t>
            </a:r>
            <a:r>
              <a:rPr lang="zh-Hans" altLang="en-US" dirty="0">
                <a:solidFill>
                  <a:srgbClr val="FF0000"/>
                </a:solidFill>
              </a:rPr>
              <a:t> </a:t>
            </a:r>
            <a:r>
              <a:rPr lang="en-US" altLang="zh-Hans" dirty="0">
                <a:solidFill>
                  <a:srgbClr val="FF0000"/>
                </a:solidFill>
              </a:rPr>
              <a:t>255</a:t>
            </a:r>
            <a:r>
              <a:rPr lang="zh-Hans" altLang="en-US" dirty="0">
                <a:solidFill>
                  <a:srgbClr val="FF0000"/>
                </a:solidFill>
              </a:rPr>
              <a:t> </a:t>
            </a:r>
            <a:r>
              <a:rPr lang="en-US" altLang="zh-Hans" dirty="0">
                <a:solidFill>
                  <a:srgbClr val="FF0000"/>
                </a:solidFill>
              </a:rPr>
              <a:t>in</a:t>
            </a:r>
            <a:r>
              <a:rPr lang="zh-Hans" altLang="en-US" dirty="0">
                <a:solidFill>
                  <a:srgbClr val="FF0000"/>
                </a:solidFill>
              </a:rPr>
              <a:t> </a:t>
            </a:r>
            <a:r>
              <a:rPr lang="en-US" altLang="zh-Hans" dirty="0">
                <a:solidFill>
                  <a:srgbClr val="FF0000"/>
                </a:solidFill>
              </a:rPr>
              <a:t>WINDOWS.</a:t>
            </a:r>
            <a:r>
              <a:rPr lang="zh-Hans" altLang="en-US" dirty="0">
                <a:solidFill>
                  <a:srgbClr val="FF0000"/>
                </a:solidFill>
              </a:rPr>
              <a:t> </a:t>
            </a:r>
            <a:endParaRPr lang="en-US"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8D0F66B-42DE-3946-AA51-6614009B2F10}" type="slidenum">
              <a:rPr lang="en-US" smtClean="0"/>
              <a:t>8</a:t>
            </a:fld>
            <a:endParaRPr lang="en-US"/>
          </a:p>
        </p:txBody>
      </p:sp>
    </p:spTree>
    <p:extLst>
      <p:ext uri="{BB962C8B-B14F-4D97-AF65-F5344CB8AC3E}">
        <p14:creationId xmlns:p14="http://schemas.microsoft.com/office/powerpoint/2010/main" val="651394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D0F66B-42DE-3946-AA51-6614009B2F10}" type="slidenum">
              <a:rPr lang="en-US" smtClean="0"/>
              <a:t>9</a:t>
            </a:fld>
            <a:endParaRPr lang="en-US"/>
          </a:p>
        </p:txBody>
      </p:sp>
    </p:spTree>
    <p:extLst>
      <p:ext uri="{BB962C8B-B14F-4D97-AF65-F5344CB8AC3E}">
        <p14:creationId xmlns:p14="http://schemas.microsoft.com/office/powerpoint/2010/main" val="204918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 dirty="0"/>
              <a:t>In</a:t>
            </a:r>
            <a:r>
              <a:rPr lang="zh-Hans" altLang="en-US" dirty="0"/>
              <a:t> </a:t>
            </a:r>
            <a:r>
              <a:rPr lang="en-US" altLang="zh-Hans" dirty="0"/>
              <a:t>this</a:t>
            </a:r>
            <a:r>
              <a:rPr lang="zh-Hans" altLang="en-US" dirty="0"/>
              <a:t> </a:t>
            </a:r>
            <a:r>
              <a:rPr lang="en-US" altLang="zh-Hans" dirty="0"/>
              <a:t>question,</a:t>
            </a:r>
            <a:r>
              <a:rPr lang="zh-Hans" altLang="en-US" dirty="0"/>
              <a:t> </a:t>
            </a:r>
            <a:r>
              <a:rPr lang="en-US" altLang="zh-Hans" dirty="0"/>
              <a:t>we</a:t>
            </a:r>
            <a:r>
              <a:rPr lang="zh-Hans" altLang="en-US" dirty="0"/>
              <a:t> </a:t>
            </a:r>
            <a:r>
              <a:rPr lang="en-US" altLang="zh-Hans" dirty="0"/>
              <a:t>will</a:t>
            </a:r>
            <a:r>
              <a:rPr lang="zh-Hans" altLang="en-US" dirty="0"/>
              <a:t> </a:t>
            </a:r>
            <a:r>
              <a:rPr lang="en-US" altLang="zh-Hans" dirty="0"/>
              <a:t>c</a:t>
            </a:r>
            <a:r>
              <a:rPr lang="en-US" dirty="0"/>
              <a:t>ompare the delay </a:t>
            </a:r>
            <a:r>
              <a:rPr lang="en-US" altLang="zh-Hans" dirty="0"/>
              <a:t>of</a:t>
            </a:r>
            <a:r>
              <a:rPr lang="en-US" dirty="0"/>
              <a:t> sending an </a:t>
            </a:r>
            <a:r>
              <a:rPr lang="en-US" dirty="0">
                <a:solidFill>
                  <a:srgbClr val="FF0000"/>
                </a:solidFill>
              </a:rPr>
              <a:t>x-bit </a:t>
            </a:r>
            <a:r>
              <a:rPr lang="en-US" dirty="0"/>
              <a:t>message over a </a:t>
            </a:r>
            <a:r>
              <a:rPr lang="en-US" dirty="0">
                <a:solidFill>
                  <a:srgbClr val="FF0000"/>
                </a:solidFill>
              </a:rPr>
              <a:t>k-hop</a:t>
            </a:r>
            <a:r>
              <a:rPr lang="en-US" dirty="0"/>
              <a:t> path in a circuit-switched network and in a packet-switched network.</a:t>
            </a:r>
          </a:p>
          <a:p>
            <a:r>
              <a:rPr lang="en-US" altLang="zh-Hans" dirty="0"/>
              <a:t>The</a:t>
            </a:r>
            <a:r>
              <a:rPr lang="zh-Hans" altLang="en-US" dirty="0"/>
              <a:t> </a:t>
            </a:r>
            <a:r>
              <a:rPr lang="en-US" dirty="0"/>
              <a:t>network</a:t>
            </a:r>
            <a:r>
              <a:rPr lang="zh-Hans" altLang="en-US" dirty="0"/>
              <a:t> </a:t>
            </a:r>
            <a:r>
              <a:rPr lang="en-US" altLang="zh-Hans" dirty="0"/>
              <a:t>parameters</a:t>
            </a:r>
            <a:r>
              <a:rPr lang="zh-Hans" altLang="en-US" dirty="0"/>
              <a:t> </a:t>
            </a:r>
            <a:r>
              <a:rPr lang="en-US" altLang="zh-Hans" dirty="0"/>
              <a:t>are</a:t>
            </a:r>
            <a:r>
              <a:rPr lang="zh-Hans" altLang="en-US" dirty="0"/>
              <a:t> </a:t>
            </a:r>
            <a:r>
              <a:rPr lang="en-US" altLang="zh-Hans" dirty="0"/>
              <a:t>as</a:t>
            </a:r>
            <a:r>
              <a:rPr lang="zh-Hans" altLang="en-US" dirty="0"/>
              <a:t> </a:t>
            </a:r>
            <a:r>
              <a:rPr lang="en-US" altLang="zh-Hans" dirty="0"/>
              <a:t>follows.</a:t>
            </a:r>
            <a:r>
              <a:rPr lang="zh-Hans" altLang="en-US" dirty="0"/>
              <a:t> </a:t>
            </a:r>
            <a:r>
              <a:rPr lang="en-US" dirty="0"/>
              <a:t>The circuit set up time </a:t>
            </a:r>
            <a:r>
              <a:rPr lang="en-US" altLang="zh-Hans" dirty="0"/>
              <a:t>equals</a:t>
            </a:r>
            <a:r>
              <a:rPr lang="en-US" dirty="0"/>
              <a:t> </a:t>
            </a:r>
            <a:r>
              <a:rPr lang="en-US" dirty="0">
                <a:solidFill>
                  <a:srgbClr val="FF0000"/>
                </a:solidFill>
              </a:rPr>
              <a:t>s sec</a:t>
            </a:r>
            <a:r>
              <a:rPr lang="en-US" dirty="0"/>
              <a:t>,  the propagation delay is  </a:t>
            </a:r>
            <a:r>
              <a:rPr lang="en-US" dirty="0">
                <a:solidFill>
                  <a:srgbClr val="FF0000"/>
                </a:solidFill>
              </a:rPr>
              <a:t>d  sec </a:t>
            </a:r>
            <a:r>
              <a:rPr lang="en-US" dirty="0"/>
              <a:t>per hop, the packet size is  </a:t>
            </a:r>
            <a:r>
              <a:rPr lang="en-US" dirty="0">
                <a:solidFill>
                  <a:srgbClr val="FF0000"/>
                </a:solidFill>
              </a:rPr>
              <a:t>p bits</a:t>
            </a:r>
            <a:r>
              <a:rPr lang="en-US" dirty="0"/>
              <a:t>, and the data rate is </a:t>
            </a:r>
            <a:r>
              <a:rPr lang="en-US" dirty="0">
                <a:solidFill>
                  <a:srgbClr val="FF0000"/>
                </a:solidFill>
              </a:rPr>
              <a:t>b bps</a:t>
            </a:r>
            <a:r>
              <a:rPr lang="en-US" dirty="0"/>
              <a:t>.</a:t>
            </a:r>
            <a:br>
              <a:rPr lang="en-US" dirty="0"/>
            </a:br>
            <a:r>
              <a:rPr lang="en-US" dirty="0"/>
              <a:t>Under what conditions</a:t>
            </a:r>
            <a:r>
              <a:rPr lang="en-US" altLang="zh-Hans" dirty="0"/>
              <a:t>,</a:t>
            </a:r>
            <a:r>
              <a:rPr lang="zh-Hans" altLang="en-US" dirty="0"/>
              <a:t> </a:t>
            </a:r>
            <a:r>
              <a:rPr lang="en-US" dirty="0"/>
              <a:t>the packet network </a:t>
            </a:r>
            <a:r>
              <a:rPr lang="en-US" altLang="zh-Hans" dirty="0"/>
              <a:t>will</a:t>
            </a:r>
            <a:r>
              <a:rPr lang="zh-Hans" altLang="en-US" dirty="0"/>
              <a:t> </a:t>
            </a:r>
            <a:r>
              <a:rPr lang="en-US" dirty="0"/>
              <a:t>have a </a:t>
            </a:r>
            <a:r>
              <a:rPr lang="en-US" altLang="zh-Hans" dirty="0"/>
              <a:t>smaller</a:t>
            </a:r>
            <a:r>
              <a:rPr lang="en-US" dirty="0"/>
              <a:t> delay?</a:t>
            </a:r>
            <a:br>
              <a:rPr lang="en-US" dirty="0"/>
            </a:br>
            <a:endParaRPr lang="en-US" dirty="0"/>
          </a:p>
        </p:txBody>
      </p:sp>
      <p:sp>
        <p:nvSpPr>
          <p:cNvPr id="4" name="Slide Number Placeholder 3"/>
          <p:cNvSpPr>
            <a:spLocks noGrp="1"/>
          </p:cNvSpPr>
          <p:nvPr>
            <p:ph type="sldNum" sz="quarter" idx="10"/>
          </p:nvPr>
        </p:nvSpPr>
        <p:spPr/>
        <p:txBody>
          <a:bodyPr/>
          <a:lstStyle/>
          <a:p>
            <a:fld id="{B8D0F66B-42DE-3946-AA51-6614009B2F10}" type="slidenum">
              <a:rPr lang="en-US" smtClean="0"/>
              <a:t>11</a:t>
            </a:fld>
            <a:endParaRPr lang="en-US"/>
          </a:p>
        </p:txBody>
      </p:sp>
    </p:spTree>
    <p:extLst>
      <p:ext uri="{BB962C8B-B14F-4D97-AF65-F5344CB8AC3E}">
        <p14:creationId xmlns:p14="http://schemas.microsoft.com/office/powerpoint/2010/main" val="516986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571205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0715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94590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1344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1241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105824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6930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77019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761810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6147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9122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3"/>
        <p:cNvGrpSpPr/>
        <p:nvPr/>
      </p:nvGrpSpPr>
      <p:grpSpPr>
        <a:xfrm>
          <a:off x="0" y="0"/>
          <a:ext cx="0" cy="0"/>
          <a:chOff x="0" y="0"/>
          <a:chExt cx="0" cy="0"/>
        </a:xfrm>
      </p:grpSpPr>
      <p:sp>
        <p:nvSpPr>
          <p:cNvPr id="14" name="Google Shape;14;p17"/>
          <p:cNvSpPr txBox="1">
            <a:spLocks noGrp="1"/>
          </p:cNvSpPr>
          <p:nvPr>
            <p:ph type="ctrTitle"/>
          </p:nvPr>
        </p:nvSpPr>
        <p:spPr>
          <a:xfrm>
            <a:off x="685800" y="2130425"/>
            <a:ext cx="7772400" cy="1470025"/>
          </a:xfrm>
          <a:prstGeom prst="rect">
            <a:avLst/>
          </a:prstGeom>
          <a:noFill/>
          <a:ln>
            <a:noFill/>
          </a:ln>
        </p:spPr>
        <p:txBody>
          <a:bodyPr spcFirstLastPara="1" wrap="square" lIns="90475" tIns="44450" rIns="90475" bIns="44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 name="Google Shape;15;p17"/>
          <p:cNvSpPr txBox="1">
            <a:spLocks noGrp="1"/>
          </p:cNvSpPr>
          <p:nvPr>
            <p:ph type="subTitle" idx="1"/>
          </p:nvPr>
        </p:nvSpPr>
        <p:spPr>
          <a:xfrm>
            <a:off x="1371600" y="3886200"/>
            <a:ext cx="6400800" cy="1752600"/>
          </a:xfrm>
          <a:prstGeom prst="rect">
            <a:avLst/>
          </a:prstGeom>
          <a:noFill/>
          <a:ln>
            <a:noFill/>
          </a:ln>
        </p:spPr>
        <p:txBody>
          <a:bodyPr spcFirstLastPara="1" wrap="square" lIns="90475" tIns="44450" rIns="90475" bIns="44450" anchor="t" anchorCtr="0">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a:endParaRPr/>
          </a:p>
        </p:txBody>
      </p:sp>
    </p:spTree>
    <p:extLst>
      <p:ext uri="{BB962C8B-B14F-4D97-AF65-F5344CB8AC3E}">
        <p14:creationId xmlns:p14="http://schemas.microsoft.com/office/powerpoint/2010/main" val="1226075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 name="Google Shape;18;p18"/>
          <p:cNvSpPr txBox="1">
            <a:spLocks noGrp="1"/>
          </p:cNvSpPr>
          <p:nvPr>
            <p:ph type="body" idx="1"/>
          </p:nvPr>
        </p:nvSpPr>
        <p:spPr>
          <a:xfrm>
            <a:off x="685800" y="1981200"/>
            <a:ext cx="7772400" cy="4114800"/>
          </a:xfrm>
          <a:prstGeom prst="rect">
            <a:avLst/>
          </a:prstGeom>
          <a:noFill/>
          <a:ln>
            <a:noFill/>
          </a:ln>
        </p:spPr>
        <p:txBody>
          <a:bodyPr spcFirstLastPara="1" wrap="square" lIns="90475" tIns="44450" rIns="90475" bIns="444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892864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9"/>
        <p:cNvGrpSpPr/>
        <p:nvPr/>
      </p:nvGrpSpPr>
      <p:grpSpPr>
        <a:xfrm>
          <a:off x="0" y="0"/>
          <a:ext cx="0" cy="0"/>
          <a:chOff x="0" y="0"/>
          <a:chExt cx="0" cy="0"/>
        </a:xfrm>
      </p:grpSpPr>
      <p:sp>
        <p:nvSpPr>
          <p:cNvPr id="20" name="Google Shape;20;p19"/>
          <p:cNvSpPr txBox="1">
            <a:spLocks noGrp="1"/>
          </p:cNvSpPr>
          <p:nvPr>
            <p:ph type="title"/>
          </p:nvPr>
        </p:nvSpPr>
        <p:spPr>
          <a:xfrm rot="5400000">
            <a:off x="4514850" y="2152650"/>
            <a:ext cx="5943600" cy="1943100"/>
          </a:xfrm>
          <a:prstGeom prst="rect">
            <a:avLst/>
          </a:prstGeom>
          <a:noFill/>
          <a:ln>
            <a:noFill/>
          </a:ln>
        </p:spPr>
        <p:txBody>
          <a:bodyPr spcFirstLastPara="1" wrap="square" lIns="90475" tIns="44450" rIns="90475" bIns="44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19"/>
          <p:cNvSpPr txBox="1">
            <a:spLocks noGrp="1"/>
          </p:cNvSpPr>
          <p:nvPr>
            <p:ph type="body" idx="1"/>
          </p:nvPr>
        </p:nvSpPr>
        <p:spPr>
          <a:xfrm rot="5400000">
            <a:off x="552450" y="285750"/>
            <a:ext cx="5943600" cy="5676900"/>
          </a:xfrm>
          <a:prstGeom prst="rect">
            <a:avLst/>
          </a:prstGeom>
          <a:noFill/>
          <a:ln>
            <a:noFill/>
          </a:ln>
        </p:spPr>
        <p:txBody>
          <a:bodyPr spcFirstLastPara="1" wrap="square" lIns="90475" tIns="44450" rIns="90475" bIns="444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163560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2"/>
        <p:cNvGrpSpPr/>
        <p:nvPr/>
      </p:nvGrpSpPr>
      <p:grpSpPr>
        <a:xfrm>
          <a:off x="0" y="0"/>
          <a:ext cx="0" cy="0"/>
          <a:chOff x="0" y="0"/>
          <a:chExt cx="0" cy="0"/>
        </a:xfrm>
      </p:grpSpPr>
      <p:sp>
        <p:nvSpPr>
          <p:cNvPr id="23" name="Google Shape;23;p20"/>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4" name="Google Shape;24;p20"/>
          <p:cNvSpPr txBox="1">
            <a:spLocks noGrp="1"/>
          </p:cNvSpPr>
          <p:nvPr>
            <p:ph type="body" idx="1"/>
          </p:nvPr>
        </p:nvSpPr>
        <p:spPr>
          <a:xfrm rot="5400000">
            <a:off x="2514600" y="152400"/>
            <a:ext cx="4114800" cy="7772400"/>
          </a:xfrm>
          <a:prstGeom prst="rect">
            <a:avLst/>
          </a:prstGeom>
          <a:noFill/>
          <a:ln>
            <a:noFill/>
          </a:ln>
        </p:spPr>
        <p:txBody>
          <a:bodyPr spcFirstLastPara="1" wrap="square" lIns="90475" tIns="44450" rIns="90475" bIns="444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403668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25"/>
        <p:cNvGrpSpPr/>
        <p:nvPr/>
      </p:nvGrpSpPr>
      <p:grpSpPr>
        <a:xfrm>
          <a:off x="0" y="0"/>
          <a:ext cx="0" cy="0"/>
          <a:chOff x="0" y="0"/>
          <a:chExt cx="0" cy="0"/>
        </a:xfrm>
      </p:grpSpPr>
      <p:sp>
        <p:nvSpPr>
          <p:cNvPr id="26" name="Google Shape;26;p21"/>
          <p:cNvSpPr txBox="1">
            <a:spLocks noGrp="1"/>
          </p:cNvSpPr>
          <p:nvPr>
            <p:ph type="title"/>
          </p:nvPr>
        </p:nvSpPr>
        <p:spPr>
          <a:xfrm>
            <a:off x="1792288" y="4800600"/>
            <a:ext cx="5486400" cy="566738"/>
          </a:xfrm>
          <a:prstGeom prst="rect">
            <a:avLst/>
          </a:prstGeom>
          <a:noFill/>
          <a:ln>
            <a:noFill/>
          </a:ln>
        </p:spPr>
        <p:txBody>
          <a:bodyPr spcFirstLastPara="1" wrap="square" lIns="90475" tIns="44450" rIns="90475" bIns="444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1"/>
          <p:cNvSpPr>
            <a:spLocks noGrp="1"/>
          </p:cNvSpPr>
          <p:nvPr>
            <p:ph type="pic" idx="2"/>
          </p:nvPr>
        </p:nvSpPr>
        <p:spPr>
          <a:xfrm>
            <a:off x="1792288" y="612775"/>
            <a:ext cx="5486400" cy="4114800"/>
          </a:xfrm>
          <a:prstGeom prst="rect">
            <a:avLst/>
          </a:prstGeom>
          <a:noFill/>
          <a:ln>
            <a:noFill/>
          </a:ln>
        </p:spPr>
        <p:txBody>
          <a:bodyPr spcFirstLastPara="1" wrap="square" lIns="90475" tIns="44450" rIns="90475" bIns="44450" anchor="t" anchorCtr="0">
            <a:noAutofit/>
          </a:bodyPr>
          <a:lstStyle>
            <a:lvl1pPr marR="0" lvl="0" algn="l" rtl="0">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21"/>
          <p:cNvSpPr txBox="1">
            <a:spLocks noGrp="1"/>
          </p:cNvSpPr>
          <p:nvPr>
            <p:ph type="body" idx="1"/>
          </p:nvPr>
        </p:nvSpPr>
        <p:spPr>
          <a:xfrm>
            <a:off x="1792288" y="5367338"/>
            <a:ext cx="5486400" cy="804862"/>
          </a:xfrm>
          <a:prstGeom prst="rect">
            <a:avLst/>
          </a:prstGeom>
          <a:noFill/>
          <a:ln>
            <a:noFill/>
          </a:ln>
        </p:spPr>
        <p:txBody>
          <a:bodyPr spcFirstLastPara="1" wrap="square" lIns="90475" tIns="44450" rIns="90475" bIns="4445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Tree>
    <p:extLst>
      <p:ext uri="{BB962C8B-B14F-4D97-AF65-F5344CB8AC3E}">
        <p14:creationId xmlns:p14="http://schemas.microsoft.com/office/powerpoint/2010/main" val="31536497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457200" y="273050"/>
            <a:ext cx="3008313" cy="1162050"/>
          </a:xfrm>
          <a:prstGeom prst="rect">
            <a:avLst/>
          </a:prstGeom>
          <a:noFill/>
          <a:ln>
            <a:noFill/>
          </a:ln>
        </p:spPr>
        <p:txBody>
          <a:bodyPr spcFirstLastPara="1" wrap="square" lIns="90475" tIns="44450" rIns="90475" bIns="444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22"/>
          <p:cNvSpPr txBox="1">
            <a:spLocks noGrp="1"/>
          </p:cNvSpPr>
          <p:nvPr>
            <p:ph type="body" idx="1"/>
          </p:nvPr>
        </p:nvSpPr>
        <p:spPr>
          <a:xfrm>
            <a:off x="3575050" y="273050"/>
            <a:ext cx="5111750" cy="5853113"/>
          </a:xfrm>
          <a:prstGeom prst="rect">
            <a:avLst/>
          </a:prstGeom>
          <a:noFill/>
          <a:ln>
            <a:noFill/>
          </a:ln>
        </p:spPr>
        <p:txBody>
          <a:bodyPr spcFirstLastPara="1" wrap="square" lIns="90475" tIns="44450" rIns="90475" bIns="44450" anchor="t" anchorCtr="0">
            <a:noAutofit/>
          </a:bodyPr>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32" name="Google Shape;32;p22"/>
          <p:cNvSpPr txBox="1">
            <a:spLocks noGrp="1"/>
          </p:cNvSpPr>
          <p:nvPr>
            <p:ph type="body" idx="2"/>
          </p:nvPr>
        </p:nvSpPr>
        <p:spPr>
          <a:xfrm>
            <a:off x="457200" y="1435100"/>
            <a:ext cx="3008313" cy="4691063"/>
          </a:xfrm>
          <a:prstGeom prst="rect">
            <a:avLst/>
          </a:prstGeom>
          <a:noFill/>
          <a:ln>
            <a:noFill/>
          </a:ln>
        </p:spPr>
        <p:txBody>
          <a:bodyPr spcFirstLastPara="1" wrap="square" lIns="90475" tIns="44450" rIns="90475" bIns="4445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Tree>
    <p:extLst>
      <p:ext uri="{BB962C8B-B14F-4D97-AF65-F5344CB8AC3E}">
        <p14:creationId xmlns:p14="http://schemas.microsoft.com/office/powerpoint/2010/main" val="13305889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Tree>
    <p:extLst>
      <p:ext uri="{BB962C8B-B14F-4D97-AF65-F5344CB8AC3E}">
        <p14:creationId xmlns:p14="http://schemas.microsoft.com/office/powerpoint/2010/main" val="388441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4"/>
        <p:cNvGrpSpPr/>
        <p:nvPr/>
      </p:nvGrpSpPr>
      <p:grpSpPr>
        <a:xfrm>
          <a:off x="0" y="0"/>
          <a:ext cx="0" cy="0"/>
          <a:chOff x="0" y="0"/>
          <a:chExt cx="0" cy="0"/>
        </a:xfrm>
      </p:grpSpPr>
      <p:sp>
        <p:nvSpPr>
          <p:cNvPr id="35" name="Google Shape;35;p24"/>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extLst>
      <p:ext uri="{BB962C8B-B14F-4D97-AF65-F5344CB8AC3E}">
        <p14:creationId xmlns:p14="http://schemas.microsoft.com/office/powerpoint/2010/main" val="2460887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457200" y="274638"/>
            <a:ext cx="8229600" cy="1143000"/>
          </a:xfrm>
          <a:prstGeom prst="rect">
            <a:avLst/>
          </a:prstGeom>
          <a:noFill/>
          <a:ln>
            <a:noFill/>
          </a:ln>
        </p:spPr>
        <p:txBody>
          <a:bodyPr spcFirstLastPara="1" wrap="square" lIns="90475" tIns="44450" rIns="90475" bIns="44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457200" y="1535113"/>
            <a:ext cx="4040188" cy="639762"/>
          </a:xfrm>
          <a:prstGeom prst="rect">
            <a:avLst/>
          </a:prstGeom>
          <a:noFill/>
          <a:ln>
            <a:noFill/>
          </a:ln>
        </p:spPr>
        <p:txBody>
          <a:bodyPr spcFirstLastPara="1" wrap="square" lIns="90475" tIns="44450" rIns="90475" bIns="4445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39" name="Google Shape;39;p25"/>
          <p:cNvSpPr txBox="1">
            <a:spLocks noGrp="1"/>
          </p:cNvSpPr>
          <p:nvPr>
            <p:ph type="body" idx="2"/>
          </p:nvPr>
        </p:nvSpPr>
        <p:spPr>
          <a:xfrm>
            <a:off x="457200" y="2174875"/>
            <a:ext cx="4040188" cy="3951288"/>
          </a:xfrm>
          <a:prstGeom prst="rect">
            <a:avLst/>
          </a:prstGeom>
          <a:noFill/>
          <a:ln>
            <a:noFill/>
          </a:ln>
        </p:spPr>
        <p:txBody>
          <a:bodyPr spcFirstLastPara="1" wrap="square" lIns="90475" tIns="44450" rIns="90475" bIns="4445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40" name="Google Shape;40;p25"/>
          <p:cNvSpPr txBox="1">
            <a:spLocks noGrp="1"/>
          </p:cNvSpPr>
          <p:nvPr>
            <p:ph type="body" idx="3"/>
          </p:nvPr>
        </p:nvSpPr>
        <p:spPr>
          <a:xfrm>
            <a:off x="4645025" y="1535113"/>
            <a:ext cx="4041775" cy="639762"/>
          </a:xfrm>
          <a:prstGeom prst="rect">
            <a:avLst/>
          </a:prstGeom>
          <a:noFill/>
          <a:ln>
            <a:noFill/>
          </a:ln>
        </p:spPr>
        <p:txBody>
          <a:bodyPr spcFirstLastPara="1" wrap="square" lIns="90475" tIns="44450" rIns="90475" bIns="4445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41" name="Google Shape;41;p25"/>
          <p:cNvSpPr txBox="1">
            <a:spLocks noGrp="1"/>
          </p:cNvSpPr>
          <p:nvPr>
            <p:ph type="body" idx="4"/>
          </p:nvPr>
        </p:nvSpPr>
        <p:spPr>
          <a:xfrm>
            <a:off x="4645025" y="2174875"/>
            <a:ext cx="4041775" cy="3951288"/>
          </a:xfrm>
          <a:prstGeom prst="rect">
            <a:avLst/>
          </a:prstGeom>
          <a:noFill/>
          <a:ln>
            <a:noFill/>
          </a:ln>
        </p:spPr>
        <p:txBody>
          <a:bodyPr spcFirstLastPara="1" wrap="square" lIns="90475" tIns="44450" rIns="90475" bIns="4445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Tree>
    <p:extLst>
      <p:ext uri="{BB962C8B-B14F-4D97-AF65-F5344CB8AC3E}">
        <p14:creationId xmlns:p14="http://schemas.microsoft.com/office/powerpoint/2010/main" val="22515898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2"/>
        <p:cNvGrpSpPr/>
        <p:nvPr/>
      </p:nvGrpSpPr>
      <p:grpSpPr>
        <a:xfrm>
          <a:off x="0" y="0"/>
          <a:ext cx="0" cy="0"/>
          <a:chOff x="0" y="0"/>
          <a:chExt cx="0" cy="0"/>
        </a:xfrm>
      </p:grpSpPr>
      <p:sp>
        <p:nvSpPr>
          <p:cNvPr id="43" name="Google Shape;43;p26"/>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26"/>
          <p:cNvSpPr txBox="1">
            <a:spLocks noGrp="1"/>
          </p:cNvSpPr>
          <p:nvPr>
            <p:ph type="body" idx="1"/>
          </p:nvPr>
        </p:nvSpPr>
        <p:spPr>
          <a:xfrm>
            <a:off x="685800" y="1981200"/>
            <a:ext cx="3810000" cy="4114800"/>
          </a:xfrm>
          <a:prstGeom prst="rect">
            <a:avLst/>
          </a:prstGeom>
          <a:noFill/>
          <a:ln>
            <a:noFill/>
          </a:ln>
        </p:spPr>
        <p:txBody>
          <a:bodyPr spcFirstLastPara="1" wrap="square" lIns="90475" tIns="44450" rIns="90475" bIns="4445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45" name="Google Shape;45;p26"/>
          <p:cNvSpPr txBox="1">
            <a:spLocks noGrp="1"/>
          </p:cNvSpPr>
          <p:nvPr>
            <p:ph type="body" idx="2"/>
          </p:nvPr>
        </p:nvSpPr>
        <p:spPr>
          <a:xfrm>
            <a:off x="4648200" y="1981200"/>
            <a:ext cx="3810000" cy="4114800"/>
          </a:xfrm>
          <a:prstGeom prst="rect">
            <a:avLst/>
          </a:prstGeom>
          <a:noFill/>
          <a:ln>
            <a:noFill/>
          </a:ln>
        </p:spPr>
        <p:txBody>
          <a:bodyPr spcFirstLastPara="1" wrap="square" lIns="90475" tIns="44450" rIns="90475" bIns="4445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Tree>
    <p:extLst>
      <p:ext uri="{BB962C8B-B14F-4D97-AF65-F5344CB8AC3E}">
        <p14:creationId xmlns:p14="http://schemas.microsoft.com/office/powerpoint/2010/main" val="19289282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6"/>
        <p:cNvGrpSpPr/>
        <p:nvPr/>
      </p:nvGrpSpPr>
      <p:grpSpPr>
        <a:xfrm>
          <a:off x="0" y="0"/>
          <a:ext cx="0" cy="0"/>
          <a:chOff x="0" y="0"/>
          <a:chExt cx="0" cy="0"/>
        </a:xfrm>
      </p:grpSpPr>
      <p:sp>
        <p:nvSpPr>
          <p:cNvPr id="47" name="Google Shape;47;p27"/>
          <p:cNvSpPr txBox="1">
            <a:spLocks noGrp="1"/>
          </p:cNvSpPr>
          <p:nvPr>
            <p:ph type="title"/>
          </p:nvPr>
        </p:nvSpPr>
        <p:spPr>
          <a:xfrm>
            <a:off x="722313" y="4406900"/>
            <a:ext cx="7772400" cy="1362075"/>
          </a:xfrm>
          <a:prstGeom prst="rect">
            <a:avLst/>
          </a:prstGeom>
          <a:noFill/>
          <a:ln>
            <a:noFill/>
          </a:ln>
        </p:spPr>
        <p:txBody>
          <a:bodyPr spcFirstLastPara="1" wrap="square" lIns="90475" tIns="44450" rIns="90475" bIns="4445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27"/>
          <p:cNvSpPr txBox="1">
            <a:spLocks noGrp="1"/>
          </p:cNvSpPr>
          <p:nvPr>
            <p:ph type="body" idx="1"/>
          </p:nvPr>
        </p:nvSpPr>
        <p:spPr>
          <a:xfrm>
            <a:off x="722313" y="2906713"/>
            <a:ext cx="7772400" cy="1500187"/>
          </a:xfrm>
          <a:prstGeom prst="rect">
            <a:avLst/>
          </a:prstGeom>
          <a:noFill/>
          <a:ln>
            <a:noFill/>
          </a:ln>
        </p:spPr>
        <p:txBody>
          <a:bodyPr spcFirstLastPara="1" wrap="square" lIns="90475" tIns="44450" rIns="90475" bIns="44450" anchor="b" anchorCtr="0">
            <a:noAutofit/>
          </a:bodyPr>
          <a:lstStyle>
            <a:lvl1pPr marL="457200" lvl="0" indent="-228600" algn="l">
              <a:spcBef>
                <a:spcPts val="400"/>
              </a:spcBef>
              <a:spcAft>
                <a:spcPts val="0"/>
              </a:spcAft>
              <a:buClr>
                <a:schemeClr val="dk1"/>
              </a:buClr>
              <a:buSzPts val="2000"/>
              <a:buFont typeface="Times New Roman"/>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Tree>
    <p:extLst>
      <p:ext uri="{BB962C8B-B14F-4D97-AF65-F5344CB8AC3E}">
        <p14:creationId xmlns:p14="http://schemas.microsoft.com/office/powerpoint/2010/main" val="34604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DFD94AD-6AAD-4028-921F-65C263E102AD}"/>
              </a:ext>
            </a:extLst>
          </p:cNvPr>
          <p:cNvSpPr>
            <a:spLocks noChangeArrowheads="1"/>
          </p:cNvSpPr>
          <p:nvPr/>
        </p:nvSpPr>
        <p:spPr bwMode="auto">
          <a:xfrm>
            <a:off x="8686800" y="6510338"/>
            <a:ext cx="4191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algn="ctr"/>
            <a:fld id="{55A44B7C-0B26-42FA-8697-A28B61E98460}" type="slidenum">
              <a:rPr lang="en-US" altLang="en-US" sz="1600" b="0" i="0" u="none">
                <a:latin typeface="Times New Roman" panose="02020603050405020304" pitchFamily="18" charset="0"/>
              </a:rPr>
              <a:pPr algn="ctr"/>
              <a:t>‹#›</a:t>
            </a:fld>
            <a:endParaRPr lang="en-US" altLang="en-US" sz="1600" b="0" i="0" u="none">
              <a:latin typeface="Times New Roman" panose="02020603050405020304" pitchFamily="18" charset="0"/>
            </a:endParaRPr>
          </a:p>
        </p:txBody>
      </p:sp>
      <p:sp>
        <p:nvSpPr>
          <p:cNvPr id="1027" name="Rectangle 4">
            <a:extLst>
              <a:ext uri="{FF2B5EF4-FFF2-40B4-BE49-F238E27FC236}">
                <a16:creationId xmlns:a16="http://schemas.microsoft.com/office/drawing/2014/main" id="{3BAF57CC-90B9-46C9-A5A5-3832C9A5B642}"/>
              </a:ext>
            </a:extLst>
          </p:cNvPr>
          <p:cNvSpPr>
            <a:spLocks noChangeArrowheads="1"/>
          </p:cNvSpPr>
          <p:nvPr/>
        </p:nvSpPr>
        <p:spPr bwMode="auto">
          <a:xfrm>
            <a:off x="22225" y="166688"/>
            <a:ext cx="9045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endParaRPr lang="en-US" altLang="en-US"/>
          </a:p>
        </p:txBody>
      </p:sp>
      <p:sp>
        <p:nvSpPr>
          <p:cNvPr id="1028" name="Rectangle 5">
            <a:extLst>
              <a:ext uri="{FF2B5EF4-FFF2-40B4-BE49-F238E27FC236}">
                <a16:creationId xmlns:a16="http://schemas.microsoft.com/office/drawing/2014/main" id="{79B38CF8-17A9-4D3B-9D83-E1E3899877D0}"/>
              </a:ext>
            </a:extLst>
          </p:cNvPr>
          <p:cNvSpPr>
            <a:spLocks noChangeArrowheads="1"/>
          </p:cNvSpPr>
          <p:nvPr/>
        </p:nvSpPr>
        <p:spPr bwMode="auto">
          <a:xfrm>
            <a:off x="49213" y="6510338"/>
            <a:ext cx="23749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4400" b="1" i="1" u="sng">
                <a:solidFill>
                  <a:schemeClr val="tx1"/>
                </a:solidFill>
                <a:latin typeface="Symbol" pitchFamily="18" charset="2"/>
              </a:defRPr>
            </a:lvl1pPr>
            <a:lvl2pPr marL="742950" indent="-285750">
              <a:defRPr sz="4400" b="1" i="1" u="sng">
                <a:solidFill>
                  <a:schemeClr val="tx1"/>
                </a:solidFill>
                <a:latin typeface="Symbol" pitchFamily="18" charset="2"/>
              </a:defRPr>
            </a:lvl2pPr>
            <a:lvl3pPr marL="1143000" indent="-228600">
              <a:defRPr sz="4400" b="1" i="1" u="sng">
                <a:solidFill>
                  <a:schemeClr val="tx1"/>
                </a:solidFill>
                <a:latin typeface="Symbol" pitchFamily="18" charset="2"/>
              </a:defRPr>
            </a:lvl3pPr>
            <a:lvl4pPr marL="1600200" indent="-228600">
              <a:defRPr sz="4400" b="1" i="1" u="sng">
                <a:solidFill>
                  <a:schemeClr val="tx1"/>
                </a:solidFill>
                <a:latin typeface="Symbol" pitchFamily="18" charset="2"/>
              </a:defRPr>
            </a:lvl4pPr>
            <a:lvl5pPr marL="2057400" indent="-228600">
              <a:defRPr sz="4400" b="1" i="1" u="sng">
                <a:solidFill>
                  <a:schemeClr val="tx1"/>
                </a:solidFill>
                <a:latin typeface="Symbol" pitchFamily="18" charset="2"/>
              </a:defRPr>
            </a:lvl5pPr>
            <a:lvl6pPr marL="2514600" indent="-228600" eaLnBrk="0" fontAlgn="base" hangingPunct="0">
              <a:spcBef>
                <a:spcPct val="0"/>
              </a:spcBef>
              <a:spcAft>
                <a:spcPct val="0"/>
              </a:spcAft>
              <a:defRPr sz="4400" b="1" i="1" u="sng">
                <a:solidFill>
                  <a:schemeClr val="tx1"/>
                </a:solidFill>
                <a:latin typeface="Symbol" pitchFamily="18" charset="2"/>
              </a:defRPr>
            </a:lvl6pPr>
            <a:lvl7pPr marL="2971800" indent="-228600" eaLnBrk="0" fontAlgn="base" hangingPunct="0">
              <a:spcBef>
                <a:spcPct val="0"/>
              </a:spcBef>
              <a:spcAft>
                <a:spcPct val="0"/>
              </a:spcAft>
              <a:defRPr sz="4400" b="1" i="1" u="sng">
                <a:solidFill>
                  <a:schemeClr val="tx1"/>
                </a:solidFill>
                <a:latin typeface="Symbol" pitchFamily="18" charset="2"/>
              </a:defRPr>
            </a:lvl7pPr>
            <a:lvl8pPr marL="3429000" indent="-228600" eaLnBrk="0" fontAlgn="base" hangingPunct="0">
              <a:spcBef>
                <a:spcPct val="0"/>
              </a:spcBef>
              <a:spcAft>
                <a:spcPct val="0"/>
              </a:spcAft>
              <a:defRPr sz="4400" b="1" i="1" u="sng">
                <a:solidFill>
                  <a:schemeClr val="tx1"/>
                </a:solidFill>
                <a:latin typeface="Symbol" pitchFamily="18" charset="2"/>
              </a:defRPr>
            </a:lvl8pPr>
            <a:lvl9pPr marL="3886200" indent="-228600" eaLnBrk="0" fontAlgn="base" hangingPunct="0">
              <a:spcBef>
                <a:spcPct val="0"/>
              </a:spcBef>
              <a:spcAft>
                <a:spcPct val="0"/>
              </a:spcAft>
              <a:defRPr sz="4400" b="1" i="1" u="sng">
                <a:solidFill>
                  <a:schemeClr val="tx1"/>
                </a:solidFill>
                <a:latin typeface="Symbol" pitchFamily="18" charset="2"/>
              </a:defRPr>
            </a:lvl9pPr>
          </a:lstStyle>
          <a:p>
            <a:pPr>
              <a:defRPr/>
            </a:pPr>
            <a:r>
              <a:rPr lang="en-US" altLang="en-US" sz="1600" i="0" u="none">
                <a:latin typeface="Times New Roman" pitchFamily="18" charset="0"/>
              </a:rPr>
              <a:t>CPE302</a:t>
            </a:r>
          </a:p>
        </p:txBody>
      </p:sp>
    </p:spTree>
    <p:extLst>
      <p:ext uri="{BB962C8B-B14F-4D97-AF65-F5344CB8AC3E}">
        <p14:creationId xmlns:p14="http://schemas.microsoft.com/office/powerpoint/2010/main" val="2673245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body" idx="1"/>
          </p:nvPr>
        </p:nvSpPr>
        <p:spPr>
          <a:xfrm>
            <a:off x="685800" y="1981200"/>
            <a:ext cx="7772400" cy="4114800"/>
          </a:xfrm>
          <a:prstGeom prst="rect">
            <a:avLst/>
          </a:prstGeom>
          <a:noFill/>
          <a:ln>
            <a:noFill/>
          </a:ln>
        </p:spPr>
        <p:txBody>
          <a:bodyPr spcFirstLastPara="1" wrap="square" lIns="90475" tIns="44450" rIns="90475" bIns="44450" anchor="t" anchorCtr="0">
            <a:noAutofit/>
          </a:bodyPr>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 name="Google Shape;11;p16"/>
          <p:cNvSpPr txBox="1"/>
          <p:nvPr/>
        </p:nvSpPr>
        <p:spPr>
          <a:xfrm>
            <a:off x="8637587" y="6448425"/>
            <a:ext cx="430212" cy="33337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600"/>
              <a:buFont typeface="Arial"/>
              <a:buNone/>
            </a:pPr>
            <a:fld id="{00000000-1234-1234-1234-123412341234}" type="slidenum">
              <a:rPr lang="en-US" sz="1600" b="1" i="0" u="none" strike="noStrike" cap="none">
                <a:solidFill>
                  <a:schemeClr val="dk1"/>
                </a:solidFill>
                <a:latin typeface="Arial"/>
                <a:ea typeface="Arial"/>
                <a:cs typeface="Arial"/>
                <a:sym typeface="Arial"/>
              </a:rPr>
              <a:t>‹#›</a:t>
            </a:fld>
            <a:endParaRPr/>
          </a:p>
        </p:txBody>
      </p:sp>
      <p:sp>
        <p:nvSpPr>
          <p:cNvPr id="12" name="Google Shape;12;p16"/>
          <p:cNvSpPr txBox="1">
            <a:spLocks noGrp="1"/>
          </p:cNvSpPr>
          <p:nvPr>
            <p:ph type="title"/>
          </p:nvPr>
        </p:nvSpPr>
        <p:spPr>
          <a:xfrm>
            <a:off x="685800" y="152400"/>
            <a:ext cx="7772400" cy="1143000"/>
          </a:xfrm>
          <a:prstGeom prst="rect">
            <a:avLst/>
          </a:prstGeom>
          <a:noFill/>
          <a:ln>
            <a:noFill/>
          </a:ln>
        </p:spPr>
        <p:txBody>
          <a:bodyPr spcFirstLastPara="1" wrap="square" lIns="90475" tIns="44450" rIns="90475" bIns="44450" anchor="ctr" anchorCtr="0">
            <a:noAutofit/>
          </a:bodyPr>
          <a:lstStyle>
            <a:lvl1pPr marR="0" lvl="0"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1pPr>
            <a:lvl2pPr marR="0" lvl="1"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2pPr>
            <a:lvl3pPr marR="0" lvl="2"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3pPr>
            <a:lvl4pPr marR="0" lvl="3"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4pPr>
            <a:lvl5pPr marR="0" lvl="4"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5pPr>
            <a:lvl6pPr marR="0" lvl="5"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6pPr>
            <a:lvl7pPr marR="0" lvl="6"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7pPr>
            <a:lvl8pPr marR="0" lvl="7"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8pPr>
            <a:lvl9pPr marR="0" lvl="8" algn="ctr" rtl="0">
              <a:spcBef>
                <a:spcPts val="0"/>
              </a:spcBef>
              <a:spcAft>
                <a:spcPts val="0"/>
              </a:spcAft>
              <a:buSzPts val="1400"/>
              <a:buNone/>
              <a:defRPr sz="3600" b="1" i="0" u="none" strike="noStrike" cap="none">
                <a:solidFill>
                  <a:srgbClr val="CC0000"/>
                </a:solidFill>
                <a:latin typeface="Comic Sans MS"/>
                <a:ea typeface="Comic Sans MS"/>
                <a:cs typeface="Comic Sans MS"/>
                <a:sym typeface="Comic Sans MS"/>
              </a:defRPr>
            </a:lvl9pPr>
          </a:lstStyle>
          <a:p>
            <a:endParaRPr/>
          </a:p>
        </p:txBody>
      </p:sp>
    </p:spTree>
    <p:extLst>
      <p:ext uri="{BB962C8B-B14F-4D97-AF65-F5344CB8AC3E}">
        <p14:creationId xmlns:p14="http://schemas.microsoft.com/office/powerpoint/2010/main" val="4286307755"/>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ersonal.ntu.edu.sg/JunZhao/whatsapp.p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JunZhao@ntu.edu.sg" TargetMode="External"/><Relationship Id="rId4" Type="http://schemas.openxmlformats.org/officeDocument/2006/relationships/hyperlink" Target="https://personal.ntu.edu.sg/JunZhao/wechat.p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ersonal.ntu.edu.sg/JunZhao/wechat.png" TargetMode="External"/><Relationship Id="rId2" Type="http://schemas.openxmlformats.org/officeDocument/2006/relationships/hyperlink" Target="http://personal.ntu.edu.sg/JunZhao/whatsapp.png" TargetMode="External"/><Relationship Id="rId1" Type="http://schemas.openxmlformats.org/officeDocument/2006/relationships/slideLayout" Target="../slideLayouts/slideLayout24.xml"/><Relationship Id="rId5" Type="http://schemas.openxmlformats.org/officeDocument/2006/relationships/hyperlink" Target="http://personal.ntu.edu.sg/JunZhao/" TargetMode="External"/><Relationship Id="rId4" Type="http://schemas.openxmlformats.org/officeDocument/2006/relationships/hyperlink" Target="mailto:JunZhao@ntu.edu.s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lstStyle/>
          <a:p>
            <a:endParaRPr lang="en-US" dirty="0"/>
          </a:p>
          <a:p>
            <a:pPr algn="ctr">
              <a:buNone/>
            </a:pPr>
            <a:r>
              <a:rPr lang="en-US" u="sng" dirty="0"/>
              <a:t>Tutorial 4</a:t>
            </a:r>
          </a:p>
        </p:txBody>
      </p:sp>
      <p:sp>
        <p:nvSpPr>
          <p:cNvPr id="4" name="TextBox 3">
            <a:extLst>
              <a:ext uri="{FF2B5EF4-FFF2-40B4-BE49-F238E27FC236}">
                <a16:creationId xmlns:a16="http://schemas.microsoft.com/office/drawing/2014/main" id="{44EF08DE-042F-0942-B0B7-77D7F4B7A933}"/>
              </a:ext>
            </a:extLst>
          </p:cNvPr>
          <p:cNvSpPr txBox="1"/>
          <p:nvPr/>
        </p:nvSpPr>
        <p:spPr>
          <a:xfrm>
            <a:off x="0" y="2895600"/>
            <a:ext cx="9144000" cy="3871829"/>
          </a:xfrm>
          <a:prstGeom prst="rect">
            <a:avLst/>
          </a:prstGeom>
          <a:noFill/>
        </p:spPr>
        <p:txBody>
          <a:bodyPr wrap="square" rtlCol="0">
            <a:spAutoFit/>
          </a:bodyPr>
          <a:lstStyle/>
          <a:p>
            <a:pPr algn="ctr">
              <a:lnSpc>
                <a:spcPct val="120000"/>
              </a:lnSpc>
            </a:pPr>
            <a:r>
              <a:rPr lang="en-US" sz="2800" b="1" dirty="0"/>
              <a:t>Jun ZHAO</a:t>
            </a:r>
            <a:br>
              <a:rPr lang="en-US" sz="2400" b="1" dirty="0"/>
            </a:br>
            <a:r>
              <a:rPr lang="en-US" sz="2200" b="1" dirty="0"/>
              <a:t> </a:t>
            </a:r>
          </a:p>
          <a:p>
            <a:pPr algn="ctr">
              <a:lnSpc>
                <a:spcPct val="120000"/>
              </a:lnSpc>
            </a:pPr>
            <a:r>
              <a:rPr lang="en-US" sz="2200" dirty="0"/>
              <a:t>Assistant Professor</a:t>
            </a:r>
          </a:p>
          <a:p>
            <a:pPr algn="ctr">
              <a:lnSpc>
                <a:spcPct val="120000"/>
              </a:lnSpc>
            </a:pPr>
            <a:r>
              <a:rPr lang="en-US" sz="2200" dirty="0"/>
              <a:t>School of Computer Science and Engineering</a:t>
            </a:r>
          </a:p>
          <a:p>
            <a:pPr algn="ctr">
              <a:lnSpc>
                <a:spcPct val="120000"/>
              </a:lnSpc>
            </a:pPr>
            <a:r>
              <a:rPr lang="en-US" sz="2200" dirty="0"/>
              <a:t>Nanyang Technological University</a:t>
            </a:r>
          </a:p>
          <a:p>
            <a:pPr algn="ctr">
              <a:lnSpc>
                <a:spcPct val="120000"/>
              </a:lnSpc>
            </a:pPr>
            <a:endParaRPr lang="en-US" sz="2200" dirty="0"/>
          </a:p>
          <a:p>
            <a:pPr lvl="0">
              <a:spcBef>
                <a:spcPct val="0"/>
              </a:spcBef>
              <a:buClr>
                <a:srgbClr val="000000"/>
              </a:buClr>
              <a:defRPr/>
            </a:pPr>
            <a:r>
              <a:rPr lang="en-US" altLang="en-US" sz="2000" kern="0" dirty="0">
                <a:solidFill>
                  <a:srgbClr val="000000"/>
                </a:solidFill>
                <a:latin typeface="Times New Roman" panose="02020603050405020304" pitchFamily="18" charset="0"/>
                <a:cs typeface="Arial"/>
                <a:sym typeface="Arial"/>
              </a:rPr>
              <a:t>                       WhatsApp: </a:t>
            </a:r>
            <a:r>
              <a:rPr lang="en-US" altLang="en-US" sz="2000" kern="0" dirty="0">
                <a:solidFill>
                  <a:schemeClr val="accent2"/>
                </a:solidFill>
                <a:latin typeface="Times New Roman" panose="02020603050405020304" pitchFamily="18" charset="0"/>
                <a:cs typeface="Arial"/>
                <a:sym typeface="Arial"/>
                <a:hlinkClick r:id="rId3">
                  <a:extLst>
                    <a:ext uri="{A12FA001-AC4F-418D-AE19-62706E023703}">
                      <ahyp:hlinkClr xmlns:ahyp="http://schemas.microsoft.com/office/drawing/2018/hyperlinkcolor" val="tx"/>
                    </a:ext>
                  </a:extLst>
                </a:hlinkClick>
              </a:rPr>
              <a:t>http://personal.ntu.edu.sg/JunZhao/whatsapp.png</a:t>
            </a:r>
            <a:r>
              <a:rPr lang="en-US" altLang="en-US" sz="2000" kern="0" dirty="0">
                <a:solidFill>
                  <a:schemeClr val="accent2"/>
                </a:solidFill>
                <a:latin typeface="Times New Roman" panose="02020603050405020304" pitchFamily="18" charset="0"/>
                <a:cs typeface="Arial"/>
                <a:sym typeface="Arial"/>
              </a:rPr>
              <a:t> </a:t>
            </a:r>
          </a:p>
          <a:p>
            <a:pPr lvl="0">
              <a:spcBef>
                <a:spcPct val="0"/>
              </a:spcBef>
              <a:buClr>
                <a:srgbClr val="000000"/>
              </a:buClr>
              <a:defRPr/>
            </a:pPr>
            <a:r>
              <a:rPr lang="en-US" altLang="en-US" sz="2000" kern="0" dirty="0">
                <a:solidFill>
                  <a:srgbClr val="000000"/>
                </a:solidFill>
                <a:latin typeface="Times New Roman" panose="02020603050405020304" pitchFamily="18" charset="0"/>
                <a:cs typeface="Arial"/>
                <a:sym typeface="Arial"/>
              </a:rPr>
              <a:t>                       WeChat: </a:t>
            </a:r>
            <a:r>
              <a:rPr lang="en-US" altLang="en-US" sz="2000" kern="0" dirty="0">
                <a:solidFill>
                  <a:schemeClr val="accent2"/>
                </a:solidFill>
                <a:latin typeface="Times New Roman" panose="02020603050405020304" pitchFamily="18" charset="0"/>
                <a:cs typeface="Arial"/>
                <a:sym typeface="Arial"/>
                <a:hlinkClick r:id="rId4">
                  <a:extLst>
                    <a:ext uri="{A12FA001-AC4F-418D-AE19-62706E023703}">
                      <ahyp:hlinkClr xmlns:ahyp="http://schemas.microsoft.com/office/drawing/2018/hyperlinkcolor" val="tx"/>
                    </a:ext>
                  </a:extLst>
                </a:hlinkClick>
              </a:rPr>
              <a:t>https://personal.ntu.edu.sg/JunZhao/wechat.png</a:t>
            </a:r>
            <a:r>
              <a:rPr lang="en-US" altLang="en-US" sz="2000" kern="0" dirty="0">
                <a:solidFill>
                  <a:schemeClr val="accent2"/>
                </a:solidFill>
                <a:latin typeface="Times New Roman" panose="02020603050405020304" pitchFamily="18" charset="0"/>
                <a:cs typeface="Arial"/>
                <a:sym typeface="Arial"/>
              </a:rPr>
              <a:t> </a:t>
            </a:r>
          </a:p>
          <a:p>
            <a:pPr lvl="0">
              <a:spcBef>
                <a:spcPct val="0"/>
              </a:spcBef>
              <a:buClr>
                <a:srgbClr val="000000"/>
              </a:buClr>
              <a:defRPr/>
            </a:pPr>
            <a:r>
              <a:rPr lang="en-US" altLang="en-US" sz="2000" kern="0" dirty="0">
                <a:solidFill>
                  <a:srgbClr val="000000"/>
                </a:solidFill>
                <a:latin typeface="Times New Roman" panose="02020603050405020304" pitchFamily="18" charset="0"/>
                <a:cs typeface="Arial"/>
                <a:sym typeface="Arial"/>
              </a:rPr>
              <a:t>                       Singapore Phone Number (WhatsApp): 8648 3534</a:t>
            </a:r>
          </a:p>
          <a:p>
            <a:pPr lvl="0">
              <a:spcBef>
                <a:spcPct val="0"/>
              </a:spcBef>
              <a:buClr>
                <a:srgbClr val="000000"/>
              </a:buClr>
              <a:defRPr/>
            </a:pPr>
            <a:r>
              <a:rPr lang="en-US" altLang="en-US" sz="2000" kern="0" dirty="0">
                <a:solidFill>
                  <a:srgbClr val="000000"/>
                </a:solidFill>
                <a:latin typeface="Times New Roman" panose="02020603050405020304" pitchFamily="18" charset="0"/>
                <a:cs typeface="Arial"/>
                <a:sym typeface="Arial"/>
              </a:rPr>
              <a:t>                       Email or Microsoft Teams: </a:t>
            </a:r>
            <a:r>
              <a:rPr lang="en-US" altLang="en-US" sz="2000" kern="0" dirty="0">
                <a:solidFill>
                  <a:schemeClr val="accent2"/>
                </a:solidFill>
                <a:latin typeface="Times New Roman" panose="02020603050405020304" pitchFamily="18" charset="0"/>
                <a:cs typeface="Arial"/>
                <a:sym typeface="Arial"/>
                <a:hlinkClick r:id="rId5">
                  <a:extLst>
                    <a:ext uri="{A12FA001-AC4F-418D-AE19-62706E023703}">
                      <ahyp:hlinkClr xmlns:ahyp="http://schemas.microsoft.com/office/drawing/2018/hyperlinkcolor" val="tx"/>
                    </a:ext>
                  </a:extLst>
                </a:hlinkClick>
              </a:rPr>
              <a:t>JunZhao@ntu.edu.sg</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643E-E30C-134F-92B2-7A929DCD3C61}"/>
              </a:ext>
            </a:extLst>
          </p:cNvPr>
          <p:cNvSpPr>
            <a:spLocks noGrp="1"/>
          </p:cNvSpPr>
          <p:nvPr>
            <p:ph type="title"/>
          </p:nvPr>
        </p:nvSpPr>
        <p:spPr/>
        <p:txBody>
          <a:bodyPr>
            <a:normAutofit/>
          </a:bodyPr>
          <a:lstStyle/>
          <a:p>
            <a:r>
              <a:rPr lang="en-US" altLang="zh-Hans" sz="3200" dirty="0"/>
              <a:t>Why</a:t>
            </a:r>
            <a:r>
              <a:rPr lang="zh-Hans" altLang="en-US" sz="3200" dirty="0"/>
              <a:t> </a:t>
            </a:r>
            <a:r>
              <a:rPr lang="en-US" altLang="zh-Hans" sz="3200" dirty="0"/>
              <a:t>assuming</a:t>
            </a:r>
            <a:r>
              <a:rPr lang="zh-Hans" altLang="en-US" sz="3200" dirty="0"/>
              <a:t> </a:t>
            </a:r>
            <a:r>
              <a:rPr lang="en-US" sz="3200" dirty="0"/>
              <a:t>50 switches</a:t>
            </a:r>
            <a:r>
              <a:rPr lang="zh-Hans" altLang="en-US" sz="3200" dirty="0"/>
              <a:t> </a:t>
            </a:r>
            <a:r>
              <a:rPr lang="en-US" altLang="zh-Hans" sz="3200" dirty="0"/>
              <a:t>for</a:t>
            </a:r>
            <a:r>
              <a:rPr lang="zh-Hans" altLang="en-US" sz="3200" dirty="0"/>
              <a:t> </a:t>
            </a:r>
            <a:r>
              <a:rPr lang="en-US" altLang="zh-Hans" sz="3200" dirty="0"/>
              <a:t>the</a:t>
            </a:r>
            <a:r>
              <a:rPr lang="zh-Hans" altLang="en-US" sz="3200" dirty="0"/>
              <a:t> </a:t>
            </a:r>
            <a:r>
              <a:rPr lang="en-US" altLang="zh-Hans" sz="3200" dirty="0"/>
              <a:t>signal</a:t>
            </a:r>
            <a:r>
              <a:rPr lang="zh-Hans" altLang="en-US" sz="3200" dirty="0"/>
              <a:t> </a:t>
            </a:r>
            <a:r>
              <a:rPr lang="en-US" altLang="zh-Hans" sz="3200" dirty="0"/>
              <a:t>to</a:t>
            </a:r>
            <a:r>
              <a:rPr lang="zh-Hans" altLang="en-US" sz="3200" dirty="0"/>
              <a:t> </a:t>
            </a:r>
            <a:r>
              <a:rPr lang="en-US" altLang="zh-Hans" sz="3200" dirty="0"/>
              <a:t>travel</a:t>
            </a:r>
            <a:r>
              <a:rPr lang="zh-Hans" altLang="en-US" sz="3200" dirty="0"/>
              <a:t> </a:t>
            </a:r>
            <a:r>
              <a:rPr lang="en-US" sz="3200" dirty="0"/>
              <a:t>from New York to San Francisco</a:t>
            </a:r>
            <a:r>
              <a:rPr lang="en-US" altLang="zh-Hans" sz="3200" dirty="0"/>
              <a:t>?</a:t>
            </a:r>
            <a:endParaRPr lang="en-US" sz="3200" dirty="0"/>
          </a:p>
        </p:txBody>
      </p:sp>
      <p:sp>
        <p:nvSpPr>
          <p:cNvPr id="3" name="Content Placeholder 2">
            <a:extLst>
              <a:ext uri="{FF2B5EF4-FFF2-40B4-BE49-F238E27FC236}">
                <a16:creationId xmlns:a16="http://schemas.microsoft.com/office/drawing/2014/main" id="{B0396C74-3D31-0944-A718-A68C63AB92F9}"/>
              </a:ext>
            </a:extLst>
          </p:cNvPr>
          <p:cNvSpPr>
            <a:spLocks noGrp="1"/>
          </p:cNvSpPr>
          <p:nvPr>
            <p:ph idx="1"/>
          </p:nvPr>
        </p:nvSpPr>
        <p:spPr>
          <a:xfrm>
            <a:off x="457200" y="1600200"/>
            <a:ext cx="8915400" cy="5257800"/>
          </a:xfrm>
        </p:spPr>
        <p:txBody>
          <a:bodyPr/>
          <a:lstStyle/>
          <a:p>
            <a:r>
              <a:rPr lang="en-US" altLang="zh-Hans" dirty="0"/>
              <a:t>Maximal</a:t>
            </a:r>
            <a:r>
              <a:rPr lang="zh-Hans" altLang="en-US" dirty="0"/>
              <a:t> </a:t>
            </a:r>
            <a:r>
              <a:rPr lang="en-US" altLang="zh-Hans" dirty="0"/>
              <a:t>number</a:t>
            </a:r>
            <a:r>
              <a:rPr lang="zh-Hans" altLang="en-US" dirty="0"/>
              <a:t> </a:t>
            </a:r>
            <a:r>
              <a:rPr lang="en-US" altLang="zh-Hans" dirty="0"/>
              <a:t>of</a:t>
            </a:r>
            <a:r>
              <a:rPr lang="zh-Hans" altLang="en-US" dirty="0"/>
              <a:t> </a:t>
            </a:r>
            <a:r>
              <a:rPr lang="en-US" altLang="zh-Hans" dirty="0"/>
              <a:t>hops</a:t>
            </a:r>
            <a:r>
              <a:rPr lang="zh-Hans" altLang="en-US" dirty="0"/>
              <a:t> </a:t>
            </a:r>
            <a:r>
              <a:rPr lang="en-US" altLang="zh-Hans" dirty="0"/>
              <a:t>allowed:</a:t>
            </a:r>
            <a:br>
              <a:rPr lang="en-US" altLang="zh-Hans" dirty="0"/>
            </a:br>
            <a:r>
              <a:rPr lang="en-US" altLang="zh-Hans" dirty="0"/>
              <a:t>64</a:t>
            </a:r>
            <a:r>
              <a:rPr lang="zh-Hans" altLang="en-US" dirty="0"/>
              <a:t> </a:t>
            </a:r>
            <a:r>
              <a:rPr lang="en-US" altLang="zh-Hans" dirty="0"/>
              <a:t>in</a:t>
            </a:r>
            <a:r>
              <a:rPr lang="zh-Hans" altLang="en-US" dirty="0"/>
              <a:t> </a:t>
            </a:r>
            <a:r>
              <a:rPr lang="en-US" altLang="zh-Hans" dirty="0"/>
              <a:t>MacBook’s</a:t>
            </a:r>
            <a:r>
              <a:rPr lang="zh-Hans" altLang="en-US" dirty="0"/>
              <a:t> </a:t>
            </a:r>
            <a:r>
              <a:rPr lang="en-US" altLang="zh-Hans" dirty="0"/>
              <a:t>Operating</a:t>
            </a:r>
            <a:r>
              <a:rPr lang="zh-Hans" altLang="en-US" dirty="0"/>
              <a:t> </a:t>
            </a:r>
            <a:r>
              <a:rPr lang="en-US" altLang="zh-Hans" dirty="0"/>
              <a:t>System</a:t>
            </a:r>
            <a:r>
              <a:rPr lang="zh-Hans" altLang="en-US" dirty="0"/>
              <a:t> </a:t>
            </a:r>
            <a:r>
              <a:rPr lang="en-US" altLang="zh-Hans" dirty="0"/>
              <a:t>(</a:t>
            </a:r>
            <a:r>
              <a:rPr lang="en-US" altLang="zh-Hans" dirty="0" err="1"/>
              <a:t>MacOS</a:t>
            </a:r>
            <a:r>
              <a:rPr lang="en-US" altLang="zh-Hans" dirty="0"/>
              <a:t>),</a:t>
            </a:r>
            <a:br>
              <a:rPr lang="en-US" altLang="zh-Hans" dirty="0"/>
            </a:br>
            <a:r>
              <a:rPr lang="en-US" altLang="zh-Hans" dirty="0"/>
              <a:t>255</a:t>
            </a:r>
            <a:r>
              <a:rPr lang="zh-Hans" altLang="en-US" dirty="0"/>
              <a:t> </a:t>
            </a:r>
            <a:r>
              <a:rPr lang="en-US" altLang="zh-Hans" dirty="0"/>
              <a:t>in</a:t>
            </a:r>
            <a:r>
              <a:rPr lang="zh-Hans" altLang="en-US" dirty="0"/>
              <a:t> </a:t>
            </a:r>
            <a:r>
              <a:rPr lang="en-US" altLang="zh-Hans" dirty="0"/>
              <a:t>Windows</a:t>
            </a:r>
            <a:r>
              <a:rPr lang="zh-Hans" altLang="en-US" dirty="0"/>
              <a:t> </a:t>
            </a:r>
            <a:r>
              <a:rPr lang="en-US" altLang="zh-Hans" dirty="0"/>
              <a:t>Operating</a:t>
            </a:r>
            <a:r>
              <a:rPr lang="zh-Hans" altLang="en-US" dirty="0"/>
              <a:t> </a:t>
            </a:r>
            <a:r>
              <a:rPr lang="en-US" altLang="zh-Hans" dirty="0"/>
              <a:t>System.</a:t>
            </a:r>
            <a:br>
              <a:rPr lang="en-US" altLang="zh-Hans" dirty="0"/>
            </a:br>
            <a:endParaRPr lang="en-US" altLang="zh-Hans" dirty="0"/>
          </a:p>
          <a:p>
            <a:endParaRPr lang="en-US" dirty="0"/>
          </a:p>
          <a:p>
            <a:r>
              <a:rPr lang="en-US" altLang="zh-Hans" dirty="0"/>
              <a:t>Even</a:t>
            </a:r>
            <a:r>
              <a:rPr lang="zh-Hans" altLang="en-US" dirty="0"/>
              <a:t> </a:t>
            </a:r>
            <a:r>
              <a:rPr lang="en-US" altLang="zh-Hans" dirty="0"/>
              <a:t>we</a:t>
            </a:r>
            <a:r>
              <a:rPr lang="zh-Hans" altLang="en-US" dirty="0"/>
              <a:t> </a:t>
            </a:r>
            <a:r>
              <a:rPr lang="en-US" altLang="zh-Hans" dirty="0"/>
              <a:t>assume</a:t>
            </a:r>
            <a:r>
              <a:rPr lang="zh-Hans" altLang="en-US" dirty="0"/>
              <a:t> </a:t>
            </a:r>
            <a:r>
              <a:rPr lang="en-US" altLang="zh-Hans" dirty="0"/>
              <a:t>100</a:t>
            </a:r>
            <a:r>
              <a:rPr lang="zh-Hans" altLang="en-US" dirty="0"/>
              <a:t> </a:t>
            </a:r>
            <a:r>
              <a:rPr lang="en-US" dirty="0"/>
              <a:t>switches</a:t>
            </a:r>
            <a:r>
              <a:rPr lang="en-US" altLang="zh-Hans" dirty="0"/>
              <a:t>,</a:t>
            </a:r>
            <a:r>
              <a:rPr lang="zh-Hans" altLang="en-US" dirty="0"/>
              <a:t> </a:t>
            </a:r>
            <a:r>
              <a:rPr lang="en-US" dirty="0"/>
              <a:t>switching delay is </a:t>
            </a:r>
            <a:r>
              <a:rPr lang="en-US" altLang="zh-Hans" dirty="0"/>
              <a:t>just</a:t>
            </a:r>
            <a:r>
              <a:rPr lang="zh-Hans" altLang="en-US" dirty="0"/>
              <a:t> </a:t>
            </a:r>
            <a:r>
              <a:rPr lang="en-US" altLang="zh-Hans" dirty="0"/>
              <a:t>5%</a:t>
            </a:r>
            <a:r>
              <a:rPr lang="zh-Hans" altLang="en-US" dirty="0"/>
              <a:t> </a:t>
            </a:r>
            <a:r>
              <a:rPr lang="en-US" altLang="zh-Hans" dirty="0"/>
              <a:t>(i.e.,</a:t>
            </a:r>
            <a:r>
              <a:rPr lang="zh-Hans" altLang="en-US" dirty="0"/>
              <a:t> </a:t>
            </a:r>
            <a:r>
              <a:rPr lang="en-US" dirty="0"/>
              <a:t>not a major factor</a:t>
            </a:r>
            <a:r>
              <a:rPr lang="en-US" altLang="zh-Hans" dirty="0"/>
              <a:t>)</a:t>
            </a:r>
            <a:r>
              <a:rPr lang="zh-Hans" altLang="en-US" dirty="0"/>
              <a:t> </a:t>
            </a:r>
            <a:r>
              <a:rPr lang="en-US" altLang="zh-Hans" dirty="0"/>
              <a:t>of</a:t>
            </a:r>
            <a:r>
              <a:rPr lang="zh-Hans" altLang="en-US" dirty="0"/>
              <a:t> </a:t>
            </a:r>
            <a:r>
              <a:rPr lang="en-US" altLang="zh-Hans" dirty="0"/>
              <a:t>the</a:t>
            </a:r>
            <a:r>
              <a:rPr lang="zh-Hans" altLang="en-US" dirty="0"/>
              <a:t> </a:t>
            </a:r>
            <a:r>
              <a:rPr lang="en-US" altLang="zh-Hans" dirty="0"/>
              <a:t>path</a:t>
            </a:r>
            <a:r>
              <a:rPr lang="zh-Hans" altLang="en-US" dirty="0"/>
              <a:t> </a:t>
            </a:r>
            <a:r>
              <a:rPr lang="en-US" altLang="zh-Hans" dirty="0"/>
              <a:t>delay.</a:t>
            </a:r>
            <a:endParaRPr lang="en-US" dirty="0"/>
          </a:p>
        </p:txBody>
      </p:sp>
    </p:spTree>
    <p:extLst>
      <p:ext uri="{BB962C8B-B14F-4D97-AF65-F5344CB8AC3E}">
        <p14:creationId xmlns:p14="http://schemas.microsoft.com/office/powerpoint/2010/main" val="3959599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686800" cy="6324600"/>
          </a:xfrm>
        </p:spPr>
        <p:txBody>
          <a:bodyPr>
            <a:normAutofit/>
          </a:bodyPr>
          <a:lstStyle/>
          <a:p>
            <a:pPr marL="514350" lvl="0" indent="-514350">
              <a:buFont typeface="+mj-lt"/>
              <a:buAutoNum type="arabicPeriod" startAt="5"/>
            </a:pPr>
            <a:r>
              <a:rPr lang="en-US" dirty="0"/>
              <a:t>Compare the delay in sending an </a:t>
            </a:r>
            <a:r>
              <a:rPr lang="en-US" dirty="0">
                <a:solidFill>
                  <a:srgbClr val="FF0000"/>
                </a:solidFill>
              </a:rPr>
              <a:t>x-bit </a:t>
            </a:r>
            <a:r>
              <a:rPr lang="en-US" dirty="0"/>
              <a:t>message over a </a:t>
            </a:r>
            <a:r>
              <a:rPr lang="en-US" dirty="0">
                <a:solidFill>
                  <a:srgbClr val="FF0000"/>
                </a:solidFill>
              </a:rPr>
              <a:t>k-hop</a:t>
            </a:r>
            <a:r>
              <a:rPr lang="en-US" dirty="0"/>
              <a:t> path in a circuit-switched network and in a (lightly loaded) packet-switched network.</a:t>
            </a:r>
            <a:br>
              <a:rPr lang="en-US" dirty="0"/>
            </a:br>
            <a:br>
              <a:rPr lang="en-US" dirty="0"/>
            </a:br>
            <a:r>
              <a:rPr lang="en-US" dirty="0"/>
              <a:t>The circuit set up time is </a:t>
            </a:r>
            <a:r>
              <a:rPr lang="en-US" dirty="0">
                <a:solidFill>
                  <a:srgbClr val="FF0000"/>
                </a:solidFill>
              </a:rPr>
              <a:t>s sec</a:t>
            </a:r>
            <a:r>
              <a:rPr lang="en-US" dirty="0"/>
              <a:t>,  </a:t>
            </a:r>
            <a:br>
              <a:rPr lang="en-US" dirty="0"/>
            </a:br>
            <a:r>
              <a:rPr lang="en-US" dirty="0"/>
              <a:t>the propagation delay is  </a:t>
            </a:r>
            <a:r>
              <a:rPr lang="en-US" dirty="0">
                <a:solidFill>
                  <a:srgbClr val="FF0000"/>
                </a:solidFill>
              </a:rPr>
              <a:t>d  sec </a:t>
            </a:r>
            <a:r>
              <a:rPr lang="en-US" dirty="0"/>
              <a:t>per hop, </a:t>
            </a:r>
            <a:br>
              <a:rPr lang="en-US" dirty="0"/>
            </a:br>
            <a:r>
              <a:rPr lang="en-US" dirty="0"/>
              <a:t>the packet size is  </a:t>
            </a:r>
            <a:r>
              <a:rPr lang="en-US" dirty="0">
                <a:solidFill>
                  <a:srgbClr val="FF0000"/>
                </a:solidFill>
              </a:rPr>
              <a:t>p bits</a:t>
            </a:r>
            <a:r>
              <a:rPr lang="en-US" dirty="0"/>
              <a:t>, </a:t>
            </a:r>
            <a:br>
              <a:rPr lang="en-US" dirty="0"/>
            </a:br>
            <a:r>
              <a:rPr lang="en-US" dirty="0"/>
              <a:t>and the data rate is </a:t>
            </a:r>
            <a:r>
              <a:rPr lang="en-US" dirty="0">
                <a:solidFill>
                  <a:srgbClr val="FF0000"/>
                </a:solidFill>
              </a:rPr>
              <a:t>b bps</a:t>
            </a:r>
            <a:r>
              <a:rPr lang="en-US" dirty="0"/>
              <a:t>.</a:t>
            </a:r>
            <a:br>
              <a:rPr lang="en-US" dirty="0"/>
            </a:br>
            <a:br>
              <a:rPr lang="en-US" dirty="0"/>
            </a:br>
            <a:r>
              <a:rPr lang="en-US" dirty="0"/>
              <a:t>Under what conditions  does the packet network have a lower delay?</a:t>
            </a:r>
          </a:p>
        </p:txBody>
      </p:sp>
    </p:spTree>
    <p:extLst>
      <p:ext uri="{BB962C8B-B14F-4D97-AF65-F5344CB8AC3E}">
        <p14:creationId xmlns:p14="http://schemas.microsoft.com/office/powerpoint/2010/main" val="2720291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70E582-AFF1-9647-84DD-A3E48343ADB4}"/>
              </a:ext>
            </a:extLst>
          </p:cNvPr>
          <p:cNvSpPr>
            <a:spLocks noGrp="1"/>
          </p:cNvSpPr>
          <p:nvPr>
            <p:ph idx="1"/>
          </p:nvPr>
        </p:nvSpPr>
        <p:spPr>
          <a:xfrm>
            <a:off x="0" y="381000"/>
            <a:ext cx="9144000" cy="6858000"/>
          </a:xfrm>
        </p:spPr>
        <p:txBody>
          <a:bodyPr>
            <a:normAutofit/>
          </a:bodyPr>
          <a:lstStyle/>
          <a:p>
            <a:pPr marL="0" indent="0">
              <a:buNone/>
            </a:pPr>
            <a:r>
              <a:rPr lang="en-US" sz="2800" dirty="0"/>
              <a:t>With circuit switching,</a:t>
            </a:r>
            <a:endParaRPr lang="en-US" altLang="zh-Hans" sz="2800" dirty="0"/>
          </a:p>
          <a:p>
            <a:r>
              <a:rPr lang="en-US" altLang="zh-Hans" sz="2800" dirty="0"/>
              <a:t>After</a:t>
            </a:r>
            <a:r>
              <a:rPr lang="en-US" sz="2800" dirty="0"/>
              <a:t> </a:t>
            </a:r>
            <a:r>
              <a:rPr lang="en-US" sz="2800" i="1" dirty="0"/>
              <a:t>s</a:t>
            </a:r>
            <a:r>
              <a:rPr lang="zh-Hans" altLang="en-US" sz="2800" i="1" dirty="0"/>
              <a:t> </a:t>
            </a:r>
            <a:r>
              <a:rPr lang="en-US" sz="2800" dirty="0"/>
              <a:t>t</a:t>
            </a:r>
            <a:r>
              <a:rPr lang="en-US" altLang="zh-Hans" sz="2800" dirty="0"/>
              <a:t>ime,</a:t>
            </a:r>
            <a:r>
              <a:rPr lang="zh-Hans" altLang="en-US" sz="2800" dirty="0"/>
              <a:t> </a:t>
            </a:r>
            <a:r>
              <a:rPr lang="en-US" altLang="zh-Hans" sz="2800" dirty="0"/>
              <a:t>t</a:t>
            </a:r>
            <a:r>
              <a:rPr lang="en-US" sz="2800" dirty="0"/>
              <a:t>he circuit is set up.</a:t>
            </a:r>
          </a:p>
          <a:p>
            <a:endParaRPr lang="en-US" altLang="zh-Hans" sz="2800" dirty="0"/>
          </a:p>
          <a:p>
            <a:endParaRPr lang="en-US" altLang="zh-Hans" sz="2800" dirty="0"/>
          </a:p>
          <a:p>
            <a:r>
              <a:rPr lang="en-US" altLang="zh-Hans" sz="2800" dirty="0"/>
              <a:t>After</a:t>
            </a:r>
            <a:r>
              <a:rPr lang="en-US" sz="2800" dirty="0"/>
              <a:t> </a:t>
            </a:r>
            <a:r>
              <a:rPr lang="en-US" altLang="zh-Hans" sz="2800" i="1" dirty="0" err="1"/>
              <a:t>kd</a:t>
            </a:r>
            <a:r>
              <a:rPr lang="zh-Hans" altLang="en-US" sz="2800" i="1" dirty="0"/>
              <a:t> </a:t>
            </a:r>
            <a:r>
              <a:rPr lang="en-US" altLang="zh-Hans" sz="2800" dirty="0"/>
              <a:t>more</a:t>
            </a:r>
            <a:r>
              <a:rPr lang="zh-Hans" altLang="en-US" sz="2800" dirty="0"/>
              <a:t> </a:t>
            </a:r>
            <a:r>
              <a:rPr lang="en-US" altLang="zh-Hans" sz="2800" dirty="0"/>
              <a:t>time,</a:t>
            </a:r>
            <a:r>
              <a:rPr lang="zh-Hans" altLang="en-US" sz="2800" dirty="0"/>
              <a:t> </a:t>
            </a:r>
            <a:r>
              <a:rPr lang="en-US" altLang="zh-Hans" sz="2800" dirty="0"/>
              <a:t>t</a:t>
            </a:r>
            <a:r>
              <a:rPr lang="en-US" sz="2800" dirty="0"/>
              <a:t>he </a:t>
            </a:r>
            <a:r>
              <a:rPr lang="en-US" altLang="zh-Hans" sz="2800" dirty="0"/>
              <a:t>first</a:t>
            </a:r>
            <a:r>
              <a:rPr lang="zh-Hans" altLang="en-US" sz="2800" dirty="0"/>
              <a:t> </a:t>
            </a:r>
            <a:r>
              <a:rPr lang="en-US" altLang="zh-Hans" sz="2800" dirty="0"/>
              <a:t>bit</a:t>
            </a:r>
            <a:r>
              <a:rPr lang="zh-Hans" altLang="en-US" sz="2800" dirty="0"/>
              <a:t> </a:t>
            </a:r>
            <a:r>
              <a:rPr lang="en-US" altLang="zh-Hans" sz="2800" dirty="0"/>
              <a:t>is</a:t>
            </a:r>
            <a:r>
              <a:rPr lang="zh-Hans" altLang="en-US" sz="2800" dirty="0"/>
              <a:t> </a:t>
            </a:r>
            <a:r>
              <a:rPr lang="en-US" altLang="zh-Hans" sz="2800" dirty="0"/>
              <a:t>received</a:t>
            </a:r>
            <a:r>
              <a:rPr lang="zh-Hans" altLang="en-US" sz="2800" dirty="0"/>
              <a:t> </a:t>
            </a:r>
            <a:r>
              <a:rPr lang="en-US" altLang="zh-Hans" sz="2800" dirty="0"/>
              <a:t>by</a:t>
            </a:r>
            <a:r>
              <a:rPr lang="zh-Hans" altLang="en-US" sz="2800" dirty="0"/>
              <a:t> </a:t>
            </a:r>
            <a:r>
              <a:rPr lang="en-US" altLang="zh-Hans" sz="2800" dirty="0"/>
              <a:t>destination</a:t>
            </a:r>
            <a:r>
              <a:rPr lang="en-US" sz="2800" dirty="0"/>
              <a:t>.</a:t>
            </a:r>
          </a:p>
          <a:p>
            <a:endParaRPr lang="en-US" sz="2800" dirty="0"/>
          </a:p>
          <a:p>
            <a:endParaRPr lang="en-US" sz="2800" dirty="0"/>
          </a:p>
          <a:p>
            <a:endParaRPr lang="en-US" sz="1800" dirty="0"/>
          </a:p>
          <a:p>
            <a:r>
              <a:rPr lang="en-US" altLang="zh-Hans" sz="2800" dirty="0"/>
              <a:t>After</a:t>
            </a:r>
            <a:r>
              <a:rPr lang="en-US" sz="2800" dirty="0"/>
              <a:t> </a:t>
            </a:r>
            <a:r>
              <a:rPr lang="en-US" sz="2800" i="1" dirty="0"/>
              <a:t>x/b</a:t>
            </a:r>
            <a:r>
              <a:rPr lang="zh-Hans" altLang="en-US" sz="2800" i="1" dirty="0"/>
              <a:t> </a:t>
            </a:r>
            <a:r>
              <a:rPr lang="en-US" altLang="zh-Hans" sz="2800" dirty="0"/>
              <a:t>more</a:t>
            </a:r>
            <a:r>
              <a:rPr lang="zh-Hans" altLang="en-US" sz="2800" dirty="0"/>
              <a:t> </a:t>
            </a:r>
            <a:r>
              <a:rPr lang="en-US" altLang="zh-Hans" sz="2800" dirty="0"/>
              <a:t>time,</a:t>
            </a:r>
            <a:r>
              <a:rPr lang="zh-Hans" altLang="en-US" sz="2800" dirty="0"/>
              <a:t> </a:t>
            </a:r>
            <a:r>
              <a:rPr lang="en-US" altLang="zh-Hans" sz="2800" dirty="0"/>
              <a:t>t</a:t>
            </a:r>
            <a:r>
              <a:rPr lang="en-US" sz="2800" dirty="0"/>
              <a:t>he </a:t>
            </a:r>
            <a:r>
              <a:rPr lang="en-US" altLang="zh-Hans" sz="2800" dirty="0"/>
              <a:t>last</a:t>
            </a:r>
            <a:r>
              <a:rPr lang="zh-Hans" altLang="en-US" sz="2800" dirty="0"/>
              <a:t> </a:t>
            </a:r>
            <a:r>
              <a:rPr lang="en-US" altLang="zh-Hans" sz="2800" dirty="0"/>
              <a:t>bit</a:t>
            </a:r>
            <a:r>
              <a:rPr lang="zh-Hans" altLang="en-US" sz="2800" dirty="0"/>
              <a:t> </a:t>
            </a:r>
            <a:r>
              <a:rPr lang="en-US" altLang="zh-Hans" sz="2800" dirty="0"/>
              <a:t>is</a:t>
            </a:r>
            <a:r>
              <a:rPr lang="zh-Hans" altLang="en-US" sz="2800" dirty="0"/>
              <a:t> </a:t>
            </a:r>
            <a:r>
              <a:rPr lang="en-US" altLang="zh-Hans" sz="2800" dirty="0"/>
              <a:t>received</a:t>
            </a:r>
            <a:r>
              <a:rPr lang="zh-Hans" altLang="en-US" sz="2800" dirty="0"/>
              <a:t> </a:t>
            </a:r>
            <a:r>
              <a:rPr lang="en-US" altLang="zh-Hans" sz="2800" dirty="0"/>
              <a:t>by</a:t>
            </a:r>
            <a:r>
              <a:rPr lang="zh-Hans" altLang="en-US" sz="2800" dirty="0"/>
              <a:t> </a:t>
            </a:r>
            <a:r>
              <a:rPr lang="en-US" altLang="zh-Hans" sz="2800" dirty="0"/>
              <a:t>destination</a:t>
            </a:r>
            <a:r>
              <a:rPr lang="en-US" sz="2800" dirty="0"/>
              <a:t>.</a:t>
            </a:r>
          </a:p>
          <a:p>
            <a:endParaRPr lang="en-US" sz="2800" dirty="0"/>
          </a:p>
          <a:p>
            <a:endParaRPr lang="en-US" sz="2800" dirty="0"/>
          </a:p>
          <a:p>
            <a:endParaRPr lang="en-US" sz="2800" dirty="0"/>
          </a:p>
          <a:p>
            <a:r>
              <a:rPr lang="en-US" altLang="zh-Hans" sz="2800" dirty="0"/>
              <a:t>Total</a:t>
            </a:r>
            <a:r>
              <a:rPr lang="zh-Hans" altLang="en-US" sz="2800" dirty="0"/>
              <a:t> </a:t>
            </a:r>
            <a:r>
              <a:rPr lang="en-US" sz="2800" dirty="0"/>
              <a:t>delay</a:t>
            </a:r>
            <a:r>
              <a:rPr lang="en-US" altLang="zh-Hans" sz="2800" dirty="0"/>
              <a:t>:</a:t>
            </a:r>
            <a:r>
              <a:rPr lang="zh-Hans" altLang="en-US" sz="2800" dirty="0"/>
              <a:t> </a:t>
            </a:r>
            <a:r>
              <a:rPr lang="en-US" sz="2800" i="1" dirty="0"/>
              <a:t>s </a:t>
            </a:r>
            <a:r>
              <a:rPr lang="en-US" sz="2800" dirty="0"/>
              <a:t>+ </a:t>
            </a:r>
            <a:r>
              <a:rPr lang="en-US" sz="2800" i="1" dirty="0"/>
              <a:t>x/b </a:t>
            </a:r>
            <a:r>
              <a:rPr lang="en-US" sz="2800" dirty="0"/>
              <a:t>+ </a:t>
            </a:r>
            <a:r>
              <a:rPr lang="en-US" sz="2800" i="1" dirty="0" err="1"/>
              <a:t>kd</a:t>
            </a:r>
            <a:r>
              <a:rPr lang="en-US" sz="2800" i="1" dirty="0"/>
              <a:t> </a:t>
            </a:r>
            <a:endParaRPr lang="en-US" sz="2800" dirty="0"/>
          </a:p>
          <a:p>
            <a:endParaRPr lang="en-US" sz="2800" dirty="0"/>
          </a:p>
          <a:p>
            <a:endParaRPr lang="en-US" altLang="zh-Hans" sz="2800" dirty="0"/>
          </a:p>
          <a:p>
            <a:endParaRPr lang="en-US" sz="2800" dirty="0"/>
          </a:p>
        </p:txBody>
      </p:sp>
      <p:cxnSp>
        <p:nvCxnSpPr>
          <p:cNvPr id="4" name="Straight Connector 3">
            <a:extLst>
              <a:ext uri="{FF2B5EF4-FFF2-40B4-BE49-F238E27FC236}">
                <a16:creationId xmlns:a16="http://schemas.microsoft.com/office/drawing/2014/main" id="{C401A52D-5C62-314C-A1A5-6B7840B5FDDB}"/>
              </a:ext>
            </a:extLst>
          </p:cNvPr>
          <p:cNvCxnSpPr>
            <a:cxnSpLocks/>
          </p:cNvCxnSpPr>
          <p:nvPr/>
        </p:nvCxnSpPr>
        <p:spPr>
          <a:xfrm>
            <a:off x="1434270" y="1649783"/>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4B1ED7B-98C0-FF49-A563-268B131E62DD}"/>
              </a:ext>
            </a:extLst>
          </p:cNvPr>
          <p:cNvCxnSpPr>
            <a:cxnSpLocks/>
          </p:cNvCxnSpPr>
          <p:nvPr/>
        </p:nvCxnSpPr>
        <p:spPr>
          <a:xfrm>
            <a:off x="2555429" y="1666449"/>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1E661E-7904-194D-B55C-F6F0CBBB0C3C}"/>
              </a:ext>
            </a:extLst>
          </p:cNvPr>
          <p:cNvCxnSpPr>
            <a:cxnSpLocks/>
          </p:cNvCxnSpPr>
          <p:nvPr/>
        </p:nvCxnSpPr>
        <p:spPr>
          <a:xfrm flipV="1">
            <a:off x="3716473" y="1649783"/>
            <a:ext cx="555911" cy="32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E8FE773-69BF-7345-9924-480E32FCBCD2}"/>
              </a:ext>
            </a:extLst>
          </p:cNvPr>
          <p:cNvCxnSpPr>
            <a:cxnSpLocks/>
          </p:cNvCxnSpPr>
          <p:nvPr/>
        </p:nvCxnSpPr>
        <p:spPr>
          <a:xfrm flipV="1">
            <a:off x="4756170" y="1648163"/>
            <a:ext cx="636286" cy="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4D301ED-5900-0542-AEAB-E862D0E49017}"/>
              </a:ext>
            </a:extLst>
          </p:cNvPr>
          <p:cNvCxnSpPr>
            <a:cxnSpLocks/>
          </p:cNvCxnSpPr>
          <p:nvPr/>
        </p:nvCxnSpPr>
        <p:spPr>
          <a:xfrm>
            <a:off x="5594370" y="1642071"/>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8708C2-20DD-264B-91A5-69F825B1DBC1}"/>
              </a:ext>
            </a:extLst>
          </p:cNvPr>
          <p:cNvSpPr txBox="1"/>
          <p:nvPr/>
        </p:nvSpPr>
        <p:spPr>
          <a:xfrm>
            <a:off x="4191000" y="1295400"/>
            <a:ext cx="990600" cy="461665"/>
          </a:xfrm>
          <a:prstGeom prst="rect">
            <a:avLst/>
          </a:prstGeom>
          <a:noFill/>
        </p:spPr>
        <p:txBody>
          <a:bodyPr wrap="square" rtlCol="0">
            <a:spAutoFit/>
          </a:bodyPr>
          <a:lstStyle/>
          <a:p>
            <a:r>
              <a:rPr lang="en-US" sz="2400" dirty="0"/>
              <a:t>……</a:t>
            </a:r>
            <a:endParaRPr lang="en-SG" sz="2400" dirty="0"/>
          </a:p>
        </p:txBody>
      </p:sp>
      <p:sp>
        <p:nvSpPr>
          <p:cNvPr id="10" name="Oval 9">
            <a:extLst>
              <a:ext uri="{FF2B5EF4-FFF2-40B4-BE49-F238E27FC236}">
                <a16:creationId xmlns:a16="http://schemas.microsoft.com/office/drawing/2014/main" id="{7FFDD5ED-66E4-4B46-94E3-D0EE21294425}"/>
              </a:ext>
            </a:extLst>
          </p:cNvPr>
          <p:cNvSpPr/>
          <p:nvPr/>
        </p:nvSpPr>
        <p:spPr>
          <a:xfrm>
            <a:off x="1281092" y="151935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0501A6-9CB6-C448-A969-9A7D641319B6}"/>
              </a:ext>
            </a:extLst>
          </p:cNvPr>
          <p:cNvSpPr/>
          <p:nvPr/>
        </p:nvSpPr>
        <p:spPr>
          <a:xfrm>
            <a:off x="906137" y="1793374"/>
            <a:ext cx="1001877" cy="461665"/>
          </a:xfrm>
          <a:prstGeom prst="rect">
            <a:avLst/>
          </a:prstGeom>
        </p:spPr>
        <p:txBody>
          <a:bodyPr wrap="none">
            <a:spAutoFit/>
          </a:bodyPr>
          <a:lstStyle/>
          <a:p>
            <a:r>
              <a:rPr lang="en-US" altLang="zh-Hans" sz="2400" i="1" dirty="0"/>
              <a:t>source</a:t>
            </a:r>
            <a:endParaRPr lang="en-US" sz="2400" dirty="0"/>
          </a:p>
        </p:txBody>
      </p:sp>
      <p:sp>
        <p:nvSpPr>
          <p:cNvPr id="12" name="Rectangle 11">
            <a:extLst>
              <a:ext uri="{FF2B5EF4-FFF2-40B4-BE49-F238E27FC236}">
                <a16:creationId xmlns:a16="http://schemas.microsoft.com/office/drawing/2014/main" id="{4C63D503-2DB7-2048-A3EB-72BAF48A21E6}"/>
              </a:ext>
            </a:extLst>
          </p:cNvPr>
          <p:cNvSpPr/>
          <p:nvPr/>
        </p:nvSpPr>
        <p:spPr>
          <a:xfrm>
            <a:off x="2389512" y="1843206"/>
            <a:ext cx="340158" cy="461665"/>
          </a:xfrm>
          <a:prstGeom prst="rect">
            <a:avLst/>
          </a:prstGeom>
        </p:spPr>
        <p:txBody>
          <a:bodyPr wrap="none">
            <a:spAutoFit/>
          </a:bodyPr>
          <a:lstStyle/>
          <a:p>
            <a:r>
              <a:rPr lang="en-US" sz="2400" dirty="0"/>
              <a:t>1</a:t>
            </a:r>
          </a:p>
        </p:txBody>
      </p:sp>
      <p:sp>
        <p:nvSpPr>
          <p:cNvPr id="13" name="Rectangle 12">
            <a:extLst>
              <a:ext uri="{FF2B5EF4-FFF2-40B4-BE49-F238E27FC236}">
                <a16:creationId xmlns:a16="http://schemas.microsoft.com/office/drawing/2014/main" id="{09D53E5C-3A44-F545-B8FB-7F9BCBE83344}"/>
              </a:ext>
            </a:extLst>
          </p:cNvPr>
          <p:cNvSpPr/>
          <p:nvPr/>
        </p:nvSpPr>
        <p:spPr>
          <a:xfrm>
            <a:off x="3462574" y="1821293"/>
            <a:ext cx="340158" cy="461665"/>
          </a:xfrm>
          <a:prstGeom prst="rect">
            <a:avLst/>
          </a:prstGeom>
        </p:spPr>
        <p:txBody>
          <a:bodyPr wrap="none">
            <a:spAutoFit/>
          </a:bodyPr>
          <a:lstStyle/>
          <a:p>
            <a:r>
              <a:rPr lang="en-US" sz="2400" dirty="0"/>
              <a:t>2</a:t>
            </a:r>
          </a:p>
        </p:txBody>
      </p:sp>
      <p:sp>
        <p:nvSpPr>
          <p:cNvPr id="14" name="Rectangle 13">
            <a:extLst>
              <a:ext uri="{FF2B5EF4-FFF2-40B4-BE49-F238E27FC236}">
                <a16:creationId xmlns:a16="http://schemas.microsoft.com/office/drawing/2014/main" id="{FA392087-3B93-6148-B0A6-4E1EF76917F6}"/>
              </a:ext>
            </a:extLst>
          </p:cNvPr>
          <p:cNvSpPr/>
          <p:nvPr/>
        </p:nvSpPr>
        <p:spPr>
          <a:xfrm>
            <a:off x="5272682" y="1817674"/>
            <a:ext cx="562655" cy="461665"/>
          </a:xfrm>
          <a:prstGeom prst="rect">
            <a:avLst/>
          </a:prstGeom>
        </p:spPr>
        <p:txBody>
          <a:bodyPr wrap="none">
            <a:spAutoFit/>
          </a:bodyPr>
          <a:lstStyle/>
          <a:p>
            <a:pPr algn="ctr"/>
            <a:r>
              <a:rPr lang="en-US" sz="2400" dirty="0"/>
              <a:t>k-1</a:t>
            </a:r>
            <a:endParaRPr lang="en-SG" sz="2400" dirty="0"/>
          </a:p>
        </p:txBody>
      </p:sp>
      <p:sp>
        <p:nvSpPr>
          <p:cNvPr id="15" name="Rectangle 14">
            <a:extLst>
              <a:ext uri="{FF2B5EF4-FFF2-40B4-BE49-F238E27FC236}">
                <a16:creationId xmlns:a16="http://schemas.microsoft.com/office/drawing/2014/main" id="{C5994C10-147F-0F4E-A8B1-DC9898228F13}"/>
              </a:ext>
            </a:extLst>
          </p:cNvPr>
          <p:cNvSpPr/>
          <p:nvPr/>
        </p:nvSpPr>
        <p:spPr>
          <a:xfrm>
            <a:off x="6120030" y="1785512"/>
            <a:ext cx="1588640" cy="461665"/>
          </a:xfrm>
          <a:prstGeom prst="rect">
            <a:avLst/>
          </a:prstGeom>
        </p:spPr>
        <p:txBody>
          <a:bodyPr wrap="none">
            <a:spAutoFit/>
          </a:bodyPr>
          <a:lstStyle/>
          <a:p>
            <a:pPr algn="ctr"/>
            <a:r>
              <a:rPr lang="en-US" altLang="zh-Hans" sz="2400" i="1" dirty="0"/>
              <a:t>destination</a:t>
            </a:r>
            <a:endParaRPr lang="en-SG" sz="2400" i="1" dirty="0"/>
          </a:p>
        </p:txBody>
      </p:sp>
      <p:sp>
        <p:nvSpPr>
          <p:cNvPr id="16" name="Oval 15">
            <a:extLst>
              <a:ext uri="{FF2B5EF4-FFF2-40B4-BE49-F238E27FC236}">
                <a16:creationId xmlns:a16="http://schemas.microsoft.com/office/drawing/2014/main" id="{B0D5FB47-4FDA-CA4C-A577-767F928AC3B5}"/>
              </a:ext>
            </a:extLst>
          </p:cNvPr>
          <p:cNvSpPr/>
          <p:nvPr/>
        </p:nvSpPr>
        <p:spPr>
          <a:xfrm>
            <a:off x="2424870" y="154766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DB1E25D-47E2-ED44-9951-E88010E78DAC}"/>
              </a:ext>
            </a:extLst>
          </p:cNvPr>
          <p:cNvSpPr/>
          <p:nvPr/>
        </p:nvSpPr>
        <p:spPr>
          <a:xfrm>
            <a:off x="3505594" y="155214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95A2731-915F-424B-8AB6-AC7E7AD63723}"/>
              </a:ext>
            </a:extLst>
          </p:cNvPr>
          <p:cNvSpPr/>
          <p:nvPr/>
        </p:nvSpPr>
        <p:spPr>
          <a:xfrm>
            <a:off x="5365770" y="153386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68BA6CD-FBC0-6345-9488-7AFF4642A3E8}"/>
              </a:ext>
            </a:extLst>
          </p:cNvPr>
          <p:cNvSpPr/>
          <p:nvPr/>
        </p:nvSpPr>
        <p:spPr>
          <a:xfrm>
            <a:off x="6486960" y="15450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5F27E1F-FFB0-9649-A711-347C09AE7C96}"/>
              </a:ext>
            </a:extLst>
          </p:cNvPr>
          <p:cNvCxnSpPr>
            <a:cxnSpLocks/>
          </p:cNvCxnSpPr>
          <p:nvPr/>
        </p:nvCxnSpPr>
        <p:spPr>
          <a:xfrm>
            <a:off x="2140426" y="3679034"/>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EAB9EAC-5953-7E4F-9637-F0929BDB2777}"/>
              </a:ext>
            </a:extLst>
          </p:cNvPr>
          <p:cNvCxnSpPr>
            <a:cxnSpLocks/>
          </p:cNvCxnSpPr>
          <p:nvPr/>
        </p:nvCxnSpPr>
        <p:spPr>
          <a:xfrm>
            <a:off x="3261585" y="3695700"/>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3CB675-03C1-0542-BFAB-926054EC5122}"/>
              </a:ext>
            </a:extLst>
          </p:cNvPr>
          <p:cNvCxnSpPr>
            <a:cxnSpLocks/>
          </p:cNvCxnSpPr>
          <p:nvPr/>
        </p:nvCxnSpPr>
        <p:spPr>
          <a:xfrm flipV="1">
            <a:off x="4422629" y="3679034"/>
            <a:ext cx="555911" cy="32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728B5E-A7C9-074C-BFFF-609F567130BF}"/>
              </a:ext>
            </a:extLst>
          </p:cNvPr>
          <p:cNvCxnSpPr>
            <a:cxnSpLocks/>
          </p:cNvCxnSpPr>
          <p:nvPr/>
        </p:nvCxnSpPr>
        <p:spPr>
          <a:xfrm flipV="1">
            <a:off x="5462326" y="3677414"/>
            <a:ext cx="636286" cy="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8D922DA-4094-D14F-9BD0-4BB6DDAFBA93}"/>
              </a:ext>
            </a:extLst>
          </p:cNvPr>
          <p:cNvCxnSpPr>
            <a:cxnSpLocks/>
          </p:cNvCxnSpPr>
          <p:nvPr/>
        </p:nvCxnSpPr>
        <p:spPr>
          <a:xfrm>
            <a:off x="6300526" y="3671322"/>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EAFC94B-ECB6-8040-97EC-DAE8C8A1C171}"/>
              </a:ext>
            </a:extLst>
          </p:cNvPr>
          <p:cNvSpPr txBox="1"/>
          <p:nvPr/>
        </p:nvSpPr>
        <p:spPr>
          <a:xfrm>
            <a:off x="4897156" y="3324651"/>
            <a:ext cx="990600" cy="461665"/>
          </a:xfrm>
          <a:prstGeom prst="rect">
            <a:avLst/>
          </a:prstGeom>
          <a:noFill/>
        </p:spPr>
        <p:txBody>
          <a:bodyPr wrap="square" rtlCol="0">
            <a:spAutoFit/>
          </a:bodyPr>
          <a:lstStyle/>
          <a:p>
            <a:r>
              <a:rPr lang="en-US" sz="2400" dirty="0"/>
              <a:t>……</a:t>
            </a:r>
            <a:endParaRPr lang="en-SG" sz="2400" dirty="0"/>
          </a:p>
        </p:txBody>
      </p:sp>
      <p:graphicFrame>
        <p:nvGraphicFramePr>
          <p:cNvPr id="26" name="Table 25">
            <a:extLst>
              <a:ext uri="{FF2B5EF4-FFF2-40B4-BE49-F238E27FC236}">
                <a16:creationId xmlns:a16="http://schemas.microsoft.com/office/drawing/2014/main" id="{F427F10E-19C9-BD43-83B0-0DD28883C576}"/>
              </a:ext>
            </a:extLst>
          </p:cNvPr>
          <p:cNvGraphicFramePr>
            <a:graphicFrameLocks noGrp="1"/>
          </p:cNvGraphicFramePr>
          <p:nvPr>
            <p:extLst>
              <p:ext uri="{D42A27DB-BD31-4B8C-83A1-F6EECF244321}">
                <p14:modId xmlns:p14="http://schemas.microsoft.com/office/powerpoint/2010/main" val="293776040"/>
              </p:ext>
            </p:extLst>
          </p:nvPr>
        </p:nvGraphicFramePr>
        <p:xfrm>
          <a:off x="354993" y="3067327"/>
          <a:ext cx="1752600" cy="365760"/>
        </p:xfrm>
        <a:graphic>
          <a:graphicData uri="http://schemas.openxmlformats.org/drawingml/2006/table">
            <a:tbl>
              <a:tblPr firstRow="1" bandRow="1">
                <a:tableStyleId>{5C22544A-7EE6-4342-B048-85BDC9FD1C3A}</a:tableStyleId>
              </a:tblPr>
              <a:tblGrid>
                <a:gridCol w="438150">
                  <a:extLst>
                    <a:ext uri="{9D8B030D-6E8A-4147-A177-3AD203B41FA5}">
                      <a16:colId xmlns:a16="http://schemas.microsoft.com/office/drawing/2014/main" val="2195679537"/>
                    </a:ext>
                  </a:extLst>
                </a:gridCol>
                <a:gridCol w="438150">
                  <a:extLst>
                    <a:ext uri="{9D8B030D-6E8A-4147-A177-3AD203B41FA5}">
                      <a16:colId xmlns:a16="http://schemas.microsoft.com/office/drawing/2014/main" val="1607431176"/>
                    </a:ext>
                  </a:extLst>
                </a:gridCol>
                <a:gridCol w="438150">
                  <a:extLst>
                    <a:ext uri="{9D8B030D-6E8A-4147-A177-3AD203B41FA5}">
                      <a16:colId xmlns:a16="http://schemas.microsoft.com/office/drawing/2014/main" val="3667631715"/>
                    </a:ext>
                  </a:extLst>
                </a:gridCol>
                <a:gridCol w="438150">
                  <a:extLst>
                    <a:ext uri="{9D8B030D-6E8A-4147-A177-3AD203B41FA5}">
                      <a16:colId xmlns:a16="http://schemas.microsoft.com/office/drawing/2014/main" val="2304934706"/>
                    </a:ext>
                  </a:extLst>
                </a:gridCol>
              </a:tblGrid>
              <a:tr h="203200">
                <a:tc>
                  <a:txBody>
                    <a:bodyPr/>
                    <a:lstStyle/>
                    <a:p>
                      <a:r>
                        <a:rPr lang="en-US" altLang="zh-Hans" dirty="0">
                          <a:solidFill>
                            <a:srgbClr val="FF0000"/>
                          </a:solidFill>
                        </a:rPr>
                        <a:t>bit</a:t>
                      </a:r>
                      <a:r>
                        <a:rPr lang="zh-Hans" altLang="en-US" dirty="0">
                          <a:solidFill>
                            <a:srgbClr val="FF0000"/>
                          </a:solidFill>
                        </a:rPr>
                        <a:t> </a:t>
                      </a:r>
                      <a:r>
                        <a:rPr lang="en-US" altLang="zh-Hans" dirty="0">
                          <a:solidFill>
                            <a:srgbClr val="FF0000"/>
                          </a:solidFill>
                        </a:rPr>
                        <a:t>x</a:t>
                      </a:r>
                      <a:endParaRPr lang="en-US" dirty="0">
                        <a:solidFill>
                          <a:srgbClr val="FF0000"/>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Hans" altLang="en-US" dirty="0">
                          <a:solidFill>
                            <a:srgbClr val="FF0000"/>
                          </a:solidFill>
                        </a:rPr>
                        <a:t>  </a:t>
                      </a:r>
                      <a:r>
                        <a:rPr lang="en-US" altLang="zh-Hans" dirty="0">
                          <a:solidFill>
                            <a:srgbClr val="FF0000"/>
                          </a:solidFill>
                        </a:rPr>
                        <a:t>…</a:t>
                      </a:r>
                      <a:endParaRPr lang="en-US" dirty="0">
                        <a:solidFill>
                          <a:srgbClr val="FF0000"/>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dirty="0">
                          <a:solidFill>
                            <a:srgbClr val="FF0000"/>
                          </a:solidFill>
                        </a:rPr>
                        <a:t>bit</a:t>
                      </a:r>
                      <a:r>
                        <a:rPr lang="zh-Hans" altLang="en-US" dirty="0">
                          <a:solidFill>
                            <a:srgbClr val="FF0000"/>
                          </a:solidFill>
                        </a:rPr>
                        <a:t> </a:t>
                      </a:r>
                      <a:r>
                        <a:rPr lang="en-US" altLang="zh-Hans" dirty="0">
                          <a:solidFill>
                            <a:srgbClr val="FF0000"/>
                          </a:solidFill>
                        </a:rPr>
                        <a:t>2</a:t>
                      </a:r>
                      <a:endParaRPr lang="en-US" dirty="0">
                        <a:solidFill>
                          <a:srgbClr val="FF0000"/>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dirty="0">
                          <a:solidFill>
                            <a:srgbClr val="FF0000"/>
                          </a:solidFill>
                        </a:rPr>
                        <a:t>bit</a:t>
                      </a:r>
                      <a:r>
                        <a:rPr lang="zh-Hans" altLang="en-US" dirty="0">
                          <a:solidFill>
                            <a:srgbClr val="FF0000"/>
                          </a:solidFill>
                        </a:rPr>
                        <a:t> </a:t>
                      </a:r>
                      <a:r>
                        <a:rPr lang="en-US" altLang="zh-Hans" dirty="0">
                          <a:solidFill>
                            <a:srgbClr val="FF0000"/>
                          </a:solidFill>
                        </a:rPr>
                        <a:t>1</a:t>
                      </a:r>
                      <a:endParaRPr lang="en-US" dirty="0">
                        <a:solidFill>
                          <a:srgbClr val="FF0000"/>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434436"/>
                  </a:ext>
                </a:extLst>
              </a:tr>
            </a:tbl>
          </a:graphicData>
        </a:graphic>
      </p:graphicFrame>
      <p:sp>
        <p:nvSpPr>
          <p:cNvPr id="27" name="Oval 26">
            <a:extLst>
              <a:ext uri="{FF2B5EF4-FFF2-40B4-BE49-F238E27FC236}">
                <a16:creationId xmlns:a16="http://schemas.microsoft.com/office/drawing/2014/main" id="{54BA2307-51FA-9F4F-A6AB-811B0D885803}"/>
              </a:ext>
            </a:extLst>
          </p:cNvPr>
          <p:cNvSpPr/>
          <p:nvPr/>
        </p:nvSpPr>
        <p:spPr>
          <a:xfrm>
            <a:off x="1987248" y="354860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0D0D40E-71E9-FC4C-8036-E5B0FB3E6E5E}"/>
              </a:ext>
            </a:extLst>
          </p:cNvPr>
          <p:cNvSpPr/>
          <p:nvPr/>
        </p:nvSpPr>
        <p:spPr>
          <a:xfrm>
            <a:off x="1612293" y="3742338"/>
            <a:ext cx="1001877" cy="461665"/>
          </a:xfrm>
          <a:prstGeom prst="rect">
            <a:avLst/>
          </a:prstGeom>
        </p:spPr>
        <p:txBody>
          <a:bodyPr wrap="none">
            <a:spAutoFit/>
          </a:bodyPr>
          <a:lstStyle/>
          <a:p>
            <a:r>
              <a:rPr lang="en-US" altLang="zh-Hans" sz="2400" i="1" dirty="0"/>
              <a:t>source</a:t>
            </a:r>
            <a:endParaRPr lang="en-US" sz="2400" dirty="0"/>
          </a:p>
        </p:txBody>
      </p:sp>
      <p:sp>
        <p:nvSpPr>
          <p:cNvPr id="29" name="Rectangle 28">
            <a:extLst>
              <a:ext uri="{FF2B5EF4-FFF2-40B4-BE49-F238E27FC236}">
                <a16:creationId xmlns:a16="http://schemas.microsoft.com/office/drawing/2014/main" id="{F3A8B825-A504-024B-9798-559B8BA1207C}"/>
              </a:ext>
            </a:extLst>
          </p:cNvPr>
          <p:cNvSpPr/>
          <p:nvPr/>
        </p:nvSpPr>
        <p:spPr>
          <a:xfrm>
            <a:off x="3095668" y="3792170"/>
            <a:ext cx="340158" cy="461665"/>
          </a:xfrm>
          <a:prstGeom prst="rect">
            <a:avLst/>
          </a:prstGeom>
        </p:spPr>
        <p:txBody>
          <a:bodyPr wrap="none">
            <a:spAutoFit/>
          </a:bodyPr>
          <a:lstStyle/>
          <a:p>
            <a:r>
              <a:rPr lang="en-US" sz="2400" dirty="0"/>
              <a:t>1</a:t>
            </a:r>
          </a:p>
        </p:txBody>
      </p:sp>
      <p:sp>
        <p:nvSpPr>
          <p:cNvPr id="30" name="Rectangle 29">
            <a:extLst>
              <a:ext uri="{FF2B5EF4-FFF2-40B4-BE49-F238E27FC236}">
                <a16:creationId xmlns:a16="http://schemas.microsoft.com/office/drawing/2014/main" id="{6C91BD45-EA5A-F644-8BBC-A227058EB339}"/>
              </a:ext>
            </a:extLst>
          </p:cNvPr>
          <p:cNvSpPr/>
          <p:nvPr/>
        </p:nvSpPr>
        <p:spPr>
          <a:xfrm>
            <a:off x="4168730" y="3770257"/>
            <a:ext cx="340158" cy="461665"/>
          </a:xfrm>
          <a:prstGeom prst="rect">
            <a:avLst/>
          </a:prstGeom>
        </p:spPr>
        <p:txBody>
          <a:bodyPr wrap="none">
            <a:spAutoFit/>
          </a:bodyPr>
          <a:lstStyle/>
          <a:p>
            <a:r>
              <a:rPr lang="en-US" sz="2400" dirty="0"/>
              <a:t>2</a:t>
            </a:r>
          </a:p>
        </p:txBody>
      </p:sp>
      <p:sp>
        <p:nvSpPr>
          <p:cNvPr id="31" name="Rectangle 30">
            <a:extLst>
              <a:ext uri="{FF2B5EF4-FFF2-40B4-BE49-F238E27FC236}">
                <a16:creationId xmlns:a16="http://schemas.microsoft.com/office/drawing/2014/main" id="{E133B5CE-CFD8-1549-8EB2-2BE86921A167}"/>
              </a:ext>
            </a:extLst>
          </p:cNvPr>
          <p:cNvSpPr/>
          <p:nvPr/>
        </p:nvSpPr>
        <p:spPr>
          <a:xfrm>
            <a:off x="5978838" y="3766638"/>
            <a:ext cx="562655" cy="461665"/>
          </a:xfrm>
          <a:prstGeom prst="rect">
            <a:avLst/>
          </a:prstGeom>
        </p:spPr>
        <p:txBody>
          <a:bodyPr wrap="none">
            <a:spAutoFit/>
          </a:bodyPr>
          <a:lstStyle/>
          <a:p>
            <a:pPr algn="ctr"/>
            <a:r>
              <a:rPr lang="en-US" sz="2400" dirty="0"/>
              <a:t>k-1</a:t>
            </a:r>
            <a:endParaRPr lang="en-SG" sz="2400" dirty="0"/>
          </a:p>
        </p:txBody>
      </p:sp>
      <p:sp>
        <p:nvSpPr>
          <p:cNvPr id="32" name="Rectangle 31">
            <a:extLst>
              <a:ext uri="{FF2B5EF4-FFF2-40B4-BE49-F238E27FC236}">
                <a16:creationId xmlns:a16="http://schemas.microsoft.com/office/drawing/2014/main" id="{F3ACF663-AACD-2847-9918-CC0FE484257F}"/>
              </a:ext>
            </a:extLst>
          </p:cNvPr>
          <p:cNvSpPr/>
          <p:nvPr/>
        </p:nvSpPr>
        <p:spPr>
          <a:xfrm>
            <a:off x="6826186" y="3734476"/>
            <a:ext cx="1588640" cy="461665"/>
          </a:xfrm>
          <a:prstGeom prst="rect">
            <a:avLst/>
          </a:prstGeom>
        </p:spPr>
        <p:txBody>
          <a:bodyPr wrap="none">
            <a:spAutoFit/>
          </a:bodyPr>
          <a:lstStyle/>
          <a:p>
            <a:pPr algn="ctr"/>
            <a:r>
              <a:rPr lang="en-US" altLang="zh-Hans" sz="2400" i="1" dirty="0"/>
              <a:t>destination</a:t>
            </a:r>
            <a:endParaRPr lang="en-SG" sz="2400" i="1" dirty="0"/>
          </a:p>
        </p:txBody>
      </p:sp>
      <p:sp>
        <p:nvSpPr>
          <p:cNvPr id="33" name="Oval 32">
            <a:extLst>
              <a:ext uri="{FF2B5EF4-FFF2-40B4-BE49-F238E27FC236}">
                <a16:creationId xmlns:a16="http://schemas.microsoft.com/office/drawing/2014/main" id="{9C1F0204-CC2C-AD4D-9E89-302E822F515E}"/>
              </a:ext>
            </a:extLst>
          </p:cNvPr>
          <p:cNvSpPr/>
          <p:nvPr/>
        </p:nvSpPr>
        <p:spPr>
          <a:xfrm>
            <a:off x="3131026" y="357691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0DE3137-7109-EB4A-BF06-20E646CD0BBB}"/>
              </a:ext>
            </a:extLst>
          </p:cNvPr>
          <p:cNvSpPr/>
          <p:nvPr/>
        </p:nvSpPr>
        <p:spPr>
          <a:xfrm>
            <a:off x="4211750" y="3581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E2D0562-4345-AF4E-A3CB-BD20C5453724}"/>
              </a:ext>
            </a:extLst>
          </p:cNvPr>
          <p:cNvSpPr/>
          <p:nvPr/>
        </p:nvSpPr>
        <p:spPr>
          <a:xfrm>
            <a:off x="6071926" y="356311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51103BB-B1D7-5A47-856A-8D1D7043CB17}"/>
              </a:ext>
            </a:extLst>
          </p:cNvPr>
          <p:cNvSpPr/>
          <p:nvPr/>
        </p:nvSpPr>
        <p:spPr>
          <a:xfrm>
            <a:off x="7193116" y="35742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Table 36">
            <a:extLst>
              <a:ext uri="{FF2B5EF4-FFF2-40B4-BE49-F238E27FC236}">
                <a16:creationId xmlns:a16="http://schemas.microsoft.com/office/drawing/2014/main" id="{5D4F8B76-BC54-EB4B-8BE3-EB46BB4A9D59}"/>
              </a:ext>
            </a:extLst>
          </p:cNvPr>
          <p:cNvGraphicFramePr>
            <a:graphicFrameLocks noGrp="1"/>
          </p:cNvGraphicFramePr>
          <p:nvPr>
            <p:extLst>
              <p:ext uri="{D42A27DB-BD31-4B8C-83A1-F6EECF244321}">
                <p14:modId xmlns:p14="http://schemas.microsoft.com/office/powerpoint/2010/main" val="3227642113"/>
              </p:ext>
            </p:extLst>
          </p:nvPr>
        </p:nvGraphicFramePr>
        <p:xfrm>
          <a:off x="5574693" y="2964593"/>
          <a:ext cx="1752600" cy="365760"/>
        </p:xfrm>
        <a:graphic>
          <a:graphicData uri="http://schemas.openxmlformats.org/drawingml/2006/table">
            <a:tbl>
              <a:tblPr firstRow="1" bandRow="1">
                <a:tableStyleId>{5C22544A-7EE6-4342-B048-85BDC9FD1C3A}</a:tableStyleId>
              </a:tblPr>
              <a:tblGrid>
                <a:gridCol w="438150">
                  <a:extLst>
                    <a:ext uri="{9D8B030D-6E8A-4147-A177-3AD203B41FA5}">
                      <a16:colId xmlns:a16="http://schemas.microsoft.com/office/drawing/2014/main" val="2195679537"/>
                    </a:ext>
                  </a:extLst>
                </a:gridCol>
                <a:gridCol w="438150">
                  <a:extLst>
                    <a:ext uri="{9D8B030D-6E8A-4147-A177-3AD203B41FA5}">
                      <a16:colId xmlns:a16="http://schemas.microsoft.com/office/drawing/2014/main" val="1607431176"/>
                    </a:ext>
                  </a:extLst>
                </a:gridCol>
                <a:gridCol w="438150">
                  <a:extLst>
                    <a:ext uri="{9D8B030D-6E8A-4147-A177-3AD203B41FA5}">
                      <a16:colId xmlns:a16="http://schemas.microsoft.com/office/drawing/2014/main" val="3667631715"/>
                    </a:ext>
                  </a:extLst>
                </a:gridCol>
                <a:gridCol w="438150">
                  <a:extLst>
                    <a:ext uri="{9D8B030D-6E8A-4147-A177-3AD203B41FA5}">
                      <a16:colId xmlns:a16="http://schemas.microsoft.com/office/drawing/2014/main" val="2304934706"/>
                    </a:ext>
                  </a:extLst>
                </a:gridCol>
              </a:tblGrid>
              <a:tr h="203200">
                <a:tc>
                  <a:txBody>
                    <a:bodyPr/>
                    <a:lstStyle/>
                    <a:p>
                      <a:r>
                        <a:rPr lang="en-US" altLang="zh-Hans" dirty="0">
                          <a:solidFill>
                            <a:srgbClr val="FF0000"/>
                          </a:solidFill>
                        </a:rPr>
                        <a:t>bit</a:t>
                      </a:r>
                      <a:r>
                        <a:rPr lang="zh-Hans" altLang="en-US" dirty="0">
                          <a:solidFill>
                            <a:srgbClr val="FF0000"/>
                          </a:solidFill>
                        </a:rPr>
                        <a:t> </a:t>
                      </a:r>
                      <a:r>
                        <a:rPr lang="en-US" altLang="zh-Hans" dirty="0">
                          <a:solidFill>
                            <a:srgbClr val="FF0000"/>
                          </a:solidFill>
                        </a:rPr>
                        <a:t>x</a:t>
                      </a:r>
                      <a:endParaRPr lang="en-US" dirty="0">
                        <a:solidFill>
                          <a:srgbClr val="FF0000"/>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Hans" altLang="en-US" dirty="0">
                          <a:solidFill>
                            <a:srgbClr val="FF0000"/>
                          </a:solidFill>
                        </a:rPr>
                        <a:t>  </a:t>
                      </a:r>
                      <a:r>
                        <a:rPr lang="en-US" altLang="zh-Hans" dirty="0">
                          <a:solidFill>
                            <a:srgbClr val="FF0000"/>
                          </a:solidFill>
                        </a:rPr>
                        <a:t>…</a:t>
                      </a:r>
                      <a:endParaRPr lang="en-US" dirty="0">
                        <a:solidFill>
                          <a:srgbClr val="FF0000"/>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dirty="0">
                          <a:solidFill>
                            <a:srgbClr val="FF0000"/>
                          </a:solidFill>
                        </a:rPr>
                        <a:t>bit</a:t>
                      </a:r>
                      <a:r>
                        <a:rPr lang="zh-Hans" altLang="en-US" dirty="0">
                          <a:solidFill>
                            <a:srgbClr val="FF0000"/>
                          </a:solidFill>
                        </a:rPr>
                        <a:t> </a:t>
                      </a:r>
                      <a:r>
                        <a:rPr lang="en-US" altLang="zh-Hans" dirty="0">
                          <a:solidFill>
                            <a:srgbClr val="FF0000"/>
                          </a:solidFill>
                        </a:rPr>
                        <a:t>2</a:t>
                      </a:r>
                      <a:endParaRPr lang="en-US" dirty="0">
                        <a:solidFill>
                          <a:srgbClr val="FF0000"/>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dirty="0">
                          <a:solidFill>
                            <a:srgbClr val="FF0000"/>
                          </a:solidFill>
                        </a:rPr>
                        <a:t>bit</a:t>
                      </a:r>
                      <a:r>
                        <a:rPr lang="zh-Hans" altLang="en-US" dirty="0">
                          <a:solidFill>
                            <a:srgbClr val="FF0000"/>
                          </a:solidFill>
                        </a:rPr>
                        <a:t> </a:t>
                      </a:r>
                      <a:r>
                        <a:rPr lang="en-US" altLang="zh-Hans" dirty="0">
                          <a:solidFill>
                            <a:srgbClr val="FF0000"/>
                          </a:solidFill>
                        </a:rPr>
                        <a:t>1</a:t>
                      </a:r>
                      <a:endParaRPr lang="en-US" dirty="0">
                        <a:solidFill>
                          <a:srgbClr val="FF0000"/>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434436"/>
                  </a:ext>
                </a:extLst>
              </a:tr>
            </a:tbl>
          </a:graphicData>
        </a:graphic>
      </p:graphicFrame>
      <p:cxnSp>
        <p:nvCxnSpPr>
          <p:cNvPr id="54" name="Straight Connector 53">
            <a:extLst>
              <a:ext uri="{FF2B5EF4-FFF2-40B4-BE49-F238E27FC236}">
                <a16:creationId xmlns:a16="http://schemas.microsoft.com/office/drawing/2014/main" id="{BD8362F9-9492-EC4A-9553-FF7FF53D1DC5}"/>
              </a:ext>
            </a:extLst>
          </p:cNvPr>
          <p:cNvCxnSpPr>
            <a:cxnSpLocks/>
          </p:cNvCxnSpPr>
          <p:nvPr/>
        </p:nvCxnSpPr>
        <p:spPr>
          <a:xfrm>
            <a:off x="2113740" y="5154983"/>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A669978-F375-AB47-9FB6-8372FA4AFC9F}"/>
              </a:ext>
            </a:extLst>
          </p:cNvPr>
          <p:cNvCxnSpPr>
            <a:cxnSpLocks/>
          </p:cNvCxnSpPr>
          <p:nvPr/>
        </p:nvCxnSpPr>
        <p:spPr>
          <a:xfrm>
            <a:off x="3234899" y="5171649"/>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8440E49-32AF-B140-BB60-CDAE6B67B431}"/>
              </a:ext>
            </a:extLst>
          </p:cNvPr>
          <p:cNvCxnSpPr>
            <a:cxnSpLocks/>
          </p:cNvCxnSpPr>
          <p:nvPr/>
        </p:nvCxnSpPr>
        <p:spPr>
          <a:xfrm flipV="1">
            <a:off x="4395943" y="5154983"/>
            <a:ext cx="555911" cy="32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0A93E88-2B8E-134B-AA80-3C3DD48F8B45}"/>
              </a:ext>
            </a:extLst>
          </p:cNvPr>
          <p:cNvCxnSpPr>
            <a:cxnSpLocks/>
          </p:cNvCxnSpPr>
          <p:nvPr/>
        </p:nvCxnSpPr>
        <p:spPr>
          <a:xfrm flipV="1">
            <a:off x="5435640" y="5153363"/>
            <a:ext cx="636286" cy="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7CC09F6-C37D-1B43-8E1A-E3B9DCC6ABF0}"/>
              </a:ext>
            </a:extLst>
          </p:cNvPr>
          <p:cNvCxnSpPr>
            <a:cxnSpLocks/>
          </p:cNvCxnSpPr>
          <p:nvPr/>
        </p:nvCxnSpPr>
        <p:spPr>
          <a:xfrm>
            <a:off x="6273840" y="5147271"/>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0116DC7-992F-B54E-943A-425543EF3927}"/>
              </a:ext>
            </a:extLst>
          </p:cNvPr>
          <p:cNvSpPr txBox="1"/>
          <p:nvPr/>
        </p:nvSpPr>
        <p:spPr>
          <a:xfrm>
            <a:off x="4870470" y="4800600"/>
            <a:ext cx="990600" cy="461665"/>
          </a:xfrm>
          <a:prstGeom prst="rect">
            <a:avLst/>
          </a:prstGeom>
          <a:noFill/>
        </p:spPr>
        <p:txBody>
          <a:bodyPr wrap="square" rtlCol="0">
            <a:spAutoFit/>
          </a:bodyPr>
          <a:lstStyle/>
          <a:p>
            <a:r>
              <a:rPr lang="en-US" sz="2400" dirty="0"/>
              <a:t>……</a:t>
            </a:r>
            <a:endParaRPr lang="en-SG" sz="2400" dirty="0"/>
          </a:p>
        </p:txBody>
      </p:sp>
      <p:sp>
        <p:nvSpPr>
          <p:cNvPr id="61" name="Oval 60">
            <a:extLst>
              <a:ext uri="{FF2B5EF4-FFF2-40B4-BE49-F238E27FC236}">
                <a16:creationId xmlns:a16="http://schemas.microsoft.com/office/drawing/2014/main" id="{C15EC1D0-1B23-1148-85B8-A48139A956C6}"/>
              </a:ext>
            </a:extLst>
          </p:cNvPr>
          <p:cNvSpPr/>
          <p:nvPr/>
        </p:nvSpPr>
        <p:spPr>
          <a:xfrm>
            <a:off x="1960562" y="502455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4448840-48A4-7D46-B9E5-63A08050F060}"/>
              </a:ext>
            </a:extLst>
          </p:cNvPr>
          <p:cNvSpPr/>
          <p:nvPr/>
        </p:nvSpPr>
        <p:spPr>
          <a:xfrm>
            <a:off x="1585607" y="5298574"/>
            <a:ext cx="1001877" cy="461665"/>
          </a:xfrm>
          <a:prstGeom prst="rect">
            <a:avLst/>
          </a:prstGeom>
        </p:spPr>
        <p:txBody>
          <a:bodyPr wrap="none">
            <a:spAutoFit/>
          </a:bodyPr>
          <a:lstStyle/>
          <a:p>
            <a:r>
              <a:rPr lang="en-US" altLang="zh-Hans" sz="2400" i="1" dirty="0"/>
              <a:t>source</a:t>
            </a:r>
            <a:endParaRPr lang="en-US" sz="2400" dirty="0"/>
          </a:p>
        </p:txBody>
      </p:sp>
      <p:sp>
        <p:nvSpPr>
          <p:cNvPr id="63" name="Rectangle 62">
            <a:extLst>
              <a:ext uri="{FF2B5EF4-FFF2-40B4-BE49-F238E27FC236}">
                <a16:creationId xmlns:a16="http://schemas.microsoft.com/office/drawing/2014/main" id="{A6B1C1CE-7505-F944-BEBC-94C81E1CB448}"/>
              </a:ext>
            </a:extLst>
          </p:cNvPr>
          <p:cNvSpPr/>
          <p:nvPr/>
        </p:nvSpPr>
        <p:spPr>
          <a:xfrm>
            <a:off x="3068982" y="5348406"/>
            <a:ext cx="340158" cy="461665"/>
          </a:xfrm>
          <a:prstGeom prst="rect">
            <a:avLst/>
          </a:prstGeom>
        </p:spPr>
        <p:txBody>
          <a:bodyPr wrap="none">
            <a:spAutoFit/>
          </a:bodyPr>
          <a:lstStyle/>
          <a:p>
            <a:r>
              <a:rPr lang="en-US" sz="2400" dirty="0"/>
              <a:t>1</a:t>
            </a:r>
          </a:p>
        </p:txBody>
      </p:sp>
      <p:sp>
        <p:nvSpPr>
          <p:cNvPr id="64" name="Rectangle 63">
            <a:extLst>
              <a:ext uri="{FF2B5EF4-FFF2-40B4-BE49-F238E27FC236}">
                <a16:creationId xmlns:a16="http://schemas.microsoft.com/office/drawing/2014/main" id="{3F857C39-48B4-0E4C-B1F2-C0372BDC9B36}"/>
              </a:ext>
            </a:extLst>
          </p:cNvPr>
          <p:cNvSpPr/>
          <p:nvPr/>
        </p:nvSpPr>
        <p:spPr>
          <a:xfrm>
            <a:off x="4142044" y="5326493"/>
            <a:ext cx="340158" cy="461665"/>
          </a:xfrm>
          <a:prstGeom prst="rect">
            <a:avLst/>
          </a:prstGeom>
        </p:spPr>
        <p:txBody>
          <a:bodyPr wrap="none">
            <a:spAutoFit/>
          </a:bodyPr>
          <a:lstStyle/>
          <a:p>
            <a:r>
              <a:rPr lang="en-US" sz="2400" dirty="0"/>
              <a:t>2</a:t>
            </a:r>
          </a:p>
        </p:txBody>
      </p:sp>
      <p:sp>
        <p:nvSpPr>
          <p:cNvPr id="65" name="Rectangle 64">
            <a:extLst>
              <a:ext uri="{FF2B5EF4-FFF2-40B4-BE49-F238E27FC236}">
                <a16:creationId xmlns:a16="http://schemas.microsoft.com/office/drawing/2014/main" id="{77CC3812-E42C-6749-A76C-CD60CAA4DD3A}"/>
              </a:ext>
            </a:extLst>
          </p:cNvPr>
          <p:cNvSpPr/>
          <p:nvPr/>
        </p:nvSpPr>
        <p:spPr>
          <a:xfrm>
            <a:off x="5952152" y="5322874"/>
            <a:ext cx="562655" cy="461665"/>
          </a:xfrm>
          <a:prstGeom prst="rect">
            <a:avLst/>
          </a:prstGeom>
        </p:spPr>
        <p:txBody>
          <a:bodyPr wrap="none">
            <a:spAutoFit/>
          </a:bodyPr>
          <a:lstStyle/>
          <a:p>
            <a:pPr algn="ctr"/>
            <a:r>
              <a:rPr lang="en-US" sz="2400" dirty="0"/>
              <a:t>k-1</a:t>
            </a:r>
            <a:endParaRPr lang="en-SG" sz="2400" dirty="0"/>
          </a:p>
        </p:txBody>
      </p:sp>
      <p:sp>
        <p:nvSpPr>
          <p:cNvPr id="66" name="Rectangle 65">
            <a:extLst>
              <a:ext uri="{FF2B5EF4-FFF2-40B4-BE49-F238E27FC236}">
                <a16:creationId xmlns:a16="http://schemas.microsoft.com/office/drawing/2014/main" id="{DBE25D2D-D280-1544-B490-994F5842AF98}"/>
              </a:ext>
            </a:extLst>
          </p:cNvPr>
          <p:cNvSpPr/>
          <p:nvPr/>
        </p:nvSpPr>
        <p:spPr>
          <a:xfrm>
            <a:off x="6799500" y="5290712"/>
            <a:ext cx="1588640" cy="461665"/>
          </a:xfrm>
          <a:prstGeom prst="rect">
            <a:avLst/>
          </a:prstGeom>
        </p:spPr>
        <p:txBody>
          <a:bodyPr wrap="none">
            <a:spAutoFit/>
          </a:bodyPr>
          <a:lstStyle/>
          <a:p>
            <a:pPr algn="ctr"/>
            <a:r>
              <a:rPr lang="en-US" altLang="zh-Hans" sz="2400" i="1" dirty="0"/>
              <a:t>destination</a:t>
            </a:r>
            <a:endParaRPr lang="en-SG" sz="2400" i="1" dirty="0"/>
          </a:p>
        </p:txBody>
      </p:sp>
      <p:sp>
        <p:nvSpPr>
          <p:cNvPr id="67" name="Oval 66">
            <a:extLst>
              <a:ext uri="{FF2B5EF4-FFF2-40B4-BE49-F238E27FC236}">
                <a16:creationId xmlns:a16="http://schemas.microsoft.com/office/drawing/2014/main" id="{4126D436-A518-5541-9B2F-D5538EBECA69}"/>
              </a:ext>
            </a:extLst>
          </p:cNvPr>
          <p:cNvSpPr/>
          <p:nvPr/>
        </p:nvSpPr>
        <p:spPr>
          <a:xfrm>
            <a:off x="3104340" y="505286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50DF3FB-047D-0141-93BB-5DD36D779ADB}"/>
              </a:ext>
            </a:extLst>
          </p:cNvPr>
          <p:cNvSpPr/>
          <p:nvPr/>
        </p:nvSpPr>
        <p:spPr>
          <a:xfrm>
            <a:off x="4185064" y="505734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2B59376-9933-A846-AE37-399E5493D3E9}"/>
              </a:ext>
            </a:extLst>
          </p:cNvPr>
          <p:cNvSpPr/>
          <p:nvPr/>
        </p:nvSpPr>
        <p:spPr>
          <a:xfrm>
            <a:off x="6045240" y="503906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3366AE83-0266-EA4C-86B8-7ED355F33C8A}"/>
              </a:ext>
            </a:extLst>
          </p:cNvPr>
          <p:cNvSpPr/>
          <p:nvPr/>
        </p:nvSpPr>
        <p:spPr>
          <a:xfrm>
            <a:off x="7166430" y="50502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2" name="Table 71">
            <a:extLst>
              <a:ext uri="{FF2B5EF4-FFF2-40B4-BE49-F238E27FC236}">
                <a16:creationId xmlns:a16="http://schemas.microsoft.com/office/drawing/2014/main" id="{78A0E182-607C-044A-8526-82BE4E0E5B12}"/>
              </a:ext>
            </a:extLst>
          </p:cNvPr>
          <p:cNvGraphicFramePr>
            <a:graphicFrameLocks noGrp="1"/>
          </p:cNvGraphicFramePr>
          <p:nvPr>
            <p:extLst>
              <p:ext uri="{D42A27DB-BD31-4B8C-83A1-F6EECF244321}">
                <p14:modId xmlns:p14="http://schemas.microsoft.com/office/powerpoint/2010/main" val="2982802620"/>
              </p:ext>
            </p:extLst>
          </p:nvPr>
        </p:nvGraphicFramePr>
        <p:xfrm>
          <a:off x="7350560" y="5734344"/>
          <a:ext cx="1752600" cy="365760"/>
        </p:xfrm>
        <a:graphic>
          <a:graphicData uri="http://schemas.openxmlformats.org/drawingml/2006/table">
            <a:tbl>
              <a:tblPr firstRow="1" bandRow="1">
                <a:tableStyleId>{5C22544A-7EE6-4342-B048-85BDC9FD1C3A}</a:tableStyleId>
              </a:tblPr>
              <a:tblGrid>
                <a:gridCol w="438150">
                  <a:extLst>
                    <a:ext uri="{9D8B030D-6E8A-4147-A177-3AD203B41FA5}">
                      <a16:colId xmlns:a16="http://schemas.microsoft.com/office/drawing/2014/main" val="2195679537"/>
                    </a:ext>
                  </a:extLst>
                </a:gridCol>
                <a:gridCol w="438150">
                  <a:extLst>
                    <a:ext uri="{9D8B030D-6E8A-4147-A177-3AD203B41FA5}">
                      <a16:colId xmlns:a16="http://schemas.microsoft.com/office/drawing/2014/main" val="1607431176"/>
                    </a:ext>
                  </a:extLst>
                </a:gridCol>
                <a:gridCol w="438150">
                  <a:extLst>
                    <a:ext uri="{9D8B030D-6E8A-4147-A177-3AD203B41FA5}">
                      <a16:colId xmlns:a16="http://schemas.microsoft.com/office/drawing/2014/main" val="3667631715"/>
                    </a:ext>
                  </a:extLst>
                </a:gridCol>
                <a:gridCol w="438150">
                  <a:extLst>
                    <a:ext uri="{9D8B030D-6E8A-4147-A177-3AD203B41FA5}">
                      <a16:colId xmlns:a16="http://schemas.microsoft.com/office/drawing/2014/main" val="2304934706"/>
                    </a:ext>
                  </a:extLst>
                </a:gridCol>
              </a:tblGrid>
              <a:tr h="203200">
                <a:tc>
                  <a:txBody>
                    <a:bodyPr/>
                    <a:lstStyle/>
                    <a:p>
                      <a:r>
                        <a:rPr lang="en-US" altLang="zh-Hans" dirty="0">
                          <a:solidFill>
                            <a:srgbClr val="FF0000"/>
                          </a:solidFill>
                        </a:rPr>
                        <a:t>bit</a:t>
                      </a:r>
                      <a:r>
                        <a:rPr lang="zh-Hans" altLang="en-US" dirty="0">
                          <a:solidFill>
                            <a:srgbClr val="FF0000"/>
                          </a:solidFill>
                        </a:rPr>
                        <a:t> </a:t>
                      </a:r>
                      <a:r>
                        <a:rPr lang="en-US" altLang="zh-Hans" dirty="0">
                          <a:solidFill>
                            <a:srgbClr val="FF0000"/>
                          </a:solidFill>
                        </a:rPr>
                        <a:t>x</a:t>
                      </a:r>
                      <a:endParaRPr lang="en-US" dirty="0">
                        <a:solidFill>
                          <a:srgbClr val="FF0000"/>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Hans" altLang="en-US" dirty="0">
                          <a:solidFill>
                            <a:srgbClr val="FF0000"/>
                          </a:solidFill>
                        </a:rPr>
                        <a:t>  </a:t>
                      </a:r>
                      <a:r>
                        <a:rPr lang="en-US" altLang="zh-Hans" dirty="0">
                          <a:solidFill>
                            <a:srgbClr val="FF0000"/>
                          </a:solidFill>
                        </a:rPr>
                        <a:t>…</a:t>
                      </a:r>
                      <a:endParaRPr lang="en-US" dirty="0">
                        <a:solidFill>
                          <a:srgbClr val="FF0000"/>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dirty="0">
                          <a:solidFill>
                            <a:srgbClr val="FF0000"/>
                          </a:solidFill>
                        </a:rPr>
                        <a:t>bit</a:t>
                      </a:r>
                      <a:r>
                        <a:rPr lang="zh-Hans" altLang="en-US" dirty="0">
                          <a:solidFill>
                            <a:srgbClr val="FF0000"/>
                          </a:solidFill>
                        </a:rPr>
                        <a:t> </a:t>
                      </a:r>
                      <a:r>
                        <a:rPr lang="en-US" altLang="zh-Hans" dirty="0">
                          <a:solidFill>
                            <a:srgbClr val="FF0000"/>
                          </a:solidFill>
                        </a:rPr>
                        <a:t>2</a:t>
                      </a:r>
                      <a:endParaRPr lang="en-US" dirty="0">
                        <a:solidFill>
                          <a:srgbClr val="FF0000"/>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dirty="0">
                          <a:solidFill>
                            <a:srgbClr val="FF0000"/>
                          </a:solidFill>
                        </a:rPr>
                        <a:t>bit</a:t>
                      </a:r>
                      <a:r>
                        <a:rPr lang="zh-Hans" altLang="en-US" dirty="0">
                          <a:solidFill>
                            <a:srgbClr val="FF0000"/>
                          </a:solidFill>
                        </a:rPr>
                        <a:t> </a:t>
                      </a:r>
                      <a:r>
                        <a:rPr lang="en-US" altLang="zh-Hans" dirty="0">
                          <a:solidFill>
                            <a:srgbClr val="FF0000"/>
                          </a:solidFill>
                        </a:rPr>
                        <a:t>1</a:t>
                      </a:r>
                      <a:endParaRPr lang="en-US" dirty="0">
                        <a:solidFill>
                          <a:srgbClr val="FF0000"/>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434436"/>
                  </a:ext>
                </a:extLst>
              </a:tr>
            </a:tbl>
          </a:graphicData>
        </a:graphic>
      </p:graphicFrame>
      <p:sp>
        <p:nvSpPr>
          <p:cNvPr id="60" name="TextBox 59">
            <a:extLst>
              <a:ext uri="{FF2B5EF4-FFF2-40B4-BE49-F238E27FC236}">
                <a16:creationId xmlns:a16="http://schemas.microsoft.com/office/drawing/2014/main" id="{ED62B641-C770-4DB7-93D7-62858A0BC3DF}"/>
              </a:ext>
            </a:extLst>
          </p:cNvPr>
          <p:cNvSpPr txBox="1"/>
          <p:nvPr/>
        </p:nvSpPr>
        <p:spPr>
          <a:xfrm>
            <a:off x="72896" y="-45516"/>
            <a:ext cx="5199786" cy="523220"/>
          </a:xfrm>
          <a:prstGeom prst="rect">
            <a:avLst/>
          </a:prstGeom>
          <a:noFill/>
        </p:spPr>
        <p:txBody>
          <a:bodyPr wrap="square" rtlCol="0">
            <a:spAutoFit/>
          </a:bodyPr>
          <a:lstStyle/>
          <a:p>
            <a:r>
              <a:rPr lang="en-US" sz="2800" b="1" dirty="0">
                <a:solidFill>
                  <a:srgbClr val="FF0000"/>
                </a:solidFill>
              </a:rPr>
              <a:t>Question 5’s Answer —— Slide 1: </a:t>
            </a:r>
          </a:p>
        </p:txBody>
      </p:sp>
    </p:spTree>
    <p:extLst>
      <p:ext uri="{BB962C8B-B14F-4D97-AF65-F5344CB8AC3E}">
        <p14:creationId xmlns:p14="http://schemas.microsoft.com/office/powerpoint/2010/main" val="346373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12" grpId="0"/>
      <p:bldP spid="13" grpId="0"/>
      <p:bldP spid="14" grpId="0"/>
      <p:bldP spid="15" grpId="0"/>
      <p:bldP spid="16" grpId="0" animBg="1"/>
      <p:bldP spid="17" grpId="0" animBg="1"/>
      <p:bldP spid="18" grpId="0" animBg="1"/>
      <p:bldP spid="19" grpId="0" animBg="1"/>
      <p:bldP spid="25" grpId="0"/>
      <p:bldP spid="27" grpId="0" animBg="1"/>
      <p:bldP spid="28" grpId="0"/>
      <p:bldP spid="29" grpId="0"/>
      <p:bldP spid="30" grpId="0"/>
      <p:bldP spid="31" grpId="0"/>
      <p:bldP spid="32" grpId="0"/>
      <p:bldP spid="33" grpId="0" animBg="1"/>
      <p:bldP spid="34" grpId="0" animBg="1"/>
      <p:bldP spid="35" grpId="0" animBg="1"/>
      <p:bldP spid="36" grpId="0" animBg="1"/>
      <p:bldP spid="59" grpId="0"/>
      <p:bldP spid="61" grpId="0" animBg="1"/>
      <p:bldP spid="62" grpId="0"/>
      <p:bldP spid="63" grpId="0"/>
      <p:bldP spid="64" grpId="0"/>
      <p:bldP spid="65" grpId="0"/>
      <p:bldP spid="66" grpId="0"/>
      <p:bldP spid="67" grpId="0" animBg="1"/>
      <p:bldP spid="68" grpId="0" animBg="1"/>
      <p:bldP spid="69" grpId="0" animBg="1"/>
      <p:bldP spid="7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70E582-AFF1-9647-84DD-A3E48343ADB4}"/>
              </a:ext>
            </a:extLst>
          </p:cNvPr>
          <p:cNvSpPr>
            <a:spLocks noGrp="1"/>
          </p:cNvSpPr>
          <p:nvPr>
            <p:ph idx="1"/>
          </p:nvPr>
        </p:nvSpPr>
        <p:spPr>
          <a:xfrm>
            <a:off x="0" y="304800"/>
            <a:ext cx="9144000" cy="6858000"/>
          </a:xfrm>
        </p:spPr>
        <p:txBody>
          <a:bodyPr>
            <a:normAutofit fontScale="70000" lnSpcReduction="20000"/>
          </a:bodyPr>
          <a:lstStyle/>
          <a:p>
            <a:pPr marL="0" indent="0">
              <a:buNone/>
            </a:pPr>
            <a:r>
              <a:rPr lang="en-US" sz="2800" dirty="0"/>
              <a:t>With packet switching,</a:t>
            </a:r>
            <a:endParaRPr lang="en-US" altLang="zh-Hans" sz="2800" dirty="0"/>
          </a:p>
          <a:p>
            <a:r>
              <a:rPr lang="en-US" altLang="zh-Hans" sz="2800" dirty="0"/>
              <a:t>After</a:t>
            </a:r>
            <a:r>
              <a:rPr lang="en-US" sz="2800" dirty="0"/>
              <a:t> </a:t>
            </a:r>
            <a:r>
              <a:rPr lang="en-US" altLang="zh-Hans" sz="2800" i="1" dirty="0"/>
              <a:t>p/</a:t>
            </a:r>
            <a:r>
              <a:rPr lang="en-US" altLang="zh-Hans" sz="2800" i="1" dirty="0" err="1"/>
              <a:t>b</a:t>
            </a:r>
            <a:r>
              <a:rPr lang="en-US" altLang="zh-Hans" sz="2800" dirty="0" err="1"/>
              <a:t>+</a:t>
            </a:r>
            <a:r>
              <a:rPr lang="en-US" altLang="zh-Hans" sz="2800" i="1" dirty="0" err="1"/>
              <a:t>d</a:t>
            </a:r>
            <a:r>
              <a:rPr lang="zh-Hans" altLang="en-US" sz="2800" i="1" dirty="0"/>
              <a:t> </a:t>
            </a:r>
            <a:r>
              <a:rPr lang="en-US" sz="2800" dirty="0"/>
              <a:t>t</a:t>
            </a:r>
            <a:r>
              <a:rPr lang="en-US" altLang="zh-Hans" sz="2800" dirty="0"/>
              <a:t>ime,</a:t>
            </a:r>
            <a:r>
              <a:rPr lang="zh-Hans" altLang="en-US" sz="2800" dirty="0"/>
              <a:t> </a:t>
            </a:r>
            <a:r>
              <a:rPr lang="en-US" altLang="zh-Hans" sz="2800" dirty="0"/>
              <a:t>t</a:t>
            </a:r>
            <a:r>
              <a:rPr lang="en-US" sz="2800" dirty="0"/>
              <a:t>he </a:t>
            </a:r>
            <a:r>
              <a:rPr lang="en-US" altLang="zh-Hans" sz="2800" dirty="0"/>
              <a:t>1st</a:t>
            </a:r>
            <a:r>
              <a:rPr lang="zh-Hans" altLang="en-US" sz="2800" dirty="0"/>
              <a:t> </a:t>
            </a:r>
            <a:r>
              <a:rPr lang="en-US" altLang="zh-Hans" sz="2800" dirty="0"/>
              <a:t>packet</a:t>
            </a:r>
            <a:r>
              <a:rPr lang="zh-Hans" altLang="en-US" sz="2800" dirty="0"/>
              <a:t> </a:t>
            </a:r>
            <a:r>
              <a:rPr lang="en-US" altLang="zh-Hans" sz="2800" dirty="0"/>
              <a:t>is</a:t>
            </a:r>
            <a:r>
              <a:rPr lang="zh-Hans" altLang="en-US" sz="2800" dirty="0"/>
              <a:t> </a:t>
            </a:r>
            <a:r>
              <a:rPr lang="en-US" altLang="zh-Hans" sz="2800" dirty="0"/>
              <a:t>sent</a:t>
            </a:r>
            <a:r>
              <a:rPr lang="zh-Hans" altLang="en-US" sz="2800" dirty="0"/>
              <a:t> </a:t>
            </a:r>
            <a:r>
              <a:rPr lang="en-US" altLang="zh-Hans" sz="2800" dirty="0"/>
              <a:t>to</a:t>
            </a:r>
            <a:r>
              <a:rPr lang="zh-Hans" altLang="en-US" sz="2800" dirty="0"/>
              <a:t> </a:t>
            </a:r>
            <a:r>
              <a:rPr lang="en-US" altLang="zh-Hans" sz="2800" dirty="0"/>
              <a:t>the</a:t>
            </a:r>
            <a:r>
              <a:rPr lang="zh-Hans" altLang="en-US" sz="2800" dirty="0"/>
              <a:t> </a:t>
            </a:r>
            <a:r>
              <a:rPr lang="en-US" altLang="zh-Hans" sz="2800" dirty="0"/>
              <a:t>1st</a:t>
            </a:r>
            <a:r>
              <a:rPr lang="zh-Hans" altLang="en-US" sz="2800" dirty="0"/>
              <a:t> </a:t>
            </a:r>
            <a:r>
              <a:rPr lang="en-US" altLang="zh-Hans" sz="2800" dirty="0"/>
              <a:t>hop</a:t>
            </a:r>
            <a:r>
              <a:rPr lang="en-US" sz="2800" dirty="0"/>
              <a:t>.</a:t>
            </a:r>
          </a:p>
          <a:p>
            <a:endParaRPr lang="en-US" altLang="zh-Hans" sz="5100" dirty="0"/>
          </a:p>
          <a:p>
            <a:endParaRPr lang="en-US" altLang="zh-Hans" sz="3400" dirty="0"/>
          </a:p>
          <a:p>
            <a:r>
              <a:rPr lang="en-US" altLang="zh-Hans" sz="2800" dirty="0"/>
              <a:t>After</a:t>
            </a:r>
            <a:r>
              <a:rPr lang="en-US" sz="2800" dirty="0"/>
              <a:t> </a:t>
            </a:r>
            <a:r>
              <a:rPr lang="en-US" altLang="zh-Hans" sz="2800" i="1" dirty="0"/>
              <a:t>p/</a:t>
            </a:r>
            <a:r>
              <a:rPr lang="en-US" altLang="zh-Hans" sz="2800" i="1" dirty="0" err="1"/>
              <a:t>b</a:t>
            </a:r>
            <a:r>
              <a:rPr lang="en-US" altLang="zh-Hans" sz="2800" dirty="0" err="1"/>
              <a:t>+</a:t>
            </a:r>
            <a:r>
              <a:rPr lang="en-US" altLang="zh-Hans" sz="2800" i="1" dirty="0" err="1"/>
              <a:t>d</a:t>
            </a:r>
            <a:r>
              <a:rPr lang="zh-Hans" altLang="en-US" sz="2800" i="1" dirty="0"/>
              <a:t> </a:t>
            </a:r>
            <a:r>
              <a:rPr lang="en-US" altLang="zh-Hans" sz="2800" dirty="0"/>
              <a:t>more</a:t>
            </a:r>
            <a:r>
              <a:rPr lang="zh-Hans" altLang="en-US" sz="2800" dirty="0"/>
              <a:t> </a:t>
            </a:r>
            <a:r>
              <a:rPr lang="en-US" altLang="zh-Hans" sz="2800" dirty="0"/>
              <a:t>time,</a:t>
            </a:r>
            <a:r>
              <a:rPr lang="zh-Hans" altLang="en-US" sz="2800" dirty="0"/>
              <a:t> </a:t>
            </a:r>
            <a:r>
              <a:rPr lang="en-US" altLang="zh-Hans" sz="2800" dirty="0"/>
              <a:t>t</a:t>
            </a:r>
            <a:r>
              <a:rPr lang="en-US" sz="2800" dirty="0"/>
              <a:t>he </a:t>
            </a:r>
            <a:r>
              <a:rPr lang="en-US" altLang="zh-Hans" sz="2800" dirty="0"/>
              <a:t>1st</a:t>
            </a:r>
            <a:r>
              <a:rPr lang="zh-Hans" altLang="en-US" sz="2800" dirty="0"/>
              <a:t> </a:t>
            </a:r>
            <a:r>
              <a:rPr lang="en-US" altLang="zh-Hans" sz="2800" dirty="0"/>
              <a:t>packet</a:t>
            </a:r>
            <a:r>
              <a:rPr lang="zh-Hans" altLang="en-US" sz="2800" dirty="0"/>
              <a:t> </a:t>
            </a:r>
            <a:r>
              <a:rPr lang="en-US" altLang="zh-Hans" sz="2800" dirty="0"/>
              <a:t>is</a:t>
            </a:r>
            <a:r>
              <a:rPr lang="zh-Hans" altLang="en-US" sz="2800" dirty="0"/>
              <a:t> </a:t>
            </a:r>
            <a:r>
              <a:rPr lang="en-US" altLang="zh-Hans" sz="2800" dirty="0"/>
              <a:t>sent</a:t>
            </a:r>
            <a:r>
              <a:rPr lang="zh-Hans" altLang="en-US" sz="2800" dirty="0"/>
              <a:t> </a:t>
            </a:r>
            <a:r>
              <a:rPr lang="en-US" altLang="zh-Hans" sz="2800" dirty="0"/>
              <a:t>to</a:t>
            </a:r>
            <a:r>
              <a:rPr lang="zh-Hans" altLang="en-US" sz="2800" dirty="0"/>
              <a:t> </a:t>
            </a:r>
            <a:r>
              <a:rPr lang="en-US" altLang="zh-Hans" sz="2800" dirty="0"/>
              <a:t>the</a:t>
            </a:r>
            <a:r>
              <a:rPr lang="zh-Hans" altLang="en-US" sz="2800" dirty="0"/>
              <a:t> </a:t>
            </a:r>
            <a:r>
              <a:rPr lang="en-US" altLang="zh-Hans" sz="2800" dirty="0"/>
              <a:t>2nd</a:t>
            </a:r>
            <a:r>
              <a:rPr lang="zh-Hans" altLang="en-US" sz="2800" dirty="0"/>
              <a:t> </a:t>
            </a:r>
            <a:r>
              <a:rPr lang="en-US" altLang="zh-Hans" sz="2800" dirty="0"/>
              <a:t>hop</a:t>
            </a:r>
            <a:r>
              <a:rPr lang="en-US" sz="2800" dirty="0"/>
              <a:t>.</a:t>
            </a:r>
          </a:p>
          <a:p>
            <a:endParaRPr lang="en-US" sz="5100" dirty="0"/>
          </a:p>
          <a:p>
            <a:endParaRPr lang="en-US" sz="3400" dirty="0"/>
          </a:p>
          <a:p>
            <a:r>
              <a:rPr lang="en-US" altLang="zh-Hans" sz="2800" dirty="0"/>
              <a:t>……</a:t>
            </a:r>
            <a:endParaRPr lang="en-US" sz="2800" dirty="0"/>
          </a:p>
          <a:p>
            <a:endParaRPr lang="en-US" sz="2000" dirty="0"/>
          </a:p>
          <a:p>
            <a:r>
              <a:rPr lang="en-US" altLang="zh-Hans" sz="2800" dirty="0"/>
              <a:t>Starting</a:t>
            </a:r>
            <a:r>
              <a:rPr lang="zh-Hans" altLang="en-US" sz="2800" dirty="0"/>
              <a:t> </a:t>
            </a:r>
            <a:r>
              <a:rPr lang="en-US" altLang="zh-Hans" sz="2800" dirty="0"/>
              <a:t>from</a:t>
            </a:r>
            <a:r>
              <a:rPr lang="zh-Hans" altLang="en-US" sz="2800" dirty="0"/>
              <a:t> </a:t>
            </a:r>
            <a:r>
              <a:rPr lang="en-US" altLang="zh-Hans" sz="2800" dirty="0"/>
              <a:t>the</a:t>
            </a:r>
            <a:r>
              <a:rPr lang="zh-Hans" altLang="en-US" sz="2800" dirty="0"/>
              <a:t> </a:t>
            </a:r>
            <a:r>
              <a:rPr lang="en-US" altLang="zh-Hans" sz="2800" dirty="0"/>
              <a:t>instant</a:t>
            </a:r>
            <a:r>
              <a:rPr lang="zh-Hans" altLang="en-US" sz="2800" dirty="0"/>
              <a:t> </a:t>
            </a:r>
            <a:r>
              <a:rPr lang="en-US" altLang="zh-Hans" sz="2800" dirty="0"/>
              <a:t>that</a:t>
            </a:r>
            <a:r>
              <a:rPr lang="zh-Hans" altLang="en-US" sz="2800" dirty="0"/>
              <a:t> </a:t>
            </a:r>
            <a:r>
              <a:rPr lang="en-US" altLang="zh-Hans" sz="2800" dirty="0"/>
              <a:t>t</a:t>
            </a:r>
            <a:r>
              <a:rPr lang="en-US" sz="2800" dirty="0"/>
              <a:t>he </a:t>
            </a:r>
            <a:r>
              <a:rPr lang="en-US" altLang="zh-Hans" sz="2800" dirty="0"/>
              <a:t>1st</a:t>
            </a:r>
            <a:r>
              <a:rPr lang="zh-Hans" altLang="en-US" sz="2800" dirty="0"/>
              <a:t> </a:t>
            </a:r>
            <a:r>
              <a:rPr lang="en-US" altLang="zh-Hans" sz="2800" dirty="0"/>
              <a:t>packet</a:t>
            </a:r>
            <a:r>
              <a:rPr lang="zh-Hans" altLang="en-US" sz="2800" dirty="0"/>
              <a:t> </a:t>
            </a:r>
            <a:r>
              <a:rPr lang="en-US" altLang="zh-Hans" sz="2800" dirty="0"/>
              <a:t>is</a:t>
            </a:r>
            <a:r>
              <a:rPr lang="zh-Hans" altLang="en-US" sz="2800" dirty="0"/>
              <a:t> </a:t>
            </a:r>
            <a:r>
              <a:rPr lang="en-US" altLang="zh-Hans" sz="2800" dirty="0"/>
              <a:t>sent</a:t>
            </a:r>
            <a:r>
              <a:rPr lang="zh-Hans" altLang="en-US" sz="2800" dirty="0"/>
              <a:t> </a:t>
            </a:r>
            <a:r>
              <a:rPr lang="en-US" altLang="zh-Hans" sz="2800" dirty="0"/>
              <a:t>to</a:t>
            </a:r>
            <a:r>
              <a:rPr lang="zh-Hans" altLang="en-US" sz="2800" dirty="0"/>
              <a:t> </a:t>
            </a:r>
            <a:r>
              <a:rPr lang="en-US" altLang="zh-Hans" sz="2800" dirty="0"/>
              <a:t>the</a:t>
            </a:r>
            <a:r>
              <a:rPr lang="zh-Hans" altLang="en-US" sz="2800" dirty="0"/>
              <a:t> </a:t>
            </a:r>
            <a:r>
              <a:rPr lang="en-US" altLang="zh-Hans" sz="2800" dirty="0"/>
              <a:t>(k-1)</a:t>
            </a:r>
            <a:r>
              <a:rPr lang="en-US" altLang="zh-Hans" sz="2800" dirty="0" err="1"/>
              <a:t>th</a:t>
            </a:r>
            <a:r>
              <a:rPr lang="zh-Hans" altLang="en-US" sz="2800" dirty="0"/>
              <a:t> </a:t>
            </a:r>
            <a:r>
              <a:rPr lang="en-US" altLang="zh-Hans" sz="2800" dirty="0"/>
              <a:t>hop,</a:t>
            </a:r>
            <a:r>
              <a:rPr lang="zh-Hans" altLang="en-US" sz="2800" dirty="0"/>
              <a:t> </a:t>
            </a:r>
            <a:r>
              <a:rPr lang="en-US" altLang="zh-Hans" sz="2800" dirty="0"/>
              <a:t>after</a:t>
            </a:r>
            <a:r>
              <a:rPr lang="en-US" sz="2800" dirty="0"/>
              <a:t> </a:t>
            </a:r>
            <a:r>
              <a:rPr lang="en-US" altLang="zh-Hans" sz="2800" i="1" dirty="0"/>
              <a:t>p/</a:t>
            </a:r>
            <a:r>
              <a:rPr lang="en-US" altLang="zh-Hans" sz="2800" i="1" dirty="0" err="1"/>
              <a:t>b</a:t>
            </a:r>
            <a:r>
              <a:rPr lang="en-US" altLang="zh-Hans" sz="2800" dirty="0" err="1"/>
              <a:t>+</a:t>
            </a:r>
            <a:r>
              <a:rPr lang="en-US" altLang="zh-Hans" sz="2800" i="1" dirty="0" err="1"/>
              <a:t>d</a:t>
            </a:r>
            <a:r>
              <a:rPr lang="zh-Hans" altLang="en-US" sz="2800" i="1" dirty="0"/>
              <a:t> </a:t>
            </a:r>
            <a:r>
              <a:rPr lang="en-US" altLang="zh-Hans" sz="2800" dirty="0"/>
              <a:t>more</a:t>
            </a:r>
            <a:r>
              <a:rPr lang="zh-Hans" altLang="en-US" sz="2800" dirty="0"/>
              <a:t> </a:t>
            </a:r>
            <a:r>
              <a:rPr lang="en-US" altLang="zh-Hans" sz="2800" dirty="0"/>
              <a:t>time,</a:t>
            </a:r>
            <a:r>
              <a:rPr lang="zh-Hans" altLang="en-US" sz="2800" dirty="0"/>
              <a:t> </a:t>
            </a:r>
            <a:r>
              <a:rPr lang="en-US" altLang="zh-Hans" sz="2800" dirty="0"/>
              <a:t>t</a:t>
            </a:r>
            <a:r>
              <a:rPr lang="en-US" sz="2800" dirty="0"/>
              <a:t>he </a:t>
            </a:r>
            <a:r>
              <a:rPr lang="en-US" altLang="zh-Hans" sz="2800" dirty="0"/>
              <a:t>1st</a:t>
            </a:r>
            <a:r>
              <a:rPr lang="zh-Hans" altLang="en-US" sz="2800" dirty="0"/>
              <a:t> </a:t>
            </a:r>
            <a:r>
              <a:rPr lang="en-US" altLang="zh-Hans" sz="2800" dirty="0"/>
              <a:t>packet</a:t>
            </a:r>
            <a:r>
              <a:rPr lang="zh-Hans" altLang="en-US" sz="2800" dirty="0"/>
              <a:t> </a:t>
            </a:r>
            <a:r>
              <a:rPr lang="en-US" altLang="zh-Hans" sz="2800" dirty="0"/>
              <a:t>is</a:t>
            </a:r>
            <a:r>
              <a:rPr lang="zh-Hans" altLang="en-US" sz="2800" dirty="0"/>
              <a:t> </a:t>
            </a:r>
            <a:r>
              <a:rPr lang="en-US" altLang="zh-Hans" sz="2800" dirty="0"/>
              <a:t>sent</a:t>
            </a:r>
            <a:r>
              <a:rPr lang="zh-Hans" altLang="en-US" sz="2800" dirty="0"/>
              <a:t> </a:t>
            </a:r>
            <a:r>
              <a:rPr lang="en-US" altLang="zh-Hans" sz="2800" dirty="0"/>
              <a:t>to</a:t>
            </a:r>
            <a:r>
              <a:rPr lang="zh-Hans" altLang="en-US" sz="2800" dirty="0"/>
              <a:t> </a:t>
            </a:r>
            <a:r>
              <a:rPr lang="en-US" altLang="zh-Hans" sz="2800" dirty="0"/>
              <a:t>the</a:t>
            </a:r>
            <a:r>
              <a:rPr lang="zh-Hans" altLang="en-US" sz="2800" dirty="0"/>
              <a:t> </a:t>
            </a:r>
            <a:r>
              <a:rPr lang="en-US" altLang="zh-Hans" sz="2800" dirty="0"/>
              <a:t>kth</a:t>
            </a:r>
            <a:r>
              <a:rPr lang="zh-Hans" altLang="en-US" sz="2800" dirty="0"/>
              <a:t> </a:t>
            </a:r>
            <a:r>
              <a:rPr lang="en-US" altLang="zh-Hans" sz="2800" dirty="0"/>
              <a:t>hop</a:t>
            </a:r>
            <a:r>
              <a:rPr lang="zh-Hans" altLang="en-US" sz="2800" dirty="0"/>
              <a:t> </a:t>
            </a:r>
            <a:r>
              <a:rPr lang="en-US" altLang="zh-Hans" sz="2800" dirty="0"/>
              <a:t>(i.e.,</a:t>
            </a:r>
            <a:r>
              <a:rPr lang="zh-Hans" altLang="en-US" sz="2800" dirty="0"/>
              <a:t> </a:t>
            </a:r>
            <a:r>
              <a:rPr lang="en-US" altLang="zh-Hans" sz="2800" dirty="0"/>
              <a:t>the</a:t>
            </a:r>
            <a:r>
              <a:rPr lang="zh-Hans" altLang="en-US" sz="2800" dirty="0"/>
              <a:t> </a:t>
            </a:r>
            <a:r>
              <a:rPr lang="en-US" altLang="zh-Hans" sz="2800" dirty="0"/>
              <a:t>destination)</a:t>
            </a:r>
            <a:r>
              <a:rPr lang="en-US" sz="2800" dirty="0"/>
              <a:t>.</a:t>
            </a:r>
          </a:p>
          <a:p>
            <a:endParaRPr lang="en-US" sz="5100" dirty="0"/>
          </a:p>
          <a:p>
            <a:endParaRPr lang="en-US" sz="3400" dirty="0"/>
          </a:p>
          <a:p>
            <a:r>
              <a:rPr lang="en-US" altLang="zh-Hans" sz="2800" dirty="0"/>
              <a:t>Starting</a:t>
            </a:r>
            <a:r>
              <a:rPr lang="zh-Hans" altLang="en-US" sz="2800" dirty="0"/>
              <a:t> </a:t>
            </a:r>
            <a:r>
              <a:rPr lang="en-US" altLang="zh-Hans" sz="2800" dirty="0"/>
              <a:t>from</a:t>
            </a:r>
            <a:r>
              <a:rPr lang="zh-Hans" altLang="en-US" sz="2800" dirty="0"/>
              <a:t> </a:t>
            </a:r>
            <a:r>
              <a:rPr lang="en-US" altLang="zh-Hans" sz="2800" dirty="0"/>
              <a:t>the</a:t>
            </a:r>
            <a:r>
              <a:rPr lang="zh-Hans" altLang="en-US" sz="2800" dirty="0"/>
              <a:t> </a:t>
            </a:r>
            <a:r>
              <a:rPr lang="en-US" altLang="zh-Hans" sz="2800" dirty="0"/>
              <a:t>instant</a:t>
            </a:r>
            <a:r>
              <a:rPr lang="zh-Hans" altLang="en-US" sz="2800" dirty="0"/>
              <a:t> </a:t>
            </a:r>
            <a:r>
              <a:rPr lang="en-US" altLang="zh-Hans" sz="2800" dirty="0"/>
              <a:t>that</a:t>
            </a:r>
            <a:r>
              <a:rPr lang="zh-Hans" altLang="en-US" sz="2800" dirty="0"/>
              <a:t> </a:t>
            </a:r>
            <a:r>
              <a:rPr lang="en-US" altLang="zh-Hans" sz="2800" dirty="0"/>
              <a:t>t</a:t>
            </a:r>
            <a:r>
              <a:rPr lang="en-US" sz="2800" dirty="0"/>
              <a:t>he </a:t>
            </a:r>
            <a:r>
              <a:rPr lang="en-US" altLang="zh-Hans" sz="2800" dirty="0"/>
              <a:t>1st</a:t>
            </a:r>
            <a:r>
              <a:rPr lang="zh-Hans" altLang="en-US" sz="2800" dirty="0"/>
              <a:t> </a:t>
            </a:r>
            <a:r>
              <a:rPr lang="en-US" altLang="zh-Hans" sz="2800" dirty="0"/>
              <a:t>packet</a:t>
            </a:r>
            <a:r>
              <a:rPr lang="zh-Hans" altLang="en-US" sz="2800" dirty="0"/>
              <a:t> </a:t>
            </a:r>
            <a:r>
              <a:rPr lang="en-US" altLang="zh-Hans" sz="2800" dirty="0"/>
              <a:t>is</a:t>
            </a:r>
            <a:r>
              <a:rPr lang="zh-Hans" altLang="en-US" sz="2800" dirty="0"/>
              <a:t> </a:t>
            </a:r>
            <a:r>
              <a:rPr lang="en-US" altLang="zh-Hans" sz="2800" dirty="0"/>
              <a:t>sent</a:t>
            </a:r>
            <a:r>
              <a:rPr lang="zh-Hans" altLang="en-US" sz="2800" dirty="0"/>
              <a:t> </a:t>
            </a:r>
            <a:r>
              <a:rPr lang="en-US" altLang="zh-Hans" sz="2800" dirty="0"/>
              <a:t>to</a:t>
            </a:r>
            <a:r>
              <a:rPr lang="zh-Hans" altLang="en-US" sz="2800" dirty="0"/>
              <a:t> </a:t>
            </a:r>
            <a:r>
              <a:rPr lang="en-US" altLang="zh-Hans" sz="2800" dirty="0"/>
              <a:t>the</a:t>
            </a:r>
            <a:r>
              <a:rPr lang="zh-Hans" altLang="en-US" sz="2800" dirty="0"/>
              <a:t> </a:t>
            </a:r>
            <a:r>
              <a:rPr lang="en-US" altLang="zh-Hans" sz="2800" dirty="0"/>
              <a:t>destination,</a:t>
            </a:r>
            <a:r>
              <a:rPr lang="zh-Hans" altLang="en-US" sz="2800" dirty="0"/>
              <a:t> </a:t>
            </a:r>
            <a:r>
              <a:rPr lang="en-US" altLang="zh-Hans" sz="2800" dirty="0"/>
              <a:t>after</a:t>
            </a:r>
            <a:r>
              <a:rPr lang="en-US" sz="2800" dirty="0"/>
              <a:t> </a:t>
            </a:r>
            <a:r>
              <a:rPr lang="en-US" altLang="zh-Hans" sz="2800" dirty="0"/>
              <a:t>(</a:t>
            </a:r>
            <a:r>
              <a:rPr lang="en-US" altLang="zh-Hans" sz="2800" i="1" dirty="0"/>
              <a:t>x</a:t>
            </a:r>
            <a:r>
              <a:rPr lang="en-US" altLang="zh-Hans" sz="2800" dirty="0"/>
              <a:t>-</a:t>
            </a:r>
            <a:r>
              <a:rPr lang="en-US" altLang="zh-Hans" sz="2800" i="1" dirty="0"/>
              <a:t>p</a:t>
            </a:r>
            <a:r>
              <a:rPr lang="en-US" altLang="zh-Hans" sz="2800" dirty="0"/>
              <a:t>)</a:t>
            </a:r>
            <a:r>
              <a:rPr lang="en-US" altLang="zh-Hans" sz="2800" i="1" dirty="0"/>
              <a:t>/b</a:t>
            </a:r>
            <a:r>
              <a:rPr lang="zh-Hans" altLang="en-US" sz="2800" i="1" dirty="0"/>
              <a:t> </a:t>
            </a:r>
            <a:r>
              <a:rPr lang="en-US" altLang="zh-Hans" sz="2800" dirty="0"/>
              <a:t>more</a:t>
            </a:r>
            <a:r>
              <a:rPr lang="zh-Hans" altLang="en-US" sz="2800" dirty="0"/>
              <a:t> </a:t>
            </a:r>
            <a:r>
              <a:rPr lang="en-US" altLang="zh-Hans" sz="2800" dirty="0"/>
              <a:t>time,</a:t>
            </a:r>
            <a:r>
              <a:rPr lang="zh-Hans" altLang="en-US" sz="2800" dirty="0"/>
              <a:t> </a:t>
            </a:r>
            <a:r>
              <a:rPr lang="en-US" altLang="zh-Hans" sz="2800" dirty="0"/>
              <a:t>t</a:t>
            </a:r>
            <a:r>
              <a:rPr lang="en-US" sz="2800" dirty="0"/>
              <a:t>he </a:t>
            </a:r>
            <a:r>
              <a:rPr lang="en-US" altLang="zh-Hans" sz="2800" dirty="0"/>
              <a:t>last</a:t>
            </a:r>
            <a:r>
              <a:rPr lang="zh-Hans" altLang="en-US" sz="2800" dirty="0"/>
              <a:t> </a:t>
            </a:r>
            <a:r>
              <a:rPr lang="en-US" altLang="zh-Hans" sz="2800" dirty="0"/>
              <a:t>packet</a:t>
            </a:r>
            <a:r>
              <a:rPr lang="zh-Hans" altLang="en-US" sz="2800" dirty="0"/>
              <a:t> </a:t>
            </a:r>
            <a:r>
              <a:rPr lang="en-US" altLang="zh-Hans" sz="2800" dirty="0"/>
              <a:t>is</a:t>
            </a:r>
            <a:r>
              <a:rPr lang="zh-Hans" altLang="en-US" sz="2800" dirty="0"/>
              <a:t> </a:t>
            </a:r>
            <a:r>
              <a:rPr lang="en-US" altLang="zh-Hans" sz="2800" dirty="0"/>
              <a:t>received</a:t>
            </a:r>
            <a:r>
              <a:rPr lang="zh-Hans" altLang="en-US" sz="2800" dirty="0"/>
              <a:t> </a:t>
            </a:r>
            <a:r>
              <a:rPr lang="en-US" altLang="zh-Hans" sz="2800" dirty="0"/>
              <a:t>by</a:t>
            </a:r>
            <a:r>
              <a:rPr lang="zh-Hans" altLang="en-US" sz="2800" dirty="0"/>
              <a:t> </a:t>
            </a:r>
            <a:r>
              <a:rPr lang="en-US" altLang="zh-Hans" sz="2800" dirty="0"/>
              <a:t>the</a:t>
            </a:r>
            <a:r>
              <a:rPr lang="zh-Hans" altLang="en-US" sz="2800" dirty="0"/>
              <a:t> </a:t>
            </a:r>
            <a:r>
              <a:rPr lang="en-US" altLang="zh-Hans" sz="2800" dirty="0"/>
              <a:t>destination</a:t>
            </a:r>
            <a:r>
              <a:rPr lang="en-US" sz="2800" dirty="0"/>
              <a:t>.</a:t>
            </a:r>
          </a:p>
          <a:p>
            <a:endParaRPr lang="en-US" sz="5100" dirty="0"/>
          </a:p>
          <a:p>
            <a:endParaRPr lang="en-US" sz="3400" dirty="0"/>
          </a:p>
          <a:p>
            <a:r>
              <a:rPr lang="en-US" altLang="zh-Hans" sz="2800" dirty="0"/>
              <a:t>Total</a:t>
            </a:r>
            <a:r>
              <a:rPr lang="zh-Hans" altLang="en-US" sz="2800" dirty="0"/>
              <a:t> </a:t>
            </a:r>
            <a:r>
              <a:rPr lang="en-US" sz="2800" dirty="0"/>
              <a:t>delay</a:t>
            </a:r>
            <a:r>
              <a:rPr lang="en-US" altLang="zh-Hans" sz="2800" dirty="0"/>
              <a:t>:</a:t>
            </a:r>
            <a:r>
              <a:rPr lang="zh-Hans" altLang="en-US" sz="2800" dirty="0"/>
              <a:t> </a:t>
            </a:r>
            <a:r>
              <a:rPr lang="en-US" altLang="zh-Hans" sz="2800" dirty="0"/>
              <a:t>k</a:t>
            </a:r>
            <a:r>
              <a:rPr lang="zh-Hans" altLang="en-US" sz="2800" dirty="0"/>
              <a:t> * </a:t>
            </a:r>
            <a:r>
              <a:rPr lang="en-US" altLang="zh-Hans" sz="2800" dirty="0"/>
              <a:t>(</a:t>
            </a:r>
            <a:r>
              <a:rPr lang="en-US" altLang="zh-Hans" sz="2800" i="1" dirty="0"/>
              <a:t>p/</a:t>
            </a:r>
            <a:r>
              <a:rPr lang="en-US" altLang="zh-Hans" sz="2800" i="1" dirty="0" err="1"/>
              <a:t>b</a:t>
            </a:r>
            <a:r>
              <a:rPr lang="en-US" altLang="zh-Hans" sz="2800" dirty="0" err="1"/>
              <a:t>+</a:t>
            </a:r>
            <a:r>
              <a:rPr lang="en-US" altLang="zh-Hans" sz="2800" i="1" dirty="0" err="1"/>
              <a:t>d</a:t>
            </a:r>
            <a:r>
              <a:rPr lang="en-US" altLang="zh-Hans" sz="2800" dirty="0"/>
              <a:t>) +</a:t>
            </a:r>
            <a:r>
              <a:rPr lang="zh-Hans" altLang="en-US" sz="2800" dirty="0"/>
              <a:t> </a:t>
            </a:r>
            <a:r>
              <a:rPr lang="en-US" altLang="zh-Hans" sz="2800" dirty="0"/>
              <a:t>(</a:t>
            </a:r>
            <a:r>
              <a:rPr lang="en-US" altLang="zh-Hans" sz="2800" i="1" dirty="0"/>
              <a:t>x</a:t>
            </a:r>
            <a:r>
              <a:rPr lang="en-US" altLang="zh-Hans" sz="2800" dirty="0"/>
              <a:t>-</a:t>
            </a:r>
            <a:r>
              <a:rPr lang="en-US" altLang="zh-Hans" sz="2800" i="1" dirty="0"/>
              <a:t>p</a:t>
            </a:r>
            <a:r>
              <a:rPr lang="en-US" altLang="zh-Hans" sz="2800" dirty="0"/>
              <a:t>)</a:t>
            </a:r>
            <a:r>
              <a:rPr lang="en-US" altLang="zh-Hans" sz="2800" i="1" dirty="0"/>
              <a:t>/b</a:t>
            </a:r>
            <a:r>
              <a:rPr lang="zh-Hans" altLang="en-US" sz="2800" i="1" dirty="0"/>
              <a:t> </a:t>
            </a:r>
            <a:r>
              <a:rPr lang="en-US" altLang="zh-Hans" sz="2800" dirty="0"/>
              <a:t>=</a:t>
            </a:r>
            <a:r>
              <a:rPr lang="zh-Hans" altLang="en-US" sz="2800" i="1" dirty="0"/>
              <a:t> </a:t>
            </a:r>
            <a:r>
              <a:rPr lang="en-US" sz="2800" i="1" dirty="0"/>
              <a:t>x/b </a:t>
            </a:r>
            <a:r>
              <a:rPr lang="en-US" sz="2800" dirty="0"/>
              <a:t>+ (</a:t>
            </a:r>
            <a:r>
              <a:rPr lang="en-US" sz="2800" i="1" dirty="0"/>
              <a:t>k </a:t>
            </a:r>
            <a:r>
              <a:rPr lang="en-US" sz="2800" dirty="0"/>
              <a:t>− 1)</a:t>
            </a:r>
            <a:r>
              <a:rPr lang="en-US" sz="2800" i="1" dirty="0"/>
              <a:t>p/b </a:t>
            </a:r>
            <a:r>
              <a:rPr lang="en-US" sz="2800" dirty="0"/>
              <a:t>+ </a:t>
            </a:r>
            <a:r>
              <a:rPr lang="en-US" sz="2800" i="1" dirty="0" err="1"/>
              <a:t>kd</a:t>
            </a:r>
            <a:r>
              <a:rPr lang="en-US" altLang="zh-Hans" sz="2800" i="1" dirty="0"/>
              <a:t>.</a:t>
            </a:r>
            <a:endParaRPr lang="en-US" sz="2800" dirty="0"/>
          </a:p>
        </p:txBody>
      </p:sp>
      <p:cxnSp>
        <p:nvCxnSpPr>
          <p:cNvPr id="20" name="Straight Connector 19">
            <a:extLst>
              <a:ext uri="{FF2B5EF4-FFF2-40B4-BE49-F238E27FC236}">
                <a16:creationId xmlns:a16="http://schemas.microsoft.com/office/drawing/2014/main" id="{55F27E1F-FFB0-9649-A711-347C09AE7C96}"/>
              </a:ext>
            </a:extLst>
          </p:cNvPr>
          <p:cNvCxnSpPr>
            <a:cxnSpLocks/>
          </p:cNvCxnSpPr>
          <p:nvPr/>
        </p:nvCxnSpPr>
        <p:spPr>
          <a:xfrm>
            <a:off x="985333" y="1441586"/>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EAB9EAC-5953-7E4F-9637-F0929BDB2777}"/>
              </a:ext>
            </a:extLst>
          </p:cNvPr>
          <p:cNvCxnSpPr>
            <a:cxnSpLocks/>
          </p:cNvCxnSpPr>
          <p:nvPr/>
        </p:nvCxnSpPr>
        <p:spPr>
          <a:xfrm>
            <a:off x="2106492" y="1458252"/>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3CB675-03C1-0542-BFAB-926054EC5122}"/>
              </a:ext>
            </a:extLst>
          </p:cNvPr>
          <p:cNvCxnSpPr>
            <a:cxnSpLocks/>
          </p:cNvCxnSpPr>
          <p:nvPr/>
        </p:nvCxnSpPr>
        <p:spPr>
          <a:xfrm flipV="1">
            <a:off x="3267536" y="1441586"/>
            <a:ext cx="555911" cy="32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728B5E-A7C9-074C-BFFF-609F567130BF}"/>
              </a:ext>
            </a:extLst>
          </p:cNvPr>
          <p:cNvCxnSpPr>
            <a:cxnSpLocks/>
          </p:cNvCxnSpPr>
          <p:nvPr/>
        </p:nvCxnSpPr>
        <p:spPr>
          <a:xfrm flipV="1">
            <a:off x="4307233" y="1439966"/>
            <a:ext cx="636286" cy="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8D922DA-4094-D14F-9BD0-4BB6DDAFBA93}"/>
              </a:ext>
            </a:extLst>
          </p:cNvPr>
          <p:cNvCxnSpPr>
            <a:cxnSpLocks/>
          </p:cNvCxnSpPr>
          <p:nvPr/>
        </p:nvCxnSpPr>
        <p:spPr>
          <a:xfrm>
            <a:off x="5145433" y="1452408"/>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EAFC94B-ECB6-8040-97EC-DAE8C8A1C171}"/>
              </a:ext>
            </a:extLst>
          </p:cNvPr>
          <p:cNvSpPr txBox="1"/>
          <p:nvPr/>
        </p:nvSpPr>
        <p:spPr>
          <a:xfrm>
            <a:off x="3742063" y="1214442"/>
            <a:ext cx="990600" cy="400110"/>
          </a:xfrm>
          <a:prstGeom prst="rect">
            <a:avLst/>
          </a:prstGeom>
          <a:noFill/>
        </p:spPr>
        <p:txBody>
          <a:bodyPr wrap="square" rtlCol="0">
            <a:spAutoFit/>
          </a:bodyPr>
          <a:lstStyle/>
          <a:p>
            <a:r>
              <a:rPr lang="en-US" sz="2000" dirty="0"/>
              <a:t>……</a:t>
            </a:r>
            <a:endParaRPr lang="en-SG" sz="2000" dirty="0"/>
          </a:p>
        </p:txBody>
      </p:sp>
      <p:graphicFrame>
        <p:nvGraphicFramePr>
          <p:cNvPr id="26" name="Table 25">
            <a:extLst>
              <a:ext uri="{FF2B5EF4-FFF2-40B4-BE49-F238E27FC236}">
                <a16:creationId xmlns:a16="http://schemas.microsoft.com/office/drawing/2014/main" id="{F427F10E-19C9-BD43-83B0-0DD28883C576}"/>
              </a:ext>
            </a:extLst>
          </p:cNvPr>
          <p:cNvGraphicFramePr>
            <a:graphicFrameLocks noGrp="1"/>
          </p:cNvGraphicFramePr>
          <p:nvPr>
            <p:extLst>
              <p:ext uri="{D42A27DB-BD31-4B8C-83A1-F6EECF244321}">
                <p14:modId xmlns:p14="http://schemas.microsoft.com/office/powerpoint/2010/main" val="1296783698"/>
              </p:ext>
            </p:extLst>
          </p:nvPr>
        </p:nvGraphicFramePr>
        <p:xfrm>
          <a:off x="547993" y="1031878"/>
          <a:ext cx="2296680" cy="243840"/>
        </p:xfrm>
        <a:graphic>
          <a:graphicData uri="http://schemas.openxmlformats.org/drawingml/2006/table">
            <a:tbl>
              <a:tblPr firstRow="1" bandRow="1">
                <a:tableStyleId>{5C22544A-7EE6-4342-B048-85BDC9FD1C3A}</a:tableStyleId>
              </a:tblPr>
              <a:tblGrid>
                <a:gridCol w="765560">
                  <a:extLst>
                    <a:ext uri="{9D8B030D-6E8A-4147-A177-3AD203B41FA5}">
                      <a16:colId xmlns:a16="http://schemas.microsoft.com/office/drawing/2014/main" val="2195679537"/>
                    </a:ext>
                  </a:extLst>
                </a:gridCol>
                <a:gridCol w="765560">
                  <a:extLst>
                    <a:ext uri="{9D8B030D-6E8A-4147-A177-3AD203B41FA5}">
                      <a16:colId xmlns:a16="http://schemas.microsoft.com/office/drawing/2014/main" val="268753912"/>
                    </a:ext>
                  </a:extLst>
                </a:gridCol>
                <a:gridCol w="765560">
                  <a:extLst>
                    <a:ext uri="{9D8B030D-6E8A-4147-A177-3AD203B41FA5}">
                      <a16:colId xmlns:a16="http://schemas.microsoft.com/office/drawing/2014/main" val="1168971552"/>
                    </a:ext>
                  </a:extLst>
                </a:gridCol>
              </a:tblGrid>
              <a:tr h="203200">
                <a:tc>
                  <a:txBody>
                    <a:bodyPr/>
                    <a:lstStyle/>
                    <a:p>
                      <a:r>
                        <a:rPr lang="en-US" altLang="zh-Hans" sz="1600" dirty="0">
                          <a:solidFill>
                            <a:srgbClr val="FF0000"/>
                          </a:solidFill>
                        </a:rPr>
                        <a:t>……</a:t>
                      </a:r>
                      <a:endParaRPr 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600" dirty="0">
                          <a:solidFill>
                            <a:srgbClr val="FF0000"/>
                          </a:solidFill>
                        </a:rPr>
                        <a:t>packet</a:t>
                      </a:r>
                      <a:r>
                        <a:rPr lang="zh-Hans" altLang="en-US" sz="1600" dirty="0">
                          <a:solidFill>
                            <a:srgbClr val="FF0000"/>
                          </a:solidFill>
                        </a:rPr>
                        <a:t> </a:t>
                      </a:r>
                      <a:r>
                        <a:rPr lang="en-US" altLang="zh-Hans" sz="1600" dirty="0">
                          <a:solidFill>
                            <a:srgbClr val="FF0000"/>
                          </a:solidFill>
                        </a:rPr>
                        <a:t>2</a:t>
                      </a:r>
                      <a:endParaRPr 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600" dirty="0">
                          <a:solidFill>
                            <a:srgbClr val="FF0000"/>
                          </a:solidFill>
                        </a:rPr>
                        <a:t>packet</a:t>
                      </a:r>
                      <a:r>
                        <a:rPr lang="zh-Hans" altLang="en-US" sz="1600" dirty="0">
                          <a:solidFill>
                            <a:srgbClr val="FF0000"/>
                          </a:solidFill>
                        </a:rPr>
                        <a:t> </a:t>
                      </a:r>
                      <a:r>
                        <a:rPr lang="en-US" altLang="zh-Hans" sz="1600" dirty="0">
                          <a:solidFill>
                            <a:srgbClr val="FF0000"/>
                          </a:solidFill>
                        </a:rPr>
                        <a:t>1</a:t>
                      </a:r>
                      <a:endParaRPr 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434436"/>
                  </a:ext>
                </a:extLst>
              </a:tr>
            </a:tbl>
          </a:graphicData>
        </a:graphic>
      </p:graphicFrame>
      <p:sp>
        <p:nvSpPr>
          <p:cNvPr id="27" name="Oval 26">
            <a:extLst>
              <a:ext uri="{FF2B5EF4-FFF2-40B4-BE49-F238E27FC236}">
                <a16:creationId xmlns:a16="http://schemas.microsoft.com/office/drawing/2014/main" id="{54BA2307-51FA-9F4F-A6AB-811B0D885803}"/>
              </a:ext>
            </a:extLst>
          </p:cNvPr>
          <p:cNvSpPr/>
          <p:nvPr/>
        </p:nvSpPr>
        <p:spPr>
          <a:xfrm>
            <a:off x="832155" y="136376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a:p>
        </p:txBody>
      </p:sp>
      <p:sp>
        <p:nvSpPr>
          <p:cNvPr id="28" name="Rectangle 27">
            <a:extLst>
              <a:ext uri="{FF2B5EF4-FFF2-40B4-BE49-F238E27FC236}">
                <a16:creationId xmlns:a16="http://schemas.microsoft.com/office/drawing/2014/main" id="{F0D0D40E-71E9-FC4C-8036-E5B0FB3E6E5E}"/>
              </a:ext>
            </a:extLst>
          </p:cNvPr>
          <p:cNvSpPr/>
          <p:nvPr/>
        </p:nvSpPr>
        <p:spPr>
          <a:xfrm>
            <a:off x="457200" y="1504890"/>
            <a:ext cx="862737" cy="400110"/>
          </a:xfrm>
          <a:prstGeom prst="rect">
            <a:avLst/>
          </a:prstGeom>
        </p:spPr>
        <p:txBody>
          <a:bodyPr wrap="none">
            <a:spAutoFit/>
          </a:bodyPr>
          <a:lstStyle/>
          <a:p>
            <a:r>
              <a:rPr lang="en-US" altLang="zh-Hans" sz="2000" i="1" dirty="0"/>
              <a:t>source</a:t>
            </a:r>
            <a:endParaRPr lang="en-US" sz="2000" dirty="0"/>
          </a:p>
        </p:txBody>
      </p:sp>
      <p:sp>
        <p:nvSpPr>
          <p:cNvPr id="29" name="Rectangle 28">
            <a:extLst>
              <a:ext uri="{FF2B5EF4-FFF2-40B4-BE49-F238E27FC236}">
                <a16:creationId xmlns:a16="http://schemas.microsoft.com/office/drawing/2014/main" id="{F3A8B825-A504-024B-9798-559B8BA1207C}"/>
              </a:ext>
            </a:extLst>
          </p:cNvPr>
          <p:cNvSpPr/>
          <p:nvPr/>
        </p:nvSpPr>
        <p:spPr>
          <a:xfrm>
            <a:off x="1940575" y="1504890"/>
            <a:ext cx="314510" cy="400110"/>
          </a:xfrm>
          <a:prstGeom prst="rect">
            <a:avLst/>
          </a:prstGeom>
        </p:spPr>
        <p:txBody>
          <a:bodyPr wrap="none">
            <a:spAutoFit/>
          </a:bodyPr>
          <a:lstStyle/>
          <a:p>
            <a:r>
              <a:rPr lang="en-US" sz="2000" dirty="0"/>
              <a:t>1</a:t>
            </a:r>
          </a:p>
        </p:txBody>
      </p:sp>
      <p:sp>
        <p:nvSpPr>
          <p:cNvPr id="30" name="Rectangle 29">
            <a:extLst>
              <a:ext uri="{FF2B5EF4-FFF2-40B4-BE49-F238E27FC236}">
                <a16:creationId xmlns:a16="http://schemas.microsoft.com/office/drawing/2014/main" id="{6C91BD45-EA5A-F644-8BBC-A227058EB339}"/>
              </a:ext>
            </a:extLst>
          </p:cNvPr>
          <p:cNvSpPr/>
          <p:nvPr/>
        </p:nvSpPr>
        <p:spPr>
          <a:xfrm>
            <a:off x="3013637" y="1482977"/>
            <a:ext cx="314510" cy="400110"/>
          </a:xfrm>
          <a:prstGeom prst="rect">
            <a:avLst/>
          </a:prstGeom>
        </p:spPr>
        <p:txBody>
          <a:bodyPr wrap="none">
            <a:spAutoFit/>
          </a:bodyPr>
          <a:lstStyle/>
          <a:p>
            <a:r>
              <a:rPr lang="en-US" sz="2000" dirty="0"/>
              <a:t>2</a:t>
            </a:r>
          </a:p>
        </p:txBody>
      </p:sp>
      <p:sp>
        <p:nvSpPr>
          <p:cNvPr id="31" name="Rectangle 30">
            <a:extLst>
              <a:ext uri="{FF2B5EF4-FFF2-40B4-BE49-F238E27FC236}">
                <a16:creationId xmlns:a16="http://schemas.microsoft.com/office/drawing/2014/main" id="{E133B5CE-CFD8-1549-8EB2-2BE86921A167}"/>
              </a:ext>
            </a:extLst>
          </p:cNvPr>
          <p:cNvSpPr/>
          <p:nvPr/>
        </p:nvSpPr>
        <p:spPr>
          <a:xfrm>
            <a:off x="4854844" y="1479358"/>
            <a:ext cx="500457" cy="400110"/>
          </a:xfrm>
          <a:prstGeom prst="rect">
            <a:avLst/>
          </a:prstGeom>
        </p:spPr>
        <p:txBody>
          <a:bodyPr wrap="none">
            <a:spAutoFit/>
          </a:bodyPr>
          <a:lstStyle/>
          <a:p>
            <a:pPr algn="ctr"/>
            <a:r>
              <a:rPr lang="en-US" sz="2000" dirty="0"/>
              <a:t>k-1</a:t>
            </a:r>
            <a:endParaRPr lang="en-SG" sz="2000" dirty="0"/>
          </a:p>
        </p:txBody>
      </p:sp>
      <p:sp>
        <p:nvSpPr>
          <p:cNvPr id="32" name="Rectangle 31">
            <a:extLst>
              <a:ext uri="{FF2B5EF4-FFF2-40B4-BE49-F238E27FC236}">
                <a16:creationId xmlns:a16="http://schemas.microsoft.com/office/drawing/2014/main" id="{F3ACF663-AACD-2847-9918-CC0FE484257F}"/>
              </a:ext>
            </a:extLst>
          </p:cNvPr>
          <p:cNvSpPr/>
          <p:nvPr/>
        </p:nvSpPr>
        <p:spPr>
          <a:xfrm>
            <a:off x="5789426" y="1497028"/>
            <a:ext cx="1351973" cy="400110"/>
          </a:xfrm>
          <a:prstGeom prst="rect">
            <a:avLst/>
          </a:prstGeom>
        </p:spPr>
        <p:txBody>
          <a:bodyPr wrap="none">
            <a:spAutoFit/>
          </a:bodyPr>
          <a:lstStyle/>
          <a:p>
            <a:pPr algn="ctr"/>
            <a:r>
              <a:rPr lang="en-US" altLang="zh-Hans" sz="2000" i="1" dirty="0"/>
              <a:t>destination</a:t>
            </a:r>
            <a:endParaRPr lang="en-SG" sz="2000" i="1" dirty="0"/>
          </a:p>
        </p:txBody>
      </p:sp>
      <p:sp>
        <p:nvSpPr>
          <p:cNvPr id="33" name="Oval 32">
            <a:extLst>
              <a:ext uri="{FF2B5EF4-FFF2-40B4-BE49-F238E27FC236}">
                <a16:creationId xmlns:a16="http://schemas.microsoft.com/office/drawing/2014/main" id="{9C1F0204-CC2C-AD4D-9E89-302E822F515E}"/>
              </a:ext>
            </a:extLst>
          </p:cNvPr>
          <p:cNvSpPr/>
          <p:nvPr/>
        </p:nvSpPr>
        <p:spPr>
          <a:xfrm>
            <a:off x="1975933" y="135800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4" name="Oval 33">
            <a:extLst>
              <a:ext uri="{FF2B5EF4-FFF2-40B4-BE49-F238E27FC236}">
                <a16:creationId xmlns:a16="http://schemas.microsoft.com/office/drawing/2014/main" id="{70DE3137-7109-EB4A-BF06-20E646CD0BBB}"/>
              </a:ext>
            </a:extLst>
          </p:cNvPr>
          <p:cNvSpPr/>
          <p:nvPr/>
        </p:nvSpPr>
        <p:spPr>
          <a:xfrm>
            <a:off x="3056657" y="136248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 name="Oval 34">
            <a:extLst>
              <a:ext uri="{FF2B5EF4-FFF2-40B4-BE49-F238E27FC236}">
                <a16:creationId xmlns:a16="http://schemas.microsoft.com/office/drawing/2014/main" id="{5E2D0562-4345-AF4E-A3CB-BD20C5453724}"/>
              </a:ext>
            </a:extLst>
          </p:cNvPr>
          <p:cNvSpPr/>
          <p:nvPr/>
        </p:nvSpPr>
        <p:spPr>
          <a:xfrm>
            <a:off x="4916833" y="1344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Oval 35">
            <a:extLst>
              <a:ext uri="{FF2B5EF4-FFF2-40B4-BE49-F238E27FC236}">
                <a16:creationId xmlns:a16="http://schemas.microsoft.com/office/drawing/2014/main" id="{251103BB-B1D7-5A47-856A-8D1D7043CB17}"/>
              </a:ext>
            </a:extLst>
          </p:cNvPr>
          <p:cNvSpPr/>
          <p:nvPr/>
        </p:nvSpPr>
        <p:spPr>
          <a:xfrm>
            <a:off x="6038023" y="135534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60" name="Straight Connector 59">
            <a:extLst>
              <a:ext uri="{FF2B5EF4-FFF2-40B4-BE49-F238E27FC236}">
                <a16:creationId xmlns:a16="http://schemas.microsoft.com/office/drawing/2014/main" id="{D2160B59-1BBD-2640-93B9-0EE1CA2A9BD5}"/>
              </a:ext>
            </a:extLst>
          </p:cNvPr>
          <p:cNvCxnSpPr>
            <a:cxnSpLocks/>
          </p:cNvCxnSpPr>
          <p:nvPr/>
        </p:nvCxnSpPr>
        <p:spPr>
          <a:xfrm>
            <a:off x="985333" y="2687154"/>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F6CBD35-AC0E-9C4E-8DDB-79D0F31D3E59}"/>
              </a:ext>
            </a:extLst>
          </p:cNvPr>
          <p:cNvCxnSpPr>
            <a:cxnSpLocks/>
          </p:cNvCxnSpPr>
          <p:nvPr/>
        </p:nvCxnSpPr>
        <p:spPr>
          <a:xfrm>
            <a:off x="2106492" y="2703820"/>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8F23B82-0FA8-ED40-9BA2-3AEC4D202ECA}"/>
              </a:ext>
            </a:extLst>
          </p:cNvPr>
          <p:cNvCxnSpPr>
            <a:cxnSpLocks/>
          </p:cNvCxnSpPr>
          <p:nvPr/>
        </p:nvCxnSpPr>
        <p:spPr>
          <a:xfrm flipV="1">
            <a:off x="3267536" y="2687154"/>
            <a:ext cx="555911" cy="32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C1FB5DE-1CC8-DD4C-85B8-F3994B2D0AB0}"/>
              </a:ext>
            </a:extLst>
          </p:cNvPr>
          <p:cNvCxnSpPr>
            <a:cxnSpLocks/>
          </p:cNvCxnSpPr>
          <p:nvPr/>
        </p:nvCxnSpPr>
        <p:spPr>
          <a:xfrm flipV="1">
            <a:off x="4307233" y="2685534"/>
            <a:ext cx="636286" cy="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B956897-11C7-2042-8FA8-D02592F3BBD0}"/>
              </a:ext>
            </a:extLst>
          </p:cNvPr>
          <p:cNvCxnSpPr>
            <a:cxnSpLocks/>
          </p:cNvCxnSpPr>
          <p:nvPr/>
        </p:nvCxnSpPr>
        <p:spPr>
          <a:xfrm>
            <a:off x="5145433" y="2697976"/>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BDBCFCDF-8FA4-F141-A2CE-D3128538DEEA}"/>
              </a:ext>
            </a:extLst>
          </p:cNvPr>
          <p:cNvSpPr txBox="1"/>
          <p:nvPr/>
        </p:nvSpPr>
        <p:spPr>
          <a:xfrm>
            <a:off x="3742063" y="2460010"/>
            <a:ext cx="990600" cy="400110"/>
          </a:xfrm>
          <a:prstGeom prst="rect">
            <a:avLst/>
          </a:prstGeom>
          <a:noFill/>
        </p:spPr>
        <p:txBody>
          <a:bodyPr wrap="square" rtlCol="0">
            <a:spAutoFit/>
          </a:bodyPr>
          <a:lstStyle/>
          <a:p>
            <a:r>
              <a:rPr lang="en-US" sz="2000" dirty="0"/>
              <a:t>……</a:t>
            </a:r>
            <a:endParaRPr lang="en-SG" sz="2000" dirty="0"/>
          </a:p>
        </p:txBody>
      </p:sp>
      <p:graphicFrame>
        <p:nvGraphicFramePr>
          <p:cNvPr id="78" name="Table 77">
            <a:extLst>
              <a:ext uri="{FF2B5EF4-FFF2-40B4-BE49-F238E27FC236}">
                <a16:creationId xmlns:a16="http://schemas.microsoft.com/office/drawing/2014/main" id="{2840F349-29C4-494B-B4C5-2B96E72ED1AA}"/>
              </a:ext>
            </a:extLst>
          </p:cNvPr>
          <p:cNvGraphicFramePr>
            <a:graphicFrameLocks noGrp="1"/>
          </p:cNvGraphicFramePr>
          <p:nvPr>
            <p:extLst>
              <p:ext uri="{D42A27DB-BD31-4B8C-83A1-F6EECF244321}">
                <p14:modId xmlns:p14="http://schemas.microsoft.com/office/powerpoint/2010/main" val="3615390843"/>
              </p:ext>
            </p:extLst>
          </p:nvPr>
        </p:nvGraphicFramePr>
        <p:xfrm>
          <a:off x="1614793" y="2252797"/>
          <a:ext cx="2296680" cy="243840"/>
        </p:xfrm>
        <a:graphic>
          <a:graphicData uri="http://schemas.openxmlformats.org/drawingml/2006/table">
            <a:tbl>
              <a:tblPr firstRow="1" bandRow="1">
                <a:tableStyleId>{5C22544A-7EE6-4342-B048-85BDC9FD1C3A}</a:tableStyleId>
              </a:tblPr>
              <a:tblGrid>
                <a:gridCol w="765560">
                  <a:extLst>
                    <a:ext uri="{9D8B030D-6E8A-4147-A177-3AD203B41FA5}">
                      <a16:colId xmlns:a16="http://schemas.microsoft.com/office/drawing/2014/main" val="2195679537"/>
                    </a:ext>
                  </a:extLst>
                </a:gridCol>
                <a:gridCol w="765560">
                  <a:extLst>
                    <a:ext uri="{9D8B030D-6E8A-4147-A177-3AD203B41FA5}">
                      <a16:colId xmlns:a16="http://schemas.microsoft.com/office/drawing/2014/main" val="268753912"/>
                    </a:ext>
                  </a:extLst>
                </a:gridCol>
                <a:gridCol w="765560">
                  <a:extLst>
                    <a:ext uri="{9D8B030D-6E8A-4147-A177-3AD203B41FA5}">
                      <a16:colId xmlns:a16="http://schemas.microsoft.com/office/drawing/2014/main" val="1168971552"/>
                    </a:ext>
                  </a:extLst>
                </a:gridCol>
              </a:tblGrid>
              <a:tr h="203200">
                <a:tc>
                  <a:txBody>
                    <a:bodyPr/>
                    <a:lstStyle/>
                    <a:p>
                      <a:r>
                        <a:rPr lang="en-US" altLang="zh-Hans" sz="1600" dirty="0">
                          <a:solidFill>
                            <a:srgbClr val="FF0000"/>
                          </a:solidFill>
                        </a:rPr>
                        <a:t>……</a:t>
                      </a:r>
                      <a:endParaRPr 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600" dirty="0">
                          <a:solidFill>
                            <a:srgbClr val="FF0000"/>
                          </a:solidFill>
                        </a:rPr>
                        <a:t>packet</a:t>
                      </a:r>
                      <a:r>
                        <a:rPr lang="zh-Hans" altLang="en-US" sz="1600" dirty="0">
                          <a:solidFill>
                            <a:srgbClr val="FF0000"/>
                          </a:solidFill>
                        </a:rPr>
                        <a:t> </a:t>
                      </a:r>
                      <a:r>
                        <a:rPr lang="en-US" altLang="zh-Hans" sz="1600" dirty="0">
                          <a:solidFill>
                            <a:srgbClr val="FF0000"/>
                          </a:solidFill>
                        </a:rPr>
                        <a:t>2</a:t>
                      </a:r>
                      <a:endParaRPr 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600" dirty="0">
                          <a:solidFill>
                            <a:srgbClr val="FF0000"/>
                          </a:solidFill>
                        </a:rPr>
                        <a:t>packet</a:t>
                      </a:r>
                      <a:r>
                        <a:rPr lang="zh-Hans" altLang="en-US" sz="1600" dirty="0">
                          <a:solidFill>
                            <a:srgbClr val="FF0000"/>
                          </a:solidFill>
                        </a:rPr>
                        <a:t> </a:t>
                      </a:r>
                      <a:r>
                        <a:rPr lang="en-US" altLang="zh-Hans" sz="1600" dirty="0">
                          <a:solidFill>
                            <a:srgbClr val="FF0000"/>
                          </a:solidFill>
                        </a:rPr>
                        <a:t>1</a:t>
                      </a:r>
                      <a:endParaRPr 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434436"/>
                  </a:ext>
                </a:extLst>
              </a:tr>
            </a:tbl>
          </a:graphicData>
        </a:graphic>
      </p:graphicFrame>
      <p:sp>
        <p:nvSpPr>
          <p:cNvPr id="79" name="Oval 78">
            <a:extLst>
              <a:ext uri="{FF2B5EF4-FFF2-40B4-BE49-F238E27FC236}">
                <a16:creationId xmlns:a16="http://schemas.microsoft.com/office/drawing/2014/main" id="{E9A61983-E6EA-9245-AC43-85043061E334}"/>
              </a:ext>
            </a:extLst>
          </p:cNvPr>
          <p:cNvSpPr/>
          <p:nvPr/>
        </p:nvSpPr>
        <p:spPr>
          <a:xfrm>
            <a:off x="832155" y="260933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a:p>
        </p:txBody>
      </p:sp>
      <p:sp>
        <p:nvSpPr>
          <p:cNvPr id="80" name="Rectangle 79">
            <a:extLst>
              <a:ext uri="{FF2B5EF4-FFF2-40B4-BE49-F238E27FC236}">
                <a16:creationId xmlns:a16="http://schemas.microsoft.com/office/drawing/2014/main" id="{F2672993-528C-BD4C-90EF-8683B6F7A452}"/>
              </a:ext>
            </a:extLst>
          </p:cNvPr>
          <p:cNvSpPr/>
          <p:nvPr/>
        </p:nvSpPr>
        <p:spPr>
          <a:xfrm>
            <a:off x="457200" y="2750458"/>
            <a:ext cx="862737" cy="400110"/>
          </a:xfrm>
          <a:prstGeom prst="rect">
            <a:avLst/>
          </a:prstGeom>
        </p:spPr>
        <p:txBody>
          <a:bodyPr wrap="none">
            <a:spAutoFit/>
          </a:bodyPr>
          <a:lstStyle/>
          <a:p>
            <a:r>
              <a:rPr lang="en-US" altLang="zh-Hans" sz="2000" i="1" dirty="0"/>
              <a:t>source</a:t>
            </a:r>
            <a:endParaRPr lang="en-US" sz="2000" dirty="0"/>
          </a:p>
        </p:txBody>
      </p:sp>
      <p:sp>
        <p:nvSpPr>
          <p:cNvPr id="81" name="Rectangle 80">
            <a:extLst>
              <a:ext uri="{FF2B5EF4-FFF2-40B4-BE49-F238E27FC236}">
                <a16:creationId xmlns:a16="http://schemas.microsoft.com/office/drawing/2014/main" id="{9ED0E16E-40BB-7E46-9C5E-515795A01D9F}"/>
              </a:ext>
            </a:extLst>
          </p:cNvPr>
          <p:cNvSpPr/>
          <p:nvPr/>
        </p:nvSpPr>
        <p:spPr>
          <a:xfrm>
            <a:off x="1940575" y="2800290"/>
            <a:ext cx="314510" cy="400110"/>
          </a:xfrm>
          <a:prstGeom prst="rect">
            <a:avLst/>
          </a:prstGeom>
        </p:spPr>
        <p:txBody>
          <a:bodyPr wrap="none">
            <a:spAutoFit/>
          </a:bodyPr>
          <a:lstStyle/>
          <a:p>
            <a:r>
              <a:rPr lang="en-US" sz="2000" dirty="0"/>
              <a:t>1</a:t>
            </a:r>
          </a:p>
        </p:txBody>
      </p:sp>
      <p:sp>
        <p:nvSpPr>
          <p:cNvPr id="82" name="Rectangle 81">
            <a:extLst>
              <a:ext uri="{FF2B5EF4-FFF2-40B4-BE49-F238E27FC236}">
                <a16:creationId xmlns:a16="http://schemas.microsoft.com/office/drawing/2014/main" id="{0A9ACD22-1901-964A-B78F-5238C87E5C08}"/>
              </a:ext>
            </a:extLst>
          </p:cNvPr>
          <p:cNvSpPr/>
          <p:nvPr/>
        </p:nvSpPr>
        <p:spPr>
          <a:xfrm>
            <a:off x="3013637" y="2778377"/>
            <a:ext cx="314510" cy="400110"/>
          </a:xfrm>
          <a:prstGeom prst="rect">
            <a:avLst/>
          </a:prstGeom>
        </p:spPr>
        <p:txBody>
          <a:bodyPr wrap="none">
            <a:spAutoFit/>
          </a:bodyPr>
          <a:lstStyle/>
          <a:p>
            <a:r>
              <a:rPr lang="en-US" sz="2000" dirty="0"/>
              <a:t>2</a:t>
            </a:r>
          </a:p>
        </p:txBody>
      </p:sp>
      <p:sp>
        <p:nvSpPr>
          <p:cNvPr id="83" name="Rectangle 82">
            <a:extLst>
              <a:ext uri="{FF2B5EF4-FFF2-40B4-BE49-F238E27FC236}">
                <a16:creationId xmlns:a16="http://schemas.microsoft.com/office/drawing/2014/main" id="{5E200203-2269-BA4C-92A1-B022BAA5E98A}"/>
              </a:ext>
            </a:extLst>
          </p:cNvPr>
          <p:cNvSpPr/>
          <p:nvPr/>
        </p:nvSpPr>
        <p:spPr>
          <a:xfrm>
            <a:off x="4854844" y="2774758"/>
            <a:ext cx="500457" cy="400110"/>
          </a:xfrm>
          <a:prstGeom prst="rect">
            <a:avLst/>
          </a:prstGeom>
        </p:spPr>
        <p:txBody>
          <a:bodyPr wrap="none">
            <a:spAutoFit/>
          </a:bodyPr>
          <a:lstStyle/>
          <a:p>
            <a:pPr algn="ctr"/>
            <a:r>
              <a:rPr lang="en-US" sz="2000" dirty="0"/>
              <a:t>k-1</a:t>
            </a:r>
            <a:endParaRPr lang="en-SG" sz="2000" dirty="0"/>
          </a:p>
        </p:txBody>
      </p:sp>
      <p:sp>
        <p:nvSpPr>
          <p:cNvPr id="84" name="Rectangle 83">
            <a:extLst>
              <a:ext uri="{FF2B5EF4-FFF2-40B4-BE49-F238E27FC236}">
                <a16:creationId xmlns:a16="http://schemas.microsoft.com/office/drawing/2014/main" id="{2C28748C-2BAA-A246-A2A1-D4F280D95FED}"/>
              </a:ext>
            </a:extLst>
          </p:cNvPr>
          <p:cNvSpPr/>
          <p:nvPr/>
        </p:nvSpPr>
        <p:spPr>
          <a:xfrm>
            <a:off x="5789426" y="2742596"/>
            <a:ext cx="1351973" cy="400110"/>
          </a:xfrm>
          <a:prstGeom prst="rect">
            <a:avLst/>
          </a:prstGeom>
        </p:spPr>
        <p:txBody>
          <a:bodyPr wrap="none">
            <a:spAutoFit/>
          </a:bodyPr>
          <a:lstStyle/>
          <a:p>
            <a:pPr algn="ctr"/>
            <a:r>
              <a:rPr lang="en-US" altLang="zh-Hans" sz="2000" i="1" dirty="0"/>
              <a:t>destination</a:t>
            </a:r>
            <a:endParaRPr lang="en-SG" sz="2000" i="1" dirty="0"/>
          </a:p>
        </p:txBody>
      </p:sp>
      <p:sp>
        <p:nvSpPr>
          <p:cNvPr id="85" name="Oval 84">
            <a:extLst>
              <a:ext uri="{FF2B5EF4-FFF2-40B4-BE49-F238E27FC236}">
                <a16:creationId xmlns:a16="http://schemas.microsoft.com/office/drawing/2014/main" id="{477C98CB-4D28-4240-AF3A-057100E5DEC5}"/>
              </a:ext>
            </a:extLst>
          </p:cNvPr>
          <p:cNvSpPr/>
          <p:nvPr/>
        </p:nvSpPr>
        <p:spPr>
          <a:xfrm>
            <a:off x="1975933" y="260357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6" name="Oval 85">
            <a:extLst>
              <a:ext uri="{FF2B5EF4-FFF2-40B4-BE49-F238E27FC236}">
                <a16:creationId xmlns:a16="http://schemas.microsoft.com/office/drawing/2014/main" id="{B8B32227-761D-EB4A-AA4D-8E488C3B3C5B}"/>
              </a:ext>
            </a:extLst>
          </p:cNvPr>
          <p:cNvSpPr/>
          <p:nvPr/>
        </p:nvSpPr>
        <p:spPr>
          <a:xfrm>
            <a:off x="3056657" y="260805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7" name="Oval 86">
            <a:extLst>
              <a:ext uri="{FF2B5EF4-FFF2-40B4-BE49-F238E27FC236}">
                <a16:creationId xmlns:a16="http://schemas.microsoft.com/office/drawing/2014/main" id="{7A5B6861-117F-DC4B-A0E4-9F0A8C947D74}"/>
              </a:ext>
            </a:extLst>
          </p:cNvPr>
          <p:cNvSpPr/>
          <p:nvPr/>
        </p:nvSpPr>
        <p:spPr>
          <a:xfrm>
            <a:off x="4916833" y="258976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8" name="Oval 87">
            <a:extLst>
              <a:ext uri="{FF2B5EF4-FFF2-40B4-BE49-F238E27FC236}">
                <a16:creationId xmlns:a16="http://schemas.microsoft.com/office/drawing/2014/main" id="{BDC813F0-2BB7-CC45-B843-2956968749BA}"/>
              </a:ext>
            </a:extLst>
          </p:cNvPr>
          <p:cNvSpPr/>
          <p:nvPr/>
        </p:nvSpPr>
        <p:spPr>
          <a:xfrm>
            <a:off x="6038023" y="260091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9" name="Straight Connector 88">
            <a:extLst>
              <a:ext uri="{FF2B5EF4-FFF2-40B4-BE49-F238E27FC236}">
                <a16:creationId xmlns:a16="http://schemas.microsoft.com/office/drawing/2014/main" id="{719CBC57-09EB-FF45-9D23-CEAEFFE19C37}"/>
              </a:ext>
            </a:extLst>
          </p:cNvPr>
          <p:cNvCxnSpPr>
            <a:cxnSpLocks/>
          </p:cNvCxnSpPr>
          <p:nvPr/>
        </p:nvCxnSpPr>
        <p:spPr>
          <a:xfrm>
            <a:off x="1025693" y="4592154"/>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E21B822-E2B1-CC42-B22B-B6F4F02D945A}"/>
              </a:ext>
            </a:extLst>
          </p:cNvPr>
          <p:cNvCxnSpPr>
            <a:cxnSpLocks/>
          </p:cNvCxnSpPr>
          <p:nvPr/>
        </p:nvCxnSpPr>
        <p:spPr>
          <a:xfrm>
            <a:off x="2146852" y="4608820"/>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87ABE33-FF8B-9F44-9EA5-78D9224D36D7}"/>
              </a:ext>
            </a:extLst>
          </p:cNvPr>
          <p:cNvCxnSpPr>
            <a:cxnSpLocks/>
          </p:cNvCxnSpPr>
          <p:nvPr/>
        </p:nvCxnSpPr>
        <p:spPr>
          <a:xfrm flipV="1">
            <a:off x="3307896" y="4592154"/>
            <a:ext cx="555911" cy="32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CCE1924-3C7B-C442-B111-87DD95CC05E2}"/>
              </a:ext>
            </a:extLst>
          </p:cNvPr>
          <p:cNvCxnSpPr>
            <a:cxnSpLocks/>
          </p:cNvCxnSpPr>
          <p:nvPr/>
        </p:nvCxnSpPr>
        <p:spPr>
          <a:xfrm flipV="1">
            <a:off x="4347593" y="4590534"/>
            <a:ext cx="636286" cy="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7C68BCF-5269-2C4D-BBB0-F9175C140C37}"/>
              </a:ext>
            </a:extLst>
          </p:cNvPr>
          <p:cNvCxnSpPr>
            <a:cxnSpLocks/>
          </p:cNvCxnSpPr>
          <p:nvPr/>
        </p:nvCxnSpPr>
        <p:spPr>
          <a:xfrm>
            <a:off x="5185793" y="4602976"/>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49DFBADE-97E6-4E42-A180-F96A6AF93346}"/>
              </a:ext>
            </a:extLst>
          </p:cNvPr>
          <p:cNvSpPr txBox="1"/>
          <p:nvPr/>
        </p:nvSpPr>
        <p:spPr>
          <a:xfrm>
            <a:off x="3782423" y="4365010"/>
            <a:ext cx="990600" cy="400110"/>
          </a:xfrm>
          <a:prstGeom prst="rect">
            <a:avLst/>
          </a:prstGeom>
          <a:noFill/>
        </p:spPr>
        <p:txBody>
          <a:bodyPr wrap="square" rtlCol="0">
            <a:spAutoFit/>
          </a:bodyPr>
          <a:lstStyle/>
          <a:p>
            <a:r>
              <a:rPr lang="en-US" sz="2000" dirty="0"/>
              <a:t>……</a:t>
            </a:r>
            <a:endParaRPr lang="en-SG" sz="2000" dirty="0"/>
          </a:p>
        </p:txBody>
      </p:sp>
      <p:graphicFrame>
        <p:nvGraphicFramePr>
          <p:cNvPr id="95" name="Table 94">
            <a:extLst>
              <a:ext uri="{FF2B5EF4-FFF2-40B4-BE49-F238E27FC236}">
                <a16:creationId xmlns:a16="http://schemas.microsoft.com/office/drawing/2014/main" id="{A7E1460C-EEA5-C240-9D0A-C1D75CAE5622}"/>
              </a:ext>
            </a:extLst>
          </p:cNvPr>
          <p:cNvGraphicFramePr>
            <a:graphicFrameLocks noGrp="1"/>
          </p:cNvGraphicFramePr>
          <p:nvPr>
            <p:extLst>
              <p:ext uri="{D42A27DB-BD31-4B8C-83A1-F6EECF244321}">
                <p14:modId xmlns:p14="http://schemas.microsoft.com/office/powerpoint/2010/main" val="3929461989"/>
              </p:ext>
            </p:extLst>
          </p:nvPr>
        </p:nvGraphicFramePr>
        <p:xfrm>
          <a:off x="4625376" y="4197091"/>
          <a:ext cx="2296680" cy="243840"/>
        </p:xfrm>
        <a:graphic>
          <a:graphicData uri="http://schemas.openxmlformats.org/drawingml/2006/table">
            <a:tbl>
              <a:tblPr firstRow="1" bandRow="1">
                <a:tableStyleId>{5C22544A-7EE6-4342-B048-85BDC9FD1C3A}</a:tableStyleId>
              </a:tblPr>
              <a:tblGrid>
                <a:gridCol w="765560">
                  <a:extLst>
                    <a:ext uri="{9D8B030D-6E8A-4147-A177-3AD203B41FA5}">
                      <a16:colId xmlns:a16="http://schemas.microsoft.com/office/drawing/2014/main" val="2195679537"/>
                    </a:ext>
                  </a:extLst>
                </a:gridCol>
                <a:gridCol w="765560">
                  <a:extLst>
                    <a:ext uri="{9D8B030D-6E8A-4147-A177-3AD203B41FA5}">
                      <a16:colId xmlns:a16="http://schemas.microsoft.com/office/drawing/2014/main" val="268753912"/>
                    </a:ext>
                  </a:extLst>
                </a:gridCol>
                <a:gridCol w="765560">
                  <a:extLst>
                    <a:ext uri="{9D8B030D-6E8A-4147-A177-3AD203B41FA5}">
                      <a16:colId xmlns:a16="http://schemas.microsoft.com/office/drawing/2014/main" val="1168971552"/>
                    </a:ext>
                  </a:extLst>
                </a:gridCol>
              </a:tblGrid>
              <a:tr h="203200">
                <a:tc>
                  <a:txBody>
                    <a:bodyPr/>
                    <a:lstStyle/>
                    <a:p>
                      <a:r>
                        <a:rPr lang="en-US" altLang="zh-Hans" sz="1600" dirty="0">
                          <a:solidFill>
                            <a:srgbClr val="FF0000"/>
                          </a:solidFill>
                        </a:rPr>
                        <a:t>……</a:t>
                      </a:r>
                      <a:endParaRPr 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600" dirty="0">
                          <a:solidFill>
                            <a:srgbClr val="FF0000"/>
                          </a:solidFill>
                        </a:rPr>
                        <a:t>packet</a:t>
                      </a:r>
                      <a:r>
                        <a:rPr lang="zh-Hans" altLang="en-US" sz="1600" dirty="0">
                          <a:solidFill>
                            <a:srgbClr val="FF0000"/>
                          </a:solidFill>
                        </a:rPr>
                        <a:t> </a:t>
                      </a:r>
                      <a:r>
                        <a:rPr lang="en-US" altLang="zh-Hans" sz="1600" dirty="0">
                          <a:solidFill>
                            <a:srgbClr val="FF0000"/>
                          </a:solidFill>
                        </a:rPr>
                        <a:t>2</a:t>
                      </a:r>
                      <a:endParaRPr 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600" dirty="0">
                          <a:solidFill>
                            <a:srgbClr val="FF0000"/>
                          </a:solidFill>
                        </a:rPr>
                        <a:t>packet</a:t>
                      </a:r>
                      <a:r>
                        <a:rPr lang="zh-Hans" altLang="en-US" sz="1600" dirty="0">
                          <a:solidFill>
                            <a:srgbClr val="FF0000"/>
                          </a:solidFill>
                        </a:rPr>
                        <a:t> </a:t>
                      </a:r>
                      <a:r>
                        <a:rPr lang="en-US" altLang="zh-Hans" sz="1600" dirty="0">
                          <a:solidFill>
                            <a:srgbClr val="FF0000"/>
                          </a:solidFill>
                        </a:rPr>
                        <a:t>1</a:t>
                      </a:r>
                      <a:endParaRPr 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434436"/>
                  </a:ext>
                </a:extLst>
              </a:tr>
            </a:tbl>
          </a:graphicData>
        </a:graphic>
      </p:graphicFrame>
      <p:sp>
        <p:nvSpPr>
          <p:cNvPr id="96" name="Oval 95">
            <a:extLst>
              <a:ext uri="{FF2B5EF4-FFF2-40B4-BE49-F238E27FC236}">
                <a16:creationId xmlns:a16="http://schemas.microsoft.com/office/drawing/2014/main" id="{075222CE-0396-3E40-A44F-C8E2F1F3CDB8}"/>
              </a:ext>
            </a:extLst>
          </p:cNvPr>
          <p:cNvSpPr/>
          <p:nvPr/>
        </p:nvSpPr>
        <p:spPr>
          <a:xfrm>
            <a:off x="872515" y="451433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a:p>
        </p:txBody>
      </p:sp>
      <p:sp>
        <p:nvSpPr>
          <p:cNvPr id="97" name="Rectangle 96">
            <a:extLst>
              <a:ext uri="{FF2B5EF4-FFF2-40B4-BE49-F238E27FC236}">
                <a16:creationId xmlns:a16="http://schemas.microsoft.com/office/drawing/2014/main" id="{BBDF374A-AFD5-B84D-B515-20B66BF2993B}"/>
              </a:ext>
            </a:extLst>
          </p:cNvPr>
          <p:cNvSpPr/>
          <p:nvPr/>
        </p:nvSpPr>
        <p:spPr>
          <a:xfrm>
            <a:off x="497560" y="4655458"/>
            <a:ext cx="862737" cy="400110"/>
          </a:xfrm>
          <a:prstGeom prst="rect">
            <a:avLst/>
          </a:prstGeom>
        </p:spPr>
        <p:txBody>
          <a:bodyPr wrap="none">
            <a:spAutoFit/>
          </a:bodyPr>
          <a:lstStyle/>
          <a:p>
            <a:r>
              <a:rPr lang="en-US" altLang="zh-Hans" sz="2000" i="1" dirty="0"/>
              <a:t>source</a:t>
            </a:r>
            <a:endParaRPr lang="en-US" sz="2000" dirty="0"/>
          </a:p>
        </p:txBody>
      </p:sp>
      <p:sp>
        <p:nvSpPr>
          <p:cNvPr id="98" name="Rectangle 97">
            <a:extLst>
              <a:ext uri="{FF2B5EF4-FFF2-40B4-BE49-F238E27FC236}">
                <a16:creationId xmlns:a16="http://schemas.microsoft.com/office/drawing/2014/main" id="{C4FAF402-E39B-AE4A-87B5-8660F62305EE}"/>
              </a:ext>
            </a:extLst>
          </p:cNvPr>
          <p:cNvSpPr/>
          <p:nvPr/>
        </p:nvSpPr>
        <p:spPr>
          <a:xfrm>
            <a:off x="1980935" y="4705290"/>
            <a:ext cx="314510" cy="400110"/>
          </a:xfrm>
          <a:prstGeom prst="rect">
            <a:avLst/>
          </a:prstGeom>
        </p:spPr>
        <p:txBody>
          <a:bodyPr wrap="none">
            <a:spAutoFit/>
          </a:bodyPr>
          <a:lstStyle/>
          <a:p>
            <a:r>
              <a:rPr lang="en-US" sz="2000" dirty="0"/>
              <a:t>1</a:t>
            </a:r>
          </a:p>
        </p:txBody>
      </p:sp>
      <p:sp>
        <p:nvSpPr>
          <p:cNvPr id="99" name="Rectangle 98">
            <a:extLst>
              <a:ext uri="{FF2B5EF4-FFF2-40B4-BE49-F238E27FC236}">
                <a16:creationId xmlns:a16="http://schemas.microsoft.com/office/drawing/2014/main" id="{78B1DE17-6B0E-1646-9E18-218CF637F743}"/>
              </a:ext>
            </a:extLst>
          </p:cNvPr>
          <p:cNvSpPr/>
          <p:nvPr/>
        </p:nvSpPr>
        <p:spPr>
          <a:xfrm>
            <a:off x="3053997" y="4683377"/>
            <a:ext cx="314510" cy="400110"/>
          </a:xfrm>
          <a:prstGeom prst="rect">
            <a:avLst/>
          </a:prstGeom>
        </p:spPr>
        <p:txBody>
          <a:bodyPr wrap="none">
            <a:spAutoFit/>
          </a:bodyPr>
          <a:lstStyle/>
          <a:p>
            <a:r>
              <a:rPr lang="en-US" sz="2000" dirty="0"/>
              <a:t>2</a:t>
            </a:r>
          </a:p>
        </p:txBody>
      </p:sp>
      <p:sp>
        <p:nvSpPr>
          <p:cNvPr id="100" name="Rectangle 99">
            <a:extLst>
              <a:ext uri="{FF2B5EF4-FFF2-40B4-BE49-F238E27FC236}">
                <a16:creationId xmlns:a16="http://schemas.microsoft.com/office/drawing/2014/main" id="{46C49794-D740-874E-861A-136599BFDCA6}"/>
              </a:ext>
            </a:extLst>
          </p:cNvPr>
          <p:cNvSpPr/>
          <p:nvPr/>
        </p:nvSpPr>
        <p:spPr>
          <a:xfrm>
            <a:off x="4895204" y="4679758"/>
            <a:ext cx="500457" cy="400110"/>
          </a:xfrm>
          <a:prstGeom prst="rect">
            <a:avLst/>
          </a:prstGeom>
        </p:spPr>
        <p:txBody>
          <a:bodyPr wrap="none">
            <a:spAutoFit/>
          </a:bodyPr>
          <a:lstStyle/>
          <a:p>
            <a:pPr algn="ctr"/>
            <a:r>
              <a:rPr lang="en-US" sz="2000" dirty="0"/>
              <a:t>k-1</a:t>
            </a:r>
            <a:endParaRPr lang="en-SG" sz="2000" dirty="0"/>
          </a:p>
        </p:txBody>
      </p:sp>
      <p:sp>
        <p:nvSpPr>
          <p:cNvPr id="101" name="Rectangle 100">
            <a:extLst>
              <a:ext uri="{FF2B5EF4-FFF2-40B4-BE49-F238E27FC236}">
                <a16:creationId xmlns:a16="http://schemas.microsoft.com/office/drawing/2014/main" id="{3AF111FC-1110-374B-8416-D1F1553CB785}"/>
              </a:ext>
            </a:extLst>
          </p:cNvPr>
          <p:cNvSpPr/>
          <p:nvPr/>
        </p:nvSpPr>
        <p:spPr>
          <a:xfrm>
            <a:off x="5829786" y="4647596"/>
            <a:ext cx="1351973" cy="400110"/>
          </a:xfrm>
          <a:prstGeom prst="rect">
            <a:avLst/>
          </a:prstGeom>
        </p:spPr>
        <p:txBody>
          <a:bodyPr wrap="none">
            <a:spAutoFit/>
          </a:bodyPr>
          <a:lstStyle/>
          <a:p>
            <a:pPr algn="ctr"/>
            <a:r>
              <a:rPr lang="en-US" altLang="zh-Hans" sz="2000" i="1" dirty="0"/>
              <a:t>destination</a:t>
            </a:r>
            <a:endParaRPr lang="en-SG" sz="2000" i="1" dirty="0"/>
          </a:p>
        </p:txBody>
      </p:sp>
      <p:sp>
        <p:nvSpPr>
          <p:cNvPr id="102" name="Oval 101">
            <a:extLst>
              <a:ext uri="{FF2B5EF4-FFF2-40B4-BE49-F238E27FC236}">
                <a16:creationId xmlns:a16="http://schemas.microsoft.com/office/drawing/2014/main" id="{836B8AAF-0E05-AF49-B605-EC56C3DB47A6}"/>
              </a:ext>
            </a:extLst>
          </p:cNvPr>
          <p:cNvSpPr/>
          <p:nvPr/>
        </p:nvSpPr>
        <p:spPr>
          <a:xfrm>
            <a:off x="2016293" y="450857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3" name="Oval 102">
            <a:extLst>
              <a:ext uri="{FF2B5EF4-FFF2-40B4-BE49-F238E27FC236}">
                <a16:creationId xmlns:a16="http://schemas.microsoft.com/office/drawing/2014/main" id="{19A7D357-0515-404F-964D-E751EE9434F1}"/>
              </a:ext>
            </a:extLst>
          </p:cNvPr>
          <p:cNvSpPr/>
          <p:nvPr/>
        </p:nvSpPr>
        <p:spPr>
          <a:xfrm>
            <a:off x="3097017" y="451305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4" name="Oval 103">
            <a:extLst>
              <a:ext uri="{FF2B5EF4-FFF2-40B4-BE49-F238E27FC236}">
                <a16:creationId xmlns:a16="http://schemas.microsoft.com/office/drawing/2014/main" id="{35F89178-FD22-CE47-9564-2450274BF802}"/>
              </a:ext>
            </a:extLst>
          </p:cNvPr>
          <p:cNvSpPr/>
          <p:nvPr/>
        </p:nvSpPr>
        <p:spPr>
          <a:xfrm>
            <a:off x="4957193" y="449476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5" name="Oval 104">
            <a:extLst>
              <a:ext uri="{FF2B5EF4-FFF2-40B4-BE49-F238E27FC236}">
                <a16:creationId xmlns:a16="http://schemas.microsoft.com/office/drawing/2014/main" id="{BCA82329-25FE-3A41-9084-D9F5CFF7D07D}"/>
              </a:ext>
            </a:extLst>
          </p:cNvPr>
          <p:cNvSpPr/>
          <p:nvPr/>
        </p:nvSpPr>
        <p:spPr>
          <a:xfrm>
            <a:off x="6078383" y="450591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06" name="Straight Connector 105">
            <a:extLst>
              <a:ext uri="{FF2B5EF4-FFF2-40B4-BE49-F238E27FC236}">
                <a16:creationId xmlns:a16="http://schemas.microsoft.com/office/drawing/2014/main" id="{3158F57B-A515-D842-A56F-56E97F1E6B95}"/>
              </a:ext>
            </a:extLst>
          </p:cNvPr>
          <p:cNvCxnSpPr>
            <a:cxnSpLocks/>
          </p:cNvCxnSpPr>
          <p:nvPr/>
        </p:nvCxnSpPr>
        <p:spPr>
          <a:xfrm>
            <a:off x="1025693" y="6002323"/>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3FD2C2F-E10A-B948-9C41-6594DAAE038D}"/>
              </a:ext>
            </a:extLst>
          </p:cNvPr>
          <p:cNvCxnSpPr>
            <a:cxnSpLocks/>
          </p:cNvCxnSpPr>
          <p:nvPr/>
        </p:nvCxnSpPr>
        <p:spPr>
          <a:xfrm>
            <a:off x="2146852" y="6018989"/>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73B99B7-AB33-3141-B79E-5B98D2B67AFC}"/>
              </a:ext>
            </a:extLst>
          </p:cNvPr>
          <p:cNvCxnSpPr>
            <a:cxnSpLocks/>
          </p:cNvCxnSpPr>
          <p:nvPr/>
        </p:nvCxnSpPr>
        <p:spPr>
          <a:xfrm flipV="1">
            <a:off x="3307896" y="6002323"/>
            <a:ext cx="555911" cy="32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6B264D3-440C-8D4E-B013-9CF22893CD98}"/>
              </a:ext>
            </a:extLst>
          </p:cNvPr>
          <p:cNvCxnSpPr>
            <a:cxnSpLocks/>
          </p:cNvCxnSpPr>
          <p:nvPr/>
        </p:nvCxnSpPr>
        <p:spPr>
          <a:xfrm flipV="1">
            <a:off x="4347593" y="6000703"/>
            <a:ext cx="636286" cy="6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8A65D3F-D21E-924B-A6EC-AE98414FCCF3}"/>
              </a:ext>
            </a:extLst>
          </p:cNvPr>
          <p:cNvCxnSpPr>
            <a:cxnSpLocks/>
          </p:cNvCxnSpPr>
          <p:nvPr/>
        </p:nvCxnSpPr>
        <p:spPr>
          <a:xfrm>
            <a:off x="5185793" y="6013145"/>
            <a:ext cx="1051320" cy="121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B0BA93A-D42B-F743-9D27-2960530FDEA6}"/>
              </a:ext>
            </a:extLst>
          </p:cNvPr>
          <p:cNvSpPr txBox="1"/>
          <p:nvPr/>
        </p:nvSpPr>
        <p:spPr>
          <a:xfrm>
            <a:off x="3782423" y="5775179"/>
            <a:ext cx="990600" cy="400110"/>
          </a:xfrm>
          <a:prstGeom prst="rect">
            <a:avLst/>
          </a:prstGeom>
          <a:noFill/>
        </p:spPr>
        <p:txBody>
          <a:bodyPr wrap="square" rtlCol="0">
            <a:spAutoFit/>
          </a:bodyPr>
          <a:lstStyle/>
          <a:p>
            <a:r>
              <a:rPr lang="en-US" sz="2000" dirty="0"/>
              <a:t>……</a:t>
            </a:r>
            <a:endParaRPr lang="en-SG" sz="2000" dirty="0"/>
          </a:p>
        </p:txBody>
      </p:sp>
      <p:graphicFrame>
        <p:nvGraphicFramePr>
          <p:cNvPr id="112" name="Table 111">
            <a:extLst>
              <a:ext uri="{FF2B5EF4-FFF2-40B4-BE49-F238E27FC236}">
                <a16:creationId xmlns:a16="http://schemas.microsoft.com/office/drawing/2014/main" id="{47EA6E40-0030-4543-8A4B-CCBCAE4D1D32}"/>
              </a:ext>
            </a:extLst>
          </p:cNvPr>
          <p:cNvGraphicFramePr>
            <a:graphicFrameLocks noGrp="1"/>
          </p:cNvGraphicFramePr>
          <p:nvPr>
            <p:extLst>
              <p:ext uri="{D42A27DB-BD31-4B8C-83A1-F6EECF244321}">
                <p14:modId xmlns:p14="http://schemas.microsoft.com/office/powerpoint/2010/main" val="3651210868"/>
              </p:ext>
            </p:extLst>
          </p:nvPr>
        </p:nvGraphicFramePr>
        <p:xfrm>
          <a:off x="6237720" y="5607260"/>
          <a:ext cx="2296680" cy="243840"/>
        </p:xfrm>
        <a:graphic>
          <a:graphicData uri="http://schemas.openxmlformats.org/drawingml/2006/table">
            <a:tbl>
              <a:tblPr firstRow="1" bandRow="1">
                <a:tableStyleId>{5C22544A-7EE6-4342-B048-85BDC9FD1C3A}</a:tableStyleId>
              </a:tblPr>
              <a:tblGrid>
                <a:gridCol w="765560">
                  <a:extLst>
                    <a:ext uri="{9D8B030D-6E8A-4147-A177-3AD203B41FA5}">
                      <a16:colId xmlns:a16="http://schemas.microsoft.com/office/drawing/2014/main" val="2195679537"/>
                    </a:ext>
                  </a:extLst>
                </a:gridCol>
                <a:gridCol w="765560">
                  <a:extLst>
                    <a:ext uri="{9D8B030D-6E8A-4147-A177-3AD203B41FA5}">
                      <a16:colId xmlns:a16="http://schemas.microsoft.com/office/drawing/2014/main" val="268753912"/>
                    </a:ext>
                  </a:extLst>
                </a:gridCol>
                <a:gridCol w="765560">
                  <a:extLst>
                    <a:ext uri="{9D8B030D-6E8A-4147-A177-3AD203B41FA5}">
                      <a16:colId xmlns:a16="http://schemas.microsoft.com/office/drawing/2014/main" val="1168971552"/>
                    </a:ext>
                  </a:extLst>
                </a:gridCol>
              </a:tblGrid>
              <a:tr h="203200">
                <a:tc>
                  <a:txBody>
                    <a:bodyPr/>
                    <a:lstStyle/>
                    <a:p>
                      <a:r>
                        <a:rPr lang="en-US" altLang="zh-Hans" sz="1600" dirty="0">
                          <a:solidFill>
                            <a:srgbClr val="FF0000"/>
                          </a:solidFill>
                        </a:rPr>
                        <a:t>……</a:t>
                      </a:r>
                      <a:endParaRPr 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600" dirty="0">
                          <a:solidFill>
                            <a:srgbClr val="FF0000"/>
                          </a:solidFill>
                        </a:rPr>
                        <a:t>packet</a:t>
                      </a:r>
                      <a:r>
                        <a:rPr lang="zh-Hans" altLang="en-US" sz="1600" dirty="0">
                          <a:solidFill>
                            <a:srgbClr val="FF0000"/>
                          </a:solidFill>
                        </a:rPr>
                        <a:t> </a:t>
                      </a:r>
                      <a:r>
                        <a:rPr lang="en-US" altLang="zh-Hans" sz="1600" dirty="0">
                          <a:solidFill>
                            <a:srgbClr val="FF0000"/>
                          </a:solidFill>
                        </a:rPr>
                        <a:t>2</a:t>
                      </a:r>
                      <a:endParaRPr 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sz="1600" dirty="0">
                          <a:solidFill>
                            <a:srgbClr val="FF0000"/>
                          </a:solidFill>
                        </a:rPr>
                        <a:t>packet</a:t>
                      </a:r>
                      <a:r>
                        <a:rPr lang="zh-Hans" altLang="en-US" sz="1600" dirty="0">
                          <a:solidFill>
                            <a:srgbClr val="FF0000"/>
                          </a:solidFill>
                        </a:rPr>
                        <a:t> </a:t>
                      </a:r>
                      <a:r>
                        <a:rPr lang="en-US" altLang="zh-Hans" sz="1600" dirty="0">
                          <a:solidFill>
                            <a:srgbClr val="FF0000"/>
                          </a:solidFill>
                        </a:rPr>
                        <a:t>1</a:t>
                      </a:r>
                      <a:endParaRPr lang="en-US" sz="1600" dirty="0">
                        <a:solidFill>
                          <a:srgbClr val="FF0000"/>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7434436"/>
                  </a:ext>
                </a:extLst>
              </a:tr>
            </a:tbl>
          </a:graphicData>
        </a:graphic>
      </p:graphicFrame>
      <p:sp>
        <p:nvSpPr>
          <p:cNvPr id="113" name="Oval 112">
            <a:extLst>
              <a:ext uri="{FF2B5EF4-FFF2-40B4-BE49-F238E27FC236}">
                <a16:creationId xmlns:a16="http://schemas.microsoft.com/office/drawing/2014/main" id="{A01F90AB-B351-7D49-8313-63A6ECC61688}"/>
              </a:ext>
            </a:extLst>
          </p:cNvPr>
          <p:cNvSpPr/>
          <p:nvPr/>
        </p:nvSpPr>
        <p:spPr>
          <a:xfrm>
            <a:off x="872515" y="592450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a:p>
        </p:txBody>
      </p:sp>
      <p:sp>
        <p:nvSpPr>
          <p:cNvPr id="114" name="Rectangle 113">
            <a:extLst>
              <a:ext uri="{FF2B5EF4-FFF2-40B4-BE49-F238E27FC236}">
                <a16:creationId xmlns:a16="http://schemas.microsoft.com/office/drawing/2014/main" id="{ABDADCFC-3867-0C41-9F9E-2FAAC6DF8AF3}"/>
              </a:ext>
            </a:extLst>
          </p:cNvPr>
          <p:cNvSpPr/>
          <p:nvPr/>
        </p:nvSpPr>
        <p:spPr>
          <a:xfrm>
            <a:off x="497560" y="6065627"/>
            <a:ext cx="862737" cy="400110"/>
          </a:xfrm>
          <a:prstGeom prst="rect">
            <a:avLst/>
          </a:prstGeom>
        </p:spPr>
        <p:txBody>
          <a:bodyPr wrap="none">
            <a:spAutoFit/>
          </a:bodyPr>
          <a:lstStyle/>
          <a:p>
            <a:r>
              <a:rPr lang="en-US" altLang="zh-Hans" sz="2000" i="1" dirty="0"/>
              <a:t>source</a:t>
            </a:r>
            <a:endParaRPr lang="en-US" sz="2000" dirty="0"/>
          </a:p>
        </p:txBody>
      </p:sp>
      <p:sp>
        <p:nvSpPr>
          <p:cNvPr id="115" name="Rectangle 114">
            <a:extLst>
              <a:ext uri="{FF2B5EF4-FFF2-40B4-BE49-F238E27FC236}">
                <a16:creationId xmlns:a16="http://schemas.microsoft.com/office/drawing/2014/main" id="{46C65524-CF92-954D-B5D8-4C2771D99E08}"/>
              </a:ext>
            </a:extLst>
          </p:cNvPr>
          <p:cNvSpPr/>
          <p:nvPr/>
        </p:nvSpPr>
        <p:spPr>
          <a:xfrm>
            <a:off x="1980935" y="6115459"/>
            <a:ext cx="314510" cy="400110"/>
          </a:xfrm>
          <a:prstGeom prst="rect">
            <a:avLst/>
          </a:prstGeom>
        </p:spPr>
        <p:txBody>
          <a:bodyPr wrap="none">
            <a:spAutoFit/>
          </a:bodyPr>
          <a:lstStyle/>
          <a:p>
            <a:r>
              <a:rPr lang="en-US" sz="2000" dirty="0"/>
              <a:t>1</a:t>
            </a:r>
          </a:p>
        </p:txBody>
      </p:sp>
      <p:sp>
        <p:nvSpPr>
          <p:cNvPr id="116" name="Rectangle 115">
            <a:extLst>
              <a:ext uri="{FF2B5EF4-FFF2-40B4-BE49-F238E27FC236}">
                <a16:creationId xmlns:a16="http://schemas.microsoft.com/office/drawing/2014/main" id="{5E47AF00-B8A9-8A4C-86FE-19A1BEADC678}"/>
              </a:ext>
            </a:extLst>
          </p:cNvPr>
          <p:cNvSpPr/>
          <p:nvPr/>
        </p:nvSpPr>
        <p:spPr>
          <a:xfrm>
            <a:off x="3053997" y="6093546"/>
            <a:ext cx="314510" cy="400110"/>
          </a:xfrm>
          <a:prstGeom prst="rect">
            <a:avLst/>
          </a:prstGeom>
        </p:spPr>
        <p:txBody>
          <a:bodyPr wrap="none">
            <a:spAutoFit/>
          </a:bodyPr>
          <a:lstStyle/>
          <a:p>
            <a:r>
              <a:rPr lang="en-US" sz="2000" dirty="0"/>
              <a:t>2</a:t>
            </a:r>
          </a:p>
        </p:txBody>
      </p:sp>
      <p:sp>
        <p:nvSpPr>
          <p:cNvPr id="117" name="Rectangle 116">
            <a:extLst>
              <a:ext uri="{FF2B5EF4-FFF2-40B4-BE49-F238E27FC236}">
                <a16:creationId xmlns:a16="http://schemas.microsoft.com/office/drawing/2014/main" id="{8454AABA-B2F1-624B-A8D4-D6B8E7D213AD}"/>
              </a:ext>
            </a:extLst>
          </p:cNvPr>
          <p:cNvSpPr/>
          <p:nvPr/>
        </p:nvSpPr>
        <p:spPr>
          <a:xfrm>
            <a:off x="4895204" y="6089927"/>
            <a:ext cx="500457" cy="400110"/>
          </a:xfrm>
          <a:prstGeom prst="rect">
            <a:avLst/>
          </a:prstGeom>
        </p:spPr>
        <p:txBody>
          <a:bodyPr wrap="none">
            <a:spAutoFit/>
          </a:bodyPr>
          <a:lstStyle/>
          <a:p>
            <a:pPr algn="ctr"/>
            <a:r>
              <a:rPr lang="en-US" sz="2000" dirty="0"/>
              <a:t>k-1</a:t>
            </a:r>
            <a:endParaRPr lang="en-SG" sz="2000" dirty="0"/>
          </a:p>
        </p:txBody>
      </p:sp>
      <p:sp>
        <p:nvSpPr>
          <p:cNvPr id="118" name="Rectangle 117">
            <a:extLst>
              <a:ext uri="{FF2B5EF4-FFF2-40B4-BE49-F238E27FC236}">
                <a16:creationId xmlns:a16="http://schemas.microsoft.com/office/drawing/2014/main" id="{9064601E-77E7-C34A-B3E6-A00A3B01F829}"/>
              </a:ext>
            </a:extLst>
          </p:cNvPr>
          <p:cNvSpPr/>
          <p:nvPr/>
        </p:nvSpPr>
        <p:spPr>
          <a:xfrm>
            <a:off x="5829786" y="6057765"/>
            <a:ext cx="1351973" cy="400110"/>
          </a:xfrm>
          <a:prstGeom prst="rect">
            <a:avLst/>
          </a:prstGeom>
        </p:spPr>
        <p:txBody>
          <a:bodyPr wrap="none">
            <a:spAutoFit/>
          </a:bodyPr>
          <a:lstStyle/>
          <a:p>
            <a:pPr algn="ctr"/>
            <a:r>
              <a:rPr lang="en-US" altLang="zh-Hans" sz="2000" i="1" dirty="0"/>
              <a:t>destination</a:t>
            </a:r>
            <a:endParaRPr lang="en-SG" sz="2000" i="1" dirty="0"/>
          </a:p>
        </p:txBody>
      </p:sp>
      <p:sp>
        <p:nvSpPr>
          <p:cNvPr id="119" name="Oval 118">
            <a:extLst>
              <a:ext uri="{FF2B5EF4-FFF2-40B4-BE49-F238E27FC236}">
                <a16:creationId xmlns:a16="http://schemas.microsoft.com/office/drawing/2014/main" id="{3327C7AE-4E82-CF48-8394-C3331D89C10C}"/>
              </a:ext>
            </a:extLst>
          </p:cNvPr>
          <p:cNvSpPr/>
          <p:nvPr/>
        </p:nvSpPr>
        <p:spPr>
          <a:xfrm>
            <a:off x="2016293" y="591874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0" name="Oval 119">
            <a:extLst>
              <a:ext uri="{FF2B5EF4-FFF2-40B4-BE49-F238E27FC236}">
                <a16:creationId xmlns:a16="http://schemas.microsoft.com/office/drawing/2014/main" id="{0AE63E2C-871C-0F49-9C75-F80D31DA2A19}"/>
              </a:ext>
            </a:extLst>
          </p:cNvPr>
          <p:cNvSpPr/>
          <p:nvPr/>
        </p:nvSpPr>
        <p:spPr>
          <a:xfrm>
            <a:off x="3097017" y="592322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1" name="Oval 120">
            <a:extLst>
              <a:ext uri="{FF2B5EF4-FFF2-40B4-BE49-F238E27FC236}">
                <a16:creationId xmlns:a16="http://schemas.microsoft.com/office/drawing/2014/main" id="{591C1C00-318C-9548-A9EF-290C5327D010}"/>
              </a:ext>
            </a:extLst>
          </p:cNvPr>
          <p:cNvSpPr/>
          <p:nvPr/>
        </p:nvSpPr>
        <p:spPr>
          <a:xfrm>
            <a:off x="4957193" y="59049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2" name="Oval 121">
            <a:extLst>
              <a:ext uri="{FF2B5EF4-FFF2-40B4-BE49-F238E27FC236}">
                <a16:creationId xmlns:a16="http://schemas.microsoft.com/office/drawing/2014/main" id="{84AB775F-8A4A-3D4D-9193-A0D974A44885}"/>
              </a:ext>
            </a:extLst>
          </p:cNvPr>
          <p:cNvSpPr/>
          <p:nvPr/>
        </p:nvSpPr>
        <p:spPr>
          <a:xfrm>
            <a:off x="6078383" y="591608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TextBox 70">
            <a:extLst>
              <a:ext uri="{FF2B5EF4-FFF2-40B4-BE49-F238E27FC236}">
                <a16:creationId xmlns:a16="http://schemas.microsoft.com/office/drawing/2014/main" id="{9DF79B6D-CD98-42FF-9585-953560D435D7}"/>
              </a:ext>
            </a:extLst>
          </p:cNvPr>
          <p:cNvSpPr txBox="1"/>
          <p:nvPr/>
        </p:nvSpPr>
        <p:spPr>
          <a:xfrm>
            <a:off x="72619" y="-89693"/>
            <a:ext cx="5199786" cy="523220"/>
          </a:xfrm>
          <a:prstGeom prst="rect">
            <a:avLst/>
          </a:prstGeom>
          <a:noFill/>
        </p:spPr>
        <p:txBody>
          <a:bodyPr wrap="square" rtlCol="0">
            <a:spAutoFit/>
          </a:bodyPr>
          <a:lstStyle/>
          <a:p>
            <a:r>
              <a:rPr lang="en-US" sz="2800" b="1" dirty="0">
                <a:solidFill>
                  <a:srgbClr val="FF0000"/>
                </a:solidFill>
              </a:rPr>
              <a:t>Question 5’s Answer —— Slide 2: </a:t>
            </a:r>
          </a:p>
        </p:txBody>
      </p:sp>
    </p:spTree>
    <p:extLst>
      <p:ext uri="{BB962C8B-B14F-4D97-AF65-F5344CB8AC3E}">
        <p14:creationId xmlns:p14="http://schemas.microsoft.com/office/powerpoint/2010/main" val="94678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
                                            <p:txEl>
                                              <p:pRg st="9" end="9"/>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9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9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9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9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9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0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0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9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0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03"/>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90"/>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9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05"/>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3">
                                            <p:txEl>
                                              <p:pRg st="12" end="12"/>
                                            </p:txEl>
                                          </p:spTgt>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06"/>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07"/>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08"/>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0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10"/>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11"/>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12"/>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13"/>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14"/>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15"/>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06"/>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16"/>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17"/>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18"/>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19"/>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20"/>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2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07"/>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08"/>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09"/>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10"/>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22"/>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animBg="1"/>
      <p:bldP spid="28" grpId="0"/>
      <p:bldP spid="29" grpId="0"/>
      <p:bldP spid="30" grpId="0"/>
      <p:bldP spid="31" grpId="0"/>
      <p:bldP spid="32" grpId="0"/>
      <p:bldP spid="33" grpId="0" animBg="1"/>
      <p:bldP spid="34" grpId="0" animBg="1"/>
      <p:bldP spid="35" grpId="0" animBg="1"/>
      <p:bldP spid="36" grpId="0" animBg="1"/>
      <p:bldP spid="77" grpId="0"/>
      <p:bldP spid="79" grpId="0" animBg="1"/>
      <p:bldP spid="80" grpId="0"/>
      <p:bldP spid="81" grpId="0"/>
      <p:bldP spid="82" grpId="0"/>
      <p:bldP spid="83" grpId="0"/>
      <p:bldP spid="84" grpId="0"/>
      <p:bldP spid="85" grpId="0" animBg="1"/>
      <p:bldP spid="86" grpId="0" animBg="1"/>
      <p:bldP spid="87" grpId="0" animBg="1"/>
      <p:bldP spid="88" grpId="0" animBg="1"/>
      <p:bldP spid="94" grpId="0"/>
      <p:bldP spid="96" grpId="0" animBg="1"/>
      <p:bldP spid="97" grpId="0"/>
      <p:bldP spid="98" grpId="0"/>
      <p:bldP spid="99" grpId="0"/>
      <p:bldP spid="100" grpId="0"/>
      <p:bldP spid="101" grpId="0"/>
      <p:bldP spid="102" grpId="0" animBg="1"/>
      <p:bldP spid="103" grpId="0" animBg="1"/>
      <p:bldP spid="104" grpId="0" animBg="1"/>
      <p:bldP spid="105" grpId="0" animBg="1"/>
      <p:bldP spid="111" grpId="0"/>
      <p:bldP spid="113" grpId="0" animBg="1"/>
      <p:bldP spid="114" grpId="0"/>
      <p:bldP spid="115" grpId="0"/>
      <p:bldP spid="116" grpId="0"/>
      <p:bldP spid="117" grpId="0"/>
      <p:bldP spid="118" grpId="0"/>
      <p:bldP spid="119" grpId="0" animBg="1"/>
      <p:bldP spid="120" grpId="0" animBg="1"/>
      <p:bldP spid="121" grpId="0" animBg="1"/>
      <p:bldP spid="1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54B407-F7CA-2B40-9FF6-B4874F66CAF2}"/>
              </a:ext>
            </a:extLst>
          </p:cNvPr>
          <p:cNvSpPr>
            <a:spLocks noGrp="1"/>
          </p:cNvSpPr>
          <p:nvPr>
            <p:ph idx="1"/>
          </p:nvPr>
        </p:nvSpPr>
        <p:spPr>
          <a:xfrm>
            <a:off x="457200" y="1600200"/>
            <a:ext cx="8915400" cy="5105400"/>
          </a:xfrm>
        </p:spPr>
        <p:txBody>
          <a:bodyPr>
            <a:normAutofit/>
          </a:bodyPr>
          <a:lstStyle/>
          <a:p>
            <a:r>
              <a:rPr lang="en-US" dirty="0"/>
              <a:t>With </a:t>
            </a:r>
            <a:r>
              <a:rPr lang="en-US" dirty="0">
                <a:solidFill>
                  <a:srgbClr val="FF0000"/>
                </a:solidFill>
              </a:rPr>
              <a:t>circuit switching</a:t>
            </a:r>
            <a:r>
              <a:rPr lang="en-US" dirty="0"/>
              <a:t>,</a:t>
            </a:r>
            <a:r>
              <a:rPr lang="zh-Hans" altLang="en-US" dirty="0"/>
              <a:t> </a:t>
            </a:r>
            <a:r>
              <a:rPr lang="en-US" dirty="0"/>
              <a:t>the total delay is </a:t>
            </a:r>
            <a:br>
              <a:rPr lang="en-US" dirty="0"/>
            </a:br>
            <a:r>
              <a:rPr lang="en-US" i="1" dirty="0">
                <a:solidFill>
                  <a:srgbClr val="FF0000"/>
                </a:solidFill>
              </a:rPr>
              <a:t>s </a:t>
            </a:r>
            <a:r>
              <a:rPr lang="en-US" dirty="0">
                <a:solidFill>
                  <a:srgbClr val="FF0000"/>
                </a:solidFill>
              </a:rPr>
              <a:t>+ </a:t>
            </a:r>
            <a:r>
              <a:rPr lang="en-US" i="1" dirty="0">
                <a:solidFill>
                  <a:srgbClr val="FF0000"/>
                </a:solidFill>
              </a:rPr>
              <a:t>x/b </a:t>
            </a:r>
            <a:r>
              <a:rPr lang="en-US" dirty="0">
                <a:solidFill>
                  <a:srgbClr val="FF0000"/>
                </a:solidFill>
              </a:rPr>
              <a:t>+ </a:t>
            </a:r>
            <a:r>
              <a:rPr lang="en-US" i="1" dirty="0" err="1">
                <a:solidFill>
                  <a:srgbClr val="FF0000"/>
                </a:solidFill>
              </a:rPr>
              <a:t>kd</a:t>
            </a:r>
            <a:r>
              <a:rPr lang="en-US" i="1" dirty="0">
                <a:solidFill>
                  <a:srgbClr val="FF0000"/>
                </a:solidFill>
              </a:rPr>
              <a:t>. </a:t>
            </a:r>
            <a:endParaRPr lang="en-SG" dirty="0">
              <a:solidFill>
                <a:srgbClr val="FF0000"/>
              </a:solidFill>
            </a:endParaRPr>
          </a:p>
          <a:p>
            <a:endParaRPr lang="en-US" dirty="0"/>
          </a:p>
          <a:p>
            <a:r>
              <a:rPr lang="en-US" dirty="0"/>
              <a:t>With </a:t>
            </a:r>
            <a:r>
              <a:rPr lang="en-US" dirty="0">
                <a:solidFill>
                  <a:srgbClr val="FF0000"/>
                </a:solidFill>
              </a:rPr>
              <a:t>packet switching</a:t>
            </a:r>
            <a:r>
              <a:rPr lang="en-US" dirty="0"/>
              <a:t>,</a:t>
            </a:r>
            <a:r>
              <a:rPr lang="zh-Hans" altLang="en-US" dirty="0"/>
              <a:t> </a:t>
            </a:r>
            <a:r>
              <a:rPr lang="en-US" dirty="0"/>
              <a:t>the total delay is </a:t>
            </a:r>
            <a:br>
              <a:rPr lang="en-US" dirty="0"/>
            </a:br>
            <a:r>
              <a:rPr lang="en-US" i="1" dirty="0">
                <a:solidFill>
                  <a:srgbClr val="FF0000"/>
                </a:solidFill>
              </a:rPr>
              <a:t>x/b </a:t>
            </a:r>
            <a:r>
              <a:rPr lang="en-US" dirty="0">
                <a:solidFill>
                  <a:srgbClr val="FF0000"/>
                </a:solidFill>
              </a:rPr>
              <a:t>+ (</a:t>
            </a:r>
            <a:r>
              <a:rPr lang="en-US" i="1" dirty="0">
                <a:solidFill>
                  <a:srgbClr val="FF0000"/>
                </a:solidFill>
              </a:rPr>
              <a:t>k </a:t>
            </a:r>
            <a:r>
              <a:rPr lang="en-US" dirty="0">
                <a:solidFill>
                  <a:srgbClr val="FF0000"/>
                </a:solidFill>
              </a:rPr>
              <a:t>− 1)</a:t>
            </a:r>
            <a:r>
              <a:rPr lang="en-US" i="1" dirty="0">
                <a:solidFill>
                  <a:srgbClr val="FF0000"/>
                </a:solidFill>
              </a:rPr>
              <a:t>p/b </a:t>
            </a:r>
            <a:r>
              <a:rPr lang="en-US" dirty="0">
                <a:solidFill>
                  <a:srgbClr val="FF0000"/>
                </a:solidFill>
              </a:rPr>
              <a:t>+ </a:t>
            </a:r>
            <a:r>
              <a:rPr lang="en-US" i="1" dirty="0" err="1">
                <a:solidFill>
                  <a:srgbClr val="FF0000"/>
                </a:solidFill>
              </a:rPr>
              <a:t>kd</a:t>
            </a:r>
            <a:r>
              <a:rPr lang="en-US" i="1" dirty="0">
                <a:solidFill>
                  <a:srgbClr val="FF0000"/>
                </a:solidFill>
              </a:rPr>
              <a:t>. </a:t>
            </a:r>
          </a:p>
          <a:p>
            <a:endParaRPr lang="en-US" i="1" dirty="0"/>
          </a:p>
          <a:p>
            <a:r>
              <a:rPr lang="en-US" altLang="zh-Hans" dirty="0"/>
              <a:t>T</a:t>
            </a:r>
            <a:r>
              <a:rPr lang="en-US" dirty="0"/>
              <a:t>he total delay</a:t>
            </a:r>
            <a:r>
              <a:rPr lang="zh-Hans" altLang="en-US" dirty="0"/>
              <a:t> </a:t>
            </a:r>
            <a:r>
              <a:rPr lang="en-US" altLang="zh-Hans" dirty="0"/>
              <a:t>with</a:t>
            </a:r>
            <a:r>
              <a:rPr lang="zh-Hans" altLang="en-US" dirty="0"/>
              <a:t> </a:t>
            </a:r>
            <a:r>
              <a:rPr lang="en-US" dirty="0"/>
              <a:t>packet switching</a:t>
            </a:r>
            <a:r>
              <a:rPr lang="zh-Hans" altLang="en-US" dirty="0"/>
              <a:t> </a:t>
            </a:r>
            <a:r>
              <a:rPr lang="en-US" altLang="zh-Hans" dirty="0"/>
              <a:t>is</a:t>
            </a:r>
            <a:r>
              <a:rPr lang="zh-Hans" altLang="en-US" dirty="0"/>
              <a:t> </a:t>
            </a:r>
            <a:r>
              <a:rPr lang="en-US" altLang="zh-Hans" dirty="0"/>
              <a:t>smaller</a:t>
            </a:r>
            <a:br>
              <a:rPr lang="en-US" altLang="zh-Hans" dirty="0"/>
            </a:br>
            <a:r>
              <a:rPr lang="en-US" altLang="zh-Hans" dirty="0">
                <a:solidFill>
                  <a:srgbClr val="FF0000"/>
                </a:solidFill>
              </a:rPr>
              <a:t>if</a:t>
            </a:r>
            <a:r>
              <a:rPr lang="zh-Hans" altLang="en-US" dirty="0">
                <a:solidFill>
                  <a:srgbClr val="FF0000"/>
                </a:solidFill>
              </a:rPr>
              <a:t> </a:t>
            </a:r>
            <a:r>
              <a:rPr lang="en-US" i="1" dirty="0">
                <a:solidFill>
                  <a:srgbClr val="FF0000"/>
                </a:solidFill>
              </a:rPr>
              <a:t>x/b </a:t>
            </a:r>
            <a:r>
              <a:rPr lang="en-US" dirty="0">
                <a:solidFill>
                  <a:srgbClr val="FF0000"/>
                </a:solidFill>
              </a:rPr>
              <a:t>+ (</a:t>
            </a:r>
            <a:r>
              <a:rPr lang="en-US" i="1" dirty="0">
                <a:solidFill>
                  <a:srgbClr val="FF0000"/>
                </a:solidFill>
              </a:rPr>
              <a:t>k </a:t>
            </a:r>
            <a:r>
              <a:rPr lang="en-US" dirty="0">
                <a:solidFill>
                  <a:srgbClr val="FF0000"/>
                </a:solidFill>
              </a:rPr>
              <a:t>− 1)</a:t>
            </a:r>
            <a:r>
              <a:rPr lang="en-US" i="1" dirty="0">
                <a:solidFill>
                  <a:srgbClr val="FF0000"/>
                </a:solidFill>
              </a:rPr>
              <a:t>p/b </a:t>
            </a:r>
            <a:r>
              <a:rPr lang="en-US" dirty="0">
                <a:solidFill>
                  <a:srgbClr val="FF0000"/>
                </a:solidFill>
              </a:rPr>
              <a:t>+ </a:t>
            </a:r>
            <a:r>
              <a:rPr lang="en-US" i="1" dirty="0" err="1">
                <a:solidFill>
                  <a:srgbClr val="FF0000"/>
                </a:solidFill>
              </a:rPr>
              <a:t>kd</a:t>
            </a:r>
            <a:r>
              <a:rPr lang="en-US" i="1" dirty="0">
                <a:solidFill>
                  <a:srgbClr val="FF0000"/>
                </a:solidFill>
              </a:rPr>
              <a:t> </a:t>
            </a:r>
            <a:r>
              <a:rPr lang="en-US" altLang="zh-Hans" dirty="0">
                <a:solidFill>
                  <a:srgbClr val="FF0000"/>
                </a:solidFill>
              </a:rPr>
              <a:t>&lt;</a:t>
            </a:r>
            <a:r>
              <a:rPr lang="zh-Hans" altLang="en-US" dirty="0">
                <a:solidFill>
                  <a:srgbClr val="FF0000"/>
                </a:solidFill>
              </a:rPr>
              <a:t> </a:t>
            </a:r>
            <a:r>
              <a:rPr lang="en-US" i="1" dirty="0">
                <a:solidFill>
                  <a:srgbClr val="FF0000"/>
                </a:solidFill>
              </a:rPr>
              <a:t>s </a:t>
            </a:r>
            <a:r>
              <a:rPr lang="en-US" dirty="0">
                <a:solidFill>
                  <a:srgbClr val="FF0000"/>
                </a:solidFill>
              </a:rPr>
              <a:t>+ </a:t>
            </a:r>
            <a:r>
              <a:rPr lang="en-US" i="1" dirty="0">
                <a:solidFill>
                  <a:srgbClr val="FF0000"/>
                </a:solidFill>
              </a:rPr>
              <a:t>x/b </a:t>
            </a:r>
            <a:r>
              <a:rPr lang="en-US" dirty="0">
                <a:solidFill>
                  <a:srgbClr val="FF0000"/>
                </a:solidFill>
              </a:rPr>
              <a:t>+ </a:t>
            </a:r>
            <a:r>
              <a:rPr lang="en-US" i="1" dirty="0" err="1">
                <a:solidFill>
                  <a:srgbClr val="FF0000"/>
                </a:solidFill>
              </a:rPr>
              <a:t>kd</a:t>
            </a:r>
            <a:r>
              <a:rPr lang="en-US" altLang="zh-Hans" i="1" dirty="0">
                <a:solidFill>
                  <a:srgbClr val="FF0000"/>
                </a:solidFill>
              </a:rPr>
              <a:t>;</a:t>
            </a:r>
            <a:br>
              <a:rPr lang="en-US" altLang="zh-Hans" dirty="0">
                <a:solidFill>
                  <a:srgbClr val="FF0000"/>
                </a:solidFill>
              </a:rPr>
            </a:br>
            <a:r>
              <a:rPr lang="en-US" altLang="zh-Hans" dirty="0">
                <a:solidFill>
                  <a:srgbClr val="FF0000"/>
                </a:solidFill>
              </a:rPr>
              <a:t>i.e.,</a:t>
            </a:r>
            <a:r>
              <a:rPr lang="zh-Hans" altLang="en-US" dirty="0">
                <a:solidFill>
                  <a:srgbClr val="FF0000"/>
                </a:solidFill>
              </a:rPr>
              <a:t> </a:t>
            </a:r>
            <a:r>
              <a:rPr lang="en-US" dirty="0">
                <a:solidFill>
                  <a:srgbClr val="FF0000"/>
                </a:solidFill>
              </a:rPr>
              <a:t>(</a:t>
            </a:r>
            <a:r>
              <a:rPr lang="en-US" i="1" dirty="0">
                <a:solidFill>
                  <a:srgbClr val="FF0000"/>
                </a:solidFill>
              </a:rPr>
              <a:t>k </a:t>
            </a:r>
            <a:r>
              <a:rPr lang="en-US" dirty="0">
                <a:solidFill>
                  <a:srgbClr val="FF0000"/>
                </a:solidFill>
              </a:rPr>
              <a:t>− 1)</a:t>
            </a:r>
            <a:r>
              <a:rPr lang="en-US" i="1" dirty="0">
                <a:solidFill>
                  <a:srgbClr val="FF0000"/>
                </a:solidFill>
              </a:rPr>
              <a:t>p/b</a:t>
            </a:r>
            <a:r>
              <a:rPr lang="zh-Hans" altLang="en-US" i="1" dirty="0">
                <a:solidFill>
                  <a:srgbClr val="FF0000"/>
                </a:solidFill>
              </a:rPr>
              <a:t> </a:t>
            </a:r>
            <a:r>
              <a:rPr lang="en-US" altLang="zh-Hans" dirty="0">
                <a:solidFill>
                  <a:srgbClr val="FF0000"/>
                </a:solidFill>
              </a:rPr>
              <a:t>&lt;</a:t>
            </a:r>
            <a:r>
              <a:rPr lang="zh-Hans" altLang="en-US" dirty="0">
                <a:solidFill>
                  <a:srgbClr val="FF0000"/>
                </a:solidFill>
              </a:rPr>
              <a:t> </a:t>
            </a:r>
            <a:r>
              <a:rPr lang="en-US" i="1" dirty="0">
                <a:solidFill>
                  <a:srgbClr val="FF0000"/>
                </a:solidFill>
              </a:rPr>
              <a:t>s</a:t>
            </a:r>
            <a:r>
              <a:rPr lang="en-US" altLang="zh-Hans" i="1" dirty="0">
                <a:solidFill>
                  <a:srgbClr val="FF0000"/>
                </a:solidFill>
              </a:rPr>
              <a:t>.</a:t>
            </a:r>
            <a:endParaRPr lang="en-US" i="1" dirty="0">
              <a:solidFill>
                <a:srgbClr val="FF0000"/>
              </a:solidFill>
            </a:endParaRPr>
          </a:p>
          <a:p>
            <a:endParaRPr lang="en-US" i="1" dirty="0"/>
          </a:p>
          <a:p>
            <a:endParaRPr lang="en-SG" dirty="0"/>
          </a:p>
          <a:p>
            <a:endParaRPr lang="en-US" dirty="0"/>
          </a:p>
        </p:txBody>
      </p:sp>
      <p:sp>
        <p:nvSpPr>
          <p:cNvPr id="4" name="TextBox 3">
            <a:extLst>
              <a:ext uri="{FF2B5EF4-FFF2-40B4-BE49-F238E27FC236}">
                <a16:creationId xmlns:a16="http://schemas.microsoft.com/office/drawing/2014/main" id="{D93585CE-1634-4F4D-8E59-C0B4B33FF1BB}"/>
              </a:ext>
            </a:extLst>
          </p:cNvPr>
          <p:cNvSpPr txBox="1"/>
          <p:nvPr/>
        </p:nvSpPr>
        <p:spPr>
          <a:xfrm>
            <a:off x="152400" y="914400"/>
            <a:ext cx="5199786" cy="523220"/>
          </a:xfrm>
          <a:prstGeom prst="rect">
            <a:avLst/>
          </a:prstGeom>
          <a:noFill/>
        </p:spPr>
        <p:txBody>
          <a:bodyPr wrap="square" rtlCol="0">
            <a:spAutoFit/>
          </a:bodyPr>
          <a:lstStyle/>
          <a:p>
            <a:r>
              <a:rPr lang="en-US" sz="2800" b="1" dirty="0">
                <a:solidFill>
                  <a:srgbClr val="FF0000"/>
                </a:solidFill>
              </a:rPr>
              <a:t>Question 5’s Answer —— Slide 3: </a:t>
            </a:r>
          </a:p>
        </p:txBody>
      </p:sp>
    </p:spTree>
    <p:extLst>
      <p:ext uri="{BB962C8B-B14F-4D97-AF65-F5344CB8AC3E}">
        <p14:creationId xmlns:p14="http://schemas.microsoft.com/office/powerpoint/2010/main" val="371099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3AFF546A-DBFF-4059-B315-9DE475505D04}"/>
              </a:ext>
            </a:extLst>
          </p:cNvPr>
          <p:cNvSpPr>
            <a:spLocks noChangeArrowheads="1"/>
          </p:cNvSpPr>
          <p:nvPr/>
        </p:nvSpPr>
        <p:spPr bwMode="auto">
          <a:xfrm>
            <a:off x="-11113" y="914400"/>
            <a:ext cx="9144001"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altLang="en-US" sz="2400" b="1" i="0" u="none" strike="noStrike" kern="0" cap="none" spc="0" normalizeH="0" baseline="0" noProof="0" dirty="0">
                <a:ln>
                  <a:noFill/>
                </a:ln>
                <a:solidFill>
                  <a:srgbClr val="FF0000"/>
                </a:solidFill>
                <a:effectLst/>
                <a:uLnTx/>
                <a:uFillTx/>
                <a:latin typeface="Times New Roman" panose="02020603050405020304" pitchFamily="18" charset="0"/>
                <a:cs typeface="Arial"/>
                <a:sym typeface="Arial"/>
              </a:rPr>
              <a:t>In addition to the office hours listed in the previous slide, please feel free to contact Assistant Professor Jun ZHAO </a:t>
            </a:r>
            <a:br>
              <a:rPr kumimoji="0" lang="en-US" altLang="en-US" sz="2400" b="1" i="0" u="none" strike="noStrike" kern="0" cap="none" spc="0" normalizeH="0" baseline="0" noProof="0" dirty="0">
                <a:ln>
                  <a:noFill/>
                </a:ln>
                <a:solidFill>
                  <a:srgbClr val="FF0000"/>
                </a:solidFill>
                <a:effectLst/>
                <a:uLnTx/>
                <a:uFillTx/>
                <a:latin typeface="Times New Roman" panose="02020603050405020304" pitchFamily="18" charset="0"/>
                <a:cs typeface="Arial"/>
                <a:sym typeface="Arial"/>
              </a:rPr>
            </a:br>
            <a:r>
              <a:rPr kumimoji="0" lang="en-US" altLang="en-US" sz="2400" b="1" i="0" u="none" strike="noStrike" kern="0" cap="none" spc="0" normalizeH="0" baseline="0" noProof="0" dirty="0">
                <a:ln>
                  <a:noFill/>
                </a:ln>
                <a:solidFill>
                  <a:srgbClr val="FF0000"/>
                </a:solidFill>
                <a:effectLst/>
                <a:uLnTx/>
                <a:uFillTx/>
                <a:latin typeface="Times New Roman" panose="02020603050405020304" pitchFamily="18" charset="0"/>
                <a:cs typeface="Arial"/>
                <a:sym typeface="Arial"/>
              </a:rPr>
              <a:t>as follows to schedule appointments to ask questions. Thanks!</a:t>
            </a:r>
          </a:p>
          <a:p>
            <a:pPr marL="0" marR="0" lvl="0" indent="0" algn="l" defTabSz="914400" rtl="0" eaLnBrk="1" fontAlgn="auto" latinLnBrk="0" hangingPunct="1">
              <a:lnSpc>
                <a:spcPct val="100000"/>
              </a:lnSpc>
              <a:spcBef>
                <a:spcPct val="0"/>
              </a:spcBef>
              <a:spcAft>
                <a:spcPts val="0"/>
              </a:spcAft>
              <a:buClr>
                <a:srgbClr val="000000"/>
              </a:buClr>
              <a:buSzTx/>
              <a:buFontTx/>
              <a:buNone/>
              <a:tabLst/>
              <a:defRPr/>
            </a:pPr>
            <a:endParaRPr kumimoji="0" lang="en-US" altLang="en-US" sz="2400" b="1" i="0" u="none" strike="noStrike" kern="0" cap="none" spc="0" normalizeH="0" baseline="0" noProof="0" dirty="0">
              <a:ln>
                <a:noFill/>
              </a:ln>
              <a:solidFill>
                <a:srgbClr val="FF0000"/>
              </a:solidFill>
              <a:effectLst/>
              <a:uLnTx/>
              <a:uFillTx/>
              <a:latin typeface="Times New Roman" panose="02020603050405020304" pitchFamily="18" charset="0"/>
              <a:cs typeface="Arial"/>
              <a:sym typeface="Arial"/>
            </a:endParaRPr>
          </a:p>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Arial"/>
                <a:sym typeface="Arial"/>
              </a:rPr>
              <a:t>WhatsApp: </a:t>
            </a:r>
            <a:r>
              <a:rPr kumimoji="0" lang="en-US" altLang="en-US" sz="2400" b="0" i="0" u="none" strike="noStrike" kern="0" cap="none" spc="0" normalizeH="0" baseline="0" noProof="0" dirty="0">
                <a:ln>
                  <a:noFill/>
                </a:ln>
                <a:solidFill>
                  <a:schemeClr val="accent2"/>
                </a:solidFill>
                <a:effectLst/>
                <a:uLnTx/>
                <a:uFillTx/>
                <a:latin typeface="Times New Roman" panose="02020603050405020304" pitchFamily="18" charset="0"/>
                <a:cs typeface="Arial"/>
                <a:sym typeface="Arial"/>
                <a:hlinkClick r:id="rId2">
                  <a:extLst>
                    <a:ext uri="{A12FA001-AC4F-418D-AE19-62706E023703}">
                      <ahyp:hlinkClr xmlns:ahyp="http://schemas.microsoft.com/office/drawing/2018/hyperlinkcolor" val="tx"/>
                    </a:ext>
                  </a:extLst>
                </a:hlinkClick>
              </a:rPr>
              <a:t>http://personal.ntu.edu.sg/JunZhao/whatsapp.png</a:t>
            </a:r>
            <a:r>
              <a:rPr kumimoji="0" lang="en-US" altLang="en-US" sz="2400" b="0" i="0" u="none" strike="noStrike" kern="0" cap="none" spc="0" normalizeH="0" baseline="0" noProof="0" dirty="0">
                <a:ln>
                  <a:noFill/>
                </a:ln>
                <a:solidFill>
                  <a:schemeClr val="accent2"/>
                </a:solidFill>
                <a:effectLst/>
                <a:uLnTx/>
                <a:uFillTx/>
                <a:latin typeface="Times New Roman" panose="02020603050405020304" pitchFamily="18" charset="0"/>
                <a:cs typeface="Arial"/>
                <a:sym typeface="Arial"/>
              </a:rPr>
              <a:t> </a:t>
            </a:r>
          </a:p>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Arial"/>
                <a:sym typeface="Arial"/>
              </a:rPr>
              <a:t>WeChat: </a:t>
            </a:r>
            <a:r>
              <a:rPr kumimoji="0" lang="en-US" altLang="en-US" sz="2400" b="0" i="0" u="none" strike="noStrike" kern="0" cap="none" spc="0" normalizeH="0" baseline="0" noProof="0" dirty="0">
                <a:ln>
                  <a:noFill/>
                </a:ln>
                <a:solidFill>
                  <a:schemeClr val="accent2"/>
                </a:solidFill>
                <a:effectLst/>
                <a:uLnTx/>
                <a:uFillTx/>
                <a:latin typeface="Times New Roman" panose="02020603050405020304" pitchFamily="18" charset="0"/>
                <a:cs typeface="Arial"/>
                <a:sym typeface="Arial"/>
                <a:hlinkClick r:id="rId3">
                  <a:extLst>
                    <a:ext uri="{A12FA001-AC4F-418D-AE19-62706E023703}">
                      <ahyp:hlinkClr xmlns:ahyp="http://schemas.microsoft.com/office/drawing/2018/hyperlinkcolor" val="tx"/>
                    </a:ext>
                  </a:extLst>
                </a:hlinkClick>
              </a:rPr>
              <a:t>https://personal.ntu.edu.sg/JunZhao/wechat.png</a:t>
            </a:r>
            <a:r>
              <a:rPr kumimoji="0" lang="en-US" altLang="en-US" sz="2400" b="0" i="0" u="none" strike="noStrike" kern="0" cap="none" spc="0" normalizeH="0" baseline="0" noProof="0" dirty="0">
                <a:ln>
                  <a:noFill/>
                </a:ln>
                <a:solidFill>
                  <a:schemeClr val="accent2"/>
                </a:solidFill>
                <a:effectLst/>
                <a:uLnTx/>
                <a:uFillTx/>
                <a:latin typeface="Times New Roman" panose="02020603050405020304" pitchFamily="18" charset="0"/>
                <a:cs typeface="Arial"/>
                <a:sym typeface="Arial"/>
              </a:rPr>
              <a:t> </a:t>
            </a:r>
          </a:p>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Arial"/>
                <a:sym typeface="Arial"/>
              </a:rPr>
              <a:t>Singapore Phone Number (WhatsApp): 8648 3534</a:t>
            </a:r>
          </a:p>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Arial"/>
                <a:sym typeface="Arial"/>
              </a:rPr>
              <a:t>Email or Microsoft Teams: </a:t>
            </a:r>
            <a:r>
              <a:rPr kumimoji="0" lang="en-US" altLang="en-US" sz="2400" b="0" i="0" u="none" strike="noStrike" kern="0" cap="none" spc="0" normalizeH="0" baseline="0" noProof="0" dirty="0">
                <a:ln>
                  <a:noFill/>
                </a:ln>
                <a:solidFill>
                  <a:schemeClr val="accent2"/>
                </a:solidFill>
                <a:effectLst/>
                <a:uLnTx/>
                <a:uFillTx/>
                <a:latin typeface="Times New Roman" panose="02020603050405020304" pitchFamily="18" charset="0"/>
                <a:cs typeface="Arial"/>
                <a:sym typeface="Arial"/>
                <a:hlinkClick r:id="rId4">
                  <a:extLst>
                    <a:ext uri="{A12FA001-AC4F-418D-AE19-62706E023703}">
                      <ahyp:hlinkClr xmlns:ahyp="http://schemas.microsoft.com/office/drawing/2018/hyperlinkcolor" val="tx"/>
                    </a:ext>
                  </a:extLst>
                </a:hlinkClick>
              </a:rPr>
              <a:t>JunZhao@ntu.edu.sg</a:t>
            </a:r>
            <a:r>
              <a:rPr kumimoji="0" lang="en-US" altLang="en-US" sz="2400" b="0" i="0" u="none" strike="noStrike" kern="0" cap="none" spc="0" normalizeH="0" baseline="0" noProof="0" dirty="0">
                <a:ln>
                  <a:noFill/>
                </a:ln>
                <a:solidFill>
                  <a:schemeClr val="accent2"/>
                </a:solidFill>
                <a:effectLst/>
                <a:uLnTx/>
                <a:uFillTx/>
                <a:latin typeface="Times New Roman" panose="02020603050405020304" pitchFamily="18" charset="0"/>
                <a:cs typeface="Arial"/>
                <a:sym typeface="Arial"/>
              </a:rPr>
              <a:t>  </a:t>
            </a:r>
          </a:p>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Arial"/>
                <a:sym typeface="Arial"/>
              </a:rPr>
              <a:t>Skype ID: live:junzhaocmu </a:t>
            </a:r>
          </a:p>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Arial"/>
                <a:sym typeface="Arial"/>
              </a:rPr>
              <a:t>Office: Block N4, Room 02C-111, 50 Nanyang Ave, Singapore 639798</a:t>
            </a:r>
          </a:p>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Arial"/>
                <a:sym typeface="Arial"/>
              </a:rPr>
              <a:t>Homepage: </a:t>
            </a:r>
            <a:r>
              <a:rPr kumimoji="0" lang="en-US" altLang="en-US" sz="2400" b="0" i="0" u="none" strike="noStrike" kern="0" cap="none" spc="0" normalizeH="0" baseline="0" noProof="0" dirty="0">
                <a:ln>
                  <a:noFill/>
                </a:ln>
                <a:solidFill>
                  <a:schemeClr val="accent2"/>
                </a:solidFill>
                <a:effectLst/>
                <a:uLnTx/>
                <a:uFillTx/>
                <a:latin typeface="Times New Roman" panose="02020603050405020304" pitchFamily="18" charset="0"/>
                <a:cs typeface="Arial"/>
                <a:sym typeface="Arial"/>
                <a:hlinkClick r:id="rId5">
                  <a:extLst>
                    <a:ext uri="{A12FA001-AC4F-418D-AE19-62706E023703}">
                      <ahyp:hlinkClr xmlns:ahyp="http://schemas.microsoft.com/office/drawing/2018/hyperlinkcolor" val="tx"/>
                    </a:ext>
                  </a:extLst>
                </a:hlinkClick>
              </a:rPr>
              <a:t>http://personal.ntu.edu.sg/JunZhao/</a:t>
            </a:r>
            <a:r>
              <a:rPr kumimoji="0" lang="en-US" altLang="en-US" sz="2400" b="0" i="0" u="none" strike="noStrike" kern="0" cap="none" spc="0" normalizeH="0" baseline="0" noProof="0" dirty="0">
                <a:ln>
                  <a:noFill/>
                </a:ln>
                <a:solidFill>
                  <a:schemeClr val="accent2"/>
                </a:solidFill>
                <a:effectLst/>
                <a:uLnTx/>
                <a:uFillTx/>
                <a:latin typeface="Times New Roman" panose="02020603050405020304" pitchFamily="18" charset="0"/>
                <a:cs typeface="Arial"/>
                <a:sym typeface="Aria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marL="514350" lvl="0" indent="-514350">
              <a:buFont typeface="+mj-lt"/>
              <a:buAutoNum type="arabicPeriod"/>
            </a:pPr>
            <a:r>
              <a:rPr lang="en-US" dirty="0"/>
              <a:t>What is the principal difference between </a:t>
            </a:r>
            <a:r>
              <a:rPr lang="en-US" dirty="0">
                <a:solidFill>
                  <a:srgbClr val="FF0000"/>
                </a:solidFill>
              </a:rPr>
              <a:t>connectionless</a:t>
            </a:r>
            <a:r>
              <a:rPr lang="en-US" dirty="0"/>
              <a:t> communication and </a:t>
            </a:r>
            <a:r>
              <a:rPr lang="en-US" dirty="0">
                <a:solidFill>
                  <a:srgbClr val="FF0000"/>
                </a:solidFill>
              </a:rPr>
              <a:t>connection-oriented</a:t>
            </a:r>
            <a:r>
              <a:rPr lang="en-US" dirty="0"/>
              <a:t> communication?</a:t>
            </a:r>
          </a:p>
          <a:p>
            <a:pPr marL="514350" lvl="0" indent="-514350">
              <a:buAutoNum type="arabicPeriod" startAt="3"/>
            </a:pPr>
            <a:endParaRPr lang="en-US" dirty="0"/>
          </a:p>
        </p:txBody>
      </p:sp>
    </p:spTree>
    <p:extLst>
      <p:ext uri="{BB962C8B-B14F-4D97-AF65-F5344CB8AC3E}">
        <p14:creationId xmlns:p14="http://schemas.microsoft.com/office/powerpoint/2010/main" val="362142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686800" cy="6324600"/>
          </a:xfrm>
        </p:spPr>
        <p:txBody>
          <a:bodyPr>
            <a:normAutofit/>
          </a:bodyPr>
          <a:lstStyle/>
          <a:p>
            <a:r>
              <a:rPr lang="en-US" sz="2800" dirty="0"/>
              <a:t>Connection-oriented communication has three phases. In the establishment phase a request is made to </a:t>
            </a:r>
            <a:r>
              <a:rPr lang="en-US" sz="2800" dirty="0">
                <a:solidFill>
                  <a:srgbClr val="FF0000"/>
                </a:solidFill>
              </a:rPr>
              <a:t>set up </a:t>
            </a:r>
            <a:r>
              <a:rPr lang="en-US" sz="2800" dirty="0"/>
              <a:t>a connection. Only after this phase has been successfully completed can the </a:t>
            </a:r>
            <a:r>
              <a:rPr lang="en-US" sz="2800" dirty="0">
                <a:solidFill>
                  <a:srgbClr val="FF0000"/>
                </a:solidFill>
              </a:rPr>
              <a:t>data transfer </a:t>
            </a:r>
            <a:r>
              <a:rPr lang="en-US" sz="2800" dirty="0"/>
              <a:t>phase be started and data transported. Then comes the </a:t>
            </a:r>
            <a:r>
              <a:rPr lang="en-US" sz="2800" dirty="0">
                <a:solidFill>
                  <a:srgbClr val="FF0000"/>
                </a:solidFill>
              </a:rPr>
              <a:t>release phase</a:t>
            </a:r>
            <a:r>
              <a:rPr lang="en-US" sz="2800" dirty="0"/>
              <a:t>. </a:t>
            </a:r>
          </a:p>
          <a:p>
            <a:endParaRPr lang="en-US" sz="2800" dirty="0"/>
          </a:p>
          <a:p>
            <a:endParaRPr lang="en-US" sz="2800" dirty="0"/>
          </a:p>
          <a:p>
            <a:endParaRPr lang="en-US" sz="2800" dirty="0"/>
          </a:p>
          <a:p>
            <a:endParaRPr lang="en-US" sz="2800" dirty="0"/>
          </a:p>
          <a:p>
            <a:r>
              <a:rPr lang="en-US" sz="2800" dirty="0"/>
              <a:t>Connectionless communication does not have these phases. It just sends the data.</a:t>
            </a:r>
            <a:endParaRPr lang="en-SG" sz="2800" dirty="0"/>
          </a:p>
          <a:p>
            <a:pPr marL="514350" lvl="0" indent="-514350">
              <a:buAutoNum type="arabicPeriod" startAt="3"/>
            </a:pPr>
            <a:endParaRPr lang="en-US" sz="2800" dirty="0"/>
          </a:p>
        </p:txBody>
      </p:sp>
      <p:pic>
        <p:nvPicPr>
          <p:cNvPr id="4" name="Picture 3">
            <a:extLst>
              <a:ext uri="{FF2B5EF4-FFF2-40B4-BE49-F238E27FC236}">
                <a16:creationId xmlns:a16="http://schemas.microsoft.com/office/drawing/2014/main" id="{FD4C2796-FB1D-164D-B39B-0BCF5316B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14600"/>
            <a:ext cx="2622550" cy="1701981"/>
          </a:xfrm>
          <a:prstGeom prst="rect">
            <a:avLst/>
          </a:prstGeom>
        </p:spPr>
      </p:pic>
      <p:pic>
        <p:nvPicPr>
          <p:cNvPr id="6" name="Picture 5">
            <a:extLst>
              <a:ext uri="{FF2B5EF4-FFF2-40B4-BE49-F238E27FC236}">
                <a16:creationId xmlns:a16="http://schemas.microsoft.com/office/drawing/2014/main" id="{D4824E74-435B-6248-9A56-FAA648EA6B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1341" y="5181600"/>
            <a:ext cx="1358934" cy="1698668"/>
          </a:xfrm>
          <a:prstGeom prst="rect">
            <a:avLst/>
          </a:prstGeom>
        </p:spPr>
      </p:pic>
      <p:sp>
        <p:nvSpPr>
          <p:cNvPr id="2" name="TextBox 1">
            <a:extLst>
              <a:ext uri="{FF2B5EF4-FFF2-40B4-BE49-F238E27FC236}">
                <a16:creationId xmlns:a16="http://schemas.microsoft.com/office/drawing/2014/main" id="{F6E28179-F593-4500-91FC-758CCF559B2A}"/>
              </a:ext>
            </a:extLst>
          </p:cNvPr>
          <p:cNvSpPr txBox="1"/>
          <p:nvPr/>
        </p:nvSpPr>
        <p:spPr>
          <a:xfrm>
            <a:off x="0" y="-33010"/>
            <a:ext cx="3410036" cy="523220"/>
          </a:xfrm>
          <a:prstGeom prst="rect">
            <a:avLst/>
          </a:prstGeom>
          <a:noFill/>
        </p:spPr>
        <p:txBody>
          <a:bodyPr wrap="none" rtlCol="0">
            <a:spAutoFit/>
          </a:bodyPr>
          <a:lstStyle/>
          <a:p>
            <a:r>
              <a:rPr lang="en-US" sz="2800" b="1" dirty="0">
                <a:solidFill>
                  <a:srgbClr val="FF0000"/>
                </a:solidFill>
              </a:rPr>
              <a:t>Question 1’s Answer: </a:t>
            </a:r>
          </a:p>
        </p:txBody>
      </p:sp>
    </p:spTree>
    <p:extLst>
      <p:ext uri="{BB962C8B-B14F-4D97-AF65-F5344CB8AC3E}">
        <p14:creationId xmlns:p14="http://schemas.microsoft.com/office/powerpoint/2010/main" val="128497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6504"/>
            <a:ext cx="8839200" cy="3733799"/>
          </a:xfrm>
        </p:spPr>
        <p:txBody>
          <a:bodyPr>
            <a:normAutofit fontScale="70000" lnSpcReduction="20000"/>
          </a:bodyPr>
          <a:lstStyle/>
          <a:p>
            <a:pPr marL="742950" lvl="0" indent="-742950">
              <a:lnSpc>
                <a:spcPct val="130000"/>
              </a:lnSpc>
              <a:buFont typeface="+mj-lt"/>
              <a:buAutoNum type="arabicPeriod" startAt="2"/>
            </a:pPr>
            <a:r>
              <a:rPr lang="en-US" sz="3800" i="1" dirty="0"/>
              <a:t>Packet switched networks route each packet as a separate unit, independent of all others. Virtual-circuit networks do not have to do this, since each data packet follows a predetermined route. Does this observation mean that virtual-circuit networks do not need the capability to route isolated packets from an arbitrary source to an arbitrary destination? Explain your answer.</a:t>
            </a:r>
          </a:p>
          <a:p>
            <a:pPr marL="514350" lvl="0" indent="-514350">
              <a:lnSpc>
                <a:spcPct val="130000"/>
              </a:lnSpc>
              <a:buFont typeface="Arial" pitchFamily="34" charset="0"/>
              <a:buAutoNum type="arabicPeriod" startAt="2"/>
            </a:pPr>
            <a:endParaRPr lang="en-US" sz="3800" dirty="0"/>
          </a:p>
          <a:p>
            <a:pPr>
              <a:lnSpc>
                <a:spcPct val="130000"/>
              </a:lnSpc>
              <a:buNone/>
            </a:pPr>
            <a:endParaRPr lang="en-US" dirty="0"/>
          </a:p>
          <a:p>
            <a:pPr marL="514350" lvl="0" indent="-514350">
              <a:lnSpc>
                <a:spcPct val="130000"/>
              </a:lnSpc>
              <a:buAutoNum type="arabicPeriod"/>
            </a:pPr>
            <a:endParaRPr lang="en-US" b="1" dirty="0"/>
          </a:p>
          <a:p>
            <a:pPr marL="0" lvl="0" indent="0">
              <a:lnSpc>
                <a:spcPct val="130000"/>
              </a:lnSpc>
              <a:buNone/>
            </a:pPr>
            <a:endParaRPr lang="en-US" dirty="0"/>
          </a:p>
          <a:p>
            <a:pPr marL="0" lvl="0" indent="0">
              <a:lnSpc>
                <a:spcPct val="130000"/>
              </a:lnSpc>
              <a:buNone/>
            </a:pPr>
            <a:endParaRPr lang="en-US" dirty="0"/>
          </a:p>
        </p:txBody>
      </p:sp>
      <p:sp>
        <p:nvSpPr>
          <p:cNvPr id="5" name="Rectangle 4">
            <a:extLst>
              <a:ext uri="{FF2B5EF4-FFF2-40B4-BE49-F238E27FC236}">
                <a16:creationId xmlns:a16="http://schemas.microsoft.com/office/drawing/2014/main" id="{A3702D06-4235-804B-B6F0-3B320B71B2FE}"/>
              </a:ext>
            </a:extLst>
          </p:cNvPr>
          <p:cNvSpPr/>
          <p:nvPr/>
        </p:nvSpPr>
        <p:spPr>
          <a:xfrm>
            <a:off x="-762000" y="4570322"/>
            <a:ext cx="10210800" cy="2287678"/>
          </a:xfrm>
          <a:prstGeom prst="rect">
            <a:avLst/>
          </a:prstGeom>
        </p:spPr>
        <p:txBody>
          <a:bodyPr wrap="square">
            <a:spAutoFit/>
          </a:bodyPr>
          <a:lstStyle/>
          <a:p>
            <a:pPr marL="914400" lvl="1" indent="-514350">
              <a:lnSpc>
                <a:spcPct val="130000"/>
              </a:lnSpc>
            </a:pPr>
            <a:r>
              <a:rPr lang="en-US" sz="2800" dirty="0"/>
              <a:t>	</a:t>
            </a:r>
            <a:r>
              <a:rPr lang="en-US" sz="2800" b="1" dirty="0">
                <a:solidFill>
                  <a:srgbClr val="FF0000"/>
                </a:solidFill>
              </a:rPr>
              <a:t>Question 2’s Answer: </a:t>
            </a:r>
            <a:br>
              <a:rPr lang="en-US" sz="2800" b="1" dirty="0">
                <a:solidFill>
                  <a:srgbClr val="FF0000"/>
                </a:solidFill>
              </a:rPr>
            </a:br>
            <a:r>
              <a:rPr lang="en-US" sz="2800" dirty="0"/>
              <a:t>Virtual circuit subnets most certainly need this</a:t>
            </a:r>
            <a:r>
              <a:rPr lang="zh-Hans" altLang="en-US" sz="2800" dirty="0"/>
              <a:t> </a:t>
            </a:r>
            <a:r>
              <a:rPr lang="en-US" sz="2800" dirty="0"/>
              <a:t>capability in order to route </a:t>
            </a:r>
            <a:r>
              <a:rPr lang="en-US" sz="2800" b="1" dirty="0">
                <a:solidFill>
                  <a:srgbClr val="FF0000"/>
                </a:solidFill>
              </a:rPr>
              <a:t>connection setup packets </a:t>
            </a:r>
            <a:r>
              <a:rPr lang="en-US" sz="2800" dirty="0"/>
              <a:t>from </a:t>
            </a:r>
            <a:br>
              <a:rPr lang="en-US" sz="2800" dirty="0"/>
            </a:br>
            <a:r>
              <a:rPr lang="en-US" sz="2800" dirty="0"/>
              <a:t>an arbitrary source to an arbitrary destination.</a:t>
            </a:r>
          </a:p>
        </p:txBody>
      </p:sp>
      <p:sp>
        <p:nvSpPr>
          <p:cNvPr id="6" name="Rectangle 5">
            <a:extLst>
              <a:ext uri="{FF2B5EF4-FFF2-40B4-BE49-F238E27FC236}">
                <a16:creationId xmlns:a16="http://schemas.microsoft.com/office/drawing/2014/main" id="{976767A6-C457-3544-9DB8-41DC9C82DAD8}"/>
              </a:ext>
            </a:extLst>
          </p:cNvPr>
          <p:cNvSpPr/>
          <p:nvPr/>
        </p:nvSpPr>
        <p:spPr>
          <a:xfrm>
            <a:off x="-228600" y="3200400"/>
            <a:ext cx="10210800" cy="1532727"/>
          </a:xfrm>
          <a:prstGeom prst="rect">
            <a:avLst/>
          </a:prstGeom>
        </p:spPr>
        <p:txBody>
          <a:bodyPr wrap="square">
            <a:spAutoFit/>
          </a:bodyPr>
          <a:lstStyle/>
          <a:p>
            <a:pPr marL="914400" lvl="1" indent="-514350">
              <a:lnSpc>
                <a:spcPct val="130000"/>
              </a:lnSpc>
            </a:pPr>
            <a:r>
              <a:rPr lang="en-US" altLang="zh-Hans" sz="2400" b="1" dirty="0">
                <a:solidFill>
                  <a:srgbClr val="FF0000"/>
                </a:solidFill>
              </a:rPr>
              <a:t>Knowledge point: </a:t>
            </a:r>
          </a:p>
          <a:p>
            <a:pPr marL="914400" lvl="1" indent="-514350">
              <a:lnSpc>
                <a:spcPct val="130000"/>
              </a:lnSpc>
            </a:pPr>
            <a:r>
              <a:rPr lang="en-US" sz="2400" dirty="0">
                <a:solidFill>
                  <a:srgbClr val="0432FF"/>
                </a:solidFill>
              </a:rPr>
              <a:t>Packet switched</a:t>
            </a:r>
            <a:r>
              <a:rPr lang="en-US" altLang="zh-Hans" sz="2400" dirty="0">
                <a:solidFill>
                  <a:srgbClr val="0432FF"/>
                </a:solidFill>
              </a:rPr>
              <a:t>:</a:t>
            </a:r>
            <a:r>
              <a:rPr lang="zh-Hans" altLang="en-US" sz="2400" dirty="0">
                <a:solidFill>
                  <a:srgbClr val="0432FF"/>
                </a:solidFill>
              </a:rPr>
              <a:t> </a:t>
            </a:r>
            <a:r>
              <a:rPr lang="en-US" altLang="zh-Hans" sz="2400" dirty="0">
                <a:solidFill>
                  <a:srgbClr val="0432FF"/>
                </a:solidFill>
              </a:rPr>
              <a:t>connectionless</a:t>
            </a:r>
            <a:r>
              <a:rPr lang="zh-Hans" altLang="en-US" sz="2400" dirty="0">
                <a:solidFill>
                  <a:srgbClr val="0432FF"/>
                </a:solidFill>
              </a:rPr>
              <a:t> </a:t>
            </a:r>
            <a:r>
              <a:rPr lang="en-US" altLang="zh-Hans" sz="2400" dirty="0">
                <a:solidFill>
                  <a:srgbClr val="0432FF"/>
                </a:solidFill>
              </a:rPr>
              <a:t>(just</a:t>
            </a:r>
            <a:r>
              <a:rPr lang="zh-Hans" altLang="en-US" sz="2400" dirty="0">
                <a:solidFill>
                  <a:srgbClr val="0432FF"/>
                </a:solidFill>
              </a:rPr>
              <a:t> </a:t>
            </a:r>
            <a:r>
              <a:rPr lang="en-US" altLang="zh-Hans" sz="2400" dirty="0">
                <a:solidFill>
                  <a:srgbClr val="0432FF"/>
                </a:solidFill>
              </a:rPr>
              <a:t>like</a:t>
            </a:r>
            <a:r>
              <a:rPr lang="zh-Hans" altLang="en-US" sz="2400" dirty="0">
                <a:solidFill>
                  <a:srgbClr val="0432FF"/>
                </a:solidFill>
              </a:rPr>
              <a:t> </a:t>
            </a:r>
            <a:r>
              <a:rPr lang="en-US" altLang="zh-Hans" sz="2400" dirty="0" err="1">
                <a:solidFill>
                  <a:srgbClr val="0432FF"/>
                </a:solidFill>
              </a:rPr>
              <a:t>postmail</a:t>
            </a:r>
            <a:r>
              <a:rPr lang="en-US" altLang="zh-Hans" sz="2400" dirty="0">
                <a:solidFill>
                  <a:srgbClr val="0432FF"/>
                </a:solidFill>
              </a:rPr>
              <a:t>)</a:t>
            </a:r>
            <a:r>
              <a:rPr lang="zh-Hans" altLang="en-US" sz="2400" dirty="0">
                <a:solidFill>
                  <a:srgbClr val="0432FF"/>
                </a:solidFill>
              </a:rPr>
              <a:t> </a:t>
            </a:r>
            <a:endParaRPr lang="en-US" sz="2400" dirty="0">
              <a:solidFill>
                <a:srgbClr val="0432FF"/>
              </a:solidFill>
            </a:endParaRPr>
          </a:p>
          <a:p>
            <a:pPr marL="914400" lvl="1" indent="-514350">
              <a:lnSpc>
                <a:spcPct val="130000"/>
              </a:lnSpc>
              <a:buFont typeface="Arial" pitchFamily="34" charset="0"/>
              <a:buNone/>
            </a:pPr>
            <a:r>
              <a:rPr lang="en-US" sz="2400" dirty="0">
                <a:solidFill>
                  <a:srgbClr val="0432FF"/>
                </a:solidFill>
              </a:rPr>
              <a:t>Virtual circuit</a:t>
            </a:r>
            <a:r>
              <a:rPr lang="en-US" altLang="zh-Hans" sz="2400" dirty="0">
                <a:solidFill>
                  <a:srgbClr val="0432FF"/>
                </a:solidFill>
              </a:rPr>
              <a:t>:</a:t>
            </a:r>
            <a:r>
              <a:rPr lang="zh-Hans" altLang="en-US" sz="2400" dirty="0">
                <a:solidFill>
                  <a:srgbClr val="0432FF"/>
                </a:solidFill>
              </a:rPr>
              <a:t> </a:t>
            </a:r>
            <a:r>
              <a:rPr lang="en-US" altLang="zh-Hans" sz="2400" dirty="0">
                <a:solidFill>
                  <a:srgbClr val="0432FF"/>
                </a:solidFill>
              </a:rPr>
              <a:t>connection-oriented</a:t>
            </a:r>
            <a:r>
              <a:rPr lang="zh-Hans" altLang="en-US" sz="2400" dirty="0">
                <a:solidFill>
                  <a:srgbClr val="0432FF"/>
                </a:solidFill>
              </a:rPr>
              <a:t> </a:t>
            </a:r>
            <a:r>
              <a:rPr lang="en-US" altLang="zh-Hans" sz="2400" dirty="0">
                <a:solidFill>
                  <a:srgbClr val="0432FF"/>
                </a:solidFill>
              </a:rPr>
              <a:t>(just</a:t>
            </a:r>
            <a:r>
              <a:rPr lang="zh-Hans" altLang="en-US" sz="2400" dirty="0">
                <a:solidFill>
                  <a:srgbClr val="0432FF"/>
                </a:solidFill>
              </a:rPr>
              <a:t> </a:t>
            </a:r>
            <a:r>
              <a:rPr lang="en-US" altLang="zh-Hans" sz="2400" dirty="0">
                <a:solidFill>
                  <a:srgbClr val="0432FF"/>
                </a:solidFill>
              </a:rPr>
              <a:t>like</a:t>
            </a:r>
            <a:r>
              <a:rPr lang="zh-Hans" altLang="en-US" sz="2400" dirty="0">
                <a:solidFill>
                  <a:srgbClr val="0432FF"/>
                </a:solidFill>
              </a:rPr>
              <a:t> </a:t>
            </a:r>
            <a:r>
              <a:rPr lang="en-US" altLang="zh-Hans" sz="2400" dirty="0">
                <a:solidFill>
                  <a:srgbClr val="0432FF"/>
                </a:solidFill>
              </a:rPr>
              <a:t>phone</a:t>
            </a:r>
            <a:r>
              <a:rPr lang="zh-Hans" altLang="en-US" sz="2400" dirty="0">
                <a:solidFill>
                  <a:srgbClr val="0432FF"/>
                </a:solidFill>
              </a:rPr>
              <a:t> </a:t>
            </a:r>
            <a:r>
              <a:rPr lang="en-US" altLang="zh-Hans" sz="2400" dirty="0">
                <a:solidFill>
                  <a:srgbClr val="0432FF"/>
                </a:solidFill>
              </a:rPr>
              <a:t>communication)</a:t>
            </a:r>
            <a:r>
              <a:rPr lang="zh-Hans" altLang="en-US" sz="2400" dirty="0">
                <a:solidFill>
                  <a:srgbClr val="0432FF"/>
                </a:solidFill>
              </a:rPr>
              <a:t> </a:t>
            </a:r>
            <a:endParaRPr lang="en-US" sz="2400" dirty="0">
              <a:solidFill>
                <a:srgbClr val="0432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a:extLst>
              <a:ext uri="{FF2B5EF4-FFF2-40B4-BE49-F238E27FC236}">
                <a16:creationId xmlns:a16="http://schemas.microsoft.com/office/drawing/2014/main" id="{545E49E5-A867-4AD7-BE7C-6AC3FE400A09}"/>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en-US" sz="2800" dirty="0"/>
              <a:t>Consider a packet switched network. Two nodes, node S and node D, are connected through an intermediate node I. A message of size 1000 bytes is transmitted from node S to node D. The message is fragmented into four packets each with a 50-byte header. All links run the same data rate. If propagation delay is negligible, determine the minimum data rate of the links to achieve 100ms of total transmission delay. (Hint: </a:t>
            </a:r>
            <a:r>
              <a:rPr lang="en-US" altLang="en-US" sz="2800" i="1" dirty="0"/>
              <a:t>pipeline effect</a:t>
            </a:r>
            <a:r>
              <a:rPr lang="en-US" altLang="en-US" sz="2800" dirty="0"/>
              <a:t>)</a:t>
            </a:r>
          </a:p>
        </p:txBody>
      </p:sp>
      <p:sp>
        <p:nvSpPr>
          <p:cNvPr id="5" name="TextBox 4">
            <a:extLst>
              <a:ext uri="{FF2B5EF4-FFF2-40B4-BE49-F238E27FC236}">
                <a16:creationId xmlns:a16="http://schemas.microsoft.com/office/drawing/2014/main" id="{835AAA47-1DAB-4A90-AD44-64B5EC9510FD}"/>
              </a:ext>
            </a:extLst>
          </p:cNvPr>
          <p:cNvSpPr txBox="1"/>
          <p:nvPr/>
        </p:nvSpPr>
        <p:spPr>
          <a:xfrm>
            <a:off x="426156" y="1085447"/>
            <a:ext cx="2040943" cy="523220"/>
          </a:xfrm>
          <a:prstGeom prst="rect">
            <a:avLst/>
          </a:prstGeom>
          <a:noFill/>
        </p:spPr>
        <p:txBody>
          <a:bodyPr wrap="none" rtlCol="0">
            <a:spAutoFit/>
          </a:bodyPr>
          <a:lstStyle/>
          <a:p>
            <a:r>
              <a:rPr lang="en-US" sz="2800" b="1" dirty="0">
                <a:solidFill>
                  <a:srgbClr val="FF0000"/>
                </a:solidFill>
              </a:rPr>
              <a:t>Question 3: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Group 26">
            <a:extLst>
              <a:ext uri="{FF2B5EF4-FFF2-40B4-BE49-F238E27FC236}">
                <a16:creationId xmlns:a16="http://schemas.microsoft.com/office/drawing/2014/main" id="{7511B884-97FE-4133-861E-5255C9A9FD6D}"/>
              </a:ext>
            </a:extLst>
          </p:cNvPr>
          <p:cNvGrpSpPr>
            <a:grpSpLocks/>
          </p:cNvGrpSpPr>
          <p:nvPr/>
        </p:nvGrpSpPr>
        <p:grpSpPr bwMode="auto">
          <a:xfrm>
            <a:off x="381000" y="838200"/>
            <a:ext cx="1831975" cy="215900"/>
            <a:chOff x="484" y="4162"/>
            <a:chExt cx="1154" cy="136"/>
          </a:xfrm>
        </p:grpSpPr>
        <p:sp>
          <p:nvSpPr>
            <p:cNvPr id="8228" name="Line 27">
              <a:extLst>
                <a:ext uri="{FF2B5EF4-FFF2-40B4-BE49-F238E27FC236}">
                  <a16:creationId xmlns:a16="http://schemas.microsoft.com/office/drawing/2014/main" id="{E6A9C1B3-17D1-49EE-BAD6-5BB00D1CB15B}"/>
                </a:ext>
              </a:extLst>
            </p:cNvPr>
            <p:cNvSpPr>
              <a:spLocks noChangeShapeType="1"/>
            </p:cNvSpPr>
            <p:nvPr/>
          </p:nvSpPr>
          <p:spPr bwMode="auto">
            <a:xfrm>
              <a:off x="681" y="4242"/>
              <a:ext cx="79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29" name="Oval 28">
              <a:extLst>
                <a:ext uri="{FF2B5EF4-FFF2-40B4-BE49-F238E27FC236}">
                  <a16:creationId xmlns:a16="http://schemas.microsoft.com/office/drawing/2014/main" id="{F32B911C-5B20-4DCD-A8E8-E9FF66B87F85}"/>
                </a:ext>
              </a:extLst>
            </p:cNvPr>
            <p:cNvSpPr>
              <a:spLocks noChangeArrowheads="1"/>
            </p:cNvSpPr>
            <p:nvPr/>
          </p:nvSpPr>
          <p:spPr bwMode="auto">
            <a:xfrm>
              <a:off x="1454" y="4162"/>
              <a:ext cx="184" cy="136"/>
            </a:xfrm>
            <a:prstGeom prst="ellipse">
              <a:avLst/>
            </a:prstGeom>
            <a:solidFill>
              <a:srgbClr val="A2C1FE"/>
            </a:solidFill>
            <a:ln w="12700">
              <a:solidFill>
                <a:schemeClr val="tx1"/>
              </a:solidFill>
              <a:round/>
              <a:headEnd/>
              <a:tailEnd/>
            </a:ln>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30" name="Oval 29">
              <a:extLst>
                <a:ext uri="{FF2B5EF4-FFF2-40B4-BE49-F238E27FC236}">
                  <a16:creationId xmlns:a16="http://schemas.microsoft.com/office/drawing/2014/main" id="{7E7167C2-B538-4D23-BB9D-7DA7E9FEDDBC}"/>
                </a:ext>
              </a:extLst>
            </p:cNvPr>
            <p:cNvSpPr>
              <a:spLocks noChangeArrowheads="1"/>
            </p:cNvSpPr>
            <p:nvPr/>
          </p:nvSpPr>
          <p:spPr bwMode="auto">
            <a:xfrm>
              <a:off x="964" y="4162"/>
              <a:ext cx="184" cy="136"/>
            </a:xfrm>
            <a:prstGeom prst="ellipse">
              <a:avLst/>
            </a:prstGeom>
            <a:solidFill>
              <a:srgbClr val="A2C1FE"/>
            </a:solidFill>
            <a:ln w="12700">
              <a:solidFill>
                <a:schemeClr val="tx1"/>
              </a:solidFill>
              <a:round/>
              <a:headEnd/>
              <a:tailEnd/>
            </a:ln>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31" name="Oval 30">
              <a:extLst>
                <a:ext uri="{FF2B5EF4-FFF2-40B4-BE49-F238E27FC236}">
                  <a16:creationId xmlns:a16="http://schemas.microsoft.com/office/drawing/2014/main" id="{E08DE860-430E-4303-9D2E-C044FE6F1AEA}"/>
                </a:ext>
              </a:extLst>
            </p:cNvPr>
            <p:cNvSpPr>
              <a:spLocks noChangeArrowheads="1"/>
            </p:cNvSpPr>
            <p:nvPr/>
          </p:nvSpPr>
          <p:spPr bwMode="auto">
            <a:xfrm>
              <a:off x="484" y="4162"/>
              <a:ext cx="184" cy="136"/>
            </a:xfrm>
            <a:prstGeom prst="ellipse">
              <a:avLst/>
            </a:prstGeom>
            <a:solidFill>
              <a:srgbClr val="A2C1FE"/>
            </a:solidFill>
            <a:ln w="12700">
              <a:solidFill>
                <a:schemeClr val="tx1"/>
              </a:solidFill>
              <a:round/>
              <a:headEnd/>
              <a:tailEnd/>
            </a:ln>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grpSp>
      <p:grpSp>
        <p:nvGrpSpPr>
          <p:cNvPr id="8196" name="Group 31">
            <a:extLst>
              <a:ext uri="{FF2B5EF4-FFF2-40B4-BE49-F238E27FC236}">
                <a16:creationId xmlns:a16="http://schemas.microsoft.com/office/drawing/2014/main" id="{E44A905C-4F8B-40C1-9C33-BF85EE89F7CE}"/>
              </a:ext>
            </a:extLst>
          </p:cNvPr>
          <p:cNvGrpSpPr>
            <a:grpSpLocks/>
          </p:cNvGrpSpPr>
          <p:nvPr/>
        </p:nvGrpSpPr>
        <p:grpSpPr bwMode="auto">
          <a:xfrm>
            <a:off x="393700" y="749300"/>
            <a:ext cx="1868488" cy="393700"/>
            <a:chOff x="492" y="4118"/>
            <a:chExt cx="1177" cy="248"/>
          </a:xfrm>
        </p:grpSpPr>
        <p:sp>
          <p:nvSpPr>
            <p:cNvPr id="8225" name="Rectangle 32">
              <a:extLst>
                <a:ext uri="{FF2B5EF4-FFF2-40B4-BE49-F238E27FC236}">
                  <a16:creationId xmlns:a16="http://schemas.microsoft.com/office/drawing/2014/main" id="{8FD5BEFB-C116-475F-80EC-0494EBCAB78F}"/>
                </a:ext>
              </a:extLst>
            </p:cNvPr>
            <p:cNvSpPr>
              <a:spLocks noChangeArrowheads="1"/>
            </p:cNvSpPr>
            <p:nvPr/>
          </p:nvSpPr>
          <p:spPr bwMode="auto">
            <a:xfrm>
              <a:off x="492" y="411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a:t>
              </a:r>
            </a:p>
          </p:txBody>
        </p:sp>
        <p:sp>
          <p:nvSpPr>
            <p:cNvPr id="8226" name="Rectangle 33">
              <a:extLst>
                <a:ext uri="{FF2B5EF4-FFF2-40B4-BE49-F238E27FC236}">
                  <a16:creationId xmlns:a16="http://schemas.microsoft.com/office/drawing/2014/main" id="{C01A6095-6901-4A94-A3B3-5402512F0D17}"/>
                </a:ext>
              </a:extLst>
            </p:cNvPr>
            <p:cNvSpPr>
              <a:spLocks noChangeArrowheads="1"/>
            </p:cNvSpPr>
            <p:nvPr/>
          </p:nvSpPr>
          <p:spPr bwMode="auto">
            <a:xfrm>
              <a:off x="990" y="4118"/>
              <a:ext cx="16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a:t>
              </a:r>
            </a:p>
          </p:txBody>
        </p:sp>
        <p:sp>
          <p:nvSpPr>
            <p:cNvPr id="8227" name="Rectangle 34">
              <a:extLst>
                <a:ext uri="{FF2B5EF4-FFF2-40B4-BE49-F238E27FC236}">
                  <a16:creationId xmlns:a16="http://schemas.microsoft.com/office/drawing/2014/main" id="{5C47FC66-D518-4D79-A7F5-7D96649FF15B}"/>
                </a:ext>
              </a:extLst>
            </p:cNvPr>
            <p:cNvSpPr>
              <a:spLocks noChangeArrowheads="1"/>
            </p:cNvSpPr>
            <p:nvPr/>
          </p:nvSpPr>
          <p:spPr bwMode="auto">
            <a:xfrm>
              <a:off x="1439" y="4118"/>
              <a:ext cx="2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D</a:t>
              </a:r>
            </a:p>
          </p:txBody>
        </p:sp>
      </p:grpSp>
      <p:sp>
        <p:nvSpPr>
          <p:cNvPr id="8197" name="Rectangle 36">
            <a:extLst>
              <a:ext uri="{FF2B5EF4-FFF2-40B4-BE49-F238E27FC236}">
                <a16:creationId xmlns:a16="http://schemas.microsoft.com/office/drawing/2014/main" id="{A66A84A1-336A-45BF-BB8D-F7BCC1529A35}"/>
              </a:ext>
            </a:extLst>
          </p:cNvPr>
          <p:cNvSpPr>
            <a:spLocks noChangeArrowheads="1"/>
          </p:cNvSpPr>
          <p:nvPr/>
        </p:nvSpPr>
        <p:spPr bwMode="auto">
          <a:xfrm>
            <a:off x="457200" y="1371600"/>
            <a:ext cx="749300" cy="835025"/>
          </a:xfrm>
          <a:prstGeom prst="rect">
            <a:avLst/>
          </a:prstGeom>
          <a:noFill/>
          <a:ln w="12700">
            <a:solidFill>
              <a:srgbClr val="FC012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198" name="Rectangle 37" descr="Wide upward diagonal">
            <a:extLst>
              <a:ext uri="{FF2B5EF4-FFF2-40B4-BE49-F238E27FC236}">
                <a16:creationId xmlns:a16="http://schemas.microsoft.com/office/drawing/2014/main" id="{9B0C01C7-28CB-4349-B0DF-AD7C781CA794}"/>
              </a:ext>
            </a:extLst>
          </p:cNvPr>
          <p:cNvSpPr>
            <a:spLocks noChangeArrowheads="1"/>
          </p:cNvSpPr>
          <p:nvPr/>
        </p:nvSpPr>
        <p:spPr bwMode="auto">
          <a:xfrm>
            <a:off x="457200" y="1371600"/>
            <a:ext cx="749300" cy="411163"/>
          </a:xfrm>
          <a:prstGeom prst="rect">
            <a:avLst/>
          </a:prstGeom>
          <a:pattFill prst="wdUpDiag">
            <a:fgClr>
              <a:srgbClr val="FC0128"/>
            </a:fgClr>
            <a:bgClr>
              <a:schemeClr val="bg1"/>
            </a:bgClr>
          </a:pattFill>
          <a:ln w="12700">
            <a:solidFill>
              <a:srgbClr val="FC0128"/>
            </a:solidFill>
            <a:miter lim="800000"/>
            <a:headEnd/>
            <a:tailEnd/>
          </a:ln>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199" name="Rectangle 38">
            <a:extLst>
              <a:ext uri="{FF2B5EF4-FFF2-40B4-BE49-F238E27FC236}">
                <a16:creationId xmlns:a16="http://schemas.microsoft.com/office/drawing/2014/main" id="{41EB4638-B771-4738-8390-9085BD2531EB}"/>
              </a:ext>
            </a:extLst>
          </p:cNvPr>
          <p:cNvSpPr>
            <a:spLocks noChangeArrowheads="1"/>
          </p:cNvSpPr>
          <p:nvPr/>
        </p:nvSpPr>
        <p:spPr bwMode="auto">
          <a:xfrm>
            <a:off x="457200" y="2219325"/>
            <a:ext cx="749300" cy="835025"/>
          </a:xfrm>
          <a:prstGeom prst="rect">
            <a:avLst/>
          </a:prstGeom>
          <a:noFill/>
          <a:ln w="12700">
            <a:solidFill>
              <a:srgbClr val="FC012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00" name="Rectangle 39" descr="Wide upward diagonal">
            <a:extLst>
              <a:ext uri="{FF2B5EF4-FFF2-40B4-BE49-F238E27FC236}">
                <a16:creationId xmlns:a16="http://schemas.microsoft.com/office/drawing/2014/main" id="{7A5195C0-A7C7-479C-A9C4-BF4B71FC272F}"/>
              </a:ext>
            </a:extLst>
          </p:cNvPr>
          <p:cNvSpPr>
            <a:spLocks noChangeArrowheads="1"/>
          </p:cNvSpPr>
          <p:nvPr/>
        </p:nvSpPr>
        <p:spPr bwMode="auto">
          <a:xfrm>
            <a:off x="457200" y="2219325"/>
            <a:ext cx="749300" cy="411163"/>
          </a:xfrm>
          <a:prstGeom prst="rect">
            <a:avLst/>
          </a:prstGeom>
          <a:pattFill prst="wdUpDiag">
            <a:fgClr>
              <a:srgbClr val="FC0128"/>
            </a:fgClr>
            <a:bgClr>
              <a:schemeClr val="bg1"/>
            </a:bgClr>
          </a:pattFill>
          <a:ln w="12700">
            <a:solidFill>
              <a:srgbClr val="FC0128"/>
            </a:solidFill>
            <a:miter lim="800000"/>
            <a:headEnd/>
            <a:tailEnd/>
          </a:ln>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01" name="Rectangle 40">
            <a:extLst>
              <a:ext uri="{FF2B5EF4-FFF2-40B4-BE49-F238E27FC236}">
                <a16:creationId xmlns:a16="http://schemas.microsoft.com/office/drawing/2014/main" id="{9D27415B-C45A-4705-9698-A65B47CD0277}"/>
              </a:ext>
            </a:extLst>
          </p:cNvPr>
          <p:cNvSpPr>
            <a:spLocks noChangeArrowheads="1"/>
          </p:cNvSpPr>
          <p:nvPr/>
        </p:nvSpPr>
        <p:spPr bwMode="auto">
          <a:xfrm>
            <a:off x="457200" y="3067050"/>
            <a:ext cx="749300" cy="835025"/>
          </a:xfrm>
          <a:prstGeom prst="rect">
            <a:avLst/>
          </a:prstGeom>
          <a:noFill/>
          <a:ln w="12700">
            <a:solidFill>
              <a:srgbClr val="FC012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02" name="Rectangle 41" descr="Wide upward diagonal">
            <a:extLst>
              <a:ext uri="{FF2B5EF4-FFF2-40B4-BE49-F238E27FC236}">
                <a16:creationId xmlns:a16="http://schemas.microsoft.com/office/drawing/2014/main" id="{936A4674-0784-4B19-9556-849A7BB12047}"/>
              </a:ext>
            </a:extLst>
          </p:cNvPr>
          <p:cNvSpPr>
            <a:spLocks noChangeArrowheads="1"/>
          </p:cNvSpPr>
          <p:nvPr/>
        </p:nvSpPr>
        <p:spPr bwMode="auto">
          <a:xfrm>
            <a:off x="457200" y="3067050"/>
            <a:ext cx="749300" cy="411163"/>
          </a:xfrm>
          <a:prstGeom prst="rect">
            <a:avLst/>
          </a:prstGeom>
          <a:pattFill prst="wdUpDiag">
            <a:fgClr>
              <a:srgbClr val="FC0128"/>
            </a:fgClr>
            <a:bgClr>
              <a:schemeClr val="bg1"/>
            </a:bgClr>
          </a:pattFill>
          <a:ln w="12700">
            <a:solidFill>
              <a:srgbClr val="FC0128"/>
            </a:solidFill>
            <a:miter lim="800000"/>
            <a:headEnd/>
            <a:tailEnd/>
          </a:ln>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03" name="Rectangle 42">
            <a:extLst>
              <a:ext uri="{FF2B5EF4-FFF2-40B4-BE49-F238E27FC236}">
                <a16:creationId xmlns:a16="http://schemas.microsoft.com/office/drawing/2014/main" id="{2AB68FBE-6A05-4EA3-8059-604A010EEC04}"/>
              </a:ext>
            </a:extLst>
          </p:cNvPr>
          <p:cNvSpPr>
            <a:spLocks noChangeArrowheads="1"/>
          </p:cNvSpPr>
          <p:nvPr/>
        </p:nvSpPr>
        <p:spPr bwMode="auto">
          <a:xfrm>
            <a:off x="457200" y="3914775"/>
            <a:ext cx="749300" cy="835025"/>
          </a:xfrm>
          <a:prstGeom prst="rect">
            <a:avLst/>
          </a:prstGeom>
          <a:noFill/>
          <a:ln w="12700">
            <a:solidFill>
              <a:srgbClr val="FC012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04" name="Rectangle 43" descr="Wide upward diagonal">
            <a:extLst>
              <a:ext uri="{FF2B5EF4-FFF2-40B4-BE49-F238E27FC236}">
                <a16:creationId xmlns:a16="http://schemas.microsoft.com/office/drawing/2014/main" id="{41515991-0C27-4149-B711-FF1AE89B28A6}"/>
              </a:ext>
            </a:extLst>
          </p:cNvPr>
          <p:cNvSpPr>
            <a:spLocks noChangeArrowheads="1"/>
          </p:cNvSpPr>
          <p:nvPr/>
        </p:nvSpPr>
        <p:spPr bwMode="auto">
          <a:xfrm>
            <a:off x="457200" y="3914775"/>
            <a:ext cx="749300" cy="411163"/>
          </a:xfrm>
          <a:prstGeom prst="rect">
            <a:avLst/>
          </a:prstGeom>
          <a:pattFill prst="wdUpDiag">
            <a:fgClr>
              <a:srgbClr val="FC0128"/>
            </a:fgClr>
            <a:bgClr>
              <a:schemeClr val="bg1"/>
            </a:bgClr>
          </a:pattFill>
          <a:ln w="12700">
            <a:solidFill>
              <a:srgbClr val="FC0128"/>
            </a:solidFill>
            <a:miter lim="800000"/>
            <a:headEnd/>
            <a:tailEnd/>
          </a:ln>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05" name="Rectangle 48">
            <a:extLst>
              <a:ext uri="{FF2B5EF4-FFF2-40B4-BE49-F238E27FC236}">
                <a16:creationId xmlns:a16="http://schemas.microsoft.com/office/drawing/2014/main" id="{F7075881-1BD6-4ACA-B16F-FA6B060E1AEA}"/>
              </a:ext>
            </a:extLst>
          </p:cNvPr>
          <p:cNvSpPr>
            <a:spLocks noChangeArrowheads="1"/>
          </p:cNvSpPr>
          <p:nvPr/>
        </p:nvSpPr>
        <p:spPr bwMode="auto">
          <a:xfrm>
            <a:off x="590550" y="1758950"/>
            <a:ext cx="4064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a:ln>
                  <a:noFill/>
                </a:ln>
                <a:solidFill>
                  <a:srgbClr val="000000"/>
                </a:solidFill>
                <a:effectLst/>
                <a:uLnTx/>
                <a:uFillTx/>
                <a:latin typeface="Helvetica" panose="020B0604020202020204" pitchFamily="34" charset="0"/>
                <a:ea typeface="+mn-ea"/>
                <a:cs typeface="+mn-cs"/>
              </a:rPr>
              <a:t>1</a:t>
            </a:r>
          </a:p>
        </p:txBody>
      </p:sp>
      <p:sp>
        <p:nvSpPr>
          <p:cNvPr id="8206" name="Rectangle 49">
            <a:extLst>
              <a:ext uri="{FF2B5EF4-FFF2-40B4-BE49-F238E27FC236}">
                <a16:creationId xmlns:a16="http://schemas.microsoft.com/office/drawing/2014/main" id="{F57D9279-1BFE-4777-9D6A-DEA9045BE6A0}"/>
              </a:ext>
            </a:extLst>
          </p:cNvPr>
          <p:cNvSpPr>
            <a:spLocks noChangeArrowheads="1"/>
          </p:cNvSpPr>
          <p:nvPr/>
        </p:nvSpPr>
        <p:spPr bwMode="auto">
          <a:xfrm>
            <a:off x="590550" y="2606675"/>
            <a:ext cx="4064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a:ln>
                  <a:noFill/>
                </a:ln>
                <a:solidFill>
                  <a:srgbClr val="000000"/>
                </a:solidFill>
                <a:effectLst/>
                <a:uLnTx/>
                <a:uFillTx/>
                <a:latin typeface="Helvetica" panose="020B0604020202020204" pitchFamily="34" charset="0"/>
                <a:ea typeface="+mn-ea"/>
                <a:cs typeface="+mn-cs"/>
              </a:rPr>
              <a:t>2</a:t>
            </a:r>
          </a:p>
        </p:txBody>
      </p:sp>
      <p:sp>
        <p:nvSpPr>
          <p:cNvPr id="8207" name="Rectangle 50">
            <a:extLst>
              <a:ext uri="{FF2B5EF4-FFF2-40B4-BE49-F238E27FC236}">
                <a16:creationId xmlns:a16="http://schemas.microsoft.com/office/drawing/2014/main" id="{F0DEABC8-C9CE-4EDC-A4A6-9024B82148AE}"/>
              </a:ext>
            </a:extLst>
          </p:cNvPr>
          <p:cNvSpPr>
            <a:spLocks noChangeArrowheads="1"/>
          </p:cNvSpPr>
          <p:nvPr/>
        </p:nvSpPr>
        <p:spPr bwMode="auto">
          <a:xfrm>
            <a:off x="590550" y="3454400"/>
            <a:ext cx="4064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a:ln>
                  <a:noFill/>
                </a:ln>
                <a:solidFill>
                  <a:srgbClr val="000000"/>
                </a:solidFill>
                <a:effectLst/>
                <a:uLnTx/>
                <a:uFillTx/>
                <a:latin typeface="Helvetica" panose="020B0604020202020204" pitchFamily="34" charset="0"/>
                <a:ea typeface="+mn-ea"/>
                <a:cs typeface="+mn-cs"/>
              </a:rPr>
              <a:t>3</a:t>
            </a:r>
          </a:p>
        </p:txBody>
      </p:sp>
      <p:sp>
        <p:nvSpPr>
          <p:cNvPr id="8208" name="Rectangle 52">
            <a:extLst>
              <a:ext uri="{FF2B5EF4-FFF2-40B4-BE49-F238E27FC236}">
                <a16:creationId xmlns:a16="http://schemas.microsoft.com/office/drawing/2014/main" id="{F9EAA07D-8252-464B-AB9F-B1F45D06EEF5}"/>
              </a:ext>
            </a:extLst>
          </p:cNvPr>
          <p:cNvSpPr>
            <a:spLocks noChangeArrowheads="1"/>
          </p:cNvSpPr>
          <p:nvPr/>
        </p:nvSpPr>
        <p:spPr bwMode="auto">
          <a:xfrm>
            <a:off x="590550" y="4302125"/>
            <a:ext cx="4064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a:ln>
                  <a:noFill/>
                </a:ln>
                <a:solidFill>
                  <a:srgbClr val="000000"/>
                </a:solidFill>
                <a:effectLst/>
                <a:uLnTx/>
                <a:uFillTx/>
                <a:latin typeface="Helvetica" panose="020B0604020202020204" pitchFamily="34" charset="0"/>
                <a:ea typeface="+mn-ea"/>
                <a:cs typeface="+mn-cs"/>
              </a:rPr>
              <a:t>4</a:t>
            </a:r>
          </a:p>
        </p:txBody>
      </p:sp>
      <p:sp>
        <p:nvSpPr>
          <p:cNvPr id="8209" name="Rectangle 54">
            <a:extLst>
              <a:ext uri="{FF2B5EF4-FFF2-40B4-BE49-F238E27FC236}">
                <a16:creationId xmlns:a16="http://schemas.microsoft.com/office/drawing/2014/main" id="{8F83B7CF-A4AF-4E6E-BE58-3086E2EB6B05}"/>
              </a:ext>
            </a:extLst>
          </p:cNvPr>
          <p:cNvSpPr>
            <a:spLocks noChangeArrowheads="1"/>
          </p:cNvSpPr>
          <p:nvPr/>
        </p:nvSpPr>
        <p:spPr bwMode="auto">
          <a:xfrm>
            <a:off x="1247775" y="2219325"/>
            <a:ext cx="749300" cy="835025"/>
          </a:xfrm>
          <a:prstGeom prst="rect">
            <a:avLst/>
          </a:prstGeom>
          <a:noFill/>
          <a:ln w="12700">
            <a:solidFill>
              <a:srgbClr val="FC012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10" name="Rectangle 55" descr="Wide upward diagonal">
            <a:extLst>
              <a:ext uri="{FF2B5EF4-FFF2-40B4-BE49-F238E27FC236}">
                <a16:creationId xmlns:a16="http://schemas.microsoft.com/office/drawing/2014/main" id="{D3457C79-7BF9-45D2-9664-7475E6AE7215}"/>
              </a:ext>
            </a:extLst>
          </p:cNvPr>
          <p:cNvSpPr>
            <a:spLocks noChangeArrowheads="1"/>
          </p:cNvSpPr>
          <p:nvPr/>
        </p:nvSpPr>
        <p:spPr bwMode="auto">
          <a:xfrm>
            <a:off x="1247775" y="2219325"/>
            <a:ext cx="749300" cy="411163"/>
          </a:xfrm>
          <a:prstGeom prst="rect">
            <a:avLst/>
          </a:prstGeom>
          <a:pattFill prst="wdUpDiag">
            <a:fgClr>
              <a:srgbClr val="FC0128"/>
            </a:fgClr>
            <a:bgClr>
              <a:schemeClr val="bg1"/>
            </a:bgClr>
          </a:pattFill>
          <a:ln w="12700">
            <a:solidFill>
              <a:srgbClr val="FC0128"/>
            </a:solidFill>
            <a:miter lim="800000"/>
            <a:headEnd/>
            <a:tailEnd/>
          </a:ln>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11" name="Rectangle 56">
            <a:extLst>
              <a:ext uri="{FF2B5EF4-FFF2-40B4-BE49-F238E27FC236}">
                <a16:creationId xmlns:a16="http://schemas.microsoft.com/office/drawing/2014/main" id="{C82267A2-CCC2-4415-A697-B703ACA1F9F2}"/>
              </a:ext>
            </a:extLst>
          </p:cNvPr>
          <p:cNvSpPr>
            <a:spLocks noChangeArrowheads="1"/>
          </p:cNvSpPr>
          <p:nvPr/>
        </p:nvSpPr>
        <p:spPr bwMode="auto">
          <a:xfrm>
            <a:off x="1247775" y="3067050"/>
            <a:ext cx="749300" cy="835025"/>
          </a:xfrm>
          <a:prstGeom prst="rect">
            <a:avLst/>
          </a:prstGeom>
          <a:noFill/>
          <a:ln w="12700">
            <a:solidFill>
              <a:srgbClr val="FC012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12" name="Rectangle 57" descr="Wide upward diagonal">
            <a:extLst>
              <a:ext uri="{FF2B5EF4-FFF2-40B4-BE49-F238E27FC236}">
                <a16:creationId xmlns:a16="http://schemas.microsoft.com/office/drawing/2014/main" id="{E54DC042-A4E4-4725-A4C6-8FB3BAD775CB}"/>
              </a:ext>
            </a:extLst>
          </p:cNvPr>
          <p:cNvSpPr>
            <a:spLocks noChangeArrowheads="1"/>
          </p:cNvSpPr>
          <p:nvPr/>
        </p:nvSpPr>
        <p:spPr bwMode="auto">
          <a:xfrm>
            <a:off x="1247775" y="3067050"/>
            <a:ext cx="749300" cy="411163"/>
          </a:xfrm>
          <a:prstGeom prst="rect">
            <a:avLst/>
          </a:prstGeom>
          <a:pattFill prst="wdUpDiag">
            <a:fgClr>
              <a:srgbClr val="FC0128"/>
            </a:fgClr>
            <a:bgClr>
              <a:schemeClr val="bg1"/>
            </a:bgClr>
          </a:pattFill>
          <a:ln w="12700">
            <a:solidFill>
              <a:srgbClr val="FC0128"/>
            </a:solidFill>
            <a:miter lim="800000"/>
            <a:headEnd/>
            <a:tailEnd/>
          </a:ln>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13" name="Rectangle 58">
            <a:extLst>
              <a:ext uri="{FF2B5EF4-FFF2-40B4-BE49-F238E27FC236}">
                <a16:creationId xmlns:a16="http://schemas.microsoft.com/office/drawing/2014/main" id="{ABD51021-9D28-4420-9062-93B45AE58F50}"/>
              </a:ext>
            </a:extLst>
          </p:cNvPr>
          <p:cNvSpPr>
            <a:spLocks noChangeArrowheads="1"/>
          </p:cNvSpPr>
          <p:nvPr/>
        </p:nvSpPr>
        <p:spPr bwMode="auto">
          <a:xfrm>
            <a:off x="1247775" y="3914775"/>
            <a:ext cx="749300" cy="835025"/>
          </a:xfrm>
          <a:prstGeom prst="rect">
            <a:avLst/>
          </a:prstGeom>
          <a:noFill/>
          <a:ln w="12700">
            <a:solidFill>
              <a:srgbClr val="FC012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14" name="Rectangle 59" descr="Wide upward diagonal">
            <a:extLst>
              <a:ext uri="{FF2B5EF4-FFF2-40B4-BE49-F238E27FC236}">
                <a16:creationId xmlns:a16="http://schemas.microsoft.com/office/drawing/2014/main" id="{16F898ED-F03C-4C52-818D-B1F036EC1DF8}"/>
              </a:ext>
            </a:extLst>
          </p:cNvPr>
          <p:cNvSpPr>
            <a:spLocks noChangeArrowheads="1"/>
          </p:cNvSpPr>
          <p:nvPr/>
        </p:nvSpPr>
        <p:spPr bwMode="auto">
          <a:xfrm>
            <a:off x="1247775" y="3914775"/>
            <a:ext cx="749300" cy="411163"/>
          </a:xfrm>
          <a:prstGeom prst="rect">
            <a:avLst/>
          </a:prstGeom>
          <a:pattFill prst="wdUpDiag">
            <a:fgClr>
              <a:srgbClr val="FC0128"/>
            </a:fgClr>
            <a:bgClr>
              <a:schemeClr val="bg1"/>
            </a:bgClr>
          </a:pattFill>
          <a:ln w="12700">
            <a:solidFill>
              <a:srgbClr val="FC0128"/>
            </a:solidFill>
            <a:miter lim="800000"/>
            <a:headEnd/>
            <a:tailEnd/>
          </a:ln>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15" name="Rectangle 60">
            <a:extLst>
              <a:ext uri="{FF2B5EF4-FFF2-40B4-BE49-F238E27FC236}">
                <a16:creationId xmlns:a16="http://schemas.microsoft.com/office/drawing/2014/main" id="{9BEE5196-14EA-49FE-A381-7238F769F75A}"/>
              </a:ext>
            </a:extLst>
          </p:cNvPr>
          <p:cNvSpPr>
            <a:spLocks noChangeArrowheads="1"/>
          </p:cNvSpPr>
          <p:nvPr/>
        </p:nvSpPr>
        <p:spPr bwMode="auto">
          <a:xfrm>
            <a:off x="1247775" y="4762500"/>
            <a:ext cx="749300" cy="835025"/>
          </a:xfrm>
          <a:prstGeom prst="rect">
            <a:avLst/>
          </a:prstGeom>
          <a:noFill/>
          <a:ln w="12700">
            <a:solidFill>
              <a:srgbClr val="FC012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16" name="Rectangle 61" descr="Wide upward diagonal">
            <a:extLst>
              <a:ext uri="{FF2B5EF4-FFF2-40B4-BE49-F238E27FC236}">
                <a16:creationId xmlns:a16="http://schemas.microsoft.com/office/drawing/2014/main" id="{18912C03-37B6-45B4-AF86-63555AF92685}"/>
              </a:ext>
            </a:extLst>
          </p:cNvPr>
          <p:cNvSpPr>
            <a:spLocks noChangeArrowheads="1"/>
          </p:cNvSpPr>
          <p:nvPr/>
        </p:nvSpPr>
        <p:spPr bwMode="auto">
          <a:xfrm>
            <a:off x="1247775" y="4762500"/>
            <a:ext cx="749300" cy="411163"/>
          </a:xfrm>
          <a:prstGeom prst="rect">
            <a:avLst/>
          </a:prstGeom>
          <a:pattFill prst="wdUpDiag">
            <a:fgClr>
              <a:srgbClr val="FC0128"/>
            </a:fgClr>
            <a:bgClr>
              <a:schemeClr val="bg1"/>
            </a:bgClr>
          </a:pattFill>
          <a:ln w="12700">
            <a:solidFill>
              <a:srgbClr val="FC0128"/>
            </a:solidFill>
            <a:miter lim="800000"/>
            <a:headEnd/>
            <a:tailEnd/>
          </a:ln>
        </p:spPr>
        <p:txBody>
          <a:bodyPr wrap="none" anchor="ct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17" name="Rectangle 66">
            <a:extLst>
              <a:ext uri="{FF2B5EF4-FFF2-40B4-BE49-F238E27FC236}">
                <a16:creationId xmlns:a16="http://schemas.microsoft.com/office/drawing/2014/main" id="{BC413B61-8E6F-448A-807B-A2CCBDB53C95}"/>
              </a:ext>
            </a:extLst>
          </p:cNvPr>
          <p:cNvSpPr>
            <a:spLocks noChangeArrowheads="1"/>
          </p:cNvSpPr>
          <p:nvPr/>
        </p:nvSpPr>
        <p:spPr bwMode="auto">
          <a:xfrm>
            <a:off x="1381125" y="2606675"/>
            <a:ext cx="4064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a:ln>
                  <a:noFill/>
                </a:ln>
                <a:solidFill>
                  <a:srgbClr val="000000"/>
                </a:solidFill>
                <a:effectLst/>
                <a:uLnTx/>
                <a:uFillTx/>
                <a:latin typeface="Helvetica" panose="020B0604020202020204" pitchFamily="34" charset="0"/>
                <a:ea typeface="+mn-ea"/>
                <a:cs typeface="+mn-cs"/>
              </a:rPr>
              <a:t>1</a:t>
            </a:r>
          </a:p>
        </p:txBody>
      </p:sp>
      <p:sp>
        <p:nvSpPr>
          <p:cNvPr id="8218" name="Rectangle 67">
            <a:extLst>
              <a:ext uri="{FF2B5EF4-FFF2-40B4-BE49-F238E27FC236}">
                <a16:creationId xmlns:a16="http://schemas.microsoft.com/office/drawing/2014/main" id="{EC45DDB8-408D-4B58-AB1A-6E957F302291}"/>
              </a:ext>
            </a:extLst>
          </p:cNvPr>
          <p:cNvSpPr>
            <a:spLocks noChangeArrowheads="1"/>
          </p:cNvSpPr>
          <p:nvPr/>
        </p:nvSpPr>
        <p:spPr bwMode="auto">
          <a:xfrm>
            <a:off x="1381125" y="3454400"/>
            <a:ext cx="4064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a:ln>
                  <a:noFill/>
                </a:ln>
                <a:solidFill>
                  <a:srgbClr val="000000"/>
                </a:solidFill>
                <a:effectLst/>
                <a:uLnTx/>
                <a:uFillTx/>
                <a:latin typeface="Helvetica" panose="020B0604020202020204" pitchFamily="34" charset="0"/>
                <a:ea typeface="+mn-ea"/>
                <a:cs typeface="+mn-cs"/>
              </a:rPr>
              <a:t>2</a:t>
            </a:r>
          </a:p>
        </p:txBody>
      </p:sp>
      <p:sp>
        <p:nvSpPr>
          <p:cNvPr id="8219" name="Rectangle 68">
            <a:extLst>
              <a:ext uri="{FF2B5EF4-FFF2-40B4-BE49-F238E27FC236}">
                <a16:creationId xmlns:a16="http://schemas.microsoft.com/office/drawing/2014/main" id="{FD079EC4-88C4-4835-B383-6C8425756B68}"/>
              </a:ext>
            </a:extLst>
          </p:cNvPr>
          <p:cNvSpPr>
            <a:spLocks noChangeArrowheads="1"/>
          </p:cNvSpPr>
          <p:nvPr/>
        </p:nvSpPr>
        <p:spPr bwMode="auto">
          <a:xfrm>
            <a:off x="1381125" y="4302125"/>
            <a:ext cx="4064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a:ln>
                  <a:noFill/>
                </a:ln>
                <a:solidFill>
                  <a:srgbClr val="000000"/>
                </a:solidFill>
                <a:effectLst/>
                <a:uLnTx/>
                <a:uFillTx/>
                <a:latin typeface="Helvetica" panose="020B0604020202020204" pitchFamily="34" charset="0"/>
                <a:ea typeface="+mn-ea"/>
                <a:cs typeface="+mn-cs"/>
              </a:rPr>
              <a:t>3</a:t>
            </a:r>
          </a:p>
        </p:txBody>
      </p:sp>
      <p:sp>
        <p:nvSpPr>
          <p:cNvPr id="8220" name="Rectangle 70">
            <a:extLst>
              <a:ext uri="{FF2B5EF4-FFF2-40B4-BE49-F238E27FC236}">
                <a16:creationId xmlns:a16="http://schemas.microsoft.com/office/drawing/2014/main" id="{0C5CCFA1-307A-42A3-8867-A7E76AF04CA9}"/>
              </a:ext>
            </a:extLst>
          </p:cNvPr>
          <p:cNvSpPr>
            <a:spLocks noChangeArrowheads="1"/>
          </p:cNvSpPr>
          <p:nvPr/>
        </p:nvSpPr>
        <p:spPr bwMode="auto">
          <a:xfrm>
            <a:off x="1381125" y="5149850"/>
            <a:ext cx="4064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a:ln>
                  <a:noFill/>
                </a:ln>
                <a:solidFill>
                  <a:srgbClr val="000000"/>
                </a:solidFill>
                <a:effectLst/>
                <a:uLnTx/>
                <a:uFillTx/>
                <a:latin typeface="Helvetica" panose="020B0604020202020204" pitchFamily="34" charset="0"/>
                <a:ea typeface="+mn-ea"/>
                <a:cs typeface="+mn-cs"/>
              </a:rPr>
              <a:t>4</a:t>
            </a:r>
          </a:p>
        </p:txBody>
      </p:sp>
      <p:sp>
        <p:nvSpPr>
          <p:cNvPr id="8221" name="Line 72">
            <a:extLst>
              <a:ext uri="{FF2B5EF4-FFF2-40B4-BE49-F238E27FC236}">
                <a16:creationId xmlns:a16="http://schemas.microsoft.com/office/drawing/2014/main" id="{829DFE42-D62B-41C4-8E37-D32B24099A94}"/>
              </a:ext>
            </a:extLst>
          </p:cNvPr>
          <p:cNvSpPr>
            <a:spLocks noChangeShapeType="1"/>
          </p:cNvSpPr>
          <p:nvPr/>
        </p:nvSpPr>
        <p:spPr bwMode="auto">
          <a:xfrm>
            <a:off x="2209800" y="1371600"/>
            <a:ext cx="0" cy="838200"/>
          </a:xfrm>
          <a:prstGeom prst="line">
            <a:avLst/>
          </a:prstGeom>
          <a:noFill/>
          <a:ln w="9525">
            <a:solidFill>
              <a:srgbClr val="006699"/>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4400" b="1" i="1" u="sng" strike="noStrike" kern="1200" cap="none" spc="0" normalizeH="0" baseline="0" noProof="0">
              <a:ln>
                <a:noFill/>
              </a:ln>
              <a:solidFill>
                <a:srgbClr val="000000"/>
              </a:solidFill>
              <a:effectLst/>
              <a:uLnTx/>
              <a:uFillTx/>
              <a:latin typeface="Symbol" panose="05050102010706020507" pitchFamily="18" charset="2"/>
              <a:ea typeface="+mn-ea"/>
              <a:cs typeface="+mn-cs"/>
            </a:endParaRPr>
          </a:p>
        </p:txBody>
      </p:sp>
      <p:sp>
        <p:nvSpPr>
          <p:cNvPr id="8222" name="Text Box 73">
            <a:extLst>
              <a:ext uri="{FF2B5EF4-FFF2-40B4-BE49-F238E27FC236}">
                <a16:creationId xmlns:a16="http://schemas.microsoft.com/office/drawing/2014/main" id="{F471A198-B31D-452B-92C8-BC3CE4BD1284}"/>
              </a:ext>
            </a:extLst>
          </p:cNvPr>
          <p:cNvSpPr txBox="1">
            <a:spLocks noChangeArrowheads="1"/>
          </p:cNvSpPr>
          <p:nvPr/>
        </p:nvSpPr>
        <p:spPr bwMode="auto">
          <a:xfrm>
            <a:off x="2209800" y="1431925"/>
            <a:ext cx="5791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6699"/>
                </a:solidFill>
                <a:effectLst/>
                <a:uLnTx/>
                <a:uFillTx/>
                <a:latin typeface="Arial" panose="020B0604020202020204" pitchFamily="34" charset="0"/>
                <a:ea typeface="+mn-ea"/>
                <a:cs typeface="+mn-cs"/>
              </a:rPr>
              <a:t>Transmission time, </a:t>
            </a:r>
            <a:r>
              <a:rPr kumimoji="0" lang="en-US" altLang="en-US" sz="2000" b="1" i="1" u="none" strike="noStrike" kern="1200" cap="none" spc="0" normalizeH="0" baseline="0" noProof="0">
                <a:ln>
                  <a:noFill/>
                </a:ln>
                <a:solidFill>
                  <a:srgbClr val="006699"/>
                </a:solidFill>
                <a:effectLst/>
                <a:uLnTx/>
                <a:uFillTx/>
                <a:latin typeface="Arial" panose="020B0604020202020204" pitchFamily="34" charset="0"/>
                <a:ea typeface="+mn-ea"/>
                <a:cs typeface="+mn-cs"/>
              </a:rPr>
              <a:t>T</a:t>
            </a:r>
            <a:r>
              <a:rPr kumimoji="0" lang="en-US" altLang="en-US" sz="2000" b="1" i="1" u="none" strike="noStrike" kern="1200" cap="none" spc="0" normalizeH="0" baseline="-25000" noProof="0">
                <a:ln>
                  <a:noFill/>
                </a:ln>
                <a:solidFill>
                  <a:srgbClr val="006699"/>
                </a:solidFill>
                <a:effectLst/>
                <a:uLnTx/>
                <a:uFillTx/>
                <a:latin typeface="Arial" panose="020B0604020202020204" pitchFamily="34" charset="0"/>
                <a:ea typeface="+mn-ea"/>
                <a:cs typeface="+mn-cs"/>
              </a:rPr>
              <a:t>f</a:t>
            </a:r>
            <a:r>
              <a:rPr kumimoji="0" lang="en-US" altLang="en-US" sz="2000" b="1" i="1" u="none" strike="noStrike" kern="1200" cap="none" spc="0" normalizeH="0" baseline="0" noProof="0">
                <a:ln>
                  <a:noFill/>
                </a:ln>
                <a:solidFill>
                  <a:srgbClr val="006699"/>
                </a:solidFill>
                <a:effectLst/>
                <a:uLnTx/>
                <a:uFillTx/>
                <a:latin typeface="Arial" panose="020B0604020202020204" pitchFamily="34"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6699"/>
                </a:solidFill>
                <a:effectLst/>
                <a:uLnTx/>
                <a:uFillTx/>
                <a:latin typeface="Arial" panose="020B0604020202020204" pitchFamily="34" charset="0"/>
                <a:ea typeface="+mn-ea"/>
                <a:cs typeface="+mn-cs"/>
              </a:rPr>
              <a:t>(frame size = 250 + 50 bytes)</a:t>
            </a:r>
          </a:p>
        </p:txBody>
      </p:sp>
      <p:sp>
        <p:nvSpPr>
          <p:cNvPr id="8223" name="Text Box 74">
            <a:extLst>
              <a:ext uri="{FF2B5EF4-FFF2-40B4-BE49-F238E27FC236}">
                <a16:creationId xmlns:a16="http://schemas.microsoft.com/office/drawing/2014/main" id="{648E581D-AC76-48BD-9B58-6A5E9FBFD7AC}"/>
              </a:ext>
            </a:extLst>
          </p:cNvPr>
          <p:cNvSpPr txBox="1">
            <a:spLocks noChangeArrowheads="1"/>
          </p:cNvSpPr>
          <p:nvPr/>
        </p:nvSpPr>
        <p:spPr bwMode="auto">
          <a:xfrm>
            <a:off x="2606674" y="2179637"/>
            <a:ext cx="4572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Let:</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d</a:t>
            </a:r>
            <a:r>
              <a:rPr kumimoji="0" lang="en-US" alt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the link data rate (to determine)</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r>
              <a:rPr kumimoji="0" lang="en-US" altLang="en-US" sz="2000" b="1" i="1"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T</a:t>
            </a:r>
            <a:r>
              <a:rPr kumimoji="0" lang="en-US" altLang="en-US" sz="2000" b="1" i="1" u="none" strike="noStrike" kern="1200" cap="none" spc="0" normalizeH="0" baseline="-25000" noProof="0" dirty="0" err="1">
                <a:ln>
                  <a:noFill/>
                </a:ln>
                <a:solidFill>
                  <a:srgbClr val="000000"/>
                </a:solidFill>
                <a:effectLst/>
                <a:uLnTx/>
                <a:uFillTx/>
                <a:latin typeface="Arial" panose="020B0604020202020204" pitchFamily="34" charset="0"/>
                <a:ea typeface="+mn-ea"/>
                <a:cs typeface="+mn-cs"/>
              </a:rPr>
              <a:t>f</a:t>
            </a:r>
            <a:r>
              <a:rPr kumimoji="0" lang="en-US" alt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transmission time of a packet</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000" b="1"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 T</a:t>
            </a:r>
            <a:r>
              <a:rPr kumimoji="0" lang="en-US" alt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The total transmission time</a:t>
            </a:r>
          </a:p>
        </p:txBody>
      </p:sp>
      <p:sp>
        <p:nvSpPr>
          <p:cNvPr id="8224" name="Text Box 75">
            <a:extLst>
              <a:ext uri="{FF2B5EF4-FFF2-40B4-BE49-F238E27FC236}">
                <a16:creationId xmlns:a16="http://schemas.microsoft.com/office/drawing/2014/main" id="{9AA279F0-8E7F-4251-9E58-CDE69647112C}"/>
              </a:ext>
            </a:extLst>
          </p:cNvPr>
          <p:cNvSpPr txBox="1">
            <a:spLocks noChangeArrowheads="1"/>
          </p:cNvSpPr>
          <p:nvPr/>
        </p:nvSpPr>
        <p:spPr bwMode="auto">
          <a:xfrm>
            <a:off x="2381250" y="3591357"/>
            <a:ext cx="67056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b="1" i="1" u="sng">
                <a:solidFill>
                  <a:schemeClr val="tx1"/>
                </a:solidFill>
                <a:latin typeface="Symbol" panose="05050102010706020507" pitchFamily="18" charset="2"/>
              </a:defRPr>
            </a:lvl1pPr>
            <a:lvl2pPr marL="742950" indent="-285750">
              <a:defRPr sz="4400" b="1" i="1" u="sng">
                <a:solidFill>
                  <a:schemeClr val="tx1"/>
                </a:solidFill>
                <a:latin typeface="Symbol" panose="05050102010706020507" pitchFamily="18" charset="2"/>
              </a:defRPr>
            </a:lvl2pPr>
            <a:lvl3pPr marL="1143000" indent="-228600">
              <a:defRPr sz="4400" b="1" i="1" u="sng">
                <a:solidFill>
                  <a:schemeClr val="tx1"/>
                </a:solidFill>
                <a:latin typeface="Symbol" panose="05050102010706020507" pitchFamily="18" charset="2"/>
              </a:defRPr>
            </a:lvl3pPr>
            <a:lvl4pPr marL="1600200" indent="-228600">
              <a:defRPr sz="4400" b="1" i="1" u="sng">
                <a:solidFill>
                  <a:schemeClr val="tx1"/>
                </a:solidFill>
                <a:latin typeface="Symbol" panose="05050102010706020507" pitchFamily="18" charset="2"/>
              </a:defRPr>
            </a:lvl4pPr>
            <a:lvl5pPr marL="2057400" indent="-228600">
              <a:defRPr sz="4400" b="1" i="1" u="sng">
                <a:solidFill>
                  <a:schemeClr val="tx1"/>
                </a:solidFill>
                <a:latin typeface="Symbol" panose="05050102010706020507" pitchFamily="18" charset="2"/>
              </a:defRPr>
            </a:lvl5pPr>
            <a:lvl6pPr marL="2514600" indent="-228600" eaLnBrk="0" fontAlgn="base" hangingPunct="0">
              <a:spcBef>
                <a:spcPct val="0"/>
              </a:spcBef>
              <a:spcAft>
                <a:spcPct val="0"/>
              </a:spcAft>
              <a:defRPr sz="4400" b="1" i="1" u="sng">
                <a:solidFill>
                  <a:schemeClr val="tx1"/>
                </a:solidFill>
                <a:latin typeface="Symbol" panose="05050102010706020507" pitchFamily="18" charset="2"/>
              </a:defRPr>
            </a:lvl6pPr>
            <a:lvl7pPr marL="2971800" indent="-228600" eaLnBrk="0" fontAlgn="base" hangingPunct="0">
              <a:spcBef>
                <a:spcPct val="0"/>
              </a:spcBef>
              <a:spcAft>
                <a:spcPct val="0"/>
              </a:spcAft>
              <a:defRPr sz="4400" b="1" i="1" u="sng">
                <a:solidFill>
                  <a:schemeClr val="tx1"/>
                </a:solidFill>
                <a:latin typeface="Symbol" panose="05050102010706020507" pitchFamily="18" charset="2"/>
              </a:defRPr>
            </a:lvl7pPr>
            <a:lvl8pPr marL="3429000" indent="-228600" eaLnBrk="0" fontAlgn="base" hangingPunct="0">
              <a:spcBef>
                <a:spcPct val="0"/>
              </a:spcBef>
              <a:spcAft>
                <a:spcPct val="0"/>
              </a:spcAft>
              <a:defRPr sz="4400" b="1" i="1" u="sng">
                <a:solidFill>
                  <a:schemeClr val="tx1"/>
                </a:solidFill>
                <a:latin typeface="Symbol" panose="05050102010706020507" pitchFamily="18" charset="2"/>
              </a:defRPr>
            </a:lvl8pPr>
            <a:lvl9pPr marL="3886200" indent="-228600" eaLnBrk="0" fontAlgn="base" hangingPunct="0">
              <a:spcBef>
                <a:spcPct val="0"/>
              </a:spcBef>
              <a:spcAft>
                <a:spcPct val="0"/>
              </a:spcAft>
              <a:defRPr sz="4400" b="1" i="1" u="sng">
                <a:solidFill>
                  <a:schemeClr val="tx1"/>
                </a:solidFill>
                <a:latin typeface="Symbol" panose="05050102010706020507" pitchFamily="18" charset="2"/>
              </a:defRPr>
            </a:lvl9pPr>
          </a:lstStyle>
          <a:p>
            <a:pPr lvl="0"/>
            <a:r>
              <a:rPr lang="en-US" sz="2000" i="0" u="none" dirty="0">
                <a:solidFill>
                  <a:prstClr val="black"/>
                </a:solidFill>
                <a:latin typeface="Arial" panose="020B0604020202020204" pitchFamily="34" charset="0"/>
                <a:cs typeface="Arial" panose="020B0604020202020204" pitchFamily="34" charset="0"/>
              </a:rPr>
              <a:t>The last bit is sent at time </a:t>
            </a:r>
            <a:r>
              <a:rPr lang="en-US" altLang="en-US" sz="2000" i="0" u="none" dirty="0">
                <a:solidFill>
                  <a:srgbClr val="000000"/>
                </a:solidFill>
                <a:latin typeface="Arial" panose="020B0604020202020204" pitchFamily="34" charset="0"/>
                <a:cs typeface="Arial" panose="020B0604020202020204" pitchFamily="34" charset="0"/>
              </a:rPr>
              <a:t>4</a:t>
            </a:r>
            <a:r>
              <a:rPr lang="en-US" altLang="en-US" sz="2000" u="none" dirty="0">
                <a:solidFill>
                  <a:srgbClr val="000000"/>
                </a:solidFill>
                <a:latin typeface="Arial" panose="020B0604020202020204" pitchFamily="34" charset="0"/>
                <a:cs typeface="Arial" panose="020B0604020202020204" pitchFamily="34" charset="0"/>
              </a:rPr>
              <a:t>T</a:t>
            </a:r>
            <a:r>
              <a:rPr lang="en-US" altLang="en-US" sz="2000" u="none" baseline="-25000" dirty="0">
                <a:solidFill>
                  <a:srgbClr val="000000"/>
                </a:solidFill>
                <a:latin typeface="Arial" panose="020B0604020202020204" pitchFamily="34" charset="0"/>
                <a:cs typeface="Arial" panose="020B0604020202020204" pitchFamily="34" charset="0"/>
              </a:rPr>
              <a:t>f</a:t>
            </a:r>
            <a:r>
              <a:rPr lang="en-US" sz="2000" u="none" dirty="0">
                <a:solidFill>
                  <a:prstClr val="black"/>
                </a:solidFill>
                <a:latin typeface="Arial" panose="020B0604020202020204" pitchFamily="34" charset="0"/>
                <a:cs typeface="Arial" panose="020B0604020202020204" pitchFamily="34" charset="0"/>
              </a:rPr>
              <a:t>. </a:t>
            </a:r>
            <a:r>
              <a:rPr lang="en-US" sz="2000" i="0" u="none" dirty="0">
                <a:solidFill>
                  <a:prstClr val="black"/>
                </a:solidFill>
                <a:latin typeface="Arial" panose="020B0604020202020204" pitchFamily="34" charset="0"/>
                <a:cs typeface="Arial" panose="020B0604020202020204" pitchFamily="34" charset="0"/>
              </a:rPr>
              <a:t>To get to the destination, the </a:t>
            </a:r>
            <a:r>
              <a:rPr lang="en-US" sz="2000" i="0" u="none" dirty="0">
                <a:latin typeface="Arial" panose="020B0604020202020204" pitchFamily="34" charset="0"/>
                <a:cs typeface="Arial" panose="020B0604020202020204" pitchFamily="34" charset="0"/>
              </a:rPr>
              <a:t>last packet </a:t>
            </a:r>
            <a:r>
              <a:rPr lang="en-US" sz="2000" i="0" u="none" dirty="0">
                <a:solidFill>
                  <a:prstClr val="black"/>
                </a:solidFill>
                <a:latin typeface="Arial" panose="020B0604020202020204" pitchFamily="34" charset="0"/>
                <a:cs typeface="Arial" panose="020B0604020202020204" pitchFamily="34" charset="0"/>
              </a:rPr>
              <a:t>must be retransmitted by the intermediate router I. The retransmission takes time </a:t>
            </a:r>
            <a:r>
              <a:rPr lang="en-US" altLang="en-US" sz="2000" u="none" dirty="0" err="1">
                <a:solidFill>
                  <a:srgbClr val="000000"/>
                </a:solidFill>
                <a:latin typeface="Arial" panose="020B0604020202020204" pitchFamily="34" charset="0"/>
                <a:cs typeface="Arial" panose="020B0604020202020204" pitchFamily="34" charset="0"/>
              </a:rPr>
              <a:t>T</a:t>
            </a:r>
            <a:r>
              <a:rPr lang="en-US" altLang="en-US" sz="2000" u="none" baseline="-25000" dirty="0" err="1">
                <a:solidFill>
                  <a:srgbClr val="000000"/>
                </a:solidFill>
                <a:latin typeface="Arial" panose="020B0604020202020204" pitchFamily="34" charset="0"/>
                <a:cs typeface="Arial" panose="020B0604020202020204" pitchFamily="34" charset="0"/>
              </a:rPr>
              <a:t>f</a:t>
            </a:r>
            <a:r>
              <a:rPr lang="en-US" sz="2000" u="none" dirty="0">
                <a:solidFill>
                  <a:prstClr val="black"/>
                </a:solidFill>
                <a:latin typeface="Arial" panose="020B0604020202020204" pitchFamily="34" charset="0"/>
                <a:cs typeface="Arial" panose="020B0604020202020204" pitchFamily="34" charset="0"/>
              </a:rPr>
              <a:t>. </a:t>
            </a:r>
            <a:r>
              <a:rPr kumimoji="0" lang="en-US" altLang="en-US" sz="240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Then </a:t>
            </a:r>
            <a:r>
              <a:rPr lang="en-US" sz="2000" i="0" u="none" dirty="0">
                <a:solidFill>
                  <a:prstClr val="black"/>
                </a:solidFill>
                <a:latin typeface="Arial" panose="020B0604020202020204" pitchFamily="34" charset="0"/>
                <a:cs typeface="Arial" panose="020B0604020202020204" pitchFamily="34" charset="0"/>
              </a:rPr>
              <a:t>the total delay is </a:t>
            </a:r>
            <a:r>
              <a:rPr kumimoji="0" lang="en-US" altLang="en-US" sz="240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a:t>
            </a:r>
            <a:r>
              <a:rPr kumimoji="0" lang="en-US" altLang="en-US" sz="240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 5</a:t>
            </a:r>
            <a:r>
              <a:rPr kumimoji="0" lang="en-US" altLang="en-US" sz="240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a:t>
            </a:r>
            <a:r>
              <a:rPr kumimoji="0" lang="en-US" altLang="en-US" sz="2400" i="1" u="none" strike="noStrike" kern="1200" cap="none" spc="0" normalizeH="0" baseline="-25000" noProof="0" dirty="0">
                <a:ln>
                  <a:noFill/>
                </a:ln>
                <a:solidFill>
                  <a:srgbClr val="000000"/>
                </a:solidFill>
                <a:effectLst/>
                <a:uLnTx/>
                <a:uFillTx/>
                <a:latin typeface="Arial" panose="020B0604020202020204" pitchFamily="34" charset="0"/>
                <a:cs typeface="Arial" panose="020B0604020202020204" pitchFamily="34" charset="0"/>
              </a:rPr>
              <a:t>f</a:t>
            </a:r>
          </a:p>
          <a:p>
            <a:pPr eaLnBrk="0" fontAlgn="base" hangingPunct="0">
              <a:spcBef>
                <a:spcPct val="0"/>
              </a:spcBef>
              <a:spcAft>
                <a:spcPct val="0"/>
              </a:spcAft>
              <a:defRPr/>
            </a:pPr>
            <a:r>
              <a:rPr lang="en-US" altLang="en-US" sz="2000" i="0" u="none" dirty="0">
                <a:solidFill>
                  <a:srgbClr val="000000"/>
                </a:solidFill>
                <a:latin typeface="Arial" panose="020B0604020202020204" pitchFamily="34" charset="0"/>
                <a:cs typeface="Arial" panose="020B0604020202020204" pitchFamily="34" charset="0"/>
              </a:rPr>
              <a:t>According the question, we know that </a:t>
            </a:r>
            <a:r>
              <a:rPr lang="en-US" altLang="en-US" sz="2000" u="none" dirty="0">
                <a:solidFill>
                  <a:srgbClr val="000000"/>
                </a:solidFill>
                <a:latin typeface="Arial" panose="020B0604020202020204" pitchFamily="34" charset="0"/>
                <a:cs typeface="Arial" panose="020B0604020202020204" pitchFamily="34" charset="0"/>
              </a:rPr>
              <a:t>T</a:t>
            </a:r>
            <a:r>
              <a:rPr lang="en-US" altLang="en-US" sz="2000" i="0" u="none" dirty="0">
                <a:solidFill>
                  <a:srgbClr val="000000"/>
                </a:solidFill>
                <a:latin typeface="Arial" panose="020B0604020202020204" pitchFamily="34" charset="0"/>
                <a:cs typeface="Arial" panose="020B0604020202020204" pitchFamily="34" charset="0"/>
              </a:rPr>
              <a:t>&lt;100ms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so, 5</a:t>
            </a:r>
            <a:r>
              <a:rPr kumimoji="0" lang="en-US" altLang="en-US" sz="200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a:t>
            </a:r>
            <a:r>
              <a:rPr kumimoji="0" lang="en-US" altLang="en-US" sz="2000" i="1" u="none" strike="noStrike" kern="1200" cap="none" spc="0" normalizeH="0" baseline="-25000" noProof="0" dirty="0">
                <a:ln>
                  <a:noFill/>
                </a:ln>
                <a:solidFill>
                  <a:srgbClr val="000000"/>
                </a:solidFill>
                <a:effectLst/>
                <a:uLnTx/>
                <a:uFillTx/>
                <a:latin typeface="Arial" panose="020B0604020202020204" pitchFamily="34" charset="0"/>
                <a:cs typeface="Arial" panose="020B0604020202020204" pitchFamily="34" charset="0"/>
              </a:rPr>
              <a:t>f</a:t>
            </a:r>
            <a:r>
              <a:rPr kumimoji="0" lang="en-US" altLang="en-US" sz="200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&lt; 100ms - - - (1)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Since </a:t>
            </a:r>
            <a:r>
              <a:rPr kumimoji="0" lang="en-US" altLang="en-US" sz="2000" i="1" u="none" strike="noStrike" kern="120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T</a:t>
            </a:r>
            <a:r>
              <a:rPr kumimoji="0" lang="en-US" altLang="en-US" sz="2000" i="1" u="none" strike="noStrike" kern="1200" cap="none" spc="0" normalizeH="0" baseline="-25000" noProof="0" dirty="0" err="1">
                <a:ln>
                  <a:noFill/>
                </a:ln>
                <a:solidFill>
                  <a:srgbClr val="000000"/>
                </a:solidFill>
                <a:effectLst/>
                <a:uLnTx/>
                <a:uFillTx/>
                <a:latin typeface="Arial" panose="020B0604020202020204" pitchFamily="34" charset="0"/>
                <a:cs typeface="Arial" panose="020B0604020202020204" pitchFamily="34" charset="0"/>
              </a:rPr>
              <a:t>f</a:t>
            </a:r>
            <a:r>
              <a:rPr kumimoji="0" lang="en-US" altLang="en-US" sz="200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 (250 bytes + 50 bytes) * 8 / </a:t>
            </a:r>
            <a:r>
              <a:rPr kumimoji="0" lang="en-US" altLang="en-US" sz="200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d</a:t>
            </a:r>
            <a:r>
              <a:rPr kumimoji="0" lang="en-US" altLang="en-US" sz="200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 - - (2)</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By (1) &amp; (2), </a:t>
            </a:r>
            <a:r>
              <a:rPr kumimoji="0" lang="en-US" altLang="en-US" sz="2000" i="1"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d</a:t>
            </a:r>
            <a:r>
              <a:rPr kumimoji="0" lang="en-US" altLang="en-US" sz="200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&gt; 120 kbps</a:t>
            </a:r>
          </a:p>
        </p:txBody>
      </p:sp>
      <p:sp>
        <p:nvSpPr>
          <p:cNvPr id="40" name="TextBox 39">
            <a:extLst>
              <a:ext uri="{FF2B5EF4-FFF2-40B4-BE49-F238E27FC236}">
                <a16:creationId xmlns:a16="http://schemas.microsoft.com/office/drawing/2014/main" id="{440B3211-C10B-41E6-B199-21946DFFF661}"/>
              </a:ext>
            </a:extLst>
          </p:cNvPr>
          <p:cNvSpPr txBox="1"/>
          <p:nvPr/>
        </p:nvSpPr>
        <p:spPr>
          <a:xfrm>
            <a:off x="230148" y="76528"/>
            <a:ext cx="3533853" cy="523220"/>
          </a:xfrm>
          <a:prstGeom prst="rect">
            <a:avLst/>
          </a:prstGeom>
          <a:noFill/>
        </p:spPr>
        <p:txBody>
          <a:bodyPr wrap="none" rtlCol="0">
            <a:spAutoFit/>
          </a:bodyPr>
          <a:lstStyle/>
          <a:p>
            <a:r>
              <a:rPr lang="en-US" sz="2800" b="1" dirty="0">
                <a:solidFill>
                  <a:srgbClr val="FF0000"/>
                </a:solidFill>
              </a:rPr>
              <a:t>Question 3’s Answer: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marL="514350" lvl="0" indent="-514350">
              <a:buFont typeface="+mj-lt"/>
              <a:buAutoNum type="arabicPeriod" startAt="4"/>
            </a:pPr>
            <a:r>
              <a:rPr lang="en-US" dirty="0"/>
              <a:t>A factor in the delay of a </a:t>
            </a:r>
            <a:r>
              <a:rPr lang="en-US" dirty="0">
                <a:solidFill>
                  <a:srgbClr val="FF0000"/>
                </a:solidFill>
              </a:rPr>
              <a:t>store-and-forward</a:t>
            </a:r>
            <a:r>
              <a:rPr lang="en-US" dirty="0"/>
              <a:t> packet-switching system is how long it takes to store and forward a packet through a switch.</a:t>
            </a:r>
            <a:br>
              <a:rPr lang="en-US" dirty="0"/>
            </a:br>
            <a:br>
              <a:rPr lang="en-US" dirty="0"/>
            </a:br>
            <a:r>
              <a:rPr lang="en-US" dirty="0"/>
              <a:t>If </a:t>
            </a:r>
            <a:r>
              <a:rPr lang="en-US" dirty="0">
                <a:solidFill>
                  <a:srgbClr val="FF0000"/>
                </a:solidFill>
              </a:rPr>
              <a:t>switching time is 10 µsec</a:t>
            </a:r>
            <a:r>
              <a:rPr lang="en-US" dirty="0"/>
              <a:t>, is this likely to be a major factor in the response of a client-server system where the client is in </a:t>
            </a:r>
            <a:r>
              <a:rPr lang="en-US" dirty="0">
                <a:solidFill>
                  <a:srgbClr val="FF0000"/>
                </a:solidFill>
              </a:rPr>
              <a:t>New York </a:t>
            </a:r>
            <a:r>
              <a:rPr lang="en-US" dirty="0"/>
              <a:t>and the server is in </a:t>
            </a:r>
            <a:r>
              <a:rPr lang="en-US" dirty="0">
                <a:solidFill>
                  <a:srgbClr val="FF0000"/>
                </a:solidFill>
              </a:rPr>
              <a:t>California</a:t>
            </a:r>
            <a:r>
              <a:rPr lang="en-US" dirty="0"/>
              <a:t>?</a:t>
            </a:r>
            <a:br>
              <a:rPr lang="en-US" dirty="0"/>
            </a:br>
            <a:br>
              <a:rPr lang="en-US" dirty="0"/>
            </a:br>
            <a:r>
              <a:rPr lang="en-US" dirty="0"/>
              <a:t>Assume the propagation speed in copper and fiber to be </a:t>
            </a:r>
            <a:r>
              <a:rPr lang="en-US" dirty="0">
                <a:solidFill>
                  <a:srgbClr val="FF0000"/>
                </a:solidFill>
              </a:rPr>
              <a:t>2/3 the speed of light in vacuum</a:t>
            </a:r>
            <a:r>
              <a:rPr lang="en-US" dirty="0"/>
              <a:t>.</a:t>
            </a:r>
          </a:p>
          <a:p>
            <a:pPr>
              <a:buNone/>
            </a:pPr>
            <a:endParaRPr lang="en-US" dirty="0"/>
          </a:p>
          <a:p>
            <a:pPr marL="514350" lvl="0" indent="-514350">
              <a:buAutoNum type="arabicPeriod" startAt="3"/>
            </a:pPr>
            <a:endParaRPr lang="en-US" dirty="0"/>
          </a:p>
        </p:txBody>
      </p:sp>
    </p:spTree>
    <p:extLst>
      <p:ext uri="{BB962C8B-B14F-4D97-AF65-F5344CB8AC3E}">
        <p14:creationId xmlns:p14="http://schemas.microsoft.com/office/powerpoint/2010/main" val="1632731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04800"/>
            <a:ext cx="9144000" cy="7162800"/>
          </a:xfrm>
        </p:spPr>
        <p:txBody>
          <a:bodyPr>
            <a:normAutofit/>
          </a:bodyPr>
          <a:lstStyle/>
          <a:p>
            <a:pPr>
              <a:spcBef>
                <a:spcPts val="500"/>
              </a:spcBef>
              <a:buNone/>
            </a:pPr>
            <a:r>
              <a:rPr lang="en-US" dirty="0"/>
              <a:t>	The speed of propagation is 200,000 km/sec, i.e., 200 meters/µsec. In 10 µsec the signal travels 2 km. </a:t>
            </a:r>
          </a:p>
          <a:p>
            <a:pPr>
              <a:spcBef>
                <a:spcPts val="500"/>
              </a:spcBef>
              <a:buNone/>
            </a:pPr>
            <a:r>
              <a:rPr lang="en-US" dirty="0"/>
              <a:t>	Thus, each switch adds the equivalent of 2 km of extra cable. </a:t>
            </a:r>
          </a:p>
          <a:p>
            <a:pPr>
              <a:spcBef>
                <a:spcPts val="500"/>
              </a:spcBef>
              <a:buNone/>
            </a:pPr>
            <a:r>
              <a:rPr lang="en-US" dirty="0">
                <a:solidFill>
                  <a:srgbClr val="FF0000"/>
                </a:solidFill>
              </a:rPr>
              <a:t>	So the question</a:t>
            </a:r>
            <a:r>
              <a:rPr lang="en-US" altLang="zh-Hans" dirty="0">
                <a:solidFill>
                  <a:srgbClr val="FF0000"/>
                </a:solidFill>
              </a:rPr>
              <a:t>s</a:t>
            </a:r>
            <a:r>
              <a:rPr lang="zh-Hans" altLang="en-US" dirty="0">
                <a:solidFill>
                  <a:srgbClr val="FF0000"/>
                </a:solidFill>
              </a:rPr>
              <a:t> </a:t>
            </a:r>
            <a:r>
              <a:rPr lang="en-US" altLang="zh-Hans" dirty="0">
                <a:solidFill>
                  <a:srgbClr val="FF0000"/>
                </a:solidFill>
              </a:rPr>
              <a:t>are</a:t>
            </a:r>
            <a:r>
              <a:rPr lang="en-US" dirty="0">
                <a:solidFill>
                  <a:srgbClr val="FF0000"/>
                </a:solidFill>
              </a:rPr>
              <a:t>:</a:t>
            </a:r>
            <a:br>
              <a:rPr lang="en-US" dirty="0">
                <a:solidFill>
                  <a:srgbClr val="FF0000"/>
                </a:solidFill>
              </a:rPr>
            </a:br>
            <a:r>
              <a:rPr lang="en-US" altLang="zh-Hans" dirty="0">
                <a:solidFill>
                  <a:srgbClr val="FF0000"/>
                </a:solidFill>
              </a:rPr>
              <a:t>W</a:t>
            </a:r>
            <a:r>
              <a:rPr lang="en-US" dirty="0">
                <a:solidFill>
                  <a:srgbClr val="FF0000"/>
                </a:solidFill>
              </a:rPr>
              <a:t>here is New York and California? </a:t>
            </a:r>
            <a:br>
              <a:rPr lang="en-US" dirty="0">
                <a:solidFill>
                  <a:srgbClr val="FF0000"/>
                </a:solidFill>
              </a:rPr>
            </a:br>
            <a:r>
              <a:rPr lang="en-US" altLang="zh-Hans" dirty="0">
                <a:solidFill>
                  <a:srgbClr val="FF0000"/>
                </a:solidFill>
              </a:rPr>
              <a:t>How</a:t>
            </a:r>
            <a:r>
              <a:rPr lang="zh-Hans" altLang="en-US" dirty="0">
                <a:solidFill>
                  <a:srgbClr val="FF0000"/>
                </a:solidFill>
              </a:rPr>
              <a:t> </a:t>
            </a:r>
            <a:r>
              <a:rPr lang="en-US" altLang="zh-Hans" dirty="0">
                <a:solidFill>
                  <a:srgbClr val="FF0000"/>
                </a:solidFill>
              </a:rPr>
              <a:t>many</a:t>
            </a:r>
            <a:r>
              <a:rPr lang="zh-Hans" altLang="en-US" dirty="0">
                <a:solidFill>
                  <a:srgbClr val="FF0000"/>
                </a:solidFill>
              </a:rPr>
              <a:t> </a:t>
            </a:r>
            <a:r>
              <a:rPr lang="en-US" altLang="zh-Hans" dirty="0">
                <a:solidFill>
                  <a:srgbClr val="FF0000"/>
                </a:solidFill>
              </a:rPr>
              <a:t>switches</a:t>
            </a:r>
            <a:r>
              <a:rPr lang="zh-Hans" altLang="en-US" dirty="0">
                <a:solidFill>
                  <a:srgbClr val="FF0000"/>
                </a:solidFill>
              </a:rPr>
              <a:t> </a:t>
            </a:r>
            <a:r>
              <a:rPr lang="en-US" altLang="zh-Hans" dirty="0">
                <a:solidFill>
                  <a:srgbClr val="FF0000"/>
                </a:solidFill>
              </a:rPr>
              <a:t>the</a:t>
            </a:r>
            <a:r>
              <a:rPr lang="zh-Hans" altLang="en-US" dirty="0">
                <a:solidFill>
                  <a:srgbClr val="FF0000"/>
                </a:solidFill>
              </a:rPr>
              <a:t> </a:t>
            </a:r>
            <a:r>
              <a:rPr lang="en-US" altLang="zh-Hans" dirty="0">
                <a:solidFill>
                  <a:srgbClr val="FF0000"/>
                </a:solidFill>
              </a:rPr>
              <a:t>signal</a:t>
            </a:r>
            <a:r>
              <a:rPr lang="zh-Hans" altLang="en-US" dirty="0">
                <a:solidFill>
                  <a:srgbClr val="FF0000"/>
                </a:solidFill>
              </a:rPr>
              <a:t> </a:t>
            </a:r>
            <a:r>
              <a:rPr lang="en-US" altLang="zh-Hans" dirty="0">
                <a:solidFill>
                  <a:srgbClr val="FF0000"/>
                </a:solidFill>
              </a:rPr>
              <a:t>have</a:t>
            </a:r>
            <a:r>
              <a:rPr lang="zh-Hans" altLang="en-US" dirty="0">
                <a:solidFill>
                  <a:srgbClr val="FF0000"/>
                </a:solidFill>
              </a:rPr>
              <a:t> </a:t>
            </a:r>
            <a:r>
              <a:rPr lang="en-US" altLang="zh-Hans" dirty="0">
                <a:solidFill>
                  <a:srgbClr val="FF0000"/>
                </a:solidFill>
              </a:rPr>
              <a:t>to</a:t>
            </a:r>
            <a:r>
              <a:rPr lang="zh-Hans" altLang="en-US" dirty="0">
                <a:solidFill>
                  <a:srgbClr val="FF0000"/>
                </a:solidFill>
              </a:rPr>
              <a:t> </a:t>
            </a:r>
            <a:r>
              <a:rPr lang="en-US" altLang="zh-Hans" dirty="0">
                <a:solidFill>
                  <a:srgbClr val="FF0000"/>
                </a:solidFill>
              </a:rPr>
              <a:t>travel?</a:t>
            </a:r>
            <a:endParaRPr lang="en-US" dirty="0">
              <a:solidFill>
                <a:srgbClr val="FF0000"/>
              </a:solidFill>
            </a:endParaRPr>
          </a:p>
          <a:p>
            <a:pPr>
              <a:spcBef>
                <a:spcPts val="500"/>
              </a:spcBef>
              <a:buNone/>
            </a:pPr>
            <a:r>
              <a:rPr lang="en-US" dirty="0"/>
              <a:t>	If the client and server are separated by 4000 km (e.g., from New York to San Francisco), traversing even 50 switches adds only 100 km to the total path, which is only </a:t>
            </a:r>
            <a:r>
              <a:rPr lang="en-US" dirty="0">
                <a:solidFill>
                  <a:srgbClr val="FF0000"/>
                </a:solidFill>
              </a:rPr>
              <a:t>2.5%</a:t>
            </a:r>
            <a:r>
              <a:rPr lang="en-US" dirty="0"/>
              <a:t>. </a:t>
            </a:r>
            <a:br>
              <a:rPr lang="en-US" dirty="0"/>
            </a:br>
            <a:r>
              <a:rPr lang="en-US" dirty="0"/>
              <a:t>Thus, switching delay is not a major factor under </a:t>
            </a:r>
            <a:r>
              <a:rPr lang="en-US" altLang="zh-Hans" dirty="0"/>
              <a:t>this</a:t>
            </a:r>
            <a:r>
              <a:rPr lang="en-US" dirty="0"/>
              <a:t> circumstance.</a:t>
            </a:r>
          </a:p>
          <a:p>
            <a:pPr marL="514350" lvl="0" indent="-514350">
              <a:spcBef>
                <a:spcPts val="500"/>
              </a:spcBef>
              <a:buAutoNum type="arabicPeriod" startAt="3"/>
            </a:pPr>
            <a:endParaRPr lang="en-US" dirty="0"/>
          </a:p>
        </p:txBody>
      </p:sp>
      <p:sp>
        <p:nvSpPr>
          <p:cNvPr id="4" name="TextBox 3">
            <a:extLst>
              <a:ext uri="{FF2B5EF4-FFF2-40B4-BE49-F238E27FC236}">
                <a16:creationId xmlns:a16="http://schemas.microsoft.com/office/drawing/2014/main" id="{093B8AA0-C350-452A-88EE-C8B5BA501E84}"/>
              </a:ext>
            </a:extLst>
          </p:cNvPr>
          <p:cNvSpPr txBox="1"/>
          <p:nvPr/>
        </p:nvSpPr>
        <p:spPr>
          <a:xfrm>
            <a:off x="228600" y="-76200"/>
            <a:ext cx="3533853" cy="523220"/>
          </a:xfrm>
          <a:prstGeom prst="rect">
            <a:avLst/>
          </a:prstGeom>
          <a:noFill/>
        </p:spPr>
        <p:txBody>
          <a:bodyPr wrap="none" rtlCol="0">
            <a:spAutoFit/>
          </a:bodyPr>
          <a:lstStyle/>
          <a:p>
            <a:r>
              <a:rPr lang="en-US" sz="2800" b="1" dirty="0">
                <a:solidFill>
                  <a:srgbClr val="FF0000"/>
                </a:solidFill>
              </a:rPr>
              <a:t>Question 4’s Answer: </a:t>
            </a:r>
          </a:p>
        </p:txBody>
      </p:sp>
    </p:spTree>
    <p:extLst>
      <p:ext uri="{BB962C8B-B14F-4D97-AF65-F5344CB8AC3E}">
        <p14:creationId xmlns:p14="http://schemas.microsoft.com/office/powerpoint/2010/main" val="240300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4854-36BD-024C-8627-353B9818FD4E}"/>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C05CEE6D-BFD1-534C-899A-14E4BBBCF9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422918"/>
            <a:ext cx="8934440" cy="6038208"/>
          </a:xfrm>
        </p:spPr>
      </p:pic>
      <p:sp>
        <p:nvSpPr>
          <p:cNvPr id="7" name="TextBox 6">
            <a:extLst>
              <a:ext uri="{FF2B5EF4-FFF2-40B4-BE49-F238E27FC236}">
                <a16:creationId xmlns:a16="http://schemas.microsoft.com/office/drawing/2014/main" id="{32B412D1-F70B-5B4D-AC02-3CF0777755D8}"/>
              </a:ext>
            </a:extLst>
          </p:cNvPr>
          <p:cNvSpPr txBox="1"/>
          <p:nvPr/>
        </p:nvSpPr>
        <p:spPr>
          <a:xfrm>
            <a:off x="76200" y="3333690"/>
            <a:ext cx="1612429" cy="400110"/>
          </a:xfrm>
          <a:prstGeom prst="rect">
            <a:avLst/>
          </a:prstGeom>
          <a:noFill/>
        </p:spPr>
        <p:txBody>
          <a:bodyPr wrap="none" rtlCol="0">
            <a:spAutoFit/>
          </a:bodyPr>
          <a:lstStyle/>
          <a:p>
            <a:r>
              <a:rPr lang="en-US" sz="2000" b="1" dirty="0">
                <a:solidFill>
                  <a:srgbClr val="FF0000"/>
                </a:solidFill>
              </a:rPr>
              <a:t>San Francisco</a:t>
            </a:r>
          </a:p>
        </p:txBody>
      </p:sp>
      <p:sp>
        <p:nvSpPr>
          <p:cNvPr id="8" name="TextBox 7">
            <a:extLst>
              <a:ext uri="{FF2B5EF4-FFF2-40B4-BE49-F238E27FC236}">
                <a16:creationId xmlns:a16="http://schemas.microsoft.com/office/drawing/2014/main" id="{141C9BF8-9846-3044-B3B0-775F9D311E18}"/>
              </a:ext>
            </a:extLst>
          </p:cNvPr>
          <p:cNvSpPr txBox="1"/>
          <p:nvPr/>
        </p:nvSpPr>
        <p:spPr>
          <a:xfrm>
            <a:off x="7848600" y="1801723"/>
            <a:ext cx="1195071" cy="400110"/>
          </a:xfrm>
          <a:prstGeom prst="rect">
            <a:avLst/>
          </a:prstGeom>
          <a:noFill/>
        </p:spPr>
        <p:txBody>
          <a:bodyPr wrap="none" rtlCol="0">
            <a:spAutoFit/>
          </a:bodyPr>
          <a:lstStyle/>
          <a:p>
            <a:r>
              <a:rPr lang="en-US" sz="2000" b="1" dirty="0">
                <a:solidFill>
                  <a:srgbClr val="FF0000"/>
                </a:solidFill>
              </a:rPr>
              <a:t>New York</a:t>
            </a:r>
          </a:p>
        </p:txBody>
      </p:sp>
      <p:sp>
        <p:nvSpPr>
          <p:cNvPr id="10" name="TextBox 9">
            <a:extLst>
              <a:ext uri="{FF2B5EF4-FFF2-40B4-BE49-F238E27FC236}">
                <a16:creationId xmlns:a16="http://schemas.microsoft.com/office/drawing/2014/main" id="{1B0DEF0D-B2BB-1D40-A277-6341AEEF3096}"/>
              </a:ext>
            </a:extLst>
          </p:cNvPr>
          <p:cNvSpPr txBox="1"/>
          <p:nvPr/>
        </p:nvSpPr>
        <p:spPr>
          <a:xfrm rot="20960398">
            <a:off x="3903661" y="1816216"/>
            <a:ext cx="1279517" cy="400110"/>
          </a:xfrm>
          <a:prstGeom prst="rect">
            <a:avLst/>
          </a:prstGeom>
          <a:noFill/>
        </p:spPr>
        <p:txBody>
          <a:bodyPr wrap="none" rtlCol="0">
            <a:spAutoFit/>
          </a:bodyPr>
          <a:lstStyle/>
          <a:p>
            <a:r>
              <a:rPr lang="en-US" sz="2000" b="1" dirty="0">
                <a:solidFill>
                  <a:srgbClr val="FF0000"/>
                </a:solidFill>
              </a:rPr>
              <a:t>≈ 4000 km</a:t>
            </a:r>
          </a:p>
        </p:txBody>
      </p:sp>
      <p:cxnSp>
        <p:nvCxnSpPr>
          <p:cNvPr id="16" name="Straight Connector 15">
            <a:extLst>
              <a:ext uri="{FF2B5EF4-FFF2-40B4-BE49-F238E27FC236}">
                <a16:creationId xmlns:a16="http://schemas.microsoft.com/office/drawing/2014/main" id="{529BA66B-B8FD-784C-8D8A-E95F35B2F238}"/>
              </a:ext>
            </a:extLst>
          </p:cNvPr>
          <p:cNvCxnSpPr>
            <a:cxnSpLocks/>
          </p:cNvCxnSpPr>
          <p:nvPr/>
        </p:nvCxnSpPr>
        <p:spPr>
          <a:xfrm flipH="1" flipV="1">
            <a:off x="8546464" y="647806"/>
            <a:ext cx="178436" cy="1043224"/>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D38121DC-39DF-4A49-902F-5FA2FDFEBA43}"/>
              </a:ext>
            </a:extLst>
          </p:cNvPr>
          <p:cNvCxnSpPr>
            <a:cxnSpLocks/>
          </p:cNvCxnSpPr>
          <p:nvPr/>
        </p:nvCxnSpPr>
        <p:spPr>
          <a:xfrm flipH="1" flipV="1">
            <a:off x="109959" y="2216326"/>
            <a:ext cx="178436" cy="1043224"/>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8E9C4B1C-78E7-FE43-A0D1-B1405137A866}"/>
              </a:ext>
            </a:extLst>
          </p:cNvPr>
          <p:cNvCxnSpPr>
            <a:cxnSpLocks/>
          </p:cNvCxnSpPr>
          <p:nvPr/>
        </p:nvCxnSpPr>
        <p:spPr>
          <a:xfrm flipV="1">
            <a:off x="216536" y="1402175"/>
            <a:ext cx="8470264" cy="1569625"/>
          </a:xfrm>
          <a:prstGeom prst="line">
            <a:avLst/>
          </a:prstGeom>
          <a:ln w="19050">
            <a:solidFill>
              <a:srgbClr val="FF0000"/>
            </a:solidFill>
            <a:headEnd type="triangle" w="lg" len="lg"/>
            <a:tailEnd type="triangle"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40496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ut-min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Tut-min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1" u="sng" strike="noStrike" cap="none" normalizeH="0" baseline="0" smtClean="0">
            <a:ln>
              <a:noFill/>
            </a:ln>
            <a:solidFill>
              <a:schemeClr val="tx1"/>
            </a:solidFill>
            <a:effectLst/>
            <a:latin typeface="Symbol" pitchFamily="18" charset="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1" u="sng" strike="noStrike" cap="none" normalizeH="0" baseline="0" smtClean="0">
            <a:ln>
              <a:noFill/>
            </a:ln>
            <a:solidFill>
              <a:schemeClr val="tx1"/>
            </a:solidFill>
            <a:effectLst/>
            <a:latin typeface="Symbol" pitchFamily="18" charset="2"/>
          </a:defRPr>
        </a:defPPr>
      </a:lstStyle>
    </a:lnDef>
  </a:objectDefaults>
  <a:extraClrSchemeLst>
    <a:extraClrScheme>
      <a:clrScheme name="Tut-min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ut-min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ut-min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ut-min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ut-min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ut-min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ut-min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8260</TotalTime>
  <Words>2572</Words>
  <Application>Microsoft Office PowerPoint</Application>
  <PresentationFormat>全屏显示(4:3)</PresentationFormat>
  <Paragraphs>227</Paragraphs>
  <Slides>15</Slides>
  <Notes>12</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15</vt:i4>
      </vt:variant>
    </vt:vector>
  </HeadingPairs>
  <TitlesOfParts>
    <vt:vector size="24" baseType="lpstr">
      <vt:lpstr>Arial</vt:lpstr>
      <vt:lpstr>Calibri</vt:lpstr>
      <vt:lpstr>Comic Sans MS</vt:lpstr>
      <vt:lpstr>Helvetica</vt:lpstr>
      <vt:lpstr>Symbol</vt:lpstr>
      <vt:lpstr>Times New Roman</vt:lpstr>
      <vt:lpstr>Office Theme</vt:lpstr>
      <vt:lpstr>Tut-mine</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Why assuming 50 switches for the signal to travel from New York to San Francisco?</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 Li (Asst Prof)</dc:creator>
  <cp:lastModifiedBy>#SI PEIYUAN#</cp:lastModifiedBy>
  <cp:revision>287</cp:revision>
  <cp:lastPrinted>2018-08-19T23:32:09Z</cp:lastPrinted>
  <dcterms:created xsi:type="dcterms:W3CDTF">2006-08-16T00:00:00Z</dcterms:created>
  <dcterms:modified xsi:type="dcterms:W3CDTF">2023-01-29T05:04:42Z</dcterms:modified>
</cp:coreProperties>
</file>