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E2CDB-9803-4716-9E51-E4E197EB774E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6546-1626-482B-92C3-6EF1D4746B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2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6546-1626-482B-92C3-6EF1D4746B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6546-1626-482B-92C3-6EF1D4746B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55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389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78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71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74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2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20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84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20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20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52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2C9F-D7C6-4AEA-85C7-CA38EE26B643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993775"/>
          </a:xfrm>
        </p:spPr>
        <p:txBody>
          <a:bodyPr>
            <a:noAutofit/>
          </a:bodyPr>
          <a:lstStyle/>
          <a:p>
            <a:r>
              <a:rPr lang="en-US" sz="2800" b="1" dirty="0"/>
              <a:t>Introduction on Digital\Analog (DA) Trainer Set</a:t>
            </a:r>
          </a:p>
        </p:txBody>
      </p:sp>
      <p:sp>
        <p:nvSpPr>
          <p:cNvPr id="26" name="Freeform 25"/>
          <p:cNvSpPr/>
          <p:nvPr/>
        </p:nvSpPr>
        <p:spPr>
          <a:xfrm>
            <a:off x="6625973" y="1524000"/>
            <a:ext cx="1298827" cy="1506989"/>
          </a:xfrm>
          <a:custGeom>
            <a:avLst/>
            <a:gdLst>
              <a:gd name="connsiteX0" fmla="*/ 151203 w 1232929"/>
              <a:gd name="connsiteY0" fmla="*/ 117290 h 1084042"/>
              <a:gd name="connsiteX1" fmla="*/ 99445 w 1232929"/>
              <a:gd name="connsiteY1" fmla="*/ 979932 h 1084042"/>
              <a:gd name="connsiteX2" fmla="*/ 1100109 w 1232929"/>
              <a:gd name="connsiteY2" fmla="*/ 971305 h 1084042"/>
              <a:gd name="connsiteX3" fmla="*/ 1117362 w 1232929"/>
              <a:gd name="connsiteY3" fmla="*/ 100038 h 1084042"/>
              <a:gd name="connsiteX4" fmla="*/ 151203 w 1232929"/>
              <a:gd name="connsiteY4" fmla="*/ 117290 h 10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929" h="1084042">
                <a:moveTo>
                  <a:pt x="151203" y="117290"/>
                </a:moveTo>
                <a:cubicBezTo>
                  <a:pt x="-18450" y="263939"/>
                  <a:pt x="-58706" y="837596"/>
                  <a:pt x="99445" y="979932"/>
                </a:cubicBezTo>
                <a:cubicBezTo>
                  <a:pt x="257596" y="1122268"/>
                  <a:pt x="930456" y="1117954"/>
                  <a:pt x="1100109" y="971305"/>
                </a:cubicBezTo>
                <a:cubicBezTo>
                  <a:pt x="1269762" y="824656"/>
                  <a:pt x="1278388" y="242374"/>
                  <a:pt x="1117362" y="100038"/>
                </a:cubicBezTo>
                <a:cubicBezTo>
                  <a:pt x="956336" y="-42298"/>
                  <a:pt x="320856" y="-29359"/>
                  <a:pt x="151203" y="11729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1" y="1156053"/>
            <a:ext cx="83439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2298379" y="1524000"/>
            <a:ext cx="5022238" cy="990600"/>
            <a:chOff x="2298379" y="1524000"/>
            <a:chExt cx="5022238" cy="990600"/>
          </a:xfrm>
        </p:grpSpPr>
        <p:sp>
          <p:nvSpPr>
            <p:cNvPr id="14" name="Freeform 13"/>
            <p:cNvSpPr/>
            <p:nvPr/>
          </p:nvSpPr>
          <p:spPr>
            <a:xfrm>
              <a:off x="2298379" y="1524000"/>
              <a:ext cx="1298827" cy="9906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0626" y="1922787"/>
              <a:ext cx="3669991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1kohm and 100kohm potentiometer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62200" y="2451914"/>
            <a:ext cx="3344975" cy="769777"/>
            <a:chOff x="2340651" y="2462889"/>
            <a:chExt cx="3344975" cy="769777"/>
          </a:xfrm>
        </p:grpSpPr>
        <p:sp>
          <p:nvSpPr>
            <p:cNvPr id="18" name="Freeform 17"/>
            <p:cNvSpPr/>
            <p:nvPr/>
          </p:nvSpPr>
          <p:spPr>
            <a:xfrm>
              <a:off x="2340651" y="2462889"/>
              <a:ext cx="1143000" cy="769777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10773" y="2678668"/>
              <a:ext cx="2074853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Power Supply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96530" y="3154032"/>
            <a:ext cx="3929449" cy="1559938"/>
            <a:chOff x="2196530" y="3154032"/>
            <a:chExt cx="3929449" cy="1559938"/>
          </a:xfrm>
        </p:grpSpPr>
        <p:sp>
          <p:nvSpPr>
            <p:cNvPr id="19" name="Freeform 18"/>
            <p:cNvSpPr/>
            <p:nvPr/>
          </p:nvSpPr>
          <p:spPr>
            <a:xfrm>
              <a:off x="2196530" y="3154032"/>
              <a:ext cx="1298827" cy="1559938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2420" y="3747316"/>
              <a:ext cx="2543559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Function Generator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94933" y="4693600"/>
            <a:ext cx="6564103" cy="1402400"/>
            <a:chOff x="1994933" y="4693600"/>
            <a:chExt cx="6564103" cy="1402400"/>
          </a:xfrm>
        </p:grpSpPr>
        <p:sp>
          <p:nvSpPr>
            <p:cNvPr id="24" name="Freeform 23"/>
            <p:cNvSpPr/>
            <p:nvPr/>
          </p:nvSpPr>
          <p:spPr>
            <a:xfrm>
              <a:off x="1994933" y="4693600"/>
              <a:ext cx="6564103" cy="969818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4050" y="5726668"/>
              <a:ext cx="198665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bit Data </a:t>
              </a:r>
              <a:r>
                <a:rPr lang="en-US" dirty="0" err="1">
                  <a:solidFill>
                    <a:schemeClr val="bg1"/>
                  </a:solidFill>
                </a:rPr>
                <a:t>Swtich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96437" y="4003988"/>
            <a:ext cx="2733163" cy="686107"/>
            <a:chOff x="5496437" y="4003988"/>
            <a:chExt cx="2733163" cy="686107"/>
          </a:xfrm>
        </p:grpSpPr>
        <p:sp>
          <p:nvSpPr>
            <p:cNvPr id="22" name="Freeform 21"/>
            <p:cNvSpPr/>
            <p:nvPr/>
          </p:nvSpPr>
          <p:spPr>
            <a:xfrm>
              <a:off x="6930773" y="4003988"/>
              <a:ext cx="1298827" cy="686107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6437" y="4155855"/>
              <a:ext cx="1371601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Pulse switch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0496" y="2919048"/>
            <a:ext cx="2400131" cy="1104900"/>
            <a:chOff x="5680496" y="2919048"/>
            <a:chExt cx="2400131" cy="1104900"/>
          </a:xfrm>
        </p:grpSpPr>
        <p:sp>
          <p:nvSpPr>
            <p:cNvPr id="21" name="Freeform 20"/>
            <p:cNvSpPr/>
            <p:nvPr/>
          </p:nvSpPr>
          <p:spPr>
            <a:xfrm>
              <a:off x="6781800" y="2919048"/>
              <a:ext cx="1298827" cy="11049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0496" y="3349731"/>
              <a:ext cx="104761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Adapter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7125" y="1392036"/>
            <a:ext cx="3214675" cy="1014151"/>
            <a:chOff x="3567125" y="1392036"/>
            <a:chExt cx="3214675" cy="1014151"/>
          </a:xfrm>
        </p:grpSpPr>
        <p:sp>
          <p:nvSpPr>
            <p:cNvPr id="23" name="Freeform 22"/>
            <p:cNvSpPr/>
            <p:nvPr/>
          </p:nvSpPr>
          <p:spPr>
            <a:xfrm>
              <a:off x="3567125" y="1796587"/>
              <a:ext cx="3214675" cy="6096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2475" y="1392036"/>
              <a:ext cx="19050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bit LED Display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95357" y="1403342"/>
            <a:ext cx="2305436" cy="646331"/>
            <a:chOff x="3495357" y="1403342"/>
            <a:chExt cx="2305436" cy="646331"/>
          </a:xfrm>
        </p:grpSpPr>
        <p:sp>
          <p:nvSpPr>
            <p:cNvPr id="34" name="Freeform 33"/>
            <p:cNvSpPr/>
            <p:nvPr/>
          </p:nvSpPr>
          <p:spPr>
            <a:xfrm>
              <a:off x="3495357" y="1403342"/>
              <a:ext cx="649413" cy="55245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84214" y="1403342"/>
              <a:ext cx="1616579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Power “on/off” Switch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76600" y="1846754"/>
            <a:ext cx="3810000" cy="2953846"/>
            <a:chOff x="3276600" y="1846754"/>
            <a:chExt cx="3810000" cy="2953846"/>
          </a:xfrm>
        </p:grpSpPr>
        <p:sp>
          <p:nvSpPr>
            <p:cNvPr id="33" name="Freeform 32"/>
            <p:cNvSpPr/>
            <p:nvPr/>
          </p:nvSpPr>
          <p:spPr>
            <a:xfrm>
              <a:off x="3276600" y="1846754"/>
              <a:ext cx="3810000" cy="2953846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3048000"/>
              <a:ext cx="1904999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Breadboard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9192" y="1550824"/>
            <a:ext cx="3260333" cy="1460322"/>
            <a:chOff x="4579192" y="1550824"/>
            <a:chExt cx="3260333" cy="1460322"/>
          </a:xfrm>
        </p:grpSpPr>
        <p:sp>
          <p:nvSpPr>
            <p:cNvPr id="17" name="TextBox 16"/>
            <p:cNvSpPr txBox="1"/>
            <p:nvPr/>
          </p:nvSpPr>
          <p:spPr>
            <a:xfrm>
              <a:off x="4579192" y="2100530"/>
              <a:ext cx="19050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Digital Display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40698" y="1550824"/>
              <a:ext cx="1298827" cy="1460322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9008797"/>
      </p:ext>
    </p:extLst>
  </p:cSld>
  <p:clrMapOvr>
    <a:masterClrMapping/>
  </p:clrMapOvr>
  <p:transition spd="slow" advTm="482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Introduction on the Power Supply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1447801"/>
            <a:ext cx="3872154" cy="28955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19200" y="236220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 C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962275" y="1447800"/>
            <a:ext cx="6019800" cy="3726314"/>
            <a:chOff x="2971800" y="1447800"/>
            <a:chExt cx="6019800" cy="3726314"/>
          </a:xfrm>
        </p:grpSpPr>
        <p:sp>
          <p:nvSpPr>
            <p:cNvPr id="10" name="TextBox 9"/>
            <p:cNvSpPr txBox="1"/>
            <p:nvPr/>
          </p:nvSpPr>
          <p:spPr>
            <a:xfrm>
              <a:off x="4352196" y="144780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>
                  <a:solidFill>
                    <a:schemeClr val="bg1"/>
                  </a:solidFill>
                </a:rPr>
                <a:t>The Power Supply provides a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(</a:t>
              </a:r>
              <a:r>
                <a:rPr lang="en-US" sz="2000" dirty="0" err="1">
                  <a:solidFill>
                    <a:schemeClr val="bg1"/>
                  </a:solidFill>
                </a:rPr>
                <a:t>i</a:t>
              </a:r>
              <a:r>
                <a:rPr lang="en-US" sz="2000" dirty="0">
                  <a:solidFill>
                    <a:schemeClr val="bg1"/>
                  </a:solidFill>
                </a:rPr>
                <a:t>) Fixed : +5V and -5V 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71800" y="281940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28950" y="381000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ne Callout 2 21"/>
            <p:cNvSpPr/>
            <p:nvPr/>
          </p:nvSpPr>
          <p:spPr>
            <a:xfrm>
              <a:off x="5000625" y="4486275"/>
              <a:ext cx="1524000" cy="6878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6681"/>
                <a:gd name="adj6" fmla="val -7609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Four turn-pins are internally connected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848100" y="3095625"/>
              <a:ext cx="914400" cy="152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543175" y="1447800"/>
            <a:ext cx="6448425" cy="2386325"/>
            <a:chOff x="2533650" y="1454289"/>
            <a:chExt cx="6448425" cy="2386325"/>
          </a:xfrm>
        </p:grpSpPr>
        <p:grpSp>
          <p:nvGrpSpPr>
            <p:cNvPr id="35" name="Group 34"/>
            <p:cNvGrpSpPr/>
            <p:nvPr/>
          </p:nvGrpSpPr>
          <p:grpSpPr>
            <a:xfrm>
              <a:off x="2533650" y="1454289"/>
              <a:ext cx="6448425" cy="2386325"/>
              <a:chOff x="2533650" y="1454289"/>
              <a:chExt cx="6448425" cy="238632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533650" y="1454289"/>
                <a:ext cx="6448425" cy="2386325"/>
                <a:chOff x="2543175" y="1454289"/>
                <a:chExt cx="6448425" cy="2386325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4352196" y="1454289"/>
                  <a:ext cx="4639404" cy="1015663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AutoNum type="arabicPeriod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 (ii) Variable Voltages : 0 to +15V    </a:t>
                  </a:r>
                </a:p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               and 0 to  -15V.</a:t>
                  </a:r>
                </a:p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          (iii) Ground point</a:t>
                  </a:r>
                </a:p>
              </p:txBody>
            </p:sp>
            <p:sp>
              <p:nvSpPr>
                <p:cNvPr id="32" name="Line Callout 2 31"/>
                <p:cNvSpPr/>
                <p:nvPr/>
              </p:nvSpPr>
              <p:spPr>
                <a:xfrm>
                  <a:off x="5000625" y="3152775"/>
                  <a:ext cx="1524000" cy="687839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76681"/>
                    <a:gd name="adj6" fmla="val -76090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Four turn-pins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are </a:t>
                  </a:r>
                  <a:r>
                    <a:rPr lang="en-US" sz="12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internally connected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848100" y="2155686"/>
                  <a:ext cx="914400" cy="112091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 16"/>
                <p:cNvSpPr/>
                <p:nvPr/>
              </p:nvSpPr>
              <p:spPr>
                <a:xfrm>
                  <a:off x="2543175" y="1847850"/>
                  <a:ext cx="1543050" cy="457200"/>
                </a:xfrm>
                <a:custGeom>
                  <a:avLst/>
                  <a:gdLst>
                    <a:gd name="connsiteX0" fmla="*/ 151203 w 1232929"/>
                    <a:gd name="connsiteY0" fmla="*/ 117290 h 1084042"/>
                    <a:gd name="connsiteX1" fmla="*/ 99445 w 1232929"/>
                    <a:gd name="connsiteY1" fmla="*/ 979932 h 1084042"/>
                    <a:gd name="connsiteX2" fmla="*/ 1100109 w 1232929"/>
                    <a:gd name="connsiteY2" fmla="*/ 971305 h 1084042"/>
                    <a:gd name="connsiteX3" fmla="*/ 1117362 w 1232929"/>
                    <a:gd name="connsiteY3" fmla="*/ 100038 h 1084042"/>
                    <a:gd name="connsiteX4" fmla="*/ 151203 w 1232929"/>
                    <a:gd name="connsiteY4" fmla="*/ 117290 h 108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929" h="1084042">
                      <a:moveTo>
                        <a:pt x="151203" y="117290"/>
                      </a:moveTo>
                      <a:cubicBezTo>
                        <a:pt x="-18450" y="263939"/>
                        <a:pt x="-58706" y="837596"/>
                        <a:pt x="99445" y="979932"/>
                      </a:cubicBezTo>
                      <a:cubicBezTo>
                        <a:pt x="257596" y="1122268"/>
                        <a:pt x="930456" y="1117954"/>
                        <a:pt x="1100109" y="971305"/>
                      </a:cubicBezTo>
                      <a:cubicBezTo>
                        <a:pt x="1269762" y="824656"/>
                        <a:pt x="1278388" y="242374"/>
                        <a:pt x="1117362" y="100038"/>
                      </a:cubicBezTo>
                      <a:cubicBezTo>
                        <a:pt x="956336" y="-42298"/>
                        <a:pt x="320856" y="-29359"/>
                        <a:pt x="151203" y="11729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2552700" y="2305050"/>
                  <a:ext cx="1543050" cy="457200"/>
                </a:xfrm>
                <a:custGeom>
                  <a:avLst/>
                  <a:gdLst>
                    <a:gd name="connsiteX0" fmla="*/ 151203 w 1232929"/>
                    <a:gd name="connsiteY0" fmla="*/ 117290 h 1084042"/>
                    <a:gd name="connsiteX1" fmla="*/ 99445 w 1232929"/>
                    <a:gd name="connsiteY1" fmla="*/ 979932 h 1084042"/>
                    <a:gd name="connsiteX2" fmla="*/ 1100109 w 1232929"/>
                    <a:gd name="connsiteY2" fmla="*/ 971305 h 1084042"/>
                    <a:gd name="connsiteX3" fmla="*/ 1117362 w 1232929"/>
                    <a:gd name="connsiteY3" fmla="*/ 100038 h 1084042"/>
                    <a:gd name="connsiteX4" fmla="*/ 151203 w 1232929"/>
                    <a:gd name="connsiteY4" fmla="*/ 117290 h 108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929" h="1084042">
                      <a:moveTo>
                        <a:pt x="151203" y="117290"/>
                      </a:moveTo>
                      <a:cubicBezTo>
                        <a:pt x="-18450" y="263939"/>
                        <a:pt x="-58706" y="837596"/>
                        <a:pt x="99445" y="979932"/>
                      </a:cubicBezTo>
                      <a:cubicBezTo>
                        <a:pt x="257596" y="1122268"/>
                        <a:pt x="930456" y="1117954"/>
                        <a:pt x="1100109" y="971305"/>
                      </a:cubicBezTo>
                      <a:cubicBezTo>
                        <a:pt x="1269762" y="824656"/>
                        <a:pt x="1278388" y="242374"/>
                        <a:pt x="1117362" y="100038"/>
                      </a:cubicBezTo>
                      <a:cubicBezTo>
                        <a:pt x="956336" y="-42298"/>
                        <a:pt x="320856" y="-29359"/>
                        <a:pt x="151203" y="11729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 35"/>
              <p:cNvSpPr/>
              <p:nvPr/>
            </p:nvSpPr>
            <p:spPr>
              <a:xfrm>
                <a:off x="2962275" y="3295650"/>
                <a:ext cx="1066800" cy="457200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flipV="1">
              <a:off x="3838575" y="3286125"/>
              <a:ext cx="914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22240" y="1447800"/>
            <a:ext cx="7769360" cy="1314450"/>
            <a:chOff x="1222240" y="1447800"/>
            <a:chExt cx="7769360" cy="1314450"/>
          </a:xfrm>
        </p:grpSpPr>
        <p:sp>
          <p:nvSpPr>
            <p:cNvPr id="20" name="TextBox 19"/>
            <p:cNvSpPr txBox="1"/>
            <p:nvPr/>
          </p:nvSpPr>
          <p:spPr>
            <a:xfrm>
              <a:off x="1222240" y="2362140"/>
              <a:ext cx="644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66FF"/>
                  </a:solidFill>
                </a:rPr>
                <a:t> 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2196" y="144780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 startAt="2"/>
              </a:pPr>
              <a:r>
                <a:rPr lang="en-US" sz="2000" dirty="0">
                  <a:solidFill>
                    <a:schemeClr val="bg1"/>
                  </a:solidFill>
                </a:rPr>
                <a:t>Turn knob C  to vary the voltage from 0 to ±15V.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628636"/>
      </p:ext>
    </p:extLst>
  </p:cSld>
  <p:clrMapOvr>
    <a:masterClrMapping/>
  </p:clrMapOvr>
  <p:transition spd="slow" advTm="3039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Introduction on the Function Generator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05174"/>
            <a:ext cx="3117182" cy="45384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276475" y="1409700"/>
            <a:ext cx="6257925" cy="3102190"/>
            <a:chOff x="2276475" y="1395649"/>
            <a:chExt cx="6257925" cy="3102190"/>
          </a:xfrm>
        </p:grpSpPr>
        <p:sp>
          <p:nvSpPr>
            <p:cNvPr id="10" name="TextBox 9"/>
            <p:cNvSpPr txBox="1"/>
            <p:nvPr/>
          </p:nvSpPr>
          <p:spPr>
            <a:xfrm>
              <a:off x="3894996" y="1395649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>
                  <a:solidFill>
                    <a:schemeClr val="bg1"/>
                  </a:solidFill>
                </a:rPr>
                <a:t>The Function Generator provides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(</a:t>
              </a:r>
              <a:r>
                <a:rPr lang="en-US" sz="2000" dirty="0" err="1">
                  <a:solidFill>
                    <a:schemeClr val="bg1"/>
                  </a:solidFill>
                </a:rPr>
                <a:t>i</a:t>
              </a:r>
              <a:r>
                <a:rPr lang="en-US" sz="2000" dirty="0">
                  <a:solidFill>
                    <a:schemeClr val="bg1"/>
                  </a:solidFill>
                </a:rPr>
                <a:t>) Fixed TTL : +2.8V to +5V 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76475" y="2998857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ne Callout 2 21"/>
            <p:cNvSpPr/>
            <p:nvPr/>
          </p:nvSpPr>
          <p:spPr>
            <a:xfrm>
              <a:off x="3717257" y="3810000"/>
              <a:ext cx="1524000" cy="6878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6681"/>
                <a:gd name="adj6" fmla="val -7609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Four turn-pins are internally connected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9150" y="1429848"/>
            <a:ext cx="7715979" cy="3157067"/>
            <a:chOff x="819150" y="1591970"/>
            <a:chExt cx="7715979" cy="2870060"/>
          </a:xfrm>
        </p:grpSpPr>
        <p:sp>
          <p:nvSpPr>
            <p:cNvPr id="27" name="Freeform 26"/>
            <p:cNvSpPr/>
            <p:nvPr/>
          </p:nvSpPr>
          <p:spPr>
            <a:xfrm>
              <a:off x="1885950" y="3047999"/>
              <a:ext cx="476250" cy="626388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ine Callout 2 27"/>
            <p:cNvSpPr/>
            <p:nvPr/>
          </p:nvSpPr>
          <p:spPr>
            <a:xfrm>
              <a:off x="3707732" y="3774191"/>
              <a:ext cx="1524000" cy="6878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2527"/>
                <a:gd name="adj6" fmla="val -9984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Four turn-pins are internally connected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5725" y="159197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    (ii) Ground point and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(iii) Output waveform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819150" y="3000375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676400" y="3297983"/>
              <a:ext cx="1752600" cy="5927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647950" y="462909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 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1740" y="462909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 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01695" y="1804423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 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36905" y="182880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 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14550" y="1381125"/>
            <a:ext cx="6411054" cy="4257674"/>
            <a:chOff x="2114550" y="1381125"/>
            <a:chExt cx="6411054" cy="4257674"/>
          </a:xfrm>
        </p:grpSpPr>
        <p:sp>
          <p:nvSpPr>
            <p:cNvPr id="30" name="TextBox 29"/>
            <p:cNvSpPr txBox="1"/>
            <p:nvPr/>
          </p:nvSpPr>
          <p:spPr>
            <a:xfrm>
              <a:off x="3886200" y="1381125"/>
              <a:ext cx="4639404" cy="163121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 startAt="2"/>
              </a:pPr>
              <a:r>
                <a:rPr lang="en-US" sz="2000" dirty="0">
                  <a:solidFill>
                    <a:schemeClr val="bg1"/>
                  </a:solidFill>
                </a:rPr>
                <a:t>The Output waveform is determined by adjusting the </a:t>
              </a:r>
              <a:r>
                <a:rPr lang="en-US" sz="2000" i="1" dirty="0">
                  <a:solidFill>
                    <a:srgbClr val="FFC000"/>
                  </a:solidFill>
                </a:rPr>
                <a:t>Function</a:t>
              </a:r>
              <a:r>
                <a:rPr lang="en-US" sz="2000" dirty="0">
                  <a:solidFill>
                    <a:schemeClr val="bg1"/>
                  </a:solidFill>
                </a:rPr>
                <a:t> knob D and the amplitude can be increase and decrease by adjusting the </a:t>
              </a:r>
              <a:r>
                <a:rPr lang="en-US" sz="2000" i="1" dirty="0">
                  <a:solidFill>
                    <a:srgbClr val="FFC000"/>
                  </a:solidFill>
                </a:rPr>
                <a:t>Amplitude</a:t>
              </a:r>
              <a:r>
                <a:rPr lang="en-US" sz="2000" dirty="0">
                  <a:solidFill>
                    <a:schemeClr val="bg1"/>
                  </a:solidFill>
                </a:rPr>
                <a:t> knob G.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14550" y="1819185"/>
              <a:ext cx="1447800" cy="3819614"/>
              <a:chOff x="2114550" y="1819185"/>
              <a:chExt cx="1447800" cy="3819614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2114550" y="3739556"/>
                <a:ext cx="1447800" cy="1899243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47950" y="4629090"/>
                <a:ext cx="64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D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305050" y="1819185"/>
                <a:ext cx="1123950" cy="1159909"/>
                <a:chOff x="2305050" y="1819185"/>
                <a:chExt cx="1123950" cy="1159909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305050" y="1819185"/>
                  <a:ext cx="1123950" cy="1159909"/>
                </a:xfrm>
                <a:custGeom>
                  <a:avLst/>
                  <a:gdLst>
                    <a:gd name="connsiteX0" fmla="*/ 151203 w 1232929"/>
                    <a:gd name="connsiteY0" fmla="*/ 117290 h 1084042"/>
                    <a:gd name="connsiteX1" fmla="*/ 99445 w 1232929"/>
                    <a:gd name="connsiteY1" fmla="*/ 979932 h 1084042"/>
                    <a:gd name="connsiteX2" fmla="*/ 1100109 w 1232929"/>
                    <a:gd name="connsiteY2" fmla="*/ 971305 h 1084042"/>
                    <a:gd name="connsiteX3" fmla="*/ 1117362 w 1232929"/>
                    <a:gd name="connsiteY3" fmla="*/ 100038 h 1084042"/>
                    <a:gd name="connsiteX4" fmla="*/ 151203 w 1232929"/>
                    <a:gd name="connsiteY4" fmla="*/ 117290 h 108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929" h="1084042">
                      <a:moveTo>
                        <a:pt x="151203" y="117290"/>
                      </a:moveTo>
                      <a:cubicBezTo>
                        <a:pt x="-18450" y="263939"/>
                        <a:pt x="-58706" y="837596"/>
                        <a:pt x="99445" y="979932"/>
                      </a:cubicBezTo>
                      <a:cubicBezTo>
                        <a:pt x="257596" y="1122268"/>
                        <a:pt x="930456" y="1117954"/>
                        <a:pt x="1100109" y="971305"/>
                      </a:cubicBezTo>
                      <a:cubicBezTo>
                        <a:pt x="1269762" y="824656"/>
                        <a:pt x="1278388" y="242374"/>
                        <a:pt x="1117362" y="100038"/>
                      </a:cubicBezTo>
                      <a:cubicBezTo>
                        <a:pt x="956336" y="-42298"/>
                        <a:pt x="320856" y="-29359"/>
                        <a:pt x="151203" y="11729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636905" y="1828800"/>
                  <a:ext cx="6446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66FF"/>
                      </a:solidFill>
                    </a:rPr>
                    <a:t> </a:t>
                  </a:r>
                  <a:r>
                    <a:rPr lang="en-US" sz="2000" b="1" dirty="0">
                      <a:solidFill>
                        <a:srgbClr val="FFFF00"/>
                      </a:solidFill>
                    </a:rPr>
                    <a:t>G</a:t>
                  </a:r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01999" y="1400591"/>
            <a:ext cx="7923605" cy="4466809"/>
            <a:chOff x="601999" y="1400591"/>
            <a:chExt cx="7923605" cy="4466809"/>
          </a:xfrm>
        </p:grpSpPr>
        <p:sp>
          <p:nvSpPr>
            <p:cNvPr id="50" name="TextBox 49"/>
            <p:cNvSpPr txBox="1"/>
            <p:nvPr/>
          </p:nvSpPr>
          <p:spPr>
            <a:xfrm>
              <a:off x="3886200" y="1400591"/>
              <a:ext cx="4639404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 startAt="3"/>
              </a:pPr>
              <a:r>
                <a:rPr lang="en-US" sz="2000" dirty="0">
                  <a:solidFill>
                    <a:schemeClr val="bg1"/>
                  </a:solidFill>
                </a:rPr>
                <a:t>The TTL and Output frequency can be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adjusted  by setting the </a:t>
              </a:r>
              <a:r>
                <a:rPr lang="en-US" sz="2000" i="1" dirty="0" err="1">
                  <a:solidFill>
                    <a:srgbClr val="FFC000"/>
                  </a:solidFill>
                </a:rPr>
                <a:t>Freq.Range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knob E and adjusting the </a:t>
              </a:r>
              <a:r>
                <a:rPr lang="en-US" sz="2000" i="1" dirty="0">
                  <a:solidFill>
                    <a:srgbClr val="FFC000"/>
                  </a:solidFill>
                </a:rPr>
                <a:t>Freq. Var.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(fine) knob F.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01999" y="1429847"/>
              <a:ext cx="4960601" cy="4437553"/>
              <a:chOff x="601999" y="1429847"/>
              <a:chExt cx="4960601" cy="4437553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601999" y="3786334"/>
                <a:ext cx="1674476" cy="1928665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ine Callout 2 51"/>
              <p:cNvSpPr/>
              <p:nvPr/>
            </p:nvSpPr>
            <p:spPr>
              <a:xfrm>
                <a:off x="3733800" y="4648200"/>
                <a:ext cx="1828800" cy="121920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5268"/>
                  <a:gd name="adj6" fmla="val -11661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>
                    <a:solidFill>
                      <a:schemeClr val="tx1"/>
                    </a:solidFill>
                  </a:rPr>
                  <a:t>Frequency Range 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X1 : 1Hz ~ 10Hz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X10 : 10Hz ~ 100Hz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X100 : 100Hz ~ 1Khz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X1K : 1Khz ~ 10Khz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X10K : 10Khz ~ 100Khz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31740" y="4629090"/>
                <a:ext cx="64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E</a:t>
                </a: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89080" y="1429847"/>
                <a:ext cx="1373120" cy="1582493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01695" y="1800225"/>
                <a:ext cx="64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F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7070372"/>
      </p:ext>
    </p:extLst>
  </p:cSld>
  <p:clrMapOvr>
    <a:masterClrMapping/>
  </p:clrMapOvr>
  <p:transition spd="slow" advTm="4142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Introduction on the 16 Bit Data 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3913423" cy="21161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28750" y="1752600"/>
            <a:ext cx="7544529" cy="2686050"/>
            <a:chOff x="1428750" y="1752600"/>
            <a:chExt cx="7544529" cy="2686050"/>
          </a:xfrm>
        </p:grpSpPr>
        <p:sp>
          <p:nvSpPr>
            <p:cNvPr id="10" name="TextBox 9"/>
            <p:cNvSpPr txBox="1"/>
            <p:nvPr/>
          </p:nvSpPr>
          <p:spPr>
            <a:xfrm>
              <a:off x="4333875" y="1752600"/>
              <a:ext cx="4639404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>
                  <a:solidFill>
                    <a:schemeClr val="bg1"/>
                  </a:solidFill>
                </a:rPr>
                <a:t>There are 16 set of Data/Toggle  Switches. When the switch is set to  </a:t>
              </a:r>
              <a:r>
                <a:rPr lang="en-US" sz="2000" i="1" dirty="0">
                  <a:solidFill>
                    <a:srgbClr val="FFC000"/>
                  </a:solidFill>
                </a:rPr>
                <a:t>0</a:t>
              </a: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       position </a:t>
              </a:r>
              <a:r>
                <a:rPr lang="en-US" sz="2000" dirty="0">
                  <a:solidFill>
                    <a:srgbClr val="FFC000"/>
                  </a:solidFill>
                </a:rPr>
                <a:t>, </a:t>
              </a:r>
              <a:r>
                <a:rPr lang="en-US" sz="2000" dirty="0">
                  <a:solidFill>
                    <a:schemeClr val="bg1"/>
                  </a:solidFill>
                </a:rPr>
                <a:t>the output is at </a:t>
              </a:r>
              <a:r>
                <a:rPr lang="en-US" sz="2000" i="1" dirty="0">
                  <a:solidFill>
                    <a:srgbClr val="FFC000"/>
                  </a:solidFill>
                </a:rPr>
                <a:t>LO LEVEL </a:t>
              </a: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       </a:t>
              </a:r>
              <a:r>
                <a:rPr lang="en-US" sz="2000" dirty="0">
                  <a:solidFill>
                    <a:schemeClr val="bg1"/>
                  </a:solidFill>
                </a:rPr>
                <a:t>and the LED will turn </a:t>
              </a:r>
              <a:r>
                <a:rPr lang="en-US" sz="2000" i="1" dirty="0">
                  <a:solidFill>
                    <a:srgbClr val="FFC000"/>
                  </a:solidFill>
                </a:rPr>
                <a:t>off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en-US" sz="2000" i="1" dirty="0">
                <a:solidFill>
                  <a:srgbClr val="FFC000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428750" y="2273622"/>
              <a:ext cx="1066800" cy="1337372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ne Callout 2 21"/>
            <p:cNvSpPr/>
            <p:nvPr/>
          </p:nvSpPr>
          <p:spPr>
            <a:xfrm>
              <a:off x="3267075" y="4038600"/>
              <a:ext cx="11430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8836"/>
                <a:gd name="adj6" fmla="val -10942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LED turn OFF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" y="1752600"/>
            <a:ext cx="8429625" cy="2695575"/>
            <a:chOff x="533400" y="1752600"/>
            <a:chExt cx="8429625" cy="2695575"/>
          </a:xfrm>
        </p:grpSpPr>
        <p:sp>
          <p:nvSpPr>
            <p:cNvPr id="39" name="Freeform 38"/>
            <p:cNvSpPr/>
            <p:nvPr/>
          </p:nvSpPr>
          <p:spPr>
            <a:xfrm>
              <a:off x="533400" y="2320228"/>
              <a:ext cx="1066800" cy="1337372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ine Callout 2 39"/>
            <p:cNvSpPr/>
            <p:nvPr/>
          </p:nvSpPr>
          <p:spPr>
            <a:xfrm>
              <a:off x="2505075" y="4048125"/>
              <a:ext cx="11430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8836"/>
                <a:gd name="adj6" fmla="val -10942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LED turn 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3621" y="1752600"/>
              <a:ext cx="4639404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2.    When the switch is set to  </a:t>
              </a:r>
              <a:r>
                <a:rPr lang="en-US" sz="2000" i="1" dirty="0">
                  <a:solidFill>
                    <a:srgbClr val="FFC000"/>
                  </a:solidFill>
                </a:rPr>
                <a:t>1</a:t>
              </a: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       position </a:t>
              </a:r>
              <a:r>
                <a:rPr lang="en-US" sz="2000" dirty="0">
                  <a:solidFill>
                    <a:srgbClr val="FFC000"/>
                  </a:solidFill>
                </a:rPr>
                <a:t>, </a:t>
              </a:r>
              <a:r>
                <a:rPr lang="en-US" sz="2000" dirty="0">
                  <a:solidFill>
                    <a:schemeClr val="bg1"/>
                  </a:solidFill>
                </a:rPr>
                <a:t>the output is at </a:t>
              </a:r>
              <a:r>
                <a:rPr lang="en-US" sz="2000" i="1" dirty="0">
                  <a:solidFill>
                    <a:srgbClr val="FFC000"/>
                  </a:solidFill>
                </a:rPr>
                <a:t>HI LEVEL </a:t>
              </a: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       </a:t>
              </a:r>
              <a:r>
                <a:rPr lang="en-US" sz="2000" dirty="0">
                  <a:solidFill>
                    <a:schemeClr val="bg1"/>
                  </a:solidFill>
                </a:rPr>
                <a:t>and the LED will turn </a:t>
              </a:r>
              <a:r>
                <a:rPr lang="en-US" sz="2000" i="1" dirty="0">
                  <a:solidFill>
                    <a:srgbClr val="FFC000"/>
                  </a:solidFill>
                </a:rPr>
                <a:t>on.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5491761"/>
      </p:ext>
    </p:extLst>
  </p:cSld>
  <p:clrMapOvr>
    <a:masterClrMapping/>
  </p:clrMapOvr>
  <p:transition spd="slow" advTm="1927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Introduction on the Adapter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066925"/>
            <a:ext cx="3280150" cy="32004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95350" y="2178189"/>
            <a:ext cx="7906479" cy="917436"/>
            <a:chOff x="809625" y="2178189"/>
            <a:chExt cx="7906479" cy="917436"/>
          </a:xfrm>
        </p:grpSpPr>
        <p:sp>
          <p:nvSpPr>
            <p:cNvPr id="10" name="TextBox 9"/>
            <p:cNvSpPr txBox="1"/>
            <p:nvPr/>
          </p:nvSpPr>
          <p:spPr>
            <a:xfrm>
              <a:off x="4076700" y="2178189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>
                  <a:solidFill>
                    <a:schemeClr val="bg1"/>
                  </a:solidFill>
                </a:rPr>
                <a:t>The Adapter provides :-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(</a:t>
              </a:r>
              <a:r>
                <a:rPr lang="en-US" sz="2000" dirty="0" err="1">
                  <a:solidFill>
                    <a:schemeClr val="bg1"/>
                  </a:solidFill>
                </a:rPr>
                <a:t>i</a:t>
              </a:r>
              <a:r>
                <a:rPr lang="en-US" sz="2000" dirty="0">
                  <a:solidFill>
                    <a:schemeClr val="bg1"/>
                  </a:solidFill>
                </a:rPr>
                <a:t>) Ground point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809625" y="2638425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8175" y="1734055"/>
            <a:ext cx="8163654" cy="4057145"/>
            <a:chOff x="638175" y="1734055"/>
            <a:chExt cx="8163654" cy="4057145"/>
          </a:xfrm>
        </p:grpSpPr>
        <p:sp>
          <p:nvSpPr>
            <p:cNvPr id="12" name="Freeform 11"/>
            <p:cNvSpPr/>
            <p:nvPr/>
          </p:nvSpPr>
          <p:spPr>
            <a:xfrm>
              <a:off x="923925" y="304800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Callout 17"/>
            <p:cNvSpPr/>
            <p:nvPr/>
          </p:nvSpPr>
          <p:spPr>
            <a:xfrm>
              <a:off x="1676400" y="1734055"/>
              <a:ext cx="1543050" cy="769502"/>
            </a:xfrm>
            <a:prstGeom prst="downArrowCallout">
              <a:avLst/>
            </a:prstGeom>
            <a:solidFill>
              <a:srgbClr val="FFC00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>
                  <a:solidFill>
                    <a:schemeClr val="tx1"/>
                  </a:solidFill>
                </a:rPr>
                <a:t>BNC cable connected to  </a:t>
              </a:r>
              <a:r>
                <a:rPr lang="en-US" sz="1050" b="1" dirty="0">
                  <a:solidFill>
                    <a:srgbClr val="C00000"/>
                  </a:solidFill>
                </a:rPr>
                <a:t>CH1</a:t>
              </a:r>
              <a:r>
                <a:rPr lang="en-US" sz="1050" b="1" dirty="0">
                  <a:solidFill>
                    <a:schemeClr val="tx1"/>
                  </a:solidFill>
                </a:rPr>
                <a:t> of oscilloscope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62425" y="290954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514350" indent="-514350">
                <a:buAutoNum type="romanLcParenBoth" startAt="2"/>
              </a:pPr>
              <a:r>
                <a:rPr lang="en-US" sz="2000" dirty="0">
                  <a:solidFill>
                    <a:schemeClr val="bg1"/>
                  </a:solidFill>
                </a:rPr>
                <a:t>1-BNC , connected to CH1 of the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oscilloscope.</a:t>
              </a:r>
            </a:p>
          </p:txBody>
        </p:sp>
        <p:sp>
          <p:nvSpPr>
            <p:cNvPr id="27" name="Arc 26"/>
            <p:cNvSpPr/>
            <p:nvPr/>
          </p:nvSpPr>
          <p:spPr>
            <a:xfrm rot="16200000">
              <a:off x="794450" y="3078633"/>
              <a:ext cx="678050" cy="990600"/>
            </a:xfrm>
            <a:prstGeom prst="arc">
              <a:avLst/>
            </a:prstGeom>
            <a:ln w="381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ne Callout 2 35"/>
            <p:cNvSpPr/>
            <p:nvPr/>
          </p:nvSpPr>
          <p:spPr>
            <a:xfrm>
              <a:off x="1676400" y="5391150"/>
              <a:ext cx="12954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90740"/>
                <a:gd name="adj6" fmla="val -7481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Signal input from TTL/IC chip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176" y="1752600"/>
            <a:ext cx="8162924" cy="4038600"/>
            <a:chOff x="638176" y="1752600"/>
            <a:chExt cx="8162924" cy="4038600"/>
          </a:xfrm>
        </p:grpSpPr>
        <p:sp>
          <p:nvSpPr>
            <p:cNvPr id="29" name="Freeform 28"/>
            <p:cNvSpPr/>
            <p:nvPr/>
          </p:nvSpPr>
          <p:spPr>
            <a:xfrm>
              <a:off x="952500" y="348615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Callout 31"/>
            <p:cNvSpPr/>
            <p:nvPr/>
          </p:nvSpPr>
          <p:spPr>
            <a:xfrm>
              <a:off x="2686050" y="1752600"/>
              <a:ext cx="1543050" cy="769502"/>
            </a:xfrm>
            <a:prstGeom prst="downArrowCallout">
              <a:avLst/>
            </a:prstGeom>
            <a:solidFill>
              <a:srgbClr val="FFC00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>
                  <a:solidFill>
                    <a:schemeClr val="tx1"/>
                  </a:solidFill>
                </a:rPr>
                <a:t>BNC cable connected to  </a:t>
              </a:r>
              <a:r>
                <a:rPr lang="en-US" sz="1050" b="1" dirty="0">
                  <a:solidFill>
                    <a:srgbClr val="C00000"/>
                  </a:solidFill>
                </a:rPr>
                <a:t>CH2</a:t>
              </a:r>
              <a:r>
                <a:rPr lang="en-US" sz="1050" b="1" dirty="0">
                  <a:solidFill>
                    <a:schemeClr val="tx1"/>
                  </a:solidFill>
                </a:rPr>
                <a:t> of oscilloscope</a:t>
              </a:r>
            </a:p>
          </p:txBody>
        </p:sp>
        <p:sp>
          <p:nvSpPr>
            <p:cNvPr id="38" name="Line Callout 2 37"/>
            <p:cNvSpPr/>
            <p:nvPr/>
          </p:nvSpPr>
          <p:spPr>
            <a:xfrm>
              <a:off x="1695450" y="5391150"/>
              <a:ext cx="12954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64550"/>
                <a:gd name="adj6" fmla="val -75551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Signal input from IC chip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6200000">
              <a:off x="794451" y="3594800"/>
              <a:ext cx="678050" cy="990600"/>
            </a:xfrm>
            <a:prstGeom prst="arc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1696" y="291465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514350" indent="-514350">
                <a:buAutoNum type="romanLcParenBoth" startAt="2"/>
              </a:pPr>
              <a:r>
                <a:rPr lang="en-US" sz="2000" dirty="0">
                  <a:solidFill>
                    <a:schemeClr val="bg1"/>
                  </a:solidFill>
                </a:rPr>
                <a:t>2-BNC , connected to CH2 of the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oscilloscope.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1337601"/>
      </p:ext>
    </p:extLst>
  </p:cSld>
  <p:clrMapOvr>
    <a:masterClrMapping/>
  </p:clrMapOvr>
  <p:transition spd="slow" advTm="339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7675" y="398463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Introduction on the 16 Bit LED Display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7" y="2455210"/>
            <a:ext cx="4881198" cy="13589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00577" y="2114550"/>
            <a:ext cx="6757623" cy="3086100"/>
            <a:chOff x="1700577" y="2114550"/>
            <a:chExt cx="6757623" cy="3086100"/>
          </a:xfrm>
        </p:grpSpPr>
        <p:sp>
          <p:nvSpPr>
            <p:cNvPr id="10" name="TextBox 9"/>
            <p:cNvSpPr txBox="1"/>
            <p:nvPr/>
          </p:nvSpPr>
          <p:spPr>
            <a:xfrm>
              <a:off x="1700577" y="4184987"/>
              <a:ext cx="4881198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>
                  <a:solidFill>
                    <a:schemeClr val="bg1"/>
                  </a:solidFill>
                </a:rPr>
                <a:t>The are 16  Bit LED Display.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When at </a:t>
              </a:r>
              <a:r>
                <a:rPr lang="en-US" sz="2000" i="1" dirty="0">
                  <a:solidFill>
                    <a:srgbClr val="FFC000"/>
                  </a:solidFill>
                </a:rPr>
                <a:t>HI LEVEL </a:t>
              </a:r>
              <a:r>
                <a:rPr lang="en-US" sz="2000" dirty="0">
                  <a:solidFill>
                    <a:schemeClr val="bg1"/>
                  </a:solidFill>
                </a:rPr>
                <a:t>the LED will turn </a:t>
              </a:r>
              <a:r>
                <a:rPr lang="en-US" sz="2000" i="1" dirty="0">
                  <a:solidFill>
                    <a:srgbClr val="FFC000"/>
                  </a:solidFill>
                </a:rPr>
                <a:t>on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It will turn </a:t>
              </a:r>
              <a:r>
                <a:rPr lang="en-US" sz="2000" i="1" dirty="0">
                  <a:solidFill>
                    <a:srgbClr val="FFC000"/>
                  </a:solidFill>
                </a:rPr>
                <a:t>off</a:t>
              </a:r>
              <a:r>
                <a:rPr lang="en-US" sz="2000" dirty="0">
                  <a:solidFill>
                    <a:schemeClr val="bg1"/>
                  </a:solidFill>
                </a:rPr>
                <a:t> when at </a:t>
              </a:r>
              <a:r>
                <a:rPr lang="en-US" sz="2000" i="1" dirty="0">
                  <a:solidFill>
                    <a:srgbClr val="FFC000"/>
                  </a:solidFill>
                </a:rPr>
                <a:t>LO LEVEL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23" name="Line Callout 2 22"/>
            <p:cNvSpPr/>
            <p:nvPr/>
          </p:nvSpPr>
          <p:spPr>
            <a:xfrm>
              <a:off x="6934200" y="3981450"/>
              <a:ext cx="1524000" cy="75662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2527"/>
                <a:gd name="adj6" fmla="val -9984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Six turn-pins </a:t>
              </a:r>
              <a:r>
                <a:rPr lang="en-US" sz="1200" dirty="0">
                  <a:solidFill>
                    <a:schemeClr val="tx1"/>
                  </a:solidFill>
                </a:rPr>
                <a:t>are </a:t>
              </a:r>
              <a:r>
                <a:rPr lang="en-US" sz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internally connected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010150" y="3114675"/>
              <a:ext cx="7620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Callout 27"/>
            <p:cNvSpPr/>
            <p:nvPr/>
          </p:nvSpPr>
          <p:spPr>
            <a:xfrm>
              <a:off x="4686300" y="2114550"/>
              <a:ext cx="1276350" cy="677222"/>
            </a:xfrm>
            <a:prstGeom prst="downArrowCallout">
              <a:avLst/>
            </a:prstGeom>
            <a:solidFill>
              <a:srgbClr val="FFC00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LED off = LO LEVEL</a:t>
              </a:r>
            </a:p>
            <a:p>
              <a:r>
                <a:rPr lang="en-US" sz="1050" b="1" dirty="0">
                  <a:solidFill>
                    <a:schemeClr val="bg1"/>
                  </a:solidFill>
                </a:rPr>
                <a:t>LED on = HI LEVEL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5429478"/>
      </p:ext>
    </p:extLst>
  </p:cSld>
  <p:clrMapOvr>
    <a:masterClrMapping/>
  </p:clrMapOvr>
  <p:transition spd="slow" advTm="1908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|3.9|5.4|4.8|5.4|4.5|3.5|3.7|3.3|3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7.8|10.9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7.1|5|13|1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9.4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2|13.4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446</Words>
  <Application>Microsoft Office PowerPoint</Application>
  <PresentationFormat>On-screen Show (4:3)</PresentationFormat>
  <Paragraphs>77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Introduction on Digital\Analog (DA) Trainer Set</vt:lpstr>
      <vt:lpstr>Introduction on the Power Supply</vt:lpstr>
      <vt:lpstr>Introduction on the Function Generator</vt:lpstr>
      <vt:lpstr>Introduction on the 16 Bit Data Switch</vt:lpstr>
      <vt:lpstr>Introduction on the Adapter</vt:lpstr>
      <vt:lpstr>Introduction on the 16 Bit LED Display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on Digital\Analog (DA) Trainer Set</dc:title>
  <dc:creator>Tiger</dc:creator>
  <cp:lastModifiedBy>#LIAU ZHENG WEI#</cp:lastModifiedBy>
  <cp:revision>88</cp:revision>
  <dcterms:created xsi:type="dcterms:W3CDTF">2011-10-15T07:34:13Z</dcterms:created>
  <dcterms:modified xsi:type="dcterms:W3CDTF">2022-08-07T10:55:24Z</dcterms:modified>
</cp:coreProperties>
</file>