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0" d="100"/>
          <a:sy n="40" d="100"/>
        </p:scale>
        <p:origin x="900"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Freeform 2"/>
          <p:cNvSpPr/>
          <p:nvPr/>
        </p:nvSpPr>
        <p:spPr>
          <a:xfrm>
            <a:off x="-1708364" y="-573062"/>
            <a:ext cx="6631212" cy="11433124"/>
          </a:xfrm>
          <a:custGeom>
            <a:avLst/>
            <a:gdLst/>
            <a:ahLst/>
            <a:cxnLst/>
            <a:rect l="l" t="t" r="r" b="b"/>
            <a:pathLst>
              <a:path w="6631212" h="11433124">
                <a:moveTo>
                  <a:pt x="0" y="0"/>
                </a:moveTo>
                <a:lnTo>
                  <a:pt x="6631212" y="0"/>
                </a:lnTo>
                <a:lnTo>
                  <a:pt x="6631212" y="11433124"/>
                </a:lnTo>
                <a:lnTo>
                  <a:pt x="0" y="114331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2929160" y="6522261"/>
            <a:ext cx="3987376" cy="3327646"/>
          </a:xfrm>
          <a:custGeom>
            <a:avLst/>
            <a:gdLst/>
            <a:ahLst/>
            <a:cxnLst/>
            <a:rect l="l" t="t" r="r" b="b"/>
            <a:pathLst>
              <a:path w="3987376" h="3327646">
                <a:moveTo>
                  <a:pt x="0" y="0"/>
                </a:moveTo>
                <a:lnTo>
                  <a:pt x="3987376" y="0"/>
                </a:lnTo>
                <a:lnTo>
                  <a:pt x="3987376" y="3327646"/>
                </a:lnTo>
                <a:lnTo>
                  <a:pt x="0" y="332764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rot="5400000">
            <a:off x="14703601" y="6522261"/>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14703601" y="-795654"/>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TextBox 6"/>
          <p:cNvSpPr txBox="1"/>
          <p:nvPr/>
        </p:nvSpPr>
        <p:spPr>
          <a:xfrm>
            <a:off x="1607242" y="1499272"/>
            <a:ext cx="14810867" cy="2211824"/>
          </a:xfrm>
          <a:prstGeom prst="rect">
            <a:avLst/>
          </a:prstGeom>
        </p:spPr>
        <p:txBody>
          <a:bodyPr lIns="0" tIns="0" rIns="0" bIns="0" rtlCol="0" anchor="t">
            <a:spAutoFit/>
          </a:bodyPr>
          <a:lstStyle/>
          <a:p>
            <a:pPr algn="ctr">
              <a:lnSpc>
                <a:spcPts val="18898"/>
              </a:lnSpc>
            </a:pPr>
            <a:r>
              <a:rPr lang="en-US" sz="13498" b="1" dirty="0">
                <a:solidFill>
                  <a:srgbClr val="FFF5DF"/>
                </a:solidFill>
                <a:latin typeface="Arial" panose="020B0604020202020204" pitchFamily="34" charset="0"/>
                <a:ea typeface="Quicksand Bold"/>
                <a:cs typeface="Arial" panose="020B0604020202020204" pitchFamily="34" charset="0"/>
                <a:sym typeface="Quicksand Bold"/>
              </a:rPr>
              <a:t>Escape The Grid </a:t>
            </a:r>
          </a:p>
        </p:txBody>
      </p:sp>
      <p:sp>
        <p:nvSpPr>
          <p:cNvPr id="7" name="TextBox 7"/>
          <p:cNvSpPr txBox="1"/>
          <p:nvPr/>
        </p:nvSpPr>
        <p:spPr>
          <a:xfrm>
            <a:off x="5438296" y="4195755"/>
            <a:ext cx="7411409" cy="2098674"/>
          </a:xfrm>
          <a:prstGeom prst="rect">
            <a:avLst/>
          </a:prstGeom>
        </p:spPr>
        <p:txBody>
          <a:bodyPr lIns="0" tIns="0" rIns="0" bIns="0" rtlCol="0" anchor="t">
            <a:spAutoFit/>
          </a:bodyPr>
          <a:lstStyle/>
          <a:p>
            <a:pPr algn="ctr" rtl="1">
              <a:lnSpc>
                <a:spcPts val="5600"/>
              </a:lnSpc>
            </a:pPr>
            <a:r>
              <a:rPr lang="he-IL" sz="4000" b="1" dirty="0">
                <a:solidFill>
                  <a:srgbClr val="FFF5DF"/>
                </a:solidFill>
                <a:latin typeface="Arial" panose="020B0604020202020204" pitchFamily="34" charset="0"/>
                <a:ea typeface="Quicksand Bold"/>
                <a:sym typeface="Quicksand Bold"/>
                <a:rtl/>
              </a:rPr>
              <a:t>רוני שררה </a:t>
            </a:r>
            <a:r>
              <a:rPr lang="en-US" sz="4000" b="1" dirty="0">
                <a:solidFill>
                  <a:srgbClr val="FFF5DF"/>
                </a:solidFill>
                <a:latin typeface="Arial" panose="020B0604020202020204" pitchFamily="34" charset="0"/>
                <a:ea typeface="Quicksand Bold"/>
                <a:sym typeface="Quicksand Bold"/>
              </a:rPr>
              <a:t>207642786</a:t>
            </a:r>
          </a:p>
          <a:p>
            <a:pPr algn="ctr" rtl="1">
              <a:lnSpc>
                <a:spcPts val="5600"/>
              </a:lnSpc>
            </a:pPr>
            <a:r>
              <a:rPr lang="he-IL" sz="4000" b="1" dirty="0">
                <a:solidFill>
                  <a:srgbClr val="FFF5DF"/>
                </a:solidFill>
                <a:latin typeface="Arial" panose="020B0604020202020204" pitchFamily="34" charset="0"/>
                <a:ea typeface="Quicksand Bold"/>
                <a:sym typeface="Quicksand Bold"/>
                <a:rtl/>
              </a:rPr>
              <a:t>מוריאל </a:t>
            </a:r>
            <a:r>
              <a:rPr lang="he-IL" sz="4000" b="1" dirty="0" err="1">
                <a:solidFill>
                  <a:srgbClr val="FFF5DF"/>
                </a:solidFill>
                <a:latin typeface="Arial" panose="020B0604020202020204" pitchFamily="34" charset="0"/>
                <a:ea typeface="Quicksand Bold"/>
                <a:sym typeface="Quicksand Bold"/>
                <a:rtl/>
              </a:rPr>
              <a:t>גניש</a:t>
            </a:r>
            <a:r>
              <a:rPr lang="he-IL" sz="4000" b="1" dirty="0">
                <a:solidFill>
                  <a:srgbClr val="FFF5DF"/>
                </a:solidFill>
                <a:latin typeface="Arial" panose="020B0604020202020204" pitchFamily="34" charset="0"/>
                <a:ea typeface="Quicksand Bold"/>
                <a:sym typeface="Quicksand Bold"/>
                <a:rtl/>
              </a:rPr>
              <a:t> </a:t>
            </a:r>
            <a:r>
              <a:rPr lang="en-US" sz="4000" b="1" dirty="0">
                <a:solidFill>
                  <a:srgbClr val="FFF5DF"/>
                </a:solidFill>
                <a:latin typeface="Arial" panose="020B0604020202020204" pitchFamily="34" charset="0"/>
                <a:ea typeface="Quicksand Bold"/>
                <a:sym typeface="Quicksand Bold"/>
              </a:rPr>
              <a:t>206865123</a:t>
            </a:r>
          </a:p>
          <a:p>
            <a:pPr algn="ctr" rtl="1">
              <a:lnSpc>
                <a:spcPts val="5600"/>
              </a:lnSpc>
            </a:pPr>
            <a:r>
              <a:rPr lang="he-IL" sz="4000" b="1" dirty="0">
                <a:solidFill>
                  <a:srgbClr val="FFF5DF"/>
                </a:solidFill>
                <a:latin typeface="Arial" panose="020B0604020202020204" pitchFamily="34" charset="0"/>
                <a:ea typeface="Quicksand Bold"/>
                <a:sym typeface="Quicksand Bold"/>
                <a:rtl/>
              </a:rPr>
              <a:t>ליאב יהושע </a:t>
            </a:r>
            <a:r>
              <a:rPr lang="en-US" sz="4000" b="1" dirty="0">
                <a:solidFill>
                  <a:srgbClr val="FFF5DF"/>
                </a:solidFill>
                <a:latin typeface="Arial" panose="020B0604020202020204" pitchFamily="34" charset="0"/>
                <a:ea typeface="Quicksand Bold"/>
                <a:sym typeface="Quicksand Bold"/>
              </a:rPr>
              <a:t>314957499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Freeform 2"/>
          <p:cNvSpPr/>
          <p:nvPr/>
        </p:nvSpPr>
        <p:spPr>
          <a:xfrm>
            <a:off x="2940482" y="2230617"/>
            <a:ext cx="12407035" cy="7027683"/>
          </a:xfrm>
          <a:custGeom>
            <a:avLst/>
            <a:gdLst/>
            <a:ahLst/>
            <a:cxnLst/>
            <a:rect l="l" t="t" r="r" b="b"/>
            <a:pathLst>
              <a:path w="12407035" h="7027683">
                <a:moveTo>
                  <a:pt x="0" y="0"/>
                </a:moveTo>
                <a:lnTo>
                  <a:pt x="12407036" y="0"/>
                </a:lnTo>
                <a:lnTo>
                  <a:pt x="12407036" y="7027683"/>
                </a:lnTo>
                <a:lnTo>
                  <a:pt x="0" y="7027683"/>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208812" y="319087"/>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מסך פתיחה</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Freeform 2"/>
          <p:cNvSpPr/>
          <p:nvPr/>
        </p:nvSpPr>
        <p:spPr>
          <a:xfrm>
            <a:off x="2934914" y="2230617"/>
            <a:ext cx="12418172" cy="7027683"/>
          </a:xfrm>
          <a:custGeom>
            <a:avLst/>
            <a:gdLst/>
            <a:ahLst/>
            <a:cxnLst/>
            <a:rect l="l" t="t" r="r" b="b"/>
            <a:pathLst>
              <a:path w="12418172" h="7027683">
                <a:moveTo>
                  <a:pt x="0" y="0"/>
                </a:moveTo>
                <a:lnTo>
                  <a:pt x="12418172" y="0"/>
                </a:lnTo>
                <a:lnTo>
                  <a:pt x="12418172" y="7027683"/>
                </a:lnTo>
                <a:lnTo>
                  <a:pt x="0" y="7027683"/>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208812" y="319087"/>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מסך פתיחה</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Freeform 2"/>
          <p:cNvSpPr/>
          <p:nvPr/>
        </p:nvSpPr>
        <p:spPr>
          <a:xfrm>
            <a:off x="2940482" y="2230617"/>
            <a:ext cx="12407035" cy="7027683"/>
          </a:xfrm>
          <a:custGeom>
            <a:avLst/>
            <a:gdLst/>
            <a:ahLst/>
            <a:cxnLst/>
            <a:rect l="l" t="t" r="r" b="b"/>
            <a:pathLst>
              <a:path w="12407035" h="7027683">
                <a:moveTo>
                  <a:pt x="0" y="0"/>
                </a:moveTo>
                <a:lnTo>
                  <a:pt x="12407036" y="0"/>
                </a:lnTo>
                <a:lnTo>
                  <a:pt x="12407036" y="7027683"/>
                </a:lnTo>
                <a:lnTo>
                  <a:pt x="0" y="7027683"/>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208812" y="319087"/>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בחירת שחקנים</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Freeform 2"/>
          <p:cNvSpPr/>
          <p:nvPr/>
        </p:nvSpPr>
        <p:spPr>
          <a:xfrm>
            <a:off x="2934914" y="2230617"/>
            <a:ext cx="12418172" cy="7027683"/>
          </a:xfrm>
          <a:custGeom>
            <a:avLst/>
            <a:gdLst/>
            <a:ahLst/>
            <a:cxnLst/>
            <a:rect l="l" t="t" r="r" b="b"/>
            <a:pathLst>
              <a:path w="12418172" h="7027683">
                <a:moveTo>
                  <a:pt x="0" y="0"/>
                </a:moveTo>
                <a:lnTo>
                  <a:pt x="12418172" y="0"/>
                </a:lnTo>
                <a:lnTo>
                  <a:pt x="12418172" y="7027683"/>
                </a:lnTo>
                <a:lnTo>
                  <a:pt x="0" y="7027683"/>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208812" y="319087"/>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התחל משחק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Freeform 2"/>
          <p:cNvSpPr/>
          <p:nvPr/>
        </p:nvSpPr>
        <p:spPr>
          <a:xfrm>
            <a:off x="3011709" y="2207541"/>
            <a:ext cx="12264581" cy="7050759"/>
          </a:xfrm>
          <a:custGeom>
            <a:avLst/>
            <a:gdLst/>
            <a:ahLst/>
            <a:cxnLst/>
            <a:rect l="l" t="t" r="r" b="b"/>
            <a:pathLst>
              <a:path w="12264581" h="7050759">
                <a:moveTo>
                  <a:pt x="0" y="0"/>
                </a:moveTo>
                <a:lnTo>
                  <a:pt x="12264582" y="0"/>
                </a:lnTo>
                <a:lnTo>
                  <a:pt x="12264582" y="7050759"/>
                </a:lnTo>
                <a:lnTo>
                  <a:pt x="0" y="7050759"/>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381507" y="319087"/>
            <a:ext cx="13818257"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מהלך המשחק - שלב מחסומים</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Freeform 2"/>
          <p:cNvSpPr/>
          <p:nvPr/>
        </p:nvSpPr>
        <p:spPr>
          <a:xfrm>
            <a:off x="2965875" y="2221332"/>
            <a:ext cx="12356251" cy="7036968"/>
          </a:xfrm>
          <a:custGeom>
            <a:avLst/>
            <a:gdLst/>
            <a:ahLst/>
            <a:cxnLst/>
            <a:rect l="l" t="t" r="r" b="b"/>
            <a:pathLst>
              <a:path w="12356251" h="7036968">
                <a:moveTo>
                  <a:pt x="0" y="0"/>
                </a:moveTo>
                <a:lnTo>
                  <a:pt x="12356250" y="0"/>
                </a:lnTo>
                <a:lnTo>
                  <a:pt x="12356250" y="7036968"/>
                </a:lnTo>
                <a:lnTo>
                  <a:pt x="0" y="703696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2965875" y="319087"/>
            <a:ext cx="12577494"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מהלך המשחק - שלב תזוזה</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Freeform 2"/>
          <p:cNvSpPr/>
          <p:nvPr/>
        </p:nvSpPr>
        <p:spPr>
          <a:xfrm>
            <a:off x="2933771" y="2225965"/>
            <a:ext cx="12420458" cy="7032335"/>
          </a:xfrm>
          <a:custGeom>
            <a:avLst/>
            <a:gdLst/>
            <a:ahLst/>
            <a:cxnLst/>
            <a:rect l="l" t="t" r="r" b="b"/>
            <a:pathLst>
              <a:path w="12420458" h="7032335">
                <a:moveTo>
                  <a:pt x="0" y="0"/>
                </a:moveTo>
                <a:lnTo>
                  <a:pt x="12420458" y="0"/>
                </a:lnTo>
                <a:lnTo>
                  <a:pt x="12420458" y="7032335"/>
                </a:lnTo>
                <a:lnTo>
                  <a:pt x="0" y="7032335"/>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208812" y="319087"/>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הכרזת מנצח</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TextBox 2"/>
          <p:cNvSpPr txBox="1"/>
          <p:nvPr/>
        </p:nvSpPr>
        <p:spPr>
          <a:xfrm>
            <a:off x="4208812" y="885825"/>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סיכום</a:t>
            </a:r>
          </a:p>
        </p:txBody>
      </p:sp>
      <p:sp>
        <p:nvSpPr>
          <p:cNvPr id="3" name="TextBox 3"/>
          <p:cNvSpPr txBox="1"/>
          <p:nvPr/>
        </p:nvSpPr>
        <p:spPr>
          <a:xfrm>
            <a:off x="300119" y="3215386"/>
            <a:ext cx="17687762" cy="3405163"/>
          </a:xfrm>
          <a:prstGeom prst="rect">
            <a:avLst/>
          </a:prstGeom>
        </p:spPr>
        <p:txBody>
          <a:bodyPr lIns="0" tIns="0" rIns="0" bIns="0" rtlCol="0" anchor="t">
            <a:spAutoFit/>
          </a:bodyPr>
          <a:lstStyle/>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המשחק משלב חיפוש אופטימלי ו־למידה עצמאית. </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הגישה ההיברידית בין </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A</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ללמידת מכונה הופכת את השחקן לחכם באמת.</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הפרויקט מדגים כיצד רעיונות תיאורטיים במדעי המחשב באים לידי ביטוי במערכת אינטראקטיבית אמיתית.</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TextBox 2"/>
          <p:cNvSpPr txBox="1"/>
          <p:nvPr/>
        </p:nvSpPr>
        <p:spPr>
          <a:xfrm>
            <a:off x="5438296" y="885825"/>
            <a:ext cx="7411409"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תיאור הפרויקט</a:t>
            </a:r>
          </a:p>
        </p:txBody>
      </p:sp>
      <p:sp>
        <p:nvSpPr>
          <p:cNvPr id="3" name="TextBox 3"/>
          <p:cNvSpPr txBox="1"/>
          <p:nvPr/>
        </p:nvSpPr>
        <p:spPr>
          <a:xfrm>
            <a:off x="300119" y="2785756"/>
            <a:ext cx="17687762" cy="3850798"/>
          </a:xfrm>
          <a:prstGeom prst="rect">
            <a:avLst/>
          </a:prstGeom>
        </p:spPr>
        <p:txBody>
          <a:bodyPr lIns="0" tIns="0" rIns="0" bIns="0" rtlCol="0" anchor="t">
            <a:spAutoFit/>
          </a:bodyPr>
          <a:lstStyle/>
          <a:p>
            <a:pPr algn="ctr" rtl="1">
              <a:lnSpc>
                <a:spcPts val="6144"/>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במהלך הפרויקט פיתחנו משחק מחשב בסביבת מבוך דינמי. המשחק כולל שני שחקנים שמתמודדים זה מול זה, כאשר כל שחקן מנסה להגיע לצד הנגדי של הלוח. לצורך קבלת החלטות בזמן אמת, השתמשנו בלמידת מכונה מסוג </a:t>
            </a:r>
            <a:r>
              <a:rPr lang="en-US" sz="4388" b="1" dirty="0" err="1">
                <a:solidFill>
                  <a:srgbClr val="FFF5DF"/>
                </a:solidFill>
                <a:latin typeface="Arial" panose="020B0604020202020204" pitchFamily="34" charset="0"/>
                <a:ea typeface="Quicksand Bold"/>
                <a:cs typeface="Arial" panose="020B0604020202020204" pitchFamily="34" charset="0"/>
                <a:sym typeface="Quicksand Bold"/>
              </a:rPr>
              <a:t>MLPRegressor</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ובאלגוריתם החיפוש </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A</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למציאת המסלול הקצר ביותר. בנוסף, דאגנו לתעד ולשמור נתוני משחק כדי לשפר את ביצועי המודל עם הזמן.</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TextBox 2"/>
          <p:cNvSpPr txBox="1"/>
          <p:nvPr/>
        </p:nvSpPr>
        <p:spPr>
          <a:xfrm>
            <a:off x="5438296" y="885825"/>
            <a:ext cx="7411409"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מהלך המשחק</a:t>
            </a:r>
          </a:p>
        </p:txBody>
      </p:sp>
      <p:sp>
        <p:nvSpPr>
          <p:cNvPr id="3" name="TextBox 3"/>
          <p:cNvSpPr txBox="1"/>
          <p:nvPr/>
        </p:nvSpPr>
        <p:spPr>
          <a:xfrm>
            <a:off x="300119" y="2719081"/>
            <a:ext cx="17687762" cy="5453237"/>
          </a:xfrm>
          <a:prstGeom prst="rect">
            <a:avLst/>
          </a:prstGeom>
        </p:spPr>
        <p:txBody>
          <a:bodyPr lIns="0" tIns="0" rIns="0" bIns="0" rtlCol="0" anchor="t">
            <a:spAutoFit/>
          </a:bodyPr>
          <a:lstStyle/>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המשחק מחולק לשני שלבים חוזרים:</a:t>
            </a:r>
          </a:p>
          <a:p>
            <a:pPr algn="ctr" rtl="1">
              <a:lnSpc>
                <a:spcPts val="6802"/>
              </a:lnSpc>
            </a:pPr>
            <a:r>
              <a:rPr lang="en-US" sz="4388" b="1" dirty="0">
                <a:solidFill>
                  <a:srgbClr val="FFF5DF"/>
                </a:solidFill>
                <a:latin typeface="Arial" panose="020B0604020202020204" pitchFamily="34" charset="0"/>
                <a:ea typeface="Quicksand Bold"/>
                <a:cs typeface="Arial" panose="020B0604020202020204" pitchFamily="34" charset="0"/>
                <a:sym typeface="Quicksand Bold"/>
              </a:rPr>
              <a:t>Log Phase</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(שלב המחסומים):</a:t>
            </a:r>
          </a:p>
          <a:p>
            <a:pPr algn="ctr" rtl="1">
              <a:lnSpc>
                <a:spcPts val="9523"/>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כל שחקן מניח </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5</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בולי עץ במטרה לחסום את היריב.</a:t>
            </a:r>
          </a:p>
          <a:p>
            <a:pPr algn="ctr" rtl="1">
              <a:lnSpc>
                <a:spcPts val="6802"/>
              </a:lnSpc>
            </a:pPr>
            <a:r>
              <a:rPr lang="en-US" sz="4388" b="1" dirty="0">
                <a:solidFill>
                  <a:srgbClr val="FFF5DF"/>
                </a:solidFill>
                <a:latin typeface="Arial" panose="020B0604020202020204" pitchFamily="34" charset="0"/>
                <a:ea typeface="Quicksand Bold"/>
                <a:cs typeface="Arial" panose="020B0604020202020204" pitchFamily="34" charset="0"/>
                <a:sym typeface="Quicksand Bold"/>
              </a:rPr>
              <a:t>Move Phase</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(שלב התזוזה):</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כל שחקן נע </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5</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צעדים לעבר היעד שלו, בהתאם למסלול המחושב.</a:t>
            </a:r>
          </a:p>
          <a:p>
            <a:pPr algn="ctr" rtl="1">
              <a:lnSpc>
                <a:spcPts val="6802"/>
              </a:lnSpc>
            </a:pPr>
            <a:endParaRPr lang="he-IL" sz="4388" b="1" dirty="0">
              <a:solidFill>
                <a:srgbClr val="FFF5DF"/>
              </a:solidFill>
              <a:latin typeface="Arial" panose="020B0604020202020204" pitchFamily="34" charset="0"/>
              <a:ea typeface="Quicksand Bold"/>
              <a:cs typeface="Arial" panose="020B0604020202020204" pitchFamily="34" charset="0"/>
              <a:sym typeface="Quicksand Bold"/>
              <a:rtl/>
            </a:endParaRPr>
          </a:p>
        </p:txBody>
      </p:sp>
      <p:sp>
        <p:nvSpPr>
          <p:cNvPr id="4" name="Freeform 4"/>
          <p:cNvSpPr/>
          <p:nvPr/>
        </p:nvSpPr>
        <p:spPr>
          <a:xfrm>
            <a:off x="0" y="6172200"/>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TextBox 2"/>
          <p:cNvSpPr txBox="1"/>
          <p:nvPr/>
        </p:nvSpPr>
        <p:spPr>
          <a:xfrm>
            <a:off x="5438296" y="885825"/>
            <a:ext cx="7411409"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האלגוריתמים</a:t>
            </a:r>
          </a:p>
        </p:txBody>
      </p:sp>
      <p:sp>
        <p:nvSpPr>
          <p:cNvPr id="3" name="TextBox 3"/>
          <p:cNvSpPr txBox="1"/>
          <p:nvPr/>
        </p:nvSpPr>
        <p:spPr>
          <a:xfrm>
            <a:off x="300119" y="2719081"/>
            <a:ext cx="17687762" cy="4277197"/>
          </a:xfrm>
          <a:prstGeom prst="rect">
            <a:avLst/>
          </a:prstGeom>
        </p:spPr>
        <p:txBody>
          <a:bodyPr lIns="0" tIns="0" rIns="0" bIns="0" rtlCol="0" anchor="t">
            <a:spAutoFit/>
          </a:bodyPr>
          <a:lstStyle/>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כדי להפוך את המשחק למאתגר ואינטליגנטי, השתמשנו בשני מנועים עיקריים: </a:t>
            </a:r>
          </a:p>
          <a:p>
            <a:pPr marL="947572" lvl="1" indent="-473786" algn="ctr" rtl="1">
              <a:lnSpc>
                <a:spcPts val="6802"/>
              </a:lnSpc>
              <a:buAutoNum type="arabicPeriod"/>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אלגוריתם </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A</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לחישוב המסלול האופטימלי.</a:t>
            </a:r>
          </a:p>
          <a:p>
            <a:pPr marL="947572" lvl="1" indent="-473786" algn="ctr" rtl="1">
              <a:lnSpc>
                <a:spcPts val="6802"/>
              </a:lnSpc>
              <a:buAutoNum type="arabicPeriod"/>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למידת מכונה – להחלטה: לזוז או לחסום.</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המשחק מגיב למהלכי היריב, ומתכנן את הפעולה הבאה בצורה דינמית.</a:t>
            </a:r>
          </a:p>
          <a:p>
            <a:pPr algn="ctr" rtl="1">
              <a:lnSpc>
                <a:spcPts val="6802"/>
              </a:lnSpc>
            </a:pPr>
            <a:endParaRPr lang="he-IL" sz="4388" b="1" dirty="0">
              <a:solidFill>
                <a:srgbClr val="FFF5DF"/>
              </a:solidFill>
              <a:latin typeface="Arial" panose="020B0604020202020204" pitchFamily="34" charset="0"/>
              <a:ea typeface="Quicksand Bold"/>
              <a:cs typeface="Arial" panose="020B0604020202020204" pitchFamily="34" charset="0"/>
              <a:sym typeface="Quicksand Bold"/>
              <a:rtl/>
            </a:endParaRPr>
          </a:p>
        </p:txBody>
      </p:sp>
      <p:sp>
        <p:nvSpPr>
          <p:cNvPr id="4" name="Freeform 4"/>
          <p:cNvSpPr/>
          <p:nvPr/>
        </p:nvSpPr>
        <p:spPr>
          <a:xfrm flipH="1">
            <a:off x="15639556" y="7638556"/>
            <a:ext cx="2648444" cy="2648444"/>
          </a:xfrm>
          <a:custGeom>
            <a:avLst/>
            <a:gdLst/>
            <a:ahLst/>
            <a:cxnLst/>
            <a:rect l="l" t="t" r="r" b="b"/>
            <a:pathLst>
              <a:path w="2648444" h="2648444">
                <a:moveTo>
                  <a:pt x="2648444" y="0"/>
                </a:moveTo>
                <a:lnTo>
                  <a:pt x="0" y="0"/>
                </a:lnTo>
                <a:lnTo>
                  <a:pt x="0" y="2648444"/>
                </a:lnTo>
                <a:lnTo>
                  <a:pt x="2648444" y="2648444"/>
                </a:lnTo>
                <a:lnTo>
                  <a:pt x="2648444"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TextBox 2"/>
          <p:cNvSpPr txBox="1"/>
          <p:nvPr/>
        </p:nvSpPr>
        <p:spPr>
          <a:xfrm>
            <a:off x="4208812" y="885825"/>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איך </a:t>
            </a:r>
            <a:r>
              <a:rPr lang="en-US" sz="7499" b="1" dirty="0">
                <a:solidFill>
                  <a:srgbClr val="FFF5DF"/>
                </a:solidFill>
                <a:latin typeface="Arial" panose="020B0604020202020204" pitchFamily="34" charset="0"/>
                <a:ea typeface="Quicksand Bold"/>
                <a:cs typeface="Arial" panose="020B0604020202020204" pitchFamily="34" charset="0"/>
                <a:sym typeface="Quicksand Bold"/>
              </a:rPr>
              <a:t>A</a:t>
            </a: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 עובד אצלנו?</a:t>
            </a:r>
          </a:p>
        </p:txBody>
      </p:sp>
      <p:sp>
        <p:nvSpPr>
          <p:cNvPr id="3" name="TextBox 3"/>
          <p:cNvSpPr txBox="1"/>
          <p:nvPr/>
        </p:nvSpPr>
        <p:spPr>
          <a:xfrm>
            <a:off x="300119" y="2719081"/>
            <a:ext cx="17687762" cy="3395837"/>
          </a:xfrm>
          <a:prstGeom prst="rect">
            <a:avLst/>
          </a:prstGeom>
        </p:spPr>
        <p:txBody>
          <a:bodyPr lIns="0" tIns="0" rIns="0" bIns="0" rtlCol="0" anchor="t">
            <a:spAutoFit/>
          </a:bodyPr>
          <a:lstStyle/>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בודק את כל האפשרויות האפשריות להגיע ליעד.</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בוחר את המסלול הקצר ביותר בהתחשב במכשולים.</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משתמש במרחק מנקודת המוצא אל היעד (</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Heuristic</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האלגוריתם פועל בכל תור מחדש – כדי להתעדכן בהתאם לשינויים במפה.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TextBox 2"/>
          <p:cNvSpPr txBox="1"/>
          <p:nvPr/>
        </p:nvSpPr>
        <p:spPr>
          <a:xfrm>
            <a:off x="4208812" y="885825"/>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למידת מכונה</a:t>
            </a:r>
          </a:p>
        </p:txBody>
      </p:sp>
      <p:sp>
        <p:nvSpPr>
          <p:cNvPr id="3" name="TextBox 3"/>
          <p:cNvSpPr txBox="1"/>
          <p:nvPr/>
        </p:nvSpPr>
        <p:spPr>
          <a:xfrm>
            <a:off x="300119" y="2719081"/>
            <a:ext cx="17687762" cy="2533129"/>
          </a:xfrm>
          <a:prstGeom prst="rect">
            <a:avLst/>
          </a:prstGeom>
        </p:spPr>
        <p:txBody>
          <a:bodyPr lIns="0" tIns="0" rIns="0" bIns="0" rtlCol="0" anchor="t">
            <a:spAutoFit/>
          </a:bodyPr>
          <a:lstStyle/>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אימון המודל נעשה באמצעות </a:t>
            </a:r>
            <a:r>
              <a:rPr lang="en-US" sz="4388" b="1" dirty="0" err="1">
                <a:solidFill>
                  <a:srgbClr val="FFF5DF"/>
                </a:solidFill>
                <a:latin typeface="Arial" panose="020B0604020202020204" pitchFamily="34" charset="0"/>
                <a:ea typeface="Quicksand Bold"/>
                <a:cs typeface="Arial" panose="020B0604020202020204" pitchFamily="34" charset="0"/>
                <a:sym typeface="Quicksand Bold"/>
              </a:rPr>
              <a:t>MLPRegressor</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מ־</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Scikit-Learn</a:t>
            </a:r>
            <a:r>
              <a:rPr lang="ar-EG" sz="4388" b="1" dirty="0">
                <a:solidFill>
                  <a:srgbClr val="FFF5DF"/>
                </a:solidFill>
                <a:latin typeface="Arial" panose="020B0604020202020204" pitchFamily="34" charset="0"/>
                <a:ea typeface="Quicksand Bold"/>
                <a:cs typeface="Arial" panose="020B0604020202020204" pitchFamily="34" charset="0"/>
                <a:sym typeface="Quicksand Bold"/>
                <a:rtl/>
              </a:rPr>
              <a:t>.</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בכל מצב משחק, המודל מחליט: האם כדאי לזוז או האם כדאי להציב בול עץ.</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ההחלטה מושפעת ממיקום היריב, המחסומים על הלוח, והיסטוריית המשחק.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TextBox 2"/>
          <p:cNvSpPr txBox="1"/>
          <p:nvPr/>
        </p:nvSpPr>
        <p:spPr>
          <a:xfrm>
            <a:off x="4208812" y="885825"/>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הכלים שבחרנו</a:t>
            </a:r>
          </a:p>
        </p:txBody>
      </p:sp>
      <p:sp>
        <p:nvSpPr>
          <p:cNvPr id="3" name="TextBox 3"/>
          <p:cNvSpPr txBox="1"/>
          <p:nvPr/>
        </p:nvSpPr>
        <p:spPr>
          <a:xfrm>
            <a:off x="300119" y="2719081"/>
            <a:ext cx="17687762" cy="4253087"/>
          </a:xfrm>
          <a:prstGeom prst="rect">
            <a:avLst/>
          </a:prstGeom>
        </p:spPr>
        <p:txBody>
          <a:bodyPr lIns="0" tIns="0" rIns="0" bIns="0" rtlCol="0" anchor="t">
            <a:spAutoFit/>
          </a:bodyPr>
          <a:lstStyle/>
          <a:p>
            <a:pPr algn="ctr" rtl="1">
              <a:lnSpc>
                <a:spcPts val="6802"/>
              </a:lnSpc>
            </a:pPr>
            <a:r>
              <a:rPr lang="ar-EG" sz="4388" b="1" dirty="0">
                <a:solidFill>
                  <a:srgbClr val="FFF5DF"/>
                </a:solidFill>
                <a:latin typeface="Arial" panose="020B0604020202020204" pitchFamily="34" charset="0"/>
                <a:ea typeface="Quicksand Bold"/>
                <a:cs typeface="Arial" panose="020B0604020202020204" pitchFamily="34" charset="0"/>
                <a:sym typeface="Quicksand Bold"/>
                <a:rtl/>
              </a:rPr>
              <a:t>• </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Python</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שפת הפיתוח הראשית </a:t>
            </a:r>
          </a:p>
          <a:p>
            <a:pPr algn="ctr" rtl="1">
              <a:lnSpc>
                <a:spcPts val="6802"/>
              </a:lnSpc>
            </a:pPr>
            <a:r>
              <a:rPr lang="ar-EG" sz="4388" b="1" dirty="0">
                <a:solidFill>
                  <a:srgbClr val="FFF5DF"/>
                </a:solidFill>
                <a:latin typeface="Arial" panose="020B0604020202020204" pitchFamily="34" charset="0"/>
                <a:ea typeface="Quicksand Bold"/>
                <a:cs typeface="Arial" panose="020B0604020202020204" pitchFamily="34" charset="0"/>
                <a:sym typeface="Quicksand Bold"/>
                <a:rtl/>
              </a:rPr>
              <a:t>• </a:t>
            </a:r>
            <a:r>
              <a:rPr lang="en-US" sz="4388" b="1" dirty="0" err="1">
                <a:solidFill>
                  <a:srgbClr val="FFF5DF"/>
                </a:solidFill>
                <a:latin typeface="Arial" panose="020B0604020202020204" pitchFamily="34" charset="0"/>
                <a:ea typeface="Quicksand Bold"/>
                <a:cs typeface="Arial" panose="020B0604020202020204" pitchFamily="34" charset="0"/>
                <a:sym typeface="Quicksand Bold"/>
              </a:rPr>
              <a:t>Pygame</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לבניית ממשק גרפי ואינטראקטיבי </a:t>
            </a:r>
          </a:p>
          <a:p>
            <a:pPr algn="ctr" rtl="1">
              <a:lnSpc>
                <a:spcPts val="6802"/>
              </a:lnSpc>
            </a:pPr>
            <a:r>
              <a:rPr lang="ar-EG" sz="4388" b="1" dirty="0">
                <a:solidFill>
                  <a:srgbClr val="FFF5DF"/>
                </a:solidFill>
                <a:latin typeface="Arial" panose="020B0604020202020204" pitchFamily="34" charset="0"/>
                <a:ea typeface="Quicksand Bold"/>
                <a:cs typeface="Arial" panose="020B0604020202020204" pitchFamily="34" charset="0"/>
                <a:sym typeface="Quicksand Bold"/>
                <a:rtl/>
              </a:rPr>
              <a:t>• </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NumPy</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לעיבוד חישובי </a:t>
            </a:r>
          </a:p>
          <a:p>
            <a:pPr algn="ctr" rtl="1">
              <a:lnSpc>
                <a:spcPts val="6802"/>
              </a:lnSpc>
            </a:pPr>
            <a:r>
              <a:rPr lang="ar-EG" sz="4388" b="1" dirty="0">
                <a:solidFill>
                  <a:srgbClr val="FFF5DF"/>
                </a:solidFill>
                <a:latin typeface="Arial" panose="020B0604020202020204" pitchFamily="34" charset="0"/>
                <a:ea typeface="Quicksand Bold"/>
                <a:cs typeface="Arial" panose="020B0604020202020204" pitchFamily="34" charset="0"/>
                <a:sym typeface="Quicksand Bold"/>
                <a:rtl/>
              </a:rPr>
              <a:t>• </a:t>
            </a:r>
            <a:r>
              <a:rPr lang="en-US" sz="4388" b="1" dirty="0">
                <a:solidFill>
                  <a:srgbClr val="FFF5DF"/>
                </a:solidFill>
                <a:latin typeface="Arial" panose="020B0604020202020204" pitchFamily="34" charset="0"/>
                <a:ea typeface="Quicksand Bold"/>
                <a:cs typeface="Arial" panose="020B0604020202020204" pitchFamily="34" charset="0"/>
                <a:sym typeface="Quicksand Bold"/>
              </a:rPr>
              <a:t>Scikit-learn</a:t>
            </a: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ללמידת מכונה</a:t>
            </a:r>
          </a:p>
          <a:p>
            <a:pPr algn="ctr" rtl="1">
              <a:lnSpc>
                <a:spcPts val="6802"/>
              </a:lnSpc>
            </a:pPr>
            <a:endParaRPr lang="he-IL" sz="4388" b="1" dirty="0">
              <a:solidFill>
                <a:srgbClr val="FFF5DF"/>
              </a:solidFill>
              <a:latin typeface="Arial" panose="020B0604020202020204" pitchFamily="34" charset="0"/>
              <a:ea typeface="Quicksand Bold"/>
              <a:cs typeface="Arial" panose="020B0604020202020204" pitchFamily="34" charset="0"/>
              <a:sym typeface="Quicksand Bold"/>
              <a:rt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TextBox 2"/>
          <p:cNvSpPr txBox="1"/>
          <p:nvPr/>
        </p:nvSpPr>
        <p:spPr>
          <a:xfrm>
            <a:off x="300119" y="2719081"/>
            <a:ext cx="17687762" cy="4277197"/>
          </a:xfrm>
          <a:prstGeom prst="rect">
            <a:avLst/>
          </a:prstGeom>
        </p:spPr>
        <p:txBody>
          <a:bodyPr lIns="0" tIns="0" rIns="0" bIns="0" rtlCol="0" anchor="t">
            <a:spAutoFit/>
          </a:bodyPr>
          <a:lstStyle/>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תיאום בין אלגוריתם החיפוש לבין למידת המכונה.</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ניהול מצב לוח משתנה – עם מחסומים שמשנים את המסלול כל רגע.</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שמירה על חוויית משחק חלקה ומהירה.</a:t>
            </a:r>
          </a:p>
          <a:p>
            <a:pPr algn="ctr" rtl="1">
              <a:lnSpc>
                <a:spcPts val="6802"/>
              </a:lnSpc>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    •    בניית תהליך למידה ממידע מצטבר – כדי לשפר את הביצועים לאורך זמן.</a:t>
            </a:r>
          </a:p>
          <a:p>
            <a:pPr marL="947572" lvl="1" indent="-473786" algn="ctr" rtl="1">
              <a:lnSpc>
                <a:spcPts val="6802"/>
              </a:lnSpc>
              <a:buFont typeface="Arial"/>
              <a:buChar char="•"/>
            </a:pPr>
            <a:r>
              <a:rPr lang="he-IL" sz="4388" b="1" dirty="0">
                <a:solidFill>
                  <a:srgbClr val="FFF5DF"/>
                </a:solidFill>
                <a:latin typeface="Arial" panose="020B0604020202020204" pitchFamily="34" charset="0"/>
                <a:ea typeface="Quicksand Bold"/>
                <a:cs typeface="Arial" panose="020B0604020202020204" pitchFamily="34" charset="0"/>
                <a:sym typeface="Quicksand Bold"/>
                <a:rtl/>
              </a:rPr>
              <a:t>לא הצלחנו להוסיף גרזן כמו שרצינו במסמך המקורי.</a:t>
            </a:r>
          </a:p>
        </p:txBody>
      </p:sp>
      <p:sp>
        <p:nvSpPr>
          <p:cNvPr id="3" name="Freeform 3"/>
          <p:cNvSpPr/>
          <p:nvPr/>
        </p:nvSpPr>
        <p:spPr>
          <a:xfrm>
            <a:off x="532395" y="9085217"/>
            <a:ext cx="4064488" cy="1016122"/>
          </a:xfrm>
          <a:custGeom>
            <a:avLst/>
            <a:gdLst/>
            <a:ahLst/>
            <a:cxnLst/>
            <a:rect l="l" t="t" r="r" b="b"/>
            <a:pathLst>
              <a:path w="4064488" h="1016122">
                <a:moveTo>
                  <a:pt x="0" y="0"/>
                </a:moveTo>
                <a:lnTo>
                  <a:pt x="4064488" y="0"/>
                </a:lnTo>
                <a:lnTo>
                  <a:pt x="4064488" y="1016122"/>
                </a:lnTo>
                <a:lnTo>
                  <a:pt x="0" y="1016122"/>
                </a:lnTo>
                <a:lnTo>
                  <a:pt x="0" y="0"/>
                </a:lnTo>
                <a:close/>
              </a:path>
            </a:pathLst>
          </a:custGeom>
          <a:blipFill>
            <a:blip r:embed="rId2"/>
            <a:stretch>
              <a:fillRect/>
            </a:stretch>
          </a:blipFill>
        </p:spPr>
        <p:txBody>
          <a:bodyPr/>
          <a:lstStyle/>
          <a:p>
            <a:endParaRPr lang="en-US"/>
          </a:p>
        </p:txBody>
      </p:sp>
      <p:sp>
        <p:nvSpPr>
          <p:cNvPr id="4" name="TextBox 4"/>
          <p:cNvSpPr txBox="1"/>
          <p:nvPr/>
        </p:nvSpPr>
        <p:spPr>
          <a:xfrm>
            <a:off x="4208812" y="885825"/>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אתגרים</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4243A"/>
        </a:solidFill>
        <a:effectLst/>
      </p:bgPr>
    </p:bg>
    <p:spTree>
      <p:nvGrpSpPr>
        <p:cNvPr id="1" name=""/>
        <p:cNvGrpSpPr/>
        <p:nvPr/>
      </p:nvGrpSpPr>
      <p:grpSpPr>
        <a:xfrm>
          <a:off x="0" y="0"/>
          <a:ext cx="0" cy="0"/>
          <a:chOff x="0" y="0"/>
          <a:chExt cx="0" cy="0"/>
        </a:xfrm>
      </p:grpSpPr>
      <p:sp>
        <p:nvSpPr>
          <p:cNvPr id="2" name="Freeform 2"/>
          <p:cNvSpPr/>
          <p:nvPr/>
        </p:nvSpPr>
        <p:spPr>
          <a:xfrm>
            <a:off x="2960334" y="2221332"/>
            <a:ext cx="12367332" cy="7036968"/>
          </a:xfrm>
          <a:custGeom>
            <a:avLst/>
            <a:gdLst/>
            <a:ahLst/>
            <a:cxnLst/>
            <a:rect l="l" t="t" r="r" b="b"/>
            <a:pathLst>
              <a:path w="12367332" h="7036968">
                <a:moveTo>
                  <a:pt x="0" y="0"/>
                </a:moveTo>
                <a:lnTo>
                  <a:pt x="12367332" y="0"/>
                </a:lnTo>
                <a:lnTo>
                  <a:pt x="12367332" y="7036968"/>
                </a:lnTo>
                <a:lnTo>
                  <a:pt x="0" y="7036968"/>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4208812" y="319087"/>
            <a:ext cx="9870375" cy="1276352"/>
          </a:xfrm>
          <a:prstGeom prst="rect">
            <a:avLst/>
          </a:prstGeom>
        </p:spPr>
        <p:txBody>
          <a:bodyPr lIns="0" tIns="0" rIns="0" bIns="0" rtlCol="0" anchor="t">
            <a:spAutoFit/>
          </a:bodyPr>
          <a:lstStyle/>
          <a:p>
            <a:pPr algn="ctr" rtl="1">
              <a:lnSpc>
                <a:spcPts val="10499"/>
              </a:lnSpc>
            </a:pPr>
            <a:r>
              <a:rPr lang="he-IL" sz="7499" b="1" dirty="0">
                <a:solidFill>
                  <a:srgbClr val="FFF5DF"/>
                </a:solidFill>
                <a:latin typeface="Arial" panose="020B0604020202020204" pitchFamily="34" charset="0"/>
                <a:ea typeface="Quicksand Bold"/>
                <a:cs typeface="Arial" panose="020B0604020202020204" pitchFamily="34" charset="0"/>
                <a:sym typeface="Quicksand Bold"/>
                <a:rtl/>
              </a:rPr>
              <a:t>מסך פתיחה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401</Words>
  <Application>Microsoft Office PowerPoint</Application>
  <PresentationFormat>מותאם אישית</PresentationFormat>
  <Paragraphs>48</Paragraphs>
  <Slides>17</Slides>
  <Notes>0</Notes>
  <HiddenSlides>0</HiddenSlides>
  <MMClips>0</MMClips>
  <ScaleCrop>false</ScaleCrop>
  <HeadingPairs>
    <vt:vector size="6" baseType="variant">
      <vt:variant>
        <vt:lpstr>גופנים בשימוש</vt:lpstr>
      </vt:variant>
      <vt:variant>
        <vt:i4>2</vt:i4>
      </vt:variant>
      <vt:variant>
        <vt:lpstr>ערכת נושא</vt:lpstr>
      </vt:variant>
      <vt:variant>
        <vt:i4>1</vt:i4>
      </vt:variant>
      <vt:variant>
        <vt:lpstr>כותרות שקופיות</vt:lpstr>
      </vt:variant>
      <vt:variant>
        <vt:i4>17</vt:i4>
      </vt:variant>
    </vt:vector>
  </HeadingPairs>
  <TitlesOfParts>
    <vt:vector size="20" baseType="lpstr">
      <vt:lpstr>Arial</vt:lpstr>
      <vt:lpstr>Calibri</vt:lpstr>
      <vt:lpstr>Office Theme</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lpstr>מצגת של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Escape The Grid</dc:title>
  <cp:lastModifiedBy>ליאב יהושע</cp:lastModifiedBy>
  <cp:revision>2</cp:revision>
  <dcterms:created xsi:type="dcterms:W3CDTF">2006-08-16T00:00:00Z</dcterms:created>
  <dcterms:modified xsi:type="dcterms:W3CDTF">2025-07-19T10:13:01Z</dcterms:modified>
  <dc:identifier>DAGtES5TAsg</dc:identifier>
</cp:coreProperties>
</file>