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e2809a5fc_6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e2809a5fc_6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e2809a5fc_7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e2809a5fc_7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6b5660c2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6b5660c2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e29308e72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e29308e72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ed3996b2b_5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ed3996b2b_5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e2809a5f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e2809a5f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e2809a5f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6e2809a5f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e29308e72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6e29308e72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e29308e72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6e29308e72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1d993919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1d993919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1d99391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1d99391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749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300"/>
              <a:buChar char="●"/>
            </a:pPr>
            <a:r>
              <a:rPr b="1" lang="en" sz="1300">
                <a:solidFill>
                  <a:srgbClr val="303030"/>
                </a:solidFill>
              </a:rPr>
              <a:t>Who is affected?</a:t>
            </a:r>
            <a:r>
              <a:rPr lang="en" sz="1300">
                <a:solidFill>
                  <a:srgbClr val="303030"/>
                </a:solidFill>
              </a:rPr>
              <a:t> Who is experiencing the problem? Can this user be further specified (by demographic, persona, motivation, reason for being in the situation)?</a:t>
            </a:r>
            <a:endParaRPr sz="1300">
              <a:solidFill>
                <a:srgbClr val="303030"/>
              </a:solidFill>
            </a:endParaRPr>
          </a:p>
          <a:p>
            <a:pPr indent="-311150" lvl="0" marL="749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300"/>
              <a:buChar char="●"/>
            </a:pPr>
            <a:r>
              <a:rPr b="1" lang="en" sz="1300">
                <a:solidFill>
                  <a:srgbClr val="303030"/>
                </a:solidFill>
              </a:rPr>
              <a:t>What is the problem?</a:t>
            </a:r>
            <a:r>
              <a:rPr lang="en" sz="1300">
                <a:solidFill>
                  <a:srgbClr val="303030"/>
                </a:solidFill>
              </a:rPr>
              <a:t> What are the struggles? What task needs to be accomplished? What pain point needs to be relieved?</a:t>
            </a:r>
            <a:endParaRPr sz="1300">
              <a:solidFill>
                <a:srgbClr val="303030"/>
              </a:solidFill>
            </a:endParaRPr>
          </a:p>
          <a:p>
            <a:pPr indent="-311150" lvl="0" marL="749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300"/>
              <a:buChar char="●"/>
            </a:pPr>
            <a:r>
              <a:rPr b="1" lang="en" sz="1300">
                <a:solidFill>
                  <a:srgbClr val="303030"/>
                </a:solidFill>
              </a:rPr>
              <a:t>Where does it happen?</a:t>
            </a:r>
            <a:r>
              <a:rPr lang="en" sz="1300">
                <a:solidFill>
                  <a:srgbClr val="303030"/>
                </a:solidFill>
              </a:rPr>
              <a:t> What is the context in which the user experiences the problem? Is it in a physical or digital space? Who else is involved?</a:t>
            </a:r>
            <a:endParaRPr sz="1300">
              <a:solidFill>
                <a:srgbClr val="303030"/>
              </a:solidFill>
            </a:endParaRPr>
          </a:p>
          <a:p>
            <a:pPr indent="-311150" lvl="0" marL="749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300"/>
              <a:buChar char="●"/>
            </a:pPr>
            <a:r>
              <a:rPr b="1" lang="en" sz="1300">
                <a:solidFill>
                  <a:srgbClr val="303030"/>
                </a:solidFill>
              </a:rPr>
              <a:t>What is stopping them? </a:t>
            </a:r>
            <a:r>
              <a:rPr lang="en" sz="1300">
                <a:solidFill>
                  <a:srgbClr val="303030"/>
                </a:solidFill>
              </a:rPr>
              <a:t>What are the obstacles they are facing?</a:t>
            </a:r>
            <a:endParaRPr sz="1300">
              <a:solidFill>
                <a:srgbClr val="303030"/>
              </a:solidFill>
            </a:endParaRPr>
          </a:p>
          <a:p>
            <a:pPr indent="-311150" lvl="0" marL="749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300"/>
              <a:buChar char="●"/>
            </a:pPr>
            <a:r>
              <a:rPr b="1" lang="en" sz="1300">
                <a:solidFill>
                  <a:srgbClr val="303030"/>
                </a:solidFill>
              </a:rPr>
              <a:t>Why does it matter?</a:t>
            </a:r>
            <a:r>
              <a:rPr lang="en" sz="1300">
                <a:solidFill>
                  <a:srgbClr val="303030"/>
                </a:solidFill>
              </a:rPr>
              <a:t> Why is this problem worth solving? What value does it bring to the user? What value does it bring to the business</a:t>
            </a:r>
            <a:r>
              <a:rPr lang="en" sz="1300">
                <a:solidFill>
                  <a:srgbClr val="303030"/>
                </a:solidFill>
              </a:rPr>
              <a:t>?</a:t>
            </a:r>
            <a:endParaRPr sz="1350">
              <a:solidFill>
                <a:srgbClr val="30303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03030"/>
                </a:solidFill>
                <a:highlight>
                  <a:srgbClr val="FFFFFF"/>
                </a:highlight>
              </a:rPr>
              <a:t>https://www.toptal.com/designers/product-design/design-problem-statement</a:t>
            </a:r>
            <a:endParaRPr sz="1350">
              <a:solidFill>
                <a:srgbClr val="30303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0303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03030"/>
                </a:solidFill>
                <a:highlight>
                  <a:srgbClr val="FFFFFF"/>
                </a:highlight>
              </a:rPr>
              <a:t>https://productcoalition.com/how-to-write-a-good-customer-problem-statement-a815f80189ba</a:t>
            </a:r>
            <a:endParaRPr sz="1350">
              <a:solidFill>
                <a:srgbClr val="30303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03030"/>
                </a:solidFill>
                <a:highlight>
                  <a:srgbClr val="FFFFFF"/>
                </a:highlight>
              </a:rPr>
              <a:t>https://medium.com/eightshapes-llc/how-to-build-a-problem-statement-d1f21713720b</a:t>
            </a:r>
            <a:endParaRPr sz="1350">
              <a:solidFill>
                <a:srgbClr val="30303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03030"/>
                </a:solidFill>
                <a:highlight>
                  <a:srgbClr val="FFFFFF"/>
                </a:highlight>
              </a:rPr>
              <a:t>https://hbr.org/2017/01/are-you-solving-the-right-problems</a:t>
            </a:r>
            <a:endParaRPr sz="1350">
              <a:solidFill>
                <a:srgbClr val="30303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6e2809a5f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6e2809a5f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6e2809a5f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6e2809a5f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1d993919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1d993919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03030"/>
                </a:solidFill>
                <a:highlight>
                  <a:srgbClr val="FFFFFF"/>
                </a:highlight>
              </a:rPr>
              <a:t>Our (</a:t>
            </a:r>
            <a:r>
              <a:rPr b="1" lang="en" sz="1350">
                <a:solidFill>
                  <a:srgbClr val="303030"/>
                </a:solidFill>
                <a:highlight>
                  <a:srgbClr val="FFFFFF"/>
                </a:highlight>
              </a:rPr>
              <a:t>who</a:t>
            </a:r>
            <a:r>
              <a:rPr lang="en" sz="1350">
                <a:solidFill>
                  <a:srgbClr val="303030"/>
                </a:solidFill>
                <a:highlight>
                  <a:srgbClr val="FFFFFF"/>
                </a:highlight>
              </a:rPr>
              <a:t>) has the problem that (</a:t>
            </a:r>
            <a:r>
              <a:rPr b="1" lang="en" sz="1350">
                <a:solidFill>
                  <a:srgbClr val="303030"/>
                </a:solidFill>
                <a:highlight>
                  <a:srgbClr val="FFFFFF"/>
                </a:highlight>
              </a:rPr>
              <a:t>what</a:t>
            </a:r>
            <a:r>
              <a:rPr lang="en" sz="1350">
                <a:solidFill>
                  <a:srgbClr val="303030"/>
                </a:solidFill>
                <a:highlight>
                  <a:srgbClr val="FFFFFF"/>
                </a:highlight>
              </a:rPr>
              <a:t>) when (</a:t>
            </a:r>
            <a:r>
              <a:rPr b="1" lang="en" sz="1350">
                <a:solidFill>
                  <a:srgbClr val="303030"/>
                </a:solidFill>
                <a:highlight>
                  <a:srgbClr val="FFFFFF"/>
                </a:highlight>
              </a:rPr>
              <a:t>where</a:t>
            </a:r>
            <a:r>
              <a:rPr lang="en" sz="1350">
                <a:solidFill>
                  <a:srgbClr val="303030"/>
                </a:solidFill>
                <a:highlight>
                  <a:srgbClr val="FFFFFF"/>
                </a:highlight>
              </a:rPr>
              <a:t>). Our solution should deliver (</a:t>
            </a:r>
            <a:r>
              <a:rPr b="1" lang="en" sz="1350">
                <a:solidFill>
                  <a:srgbClr val="303030"/>
                </a:solidFill>
                <a:highlight>
                  <a:srgbClr val="FFFFFF"/>
                </a:highlight>
              </a:rPr>
              <a:t>why</a:t>
            </a:r>
            <a:r>
              <a:rPr lang="en" sz="1350">
                <a:solidFill>
                  <a:srgbClr val="303030"/>
                </a:solidFill>
                <a:highlight>
                  <a:srgbClr val="FFFFFF"/>
                </a:highlight>
              </a:rPr>
              <a:t>).</a:t>
            </a:r>
            <a:endParaRPr sz="1350">
              <a:solidFill>
                <a:srgbClr val="30303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0303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e29308e72_3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e29308e72_3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03030"/>
                </a:solidFill>
                <a:highlight>
                  <a:srgbClr val="FFFFFF"/>
                </a:highlight>
              </a:rPr>
              <a:t>Our (</a:t>
            </a:r>
            <a:r>
              <a:rPr b="1" lang="en" sz="1350">
                <a:solidFill>
                  <a:srgbClr val="303030"/>
                </a:solidFill>
                <a:highlight>
                  <a:srgbClr val="FFFFFF"/>
                </a:highlight>
              </a:rPr>
              <a:t>who</a:t>
            </a:r>
            <a:r>
              <a:rPr lang="en" sz="1350">
                <a:solidFill>
                  <a:srgbClr val="303030"/>
                </a:solidFill>
                <a:highlight>
                  <a:srgbClr val="FFFFFF"/>
                </a:highlight>
              </a:rPr>
              <a:t>) has the problem that (</a:t>
            </a:r>
            <a:r>
              <a:rPr b="1" lang="en" sz="1350">
                <a:solidFill>
                  <a:srgbClr val="303030"/>
                </a:solidFill>
                <a:highlight>
                  <a:srgbClr val="FFFFFF"/>
                </a:highlight>
              </a:rPr>
              <a:t>what</a:t>
            </a:r>
            <a:r>
              <a:rPr lang="en" sz="1350">
                <a:solidFill>
                  <a:srgbClr val="303030"/>
                </a:solidFill>
                <a:highlight>
                  <a:srgbClr val="FFFFFF"/>
                </a:highlight>
              </a:rPr>
              <a:t>) when (</a:t>
            </a:r>
            <a:r>
              <a:rPr b="1" lang="en" sz="1350">
                <a:solidFill>
                  <a:srgbClr val="303030"/>
                </a:solidFill>
                <a:highlight>
                  <a:srgbClr val="FFFFFF"/>
                </a:highlight>
              </a:rPr>
              <a:t>where</a:t>
            </a:r>
            <a:r>
              <a:rPr lang="en" sz="1350">
                <a:solidFill>
                  <a:srgbClr val="303030"/>
                </a:solidFill>
                <a:highlight>
                  <a:srgbClr val="FFFFFF"/>
                </a:highlight>
              </a:rPr>
              <a:t>). Our solution should deliver (</a:t>
            </a:r>
            <a:r>
              <a:rPr b="1" lang="en" sz="1350">
                <a:solidFill>
                  <a:srgbClr val="303030"/>
                </a:solidFill>
                <a:highlight>
                  <a:srgbClr val="FFFFFF"/>
                </a:highlight>
              </a:rPr>
              <a:t>why</a:t>
            </a:r>
            <a:r>
              <a:rPr lang="en" sz="1350">
                <a:solidFill>
                  <a:srgbClr val="303030"/>
                </a:solidFill>
                <a:highlight>
                  <a:srgbClr val="FFFFFF"/>
                </a:highlight>
              </a:rPr>
              <a:t>).</a:t>
            </a:r>
            <a:endParaRPr sz="1350">
              <a:solidFill>
                <a:srgbClr val="30303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0303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e29308e72_3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e29308e72_3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03030"/>
                </a:solidFill>
                <a:highlight>
                  <a:srgbClr val="FFFFFF"/>
                </a:highlight>
              </a:rPr>
              <a:t>Our (</a:t>
            </a:r>
            <a:r>
              <a:rPr b="1" lang="en" sz="1350">
                <a:solidFill>
                  <a:srgbClr val="303030"/>
                </a:solidFill>
                <a:highlight>
                  <a:srgbClr val="FFFFFF"/>
                </a:highlight>
              </a:rPr>
              <a:t>who</a:t>
            </a:r>
            <a:r>
              <a:rPr lang="en" sz="1350">
                <a:solidFill>
                  <a:srgbClr val="303030"/>
                </a:solidFill>
                <a:highlight>
                  <a:srgbClr val="FFFFFF"/>
                </a:highlight>
              </a:rPr>
              <a:t>) has the problem that (</a:t>
            </a:r>
            <a:r>
              <a:rPr b="1" lang="en" sz="1350">
                <a:solidFill>
                  <a:srgbClr val="303030"/>
                </a:solidFill>
                <a:highlight>
                  <a:srgbClr val="FFFFFF"/>
                </a:highlight>
              </a:rPr>
              <a:t>what</a:t>
            </a:r>
            <a:r>
              <a:rPr lang="en" sz="1350">
                <a:solidFill>
                  <a:srgbClr val="303030"/>
                </a:solidFill>
                <a:highlight>
                  <a:srgbClr val="FFFFFF"/>
                </a:highlight>
              </a:rPr>
              <a:t>) when (</a:t>
            </a:r>
            <a:r>
              <a:rPr b="1" lang="en" sz="1350">
                <a:solidFill>
                  <a:srgbClr val="303030"/>
                </a:solidFill>
                <a:highlight>
                  <a:srgbClr val="FFFFFF"/>
                </a:highlight>
              </a:rPr>
              <a:t>where</a:t>
            </a:r>
            <a:r>
              <a:rPr lang="en" sz="1350">
                <a:solidFill>
                  <a:srgbClr val="303030"/>
                </a:solidFill>
                <a:highlight>
                  <a:srgbClr val="FFFFFF"/>
                </a:highlight>
              </a:rPr>
              <a:t>). Our solution should deliver (</a:t>
            </a:r>
            <a:r>
              <a:rPr b="1" lang="en" sz="1350">
                <a:solidFill>
                  <a:srgbClr val="303030"/>
                </a:solidFill>
                <a:highlight>
                  <a:srgbClr val="FFFFFF"/>
                </a:highlight>
              </a:rPr>
              <a:t>why</a:t>
            </a:r>
            <a:r>
              <a:rPr lang="en" sz="1350">
                <a:solidFill>
                  <a:srgbClr val="303030"/>
                </a:solidFill>
                <a:highlight>
                  <a:srgbClr val="FFFFFF"/>
                </a:highlight>
              </a:rPr>
              <a:t>).</a:t>
            </a:r>
            <a:endParaRPr sz="1350">
              <a:solidFill>
                <a:srgbClr val="30303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0303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e29308e72_3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e29308e72_3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03030"/>
                </a:solidFill>
                <a:highlight>
                  <a:srgbClr val="FFFFFF"/>
                </a:highlight>
              </a:rPr>
              <a:t>Our (</a:t>
            </a:r>
            <a:r>
              <a:rPr b="1" lang="en" sz="1350">
                <a:solidFill>
                  <a:srgbClr val="303030"/>
                </a:solidFill>
                <a:highlight>
                  <a:srgbClr val="FFFFFF"/>
                </a:highlight>
              </a:rPr>
              <a:t>who</a:t>
            </a:r>
            <a:r>
              <a:rPr lang="en" sz="1350">
                <a:solidFill>
                  <a:srgbClr val="303030"/>
                </a:solidFill>
                <a:highlight>
                  <a:srgbClr val="FFFFFF"/>
                </a:highlight>
              </a:rPr>
              <a:t>) has the problem that (</a:t>
            </a:r>
            <a:r>
              <a:rPr b="1" lang="en" sz="1350">
                <a:solidFill>
                  <a:srgbClr val="303030"/>
                </a:solidFill>
                <a:highlight>
                  <a:srgbClr val="FFFFFF"/>
                </a:highlight>
              </a:rPr>
              <a:t>what</a:t>
            </a:r>
            <a:r>
              <a:rPr lang="en" sz="1350">
                <a:solidFill>
                  <a:srgbClr val="303030"/>
                </a:solidFill>
                <a:highlight>
                  <a:srgbClr val="FFFFFF"/>
                </a:highlight>
              </a:rPr>
              <a:t>) when (</a:t>
            </a:r>
            <a:r>
              <a:rPr b="1" lang="en" sz="1350">
                <a:solidFill>
                  <a:srgbClr val="303030"/>
                </a:solidFill>
                <a:highlight>
                  <a:srgbClr val="FFFFFF"/>
                </a:highlight>
              </a:rPr>
              <a:t>where</a:t>
            </a:r>
            <a:r>
              <a:rPr lang="en" sz="1350">
                <a:solidFill>
                  <a:srgbClr val="303030"/>
                </a:solidFill>
                <a:highlight>
                  <a:srgbClr val="FFFFFF"/>
                </a:highlight>
              </a:rPr>
              <a:t>). Our solution should deliver (</a:t>
            </a:r>
            <a:r>
              <a:rPr b="1" lang="en" sz="1350">
                <a:solidFill>
                  <a:srgbClr val="303030"/>
                </a:solidFill>
                <a:highlight>
                  <a:srgbClr val="FFFFFF"/>
                </a:highlight>
              </a:rPr>
              <a:t>why</a:t>
            </a:r>
            <a:r>
              <a:rPr lang="en" sz="1350">
                <a:solidFill>
                  <a:srgbClr val="303030"/>
                </a:solidFill>
                <a:highlight>
                  <a:srgbClr val="FFFFFF"/>
                </a:highlight>
              </a:rPr>
              <a:t>).</a:t>
            </a:r>
            <a:endParaRPr sz="1350">
              <a:solidFill>
                <a:srgbClr val="30303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0303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3c72d82b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3c72d82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e2809a5fc_7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e2809a5fc_7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e2809a5f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e2809a5f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Relationship Id="rId4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Relationship Id="rId4" Type="http://schemas.openxmlformats.org/officeDocument/2006/relationships/image" Target="../media/image11.jpg"/><Relationship Id="rId5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jpg"/><Relationship Id="rId4" Type="http://schemas.openxmlformats.org/officeDocument/2006/relationships/image" Target="../media/image12.jpg"/><Relationship Id="rId5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jpg"/><Relationship Id="rId4" Type="http://schemas.openxmlformats.org/officeDocument/2006/relationships/image" Target="../media/image1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Relationship Id="rId4" Type="http://schemas.openxmlformats.org/officeDocument/2006/relationships/image" Target="../media/image20.jpg"/><Relationship Id="rId5" Type="http://schemas.openxmlformats.org/officeDocument/2006/relationships/image" Target="../media/image18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Relationship Id="rId4" Type="http://schemas.openxmlformats.org/officeDocument/2006/relationships/hyperlink" Target="http://drive.google.com/file/d/1rvX3elkzB5JDF-U4WA81xQ8AFYKUUXAD/view" TargetMode="External"/><Relationship Id="rId5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311700" y="1375300"/>
            <a:ext cx="8520600" cy="9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ShevachApp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Eyal Diskin, Liav Alter, </a:t>
            </a:r>
            <a:r>
              <a:rPr lang="en"/>
              <a:t>Ran Hadar,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Nir Yazdi, </a:t>
            </a:r>
            <a:r>
              <a:rPr lang="en"/>
              <a:t>Yoni Hauser, Avner Duchovni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729450" y="1318650"/>
            <a:ext cx="7688400" cy="16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then…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(High Fidelit</a:t>
            </a:r>
            <a:r>
              <a:rPr lang="en" sz="1100"/>
              <a:t>y </a:t>
            </a:r>
            <a:r>
              <a:rPr lang="en" sz="1100"/>
              <a:t>Mockups)</a:t>
            </a:r>
            <a:endParaRPr sz="1100"/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3148" y="571087"/>
            <a:ext cx="1902577" cy="441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8920" y="571076"/>
            <a:ext cx="2091354" cy="441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4150" y="829413"/>
            <a:ext cx="2215703" cy="393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1948" y="829413"/>
            <a:ext cx="2215703" cy="3939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7576" y="829398"/>
            <a:ext cx="2215700" cy="3939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6301" y="857250"/>
            <a:ext cx="2151671" cy="3795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3074" y="857249"/>
            <a:ext cx="1927115" cy="3795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84775" y="872126"/>
            <a:ext cx="2151675" cy="3795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Product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Product</a:t>
            </a:r>
            <a:endParaRPr/>
          </a:p>
        </p:txBody>
      </p:sp>
      <p:pic>
        <p:nvPicPr>
          <p:cNvPr id="171" name="Google Shape;1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8124" y="997525"/>
            <a:ext cx="2107775" cy="37489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7875" y="997525"/>
            <a:ext cx="2107775" cy="374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0125" y="727075"/>
            <a:ext cx="2253926" cy="400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425" y="673625"/>
            <a:ext cx="2447674" cy="4351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3962" y="672568"/>
            <a:ext cx="2447676" cy="4353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56675" y="672525"/>
            <a:ext cx="2447701" cy="4353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5175" y="707388"/>
            <a:ext cx="2419351" cy="4301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9638" y="707388"/>
            <a:ext cx="2419351" cy="4301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/>
        </p:nvSpPr>
        <p:spPr>
          <a:xfrm>
            <a:off x="732875" y="1655798"/>
            <a:ext cx="14508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Wanna try ???</a:t>
            </a:r>
            <a:br>
              <a:rPr lang="en"/>
            </a:br>
            <a:endParaRPr/>
          </a:p>
        </p:txBody>
      </p:sp>
      <p:sp>
        <p:nvSpPr>
          <p:cNvPr id="196" name="Google Shape;196;p30"/>
          <p:cNvSpPr txBox="1"/>
          <p:nvPr/>
        </p:nvSpPr>
        <p:spPr>
          <a:xfrm>
            <a:off x="262050" y="630150"/>
            <a:ext cx="7788300" cy="7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</a:rPr>
              <a:t>Final Product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851" y="2245550"/>
            <a:ext cx="2228850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0" title="ShevachVid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92751" y="106250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and Takeaways</a:t>
            </a:r>
            <a:endParaRPr/>
          </a:p>
        </p:txBody>
      </p:sp>
      <p:sp>
        <p:nvSpPr>
          <p:cNvPr id="204" name="Google Shape;204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What went as planned?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were satisfied with the final product - a useful, intuitive and elegant app to solve a dire problem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2. What didn't go as planned?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Especially at the beginning of the project - we weren’t focused and had problems getting things started.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3. What did you learn?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Working as a team, collaborating efficiently, and splitting work among members.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 - Research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1853850"/>
            <a:ext cx="8520600" cy="31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Who?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Students at Givat Ram who like cheap and tasty food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When/Where?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CS Open space, from noon to evening (11:00-21:00)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 is their problem?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Food at campus closes at 19:00 the latest, and isn’t so tasty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Why does it matter?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Studying on an empty </a:t>
            </a:r>
            <a:r>
              <a:rPr lang="en" sz="1800"/>
              <a:t>stomach</a:t>
            </a:r>
            <a:r>
              <a:rPr lang="en" sz="1800"/>
              <a:t> is ineffective! And so is spending a lot of $ on food.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and Takeaways</a:t>
            </a:r>
            <a:endParaRPr/>
          </a:p>
        </p:txBody>
      </p:sp>
      <p:sp>
        <p:nvSpPr>
          <p:cNvPr id="210" name="Google Shape;210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4. Major Challenges.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Working correctly with an asynchronous db, using git correctly, and embedding design ideas into actual code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216" name="Google Shape;216;p33"/>
          <p:cNvSpPr txBox="1"/>
          <p:nvPr>
            <p:ph idx="1" type="body"/>
          </p:nvPr>
        </p:nvSpPr>
        <p:spPr>
          <a:xfrm>
            <a:off x="3157800" y="1144525"/>
            <a:ext cx="2828400" cy="20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250">
                <a:solidFill>
                  <a:schemeClr val="dk1"/>
                </a:solidFill>
                <a:highlight>
                  <a:srgbClr val="FFFFFF"/>
                </a:highlight>
              </a:rPr>
              <a:t>&amp; Bon Appétit!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Students should be able to get tasty food for a reasonable price, even at later times of the day.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Our solution should be easy to use, fast, affordable, and </a:t>
            </a:r>
            <a:r>
              <a:rPr b="1" lang="en" sz="1800"/>
              <a:t>tasty</a:t>
            </a:r>
            <a:r>
              <a:rPr lang="en" sz="1800"/>
              <a:t>!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Existing solution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Whatsapp group with </a:t>
            </a:r>
            <a:r>
              <a:rPr b="1" lang="en" sz="1800"/>
              <a:t>170 students</a:t>
            </a:r>
            <a:r>
              <a:rPr lang="en" sz="1800"/>
              <a:t>…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5600" y="936447"/>
            <a:ext cx="1930800" cy="401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Existing solution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Whatsapp group with </a:t>
            </a:r>
            <a:r>
              <a:rPr b="1" lang="en" sz="1800"/>
              <a:t>170 students</a:t>
            </a:r>
            <a:r>
              <a:rPr lang="en" sz="1800"/>
              <a:t>…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5600" y="936447"/>
            <a:ext cx="1930800" cy="401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5575" y="841400"/>
            <a:ext cx="5391150" cy="421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Solution...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Android user friendly app !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started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with...</a:t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3550" y="837450"/>
            <a:ext cx="5424300" cy="40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started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with...</a:t>
            </a: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5850" y="704838"/>
            <a:ext cx="2414749" cy="4292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started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with...</a:t>
            </a:r>
            <a:endParaRPr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0950" y="864762"/>
            <a:ext cx="2662011" cy="4149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7866" y="864752"/>
            <a:ext cx="2813734" cy="414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