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5DDF4-3F33-4689-A968-DBF3696E89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8422E6-608D-4B49-82C4-498D623E1B45}">
      <dgm:prSet/>
      <dgm:spPr/>
      <dgm:t>
        <a:bodyPr/>
        <a:lstStyle/>
        <a:p>
          <a:r>
            <a:rPr lang="en-US"/>
            <a:t>Summary:</a:t>
          </a:r>
        </a:p>
      </dgm:t>
    </dgm:pt>
    <dgm:pt modelId="{938EA5AF-1EB6-4FAE-81BC-7F3622A245EA}" type="parTrans" cxnId="{1CA3461D-EE07-49F9-9B68-915A380AAD14}">
      <dgm:prSet/>
      <dgm:spPr/>
      <dgm:t>
        <a:bodyPr/>
        <a:lstStyle/>
        <a:p>
          <a:endParaRPr lang="en-US"/>
        </a:p>
      </dgm:t>
    </dgm:pt>
    <dgm:pt modelId="{82E13CEE-94B3-465B-AE22-09C64FF0EBAE}" type="sibTrans" cxnId="{1CA3461D-EE07-49F9-9B68-915A380AAD14}">
      <dgm:prSet/>
      <dgm:spPr/>
      <dgm:t>
        <a:bodyPr/>
        <a:lstStyle/>
        <a:p>
          <a:endParaRPr lang="en-US"/>
        </a:p>
      </dgm:t>
    </dgm:pt>
    <dgm:pt modelId="{6D15C143-1232-4EA1-A0AD-2AD68BED795C}">
      <dgm:prSet/>
      <dgm:spPr/>
      <dgm:t>
        <a:bodyPr/>
        <a:lstStyle/>
        <a:p>
          <a:r>
            <a:rPr lang="en-US"/>
            <a:t>• Addressed liquidity challenges in Tel Aviv stock market using machine learning.</a:t>
          </a:r>
        </a:p>
      </dgm:t>
    </dgm:pt>
    <dgm:pt modelId="{12CF3BBA-EEE0-4D36-A20E-2A39447A329D}" type="parTrans" cxnId="{B33F56D8-F22E-44A4-B569-2BFD2C8EDD4A}">
      <dgm:prSet/>
      <dgm:spPr/>
      <dgm:t>
        <a:bodyPr/>
        <a:lstStyle/>
        <a:p>
          <a:endParaRPr lang="en-US"/>
        </a:p>
      </dgm:t>
    </dgm:pt>
    <dgm:pt modelId="{9514CCED-6A82-4BBF-B0B3-1550D73F7E47}" type="sibTrans" cxnId="{B33F56D8-F22E-44A4-B569-2BFD2C8EDD4A}">
      <dgm:prSet/>
      <dgm:spPr/>
      <dgm:t>
        <a:bodyPr/>
        <a:lstStyle/>
        <a:p>
          <a:endParaRPr lang="en-US"/>
        </a:p>
      </dgm:t>
    </dgm:pt>
    <dgm:pt modelId="{4DEB4B4A-4E03-4696-ADF9-DC6F51C44A69}">
      <dgm:prSet/>
      <dgm:spPr/>
      <dgm:t>
        <a:bodyPr/>
        <a:lstStyle/>
        <a:p>
          <a:r>
            <a:rPr lang="en-US"/>
            <a:t>• Developed tools to enhance decision-making and market efficiency.</a:t>
          </a:r>
        </a:p>
      </dgm:t>
    </dgm:pt>
    <dgm:pt modelId="{FFF56EEF-8BAC-43AA-904F-FB78F931B9B0}" type="parTrans" cxnId="{2DCCF084-5574-4AAF-B374-CB4D96ED4613}">
      <dgm:prSet/>
      <dgm:spPr/>
      <dgm:t>
        <a:bodyPr/>
        <a:lstStyle/>
        <a:p>
          <a:endParaRPr lang="en-US"/>
        </a:p>
      </dgm:t>
    </dgm:pt>
    <dgm:pt modelId="{62CF6C71-7978-4164-A25F-7DA8D2162560}" type="sibTrans" cxnId="{2DCCF084-5574-4AAF-B374-CB4D96ED4613}">
      <dgm:prSet/>
      <dgm:spPr/>
      <dgm:t>
        <a:bodyPr/>
        <a:lstStyle/>
        <a:p>
          <a:endParaRPr lang="en-US"/>
        </a:p>
      </dgm:t>
    </dgm:pt>
    <dgm:pt modelId="{45A44162-DD6C-4D58-8F5A-52C009E89D12}">
      <dgm:prSet/>
      <dgm:spPr/>
      <dgm:t>
        <a:bodyPr/>
        <a:lstStyle/>
        <a:p>
          <a:r>
            <a:rPr lang="en-US"/>
            <a:t>Future Work:</a:t>
          </a:r>
        </a:p>
      </dgm:t>
    </dgm:pt>
    <dgm:pt modelId="{F4163479-BF00-41D3-B94F-571066D67557}" type="parTrans" cxnId="{86A43DD4-9E74-4B8E-8C96-4089C4B2B930}">
      <dgm:prSet/>
      <dgm:spPr/>
      <dgm:t>
        <a:bodyPr/>
        <a:lstStyle/>
        <a:p>
          <a:endParaRPr lang="en-US"/>
        </a:p>
      </dgm:t>
    </dgm:pt>
    <dgm:pt modelId="{0A14BBD2-BF12-4B1D-8D78-E5775987EC4F}" type="sibTrans" cxnId="{86A43DD4-9E74-4B8E-8C96-4089C4B2B930}">
      <dgm:prSet/>
      <dgm:spPr/>
      <dgm:t>
        <a:bodyPr/>
        <a:lstStyle/>
        <a:p>
          <a:endParaRPr lang="en-US"/>
        </a:p>
      </dgm:t>
    </dgm:pt>
    <dgm:pt modelId="{D96A7F12-4BD6-47A1-A88E-439CCAB2C7AB}">
      <dgm:prSet/>
      <dgm:spPr/>
      <dgm:t>
        <a:bodyPr/>
        <a:lstStyle/>
        <a:p>
          <a:r>
            <a:rPr lang="en-US"/>
            <a:t>• Potential for further refinement of algorithms and expansion to other markets.</a:t>
          </a:r>
        </a:p>
      </dgm:t>
    </dgm:pt>
    <dgm:pt modelId="{05D0CB19-D7A2-4036-9ED4-F810D40D1B71}" type="parTrans" cxnId="{DA0A336E-66B1-44ED-9F79-633726C384D1}">
      <dgm:prSet/>
      <dgm:spPr/>
      <dgm:t>
        <a:bodyPr/>
        <a:lstStyle/>
        <a:p>
          <a:endParaRPr lang="en-US"/>
        </a:p>
      </dgm:t>
    </dgm:pt>
    <dgm:pt modelId="{37B5176A-5B4B-4B38-9A30-AB1C744B0789}" type="sibTrans" cxnId="{DA0A336E-66B1-44ED-9F79-633726C384D1}">
      <dgm:prSet/>
      <dgm:spPr/>
      <dgm:t>
        <a:bodyPr/>
        <a:lstStyle/>
        <a:p>
          <a:endParaRPr lang="en-US"/>
        </a:p>
      </dgm:t>
    </dgm:pt>
    <dgm:pt modelId="{2ADDCB0A-EA54-418D-B9C0-F2F748F8852C}" type="pres">
      <dgm:prSet presAssocID="{BA15DDF4-3F33-4689-A968-DBF3696E893C}" presName="root" presStyleCnt="0">
        <dgm:presLayoutVars>
          <dgm:dir/>
          <dgm:resizeHandles val="exact"/>
        </dgm:presLayoutVars>
      </dgm:prSet>
      <dgm:spPr/>
    </dgm:pt>
    <dgm:pt modelId="{1B900B2C-2D15-48E3-B606-FD1ED065AAD3}" type="pres">
      <dgm:prSet presAssocID="{968422E6-608D-4B49-82C4-498D623E1B45}" presName="compNode" presStyleCnt="0"/>
      <dgm:spPr/>
    </dgm:pt>
    <dgm:pt modelId="{1CA4284D-5AEB-4EF2-BB0F-50A506E823E8}" type="pres">
      <dgm:prSet presAssocID="{968422E6-608D-4B49-82C4-498D623E1B45}" presName="bgRect" presStyleLbl="bgShp" presStyleIdx="0" presStyleCnt="5"/>
      <dgm:spPr/>
    </dgm:pt>
    <dgm:pt modelId="{7FB876F5-2C2A-4EE2-A9FB-5515700E5482}" type="pres">
      <dgm:prSet presAssocID="{968422E6-608D-4B49-82C4-498D623E1B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47A818C-AEE2-4ADB-9C08-F7890E64EEB9}" type="pres">
      <dgm:prSet presAssocID="{968422E6-608D-4B49-82C4-498D623E1B45}" presName="spaceRect" presStyleCnt="0"/>
      <dgm:spPr/>
    </dgm:pt>
    <dgm:pt modelId="{FE66F108-0A90-44CA-88EA-26833CDBB4B6}" type="pres">
      <dgm:prSet presAssocID="{968422E6-608D-4B49-82C4-498D623E1B45}" presName="parTx" presStyleLbl="revTx" presStyleIdx="0" presStyleCnt="5">
        <dgm:presLayoutVars>
          <dgm:chMax val="0"/>
          <dgm:chPref val="0"/>
        </dgm:presLayoutVars>
      </dgm:prSet>
      <dgm:spPr/>
    </dgm:pt>
    <dgm:pt modelId="{3D16B9A9-1B38-4E7B-8D89-E728AF23CFAB}" type="pres">
      <dgm:prSet presAssocID="{82E13CEE-94B3-465B-AE22-09C64FF0EBAE}" presName="sibTrans" presStyleCnt="0"/>
      <dgm:spPr/>
    </dgm:pt>
    <dgm:pt modelId="{F719FF3A-C23F-4AB4-B65D-476DB828CDC8}" type="pres">
      <dgm:prSet presAssocID="{6D15C143-1232-4EA1-A0AD-2AD68BED795C}" presName="compNode" presStyleCnt="0"/>
      <dgm:spPr/>
    </dgm:pt>
    <dgm:pt modelId="{0A82FA35-8CE3-4B38-94E7-5B5C4CE64CC3}" type="pres">
      <dgm:prSet presAssocID="{6D15C143-1232-4EA1-A0AD-2AD68BED795C}" presName="bgRect" presStyleLbl="bgShp" presStyleIdx="1" presStyleCnt="5"/>
      <dgm:spPr/>
    </dgm:pt>
    <dgm:pt modelId="{AA397B46-82B8-47CF-B4A9-619190530CC8}" type="pres">
      <dgm:prSet presAssocID="{6D15C143-1232-4EA1-A0AD-2AD68BED795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CBDBECF-AA16-44F0-BEBA-EB0956DEC7D8}" type="pres">
      <dgm:prSet presAssocID="{6D15C143-1232-4EA1-A0AD-2AD68BED795C}" presName="spaceRect" presStyleCnt="0"/>
      <dgm:spPr/>
    </dgm:pt>
    <dgm:pt modelId="{149261AB-EA33-4AD1-A03B-40590009B285}" type="pres">
      <dgm:prSet presAssocID="{6D15C143-1232-4EA1-A0AD-2AD68BED795C}" presName="parTx" presStyleLbl="revTx" presStyleIdx="1" presStyleCnt="5">
        <dgm:presLayoutVars>
          <dgm:chMax val="0"/>
          <dgm:chPref val="0"/>
        </dgm:presLayoutVars>
      </dgm:prSet>
      <dgm:spPr/>
    </dgm:pt>
    <dgm:pt modelId="{636E9A43-D675-4A10-BC06-2312E36B9C77}" type="pres">
      <dgm:prSet presAssocID="{9514CCED-6A82-4BBF-B0B3-1550D73F7E47}" presName="sibTrans" presStyleCnt="0"/>
      <dgm:spPr/>
    </dgm:pt>
    <dgm:pt modelId="{476E3860-8E30-4E7D-B157-62D469FD8445}" type="pres">
      <dgm:prSet presAssocID="{4DEB4B4A-4E03-4696-ADF9-DC6F51C44A69}" presName="compNode" presStyleCnt="0"/>
      <dgm:spPr/>
    </dgm:pt>
    <dgm:pt modelId="{198153E8-01F7-4268-9A38-A91678990332}" type="pres">
      <dgm:prSet presAssocID="{4DEB4B4A-4E03-4696-ADF9-DC6F51C44A69}" presName="bgRect" presStyleLbl="bgShp" presStyleIdx="2" presStyleCnt="5"/>
      <dgm:spPr/>
    </dgm:pt>
    <dgm:pt modelId="{C3794C9F-83F0-444B-B409-0B9EF7914D5A}" type="pres">
      <dgm:prSet presAssocID="{4DEB4B4A-4E03-4696-ADF9-DC6F51C44A6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20C6F68-E19F-4861-8433-F14B257821C6}" type="pres">
      <dgm:prSet presAssocID="{4DEB4B4A-4E03-4696-ADF9-DC6F51C44A69}" presName="spaceRect" presStyleCnt="0"/>
      <dgm:spPr/>
    </dgm:pt>
    <dgm:pt modelId="{F379A59B-CADD-4BF5-A08C-0B5A3AF754A8}" type="pres">
      <dgm:prSet presAssocID="{4DEB4B4A-4E03-4696-ADF9-DC6F51C44A69}" presName="parTx" presStyleLbl="revTx" presStyleIdx="2" presStyleCnt="5">
        <dgm:presLayoutVars>
          <dgm:chMax val="0"/>
          <dgm:chPref val="0"/>
        </dgm:presLayoutVars>
      </dgm:prSet>
      <dgm:spPr/>
    </dgm:pt>
    <dgm:pt modelId="{C842CCF3-8717-4A2B-9788-A5EFC6D1EC28}" type="pres">
      <dgm:prSet presAssocID="{62CF6C71-7978-4164-A25F-7DA8D2162560}" presName="sibTrans" presStyleCnt="0"/>
      <dgm:spPr/>
    </dgm:pt>
    <dgm:pt modelId="{27DC6FD9-28CE-4F2B-9B8A-26CAD7B968AB}" type="pres">
      <dgm:prSet presAssocID="{45A44162-DD6C-4D58-8F5A-52C009E89D12}" presName="compNode" presStyleCnt="0"/>
      <dgm:spPr/>
    </dgm:pt>
    <dgm:pt modelId="{FC9F2383-4C2D-4431-A2CE-9CC3866850C3}" type="pres">
      <dgm:prSet presAssocID="{45A44162-DD6C-4D58-8F5A-52C009E89D12}" presName="bgRect" presStyleLbl="bgShp" presStyleIdx="3" presStyleCnt="5"/>
      <dgm:spPr/>
    </dgm:pt>
    <dgm:pt modelId="{A9A1F623-AD7D-49AB-A6B1-3A015C06A5AC}" type="pres">
      <dgm:prSet presAssocID="{45A44162-DD6C-4D58-8F5A-52C009E89D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9E637460-4340-49EE-BA87-D6CEF41DE5FF}" type="pres">
      <dgm:prSet presAssocID="{45A44162-DD6C-4D58-8F5A-52C009E89D12}" presName="spaceRect" presStyleCnt="0"/>
      <dgm:spPr/>
    </dgm:pt>
    <dgm:pt modelId="{EF75B402-C089-4A43-A717-633C64AD8E83}" type="pres">
      <dgm:prSet presAssocID="{45A44162-DD6C-4D58-8F5A-52C009E89D12}" presName="parTx" presStyleLbl="revTx" presStyleIdx="3" presStyleCnt="5">
        <dgm:presLayoutVars>
          <dgm:chMax val="0"/>
          <dgm:chPref val="0"/>
        </dgm:presLayoutVars>
      </dgm:prSet>
      <dgm:spPr/>
    </dgm:pt>
    <dgm:pt modelId="{B8BE47DA-A719-4306-A280-AC4A8E6A6332}" type="pres">
      <dgm:prSet presAssocID="{0A14BBD2-BF12-4B1D-8D78-E5775987EC4F}" presName="sibTrans" presStyleCnt="0"/>
      <dgm:spPr/>
    </dgm:pt>
    <dgm:pt modelId="{2D00E040-E2DC-49A4-98D3-435E90E6F877}" type="pres">
      <dgm:prSet presAssocID="{D96A7F12-4BD6-47A1-A88E-439CCAB2C7AB}" presName="compNode" presStyleCnt="0"/>
      <dgm:spPr/>
    </dgm:pt>
    <dgm:pt modelId="{E1A4E253-FAFF-4172-A58E-677CCCA00674}" type="pres">
      <dgm:prSet presAssocID="{D96A7F12-4BD6-47A1-A88E-439CCAB2C7AB}" presName="bgRect" presStyleLbl="bgShp" presStyleIdx="4" presStyleCnt="5"/>
      <dgm:spPr/>
    </dgm:pt>
    <dgm:pt modelId="{061A5974-99AA-4D11-A01D-152EA9EBDDC4}" type="pres">
      <dgm:prSet presAssocID="{D96A7F12-4BD6-47A1-A88E-439CCAB2C7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F276106-59BC-4233-96D8-E69674A397E3}" type="pres">
      <dgm:prSet presAssocID="{D96A7F12-4BD6-47A1-A88E-439CCAB2C7AB}" presName="spaceRect" presStyleCnt="0"/>
      <dgm:spPr/>
    </dgm:pt>
    <dgm:pt modelId="{D12243B7-A089-438C-8042-CA5FF8083522}" type="pres">
      <dgm:prSet presAssocID="{D96A7F12-4BD6-47A1-A88E-439CCAB2C7A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CA3461D-EE07-49F9-9B68-915A380AAD14}" srcId="{BA15DDF4-3F33-4689-A968-DBF3696E893C}" destId="{968422E6-608D-4B49-82C4-498D623E1B45}" srcOrd="0" destOrd="0" parTransId="{938EA5AF-1EB6-4FAE-81BC-7F3622A245EA}" sibTransId="{82E13CEE-94B3-465B-AE22-09C64FF0EBAE}"/>
    <dgm:cxn modelId="{8722981D-DD44-40F8-9C15-E27D843B01A2}" type="presOf" srcId="{45A44162-DD6C-4D58-8F5A-52C009E89D12}" destId="{EF75B402-C089-4A43-A717-633C64AD8E83}" srcOrd="0" destOrd="0" presId="urn:microsoft.com/office/officeart/2018/2/layout/IconVerticalSolidList"/>
    <dgm:cxn modelId="{DCB7C369-665D-4E20-BFCF-E6AC89CFBCBD}" type="presOf" srcId="{D96A7F12-4BD6-47A1-A88E-439CCAB2C7AB}" destId="{D12243B7-A089-438C-8042-CA5FF8083522}" srcOrd="0" destOrd="0" presId="urn:microsoft.com/office/officeart/2018/2/layout/IconVerticalSolidList"/>
    <dgm:cxn modelId="{77DAC06A-6AFF-4F07-BC9E-0E432F06725A}" type="presOf" srcId="{6D15C143-1232-4EA1-A0AD-2AD68BED795C}" destId="{149261AB-EA33-4AD1-A03B-40590009B285}" srcOrd="0" destOrd="0" presId="urn:microsoft.com/office/officeart/2018/2/layout/IconVerticalSolidList"/>
    <dgm:cxn modelId="{DA0A336E-66B1-44ED-9F79-633726C384D1}" srcId="{BA15DDF4-3F33-4689-A968-DBF3696E893C}" destId="{D96A7F12-4BD6-47A1-A88E-439CCAB2C7AB}" srcOrd="4" destOrd="0" parTransId="{05D0CB19-D7A2-4036-9ED4-F810D40D1B71}" sibTransId="{37B5176A-5B4B-4B38-9A30-AB1C744B0789}"/>
    <dgm:cxn modelId="{BBBEB96F-7015-43A2-A59D-1BBFCC438446}" type="presOf" srcId="{BA15DDF4-3F33-4689-A968-DBF3696E893C}" destId="{2ADDCB0A-EA54-418D-B9C0-F2F748F8852C}" srcOrd="0" destOrd="0" presId="urn:microsoft.com/office/officeart/2018/2/layout/IconVerticalSolidList"/>
    <dgm:cxn modelId="{2DCCF084-5574-4AAF-B374-CB4D96ED4613}" srcId="{BA15DDF4-3F33-4689-A968-DBF3696E893C}" destId="{4DEB4B4A-4E03-4696-ADF9-DC6F51C44A69}" srcOrd="2" destOrd="0" parTransId="{FFF56EEF-8BAC-43AA-904F-FB78F931B9B0}" sibTransId="{62CF6C71-7978-4164-A25F-7DA8D2162560}"/>
    <dgm:cxn modelId="{6E674ECB-D014-49CC-93A3-CE04D5BC25B0}" type="presOf" srcId="{4DEB4B4A-4E03-4696-ADF9-DC6F51C44A69}" destId="{F379A59B-CADD-4BF5-A08C-0B5A3AF754A8}" srcOrd="0" destOrd="0" presId="urn:microsoft.com/office/officeart/2018/2/layout/IconVerticalSolidList"/>
    <dgm:cxn modelId="{86A43DD4-9E74-4B8E-8C96-4089C4B2B930}" srcId="{BA15DDF4-3F33-4689-A968-DBF3696E893C}" destId="{45A44162-DD6C-4D58-8F5A-52C009E89D12}" srcOrd="3" destOrd="0" parTransId="{F4163479-BF00-41D3-B94F-571066D67557}" sibTransId="{0A14BBD2-BF12-4B1D-8D78-E5775987EC4F}"/>
    <dgm:cxn modelId="{B33F56D8-F22E-44A4-B569-2BFD2C8EDD4A}" srcId="{BA15DDF4-3F33-4689-A968-DBF3696E893C}" destId="{6D15C143-1232-4EA1-A0AD-2AD68BED795C}" srcOrd="1" destOrd="0" parTransId="{12CF3BBA-EEE0-4D36-A20E-2A39447A329D}" sibTransId="{9514CCED-6A82-4BBF-B0B3-1550D73F7E47}"/>
    <dgm:cxn modelId="{B460ABED-4EDD-48F3-BF6B-E995C658B16A}" type="presOf" srcId="{968422E6-608D-4B49-82C4-498D623E1B45}" destId="{FE66F108-0A90-44CA-88EA-26833CDBB4B6}" srcOrd="0" destOrd="0" presId="urn:microsoft.com/office/officeart/2018/2/layout/IconVerticalSolidList"/>
    <dgm:cxn modelId="{C7D5D69C-5F5B-440B-A140-9A4BF6581AEC}" type="presParOf" srcId="{2ADDCB0A-EA54-418D-B9C0-F2F748F8852C}" destId="{1B900B2C-2D15-48E3-B606-FD1ED065AAD3}" srcOrd="0" destOrd="0" presId="urn:microsoft.com/office/officeart/2018/2/layout/IconVerticalSolidList"/>
    <dgm:cxn modelId="{3F1B0CDF-5D34-46A0-81C1-9F1399F37F4E}" type="presParOf" srcId="{1B900B2C-2D15-48E3-B606-FD1ED065AAD3}" destId="{1CA4284D-5AEB-4EF2-BB0F-50A506E823E8}" srcOrd="0" destOrd="0" presId="urn:microsoft.com/office/officeart/2018/2/layout/IconVerticalSolidList"/>
    <dgm:cxn modelId="{9098A404-7ED8-4FAC-A790-13DBC9AA828F}" type="presParOf" srcId="{1B900B2C-2D15-48E3-B606-FD1ED065AAD3}" destId="{7FB876F5-2C2A-4EE2-A9FB-5515700E5482}" srcOrd="1" destOrd="0" presId="urn:microsoft.com/office/officeart/2018/2/layout/IconVerticalSolidList"/>
    <dgm:cxn modelId="{C9D1AE56-C3EE-4B2D-9FE2-3A5652C3DD97}" type="presParOf" srcId="{1B900B2C-2D15-48E3-B606-FD1ED065AAD3}" destId="{347A818C-AEE2-4ADB-9C08-F7890E64EEB9}" srcOrd="2" destOrd="0" presId="urn:microsoft.com/office/officeart/2018/2/layout/IconVerticalSolidList"/>
    <dgm:cxn modelId="{8F76C739-A32A-47A8-BBEC-F7394732C83D}" type="presParOf" srcId="{1B900B2C-2D15-48E3-B606-FD1ED065AAD3}" destId="{FE66F108-0A90-44CA-88EA-26833CDBB4B6}" srcOrd="3" destOrd="0" presId="urn:microsoft.com/office/officeart/2018/2/layout/IconVerticalSolidList"/>
    <dgm:cxn modelId="{8B342002-52B7-4565-8B09-78F764539F4F}" type="presParOf" srcId="{2ADDCB0A-EA54-418D-B9C0-F2F748F8852C}" destId="{3D16B9A9-1B38-4E7B-8D89-E728AF23CFAB}" srcOrd="1" destOrd="0" presId="urn:microsoft.com/office/officeart/2018/2/layout/IconVerticalSolidList"/>
    <dgm:cxn modelId="{B4658F2E-7113-48FA-96F3-1AE5165DD15B}" type="presParOf" srcId="{2ADDCB0A-EA54-418D-B9C0-F2F748F8852C}" destId="{F719FF3A-C23F-4AB4-B65D-476DB828CDC8}" srcOrd="2" destOrd="0" presId="urn:microsoft.com/office/officeart/2018/2/layout/IconVerticalSolidList"/>
    <dgm:cxn modelId="{54CA9857-E65A-49FE-BF5C-88AD347DED09}" type="presParOf" srcId="{F719FF3A-C23F-4AB4-B65D-476DB828CDC8}" destId="{0A82FA35-8CE3-4B38-94E7-5B5C4CE64CC3}" srcOrd="0" destOrd="0" presId="urn:microsoft.com/office/officeart/2018/2/layout/IconVerticalSolidList"/>
    <dgm:cxn modelId="{EC66A6E0-AF8A-4A81-A59A-532B45D1B83C}" type="presParOf" srcId="{F719FF3A-C23F-4AB4-B65D-476DB828CDC8}" destId="{AA397B46-82B8-47CF-B4A9-619190530CC8}" srcOrd="1" destOrd="0" presId="urn:microsoft.com/office/officeart/2018/2/layout/IconVerticalSolidList"/>
    <dgm:cxn modelId="{EE8471F7-B89B-4F30-8A22-CF38FF66D5CD}" type="presParOf" srcId="{F719FF3A-C23F-4AB4-B65D-476DB828CDC8}" destId="{3CBDBECF-AA16-44F0-BEBA-EB0956DEC7D8}" srcOrd="2" destOrd="0" presId="urn:microsoft.com/office/officeart/2018/2/layout/IconVerticalSolidList"/>
    <dgm:cxn modelId="{721C195F-DC99-4AA5-83CC-012901BBDDDF}" type="presParOf" srcId="{F719FF3A-C23F-4AB4-B65D-476DB828CDC8}" destId="{149261AB-EA33-4AD1-A03B-40590009B285}" srcOrd="3" destOrd="0" presId="urn:microsoft.com/office/officeart/2018/2/layout/IconVerticalSolidList"/>
    <dgm:cxn modelId="{9FC04F23-9C35-469E-9FC1-55AAF7C9BE5D}" type="presParOf" srcId="{2ADDCB0A-EA54-418D-B9C0-F2F748F8852C}" destId="{636E9A43-D675-4A10-BC06-2312E36B9C77}" srcOrd="3" destOrd="0" presId="urn:microsoft.com/office/officeart/2018/2/layout/IconVerticalSolidList"/>
    <dgm:cxn modelId="{19E6BE6D-A8F1-4D87-A453-1E8175929F31}" type="presParOf" srcId="{2ADDCB0A-EA54-418D-B9C0-F2F748F8852C}" destId="{476E3860-8E30-4E7D-B157-62D469FD8445}" srcOrd="4" destOrd="0" presId="urn:microsoft.com/office/officeart/2018/2/layout/IconVerticalSolidList"/>
    <dgm:cxn modelId="{6FEAAE3E-8359-442C-9AB0-DB300F85DC8C}" type="presParOf" srcId="{476E3860-8E30-4E7D-B157-62D469FD8445}" destId="{198153E8-01F7-4268-9A38-A91678990332}" srcOrd="0" destOrd="0" presId="urn:microsoft.com/office/officeart/2018/2/layout/IconVerticalSolidList"/>
    <dgm:cxn modelId="{4E082B47-34AC-4CFE-9B7B-979B8FD4C3E6}" type="presParOf" srcId="{476E3860-8E30-4E7D-B157-62D469FD8445}" destId="{C3794C9F-83F0-444B-B409-0B9EF7914D5A}" srcOrd="1" destOrd="0" presId="urn:microsoft.com/office/officeart/2018/2/layout/IconVerticalSolidList"/>
    <dgm:cxn modelId="{2121E896-389F-4688-9869-F842E0157F73}" type="presParOf" srcId="{476E3860-8E30-4E7D-B157-62D469FD8445}" destId="{F20C6F68-E19F-4861-8433-F14B257821C6}" srcOrd="2" destOrd="0" presId="urn:microsoft.com/office/officeart/2018/2/layout/IconVerticalSolidList"/>
    <dgm:cxn modelId="{D385F0A1-7BD6-4D3C-B4D4-6BC87C26A5F2}" type="presParOf" srcId="{476E3860-8E30-4E7D-B157-62D469FD8445}" destId="{F379A59B-CADD-4BF5-A08C-0B5A3AF754A8}" srcOrd="3" destOrd="0" presId="urn:microsoft.com/office/officeart/2018/2/layout/IconVerticalSolidList"/>
    <dgm:cxn modelId="{95F8E2B3-C45E-4D39-A0D0-0A57DD8DBA29}" type="presParOf" srcId="{2ADDCB0A-EA54-418D-B9C0-F2F748F8852C}" destId="{C842CCF3-8717-4A2B-9788-A5EFC6D1EC28}" srcOrd="5" destOrd="0" presId="urn:microsoft.com/office/officeart/2018/2/layout/IconVerticalSolidList"/>
    <dgm:cxn modelId="{5D566A9E-18F7-402D-8D19-FFF546FDEE49}" type="presParOf" srcId="{2ADDCB0A-EA54-418D-B9C0-F2F748F8852C}" destId="{27DC6FD9-28CE-4F2B-9B8A-26CAD7B968AB}" srcOrd="6" destOrd="0" presId="urn:microsoft.com/office/officeart/2018/2/layout/IconVerticalSolidList"/>
    <dgm:cxn modelId="{7BF86FC6-A5DC-4313-BFBD-52EC926680AF}" type="presParOf" srcId="{27DC6FD9-28CE-4F2B-9B8A-26CAD7B968AB}" destId="{FC9F2383-4C2D-4431-A2CE-9CC3866850C3}" srcOrd="0" destOrd="0" presId="urn:microsoft.com/office/officeart/2018/2/layout/IconVerticalSolidList"/>
    <dgm:cxn modelId="{B235AB90-71F1-40CA-A4D7-CFB8BBF4E7C8}" type="presParOf" srcId="{27DC6FD9-28CE-4F2B-9B8A-26CAD7B968AB}" destId="{A9A1F623-AD7D-49AB-A6B1-3A015C06A5AC}" srcOrd="1" destOrd="0" presId="urn:microsoft.com/office/officeart/2018/2/layout/IconVerticalSolidList"/>
    <dgm:cxn modelId="{6CA5091F-23CD-4459-BBFB-D1115C401255}" type="presParOf" srcId="{27DC6FD9-28CE-4F2B-9B8A-26CAD7B968AB}" destId="{9E637460-4340-49EE-BA87-D6CEF41DE5FF}" srcOrd="2" destOrd="0" presId="urn:microsoft.com/office/officeart/2018/2/layout/IconVerticalSolidList"/>
    <dgm:cxn modelId="{28C046CE-DDB5-4080-9BA8-4BEC4995B278}" type="presParOf" srcId="{27DC6FD9-28CE-4F2B-9B8A-26CAD7B968AB}" destId="{EF75B402-C089-4A43-A717-633C64AD8E83}" srcOrd="3" destOrd="0" presId="urn:microsoft.com/office/officeart/2018/2/layout/IconVerticalSolidList"/>
    <dgm:cxn modelId="{5C82F13B-B0C1-4CD7-88AF-8792F057CEA0}" type="presParOf" srcId="{2ADDCB0A-EA54-418D-B9C0-F2F748F8852C}" destId="{B8BE47DA-A719-4306-A280-AC4A8E6A6332}" srcOrd="7" destOrd="0" presId="urn:microsoft.com/office/officeart/2018/2/layout/IconVerticalSolidList"/>
    <dgm:cxn modelId="{CC3A3B20-0E0F-46C1-9280-850155FB88F9}" type="presParOf" srcId="{2ADDCB0A-EA54-418D-B9C0-F2F748F8852C}" destId="{2D00E040-E2DC-49A4-98D3-435E90E6F877}" srcOrd="8" destOrd="0" presId="urn:microsoft.com/office/officeart/2018/2/layout/IconVerticalSolidList"/>
    <dgm:cxn modelId="{CAC440CB-0AA6-4143-94BC-71546271DD07}" type="presParOf" srcId="{2D00E040-E2DC-49A4-98D3-435E90E6F877}" destId="{E1A4E253-FAFF-4172-A58E-677CCCA00674}" srcOrd="0" destOrd="0" presId="urn:microsoft.com/office/officeart/2018/2/layout/IconVerticalSolidList"/>
    <dgm:cxn modelId="{490707D7-26C5-4D06-8346-1AA683D29869}" type="presParOf" srcId="{2D00E040-E2DC-49A4-98D3-435E90E6F877}" destId="{061A5974-99AA-4D11-A01D-152EA9EBDDC4}" srcOrd="1" destOrd="0" presId="urn:microsoft.com/office/officeart/2018/2/layout/IconVerticalSolidList"/>
    <dgm:cxn modelId="{771743E0-2DB1-4594-8E11-52AED3BF8CAF}" type="presParOf" srcId="{2D00E040-E2DC-49A4-98D3-435E90E6F877}" destId="{DF276106-59BC-4233-96D8-E69674A397E3}" srcOrd="2" destOrd="0" presId="urn:microsoft.com/office/officeart/2018/2/layout/IconVerticalSolidList"/>
    <dgm:cxn modelId="{FF26DE85-79C0-47FB-8E5C-62018617FD65}" type="presParOf" srcId="{2D00E040-E2DC-49A4-98D3-435E90E6F877}" destId="{D12243B7-A089-438C-8042-CA5FF80835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4284D-5AEB-4EF2-BB0F-50A506E823E8}">
      <dsp:nvSpPr>
        <dsp:cNvPr id="0" name=""/>
        <dsp:cNvSpPr/>
      </dsp:nvSpPr>
      <dsp:spPr>
        <a:xfrm>
          <a:off x="0" y="3844"/>
          <a:ext cx="4231481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876F5-2C2A-4EE2-A9FB-5515700E5482}">
      <dsp:nvSpPr>
        <dsp:cNvPr id="0" name=""/>
        <dsp:cNvSpPr/>
      </dsp:nvSpPr>
      <dsp:spPr>
        <a:xfrm>
          <a:off x="247725" y="188103"/>
          <a:ext cx="450409" cy="450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6F108-0A90-44CA-88EA-26833CDBB4B6}">
      <dsp:nvSpPr>
        <dsp:cNvPr id="0" name=""/>
        <dsp:cNvSpPr/>
      </dsp:nvSpPr>
      <dsp:spPr>
        <a:xfrm>
          <a:off x="945860" y="3844"/>
          <a:ext cx="3285620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Summary:</a:t>
          </a:r>
        </a:p>
      </dsp:txBody>
      <dsp:txXfrm>
        <a:off x="945860" y="3844"/>
        <a:ext cx="3285620" cy="818926"/>
      </dsp:txXfrm>
    </dsp:sp>
    <dsp:sp modelId="{0A82FA35-8CE3-4B38-94E7-5B5C4CE64CC3}">
      <dsp:nvSpPr>
        <dsp:cNvPr id="0" name=""/>
        <dsp:cNvSpPr/>
      </dsp:nvSpPr>
      <dsp:spPr>
        <a:xfrm>
          <a:off x="0" y="1027503"/>
          <a:ext cx="4231481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97B46-82B8-47CF-B4A9-619190530CC8}">
      <dsp:nvSpPr>
        <dsp:cNvPr id="0" name=""/>
        <dsp:cNvSpPr/>
      </dsp:nvSpPr>
      <dsp:spPr>
        <a:xfrm>
          <a:off x="247725" y="1211761"/>
          <a:ext cx="450409" cy="4504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261AB-EA33-4AD1-A03B-40590009B285}">
      <dsp:nvSpPr>
        <dsp:cNvPr id="0" name=""/>
        <dsp:cNvSpPr/>
      </dsp:nvSpPr>
      <dsp:spPr>
        <a:xfrm>
          <a:off x="945860" y="1027503"/>
          <a:ext cx="3285620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Addressed liquidity challenges in Tel Aviv stock market using machine learning.</a:t>
          </a:r>
        </a:p>
      </dsp:txBody>
      <dsp:txXfrm>
        <a:off x="945860" y="1027503"/>
        <a:ext cx="3285620" cy="818926"/>
      </dsp:txXfrm>
    </dsp:sp>
    <dsp:sp modelId="{198153E8-01F7-4268-9A38-A91678990332}">
      <dsp:nvSpPr>
        <dsp:cNvPr id="0" name=""/>
        <dsp:cNvSpPr/>
      </dsp:nvSpPr>
      <dsp:spPr>
        <a:xfrm>
          <a:off x="0" y="2051161"/>
          <a:ext cx="4231481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94C9F-83F0-444B-B409-0B9EF7914D5A}">
      <dsp:nvSpPr>
        <dsp:cNvPr id="0" name=""/>
        <dsp:cNvSpPr/>
      </dsp:nvSpPr>
      <dsp:spPr>
        <a:xfrm>
          <a:off x="247725" y="2235420"/>
          <a:ext cx="450409" cy="4504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9A59B-CADD-4BF5-A08C-0B5A3AF754A8}">
      <dsp:nvSpPr>
        <dsp:cNvPr id="0" name=""/>
        <dsp:cNvSpPr/>
      </dsp:nvSpPr>
      <dsp:spPr>
        <a:xfrm>
          <a:off x="945860" y="2051161"/>
          <a:ext cx="3285620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Developed tools to enhance decision-making and market efficiency.</a:t>
          </a:r>
        </a:p>
      </dsp:txBody>
      <dsp:txXfrm>
        <a:off x="945860" y="2051161"/>
        <a:ext cx="3285620" cy="818926"/>
      </dsp:txXfrm>
    </dsp:sp>
    <dsp:sp modelId="{FC9F2383-4C2D-4431-A2CE-9CC3866850C3}">
      <dsp:nvSpPr>
        <dsp:cNvPr id="0" name=""/>
        <dsp:cNvSpPr/>
      </dsp:nvSpPr>
      <dsp:spPr>
        <a:xfrm>
          <a:off x="0" y="3074820"/>
          <a:ext cx="4231481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1F623-AD7D-49AB-A6B1-3A015C06A5AC}">
      <dsp:nvSpPr>
        <dsp:cNvPr id="0" name=""/>
        <dsp:cNvSpPr/>
      </dsp:nvSpPr>
      <dsp:spPr>
        <a:xfrm>
          <a:off x="247725" y="3259078"/>
          <a:ext cx="450409" cy="4504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5B402-C089-4A43-A717-633C64AD8E83}">
      <dsp:nvSpPr>
        <dsp:cNvPr id="0" name=""/>
        <dsp:cNvSpPr/>
      </dsp:nvSpPr>
      <dsp:spPr>
        <a:xfrm>
          <a:off x="945860" y="3074820"/>
          <a:ext cx="3285620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Future Work:</a:t>
          </a:r>
        </a:p>
      </dsp:txBody>
      <dsp:txXfrm>
        <a:off x="945860" y="3074820"/>
        <a:ext cx="3285620" cy="818926"/>
      </dsp:txXfrm>
    </dsp:sp>
    <dsp:sp modelId="{E1A4E253-FAFF-4172-A58E-677CCCA00674}">
      <dsp:nvSpPr>
        <dsp:cNvPr id="0" name=""/>
        <dsp:cNvSpPr/>
      </dsp:nvSpPr>
      <dsp:spPr>
        <a:xfrm>
          <a:off x="0" y="4098478"/>
          <a:ext cx="4231481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A5974-99AA-4D11-A01D-152EA9EBDDC4}">
      <dsp:nvSpPr>
        <dsp:cNvPr id="0" name=""/>
        <dsp:cNvSpPr/>
      </dsp:nvSpPr>
      <dsp:spPr>
        <a:xfrm>
          <a:off x="247725" y="4282737"/>
          <a:ext cx="450409" cy="4504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243B7-A089-438C-8042-CA5FF8083522}">
      <dsp:nvSpPr>
        <dsp:cNvPr id="0" name=""/>
        <dsp:cNvSpPr/>
      </dsp:nvSpPr>
      <dsp:spPr>
        <a:xfrm>
          <a:off x="945860" y="4098478"/>
          <a:ext cx="3285620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Potential for further refinement of algorithms and expansion to other markets.</a:t>
          </a:r>
        </a:p>
      </dsp:txBody>
      <dsp:txXfrm>
        <a:off x="945860" y="4098478"/>
        <a:ext cx="3285620" cy="818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0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73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1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4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1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1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3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62C4EA7E-E35D-F08A-7B70-57975B8E7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358" r="-2" b="-2"/>
          <a:stretch/>
        </p:blipFill>
        <p:spPr>
          <a:xfrm>
            <a:off x="20" y="-1"/>
            <a:ext cx="914169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643467"/>
            <a:ext cx="5373505" cy="5571066"/>
          </a:xfrm>
        </p:spPr>
        <p:txBody>
          <a:bodyPr>
            <a:normAutofit/>
          </a:bodyPr>
          <a:lstStyle/>
          <a:p>
            <a:r>
              <a:rPr lang="en-US" sz="5700" dirty="0">
                <a:solidFill>
                  <a:schemeClr val="tx1"/>
                </a:solidFill>
              </a:rPr>
              <a:t>Stocks Liquidity Analysis with Machine Learning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8706" y="643467"/>
            <a:ext cx="2322694" cy="5571066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Development Finance Models &amp; Fintech</a:t>
            </a:r>
          </a:p>
          <a:p>
            <a:r>
              <a:rPr lang="en-US" sz="1700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1700" dirty="0">
                <a:solidFill>
                  <a:schemeClr val="tx1"/>
                </a:solidFill>
              </a:rPr>
              <a:t>Shani Glick</a:t>
            </a:r>
          </a:p>
          <a:p>
            <a:r>
              <a:rPr lang="en-US" sz="1700" dirty="0" err="1">
                <a:solidFill>
                  <a:schemeClr val="tx1"/>
                </a:solidFill>
              </a:rPr>
              <a:t>Liav</a:t>
            </a:r>
            <a:r>
              <a:rPr lang="en-US" sz="1700" dirty="0">
                <a:solidFill>
                  <a:schemeClr val="tx1"/>
                </a:solidFill>
              </a:rPr>
              <a:t> Siman Tov</a:t>
            </a:r>
            <a:endParaRPr lang="he-IL" sz="17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Itay Fhima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4703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ock market graph on display">
            <a:extLst>
              <a:ext uri="{FF2B5EF4-FFF2-40B4-BE49-F238E27FC236}">
                <a16:creationId xmlns:a16="http://schemas.microsoft.com/office/drawing/2014/main" id="{A241AD76-6CF1-6155-568B-6D8C737B9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2667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External Dependencies and Technologies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>
            <a:normAutofit/>
          </a:bodyPr>
          <a:lstStyle/>
          <a:p>
            <a:pPr algn="l" rtl="0"/>
            <a:r>
              <a:rPr dirty="0"/>
              <a:t>Collaboration:</a:t>
            </a:r>
          </a:p>
          <a:p>
            <a:pPr algn="l" rtl="0"/>
            <a:r>
              <a:rPr dirty="0"/>
              <a:t>• Access to real transaction data from Tel Aviv Stock Exchange.</a:t>
            </a:r>
          </a:p>
          <a:p>
            <a:pPr algn="l" rtl="0"/>
            <a:br>
              <a:rPr dirty="0"/>
            </a:br>
            <a:r>
              <a:rPr dirty="0"/>
              <a:t>Technologies:</a:t>
            </a:r>
          </a:p>
          <a:p>
            <a:pPr algn="l" rtl="0"/>
            <a:r>
              <a:rPr dirty="0"/>
              <a:t>• ML Algorithm: Python, Pandas, NumPy, Scikit-learn, TensorFlow, Seaborn, Matplotlib.</a:t>
            </a:r>
          </a:p>
          <a:p>
            <a:pPr algn="l" rtl="0"/>
            <a:r>
              <a:rPr dirty="0"/>
              <a:t>• Query Interface: SQLite, Power BI.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29012C-BB98-712B-4B39-2C5048A29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902083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76" y="2075688"/>
            <a:ext cx="5815585" cy="4023360"/>
          </a:xfrm>
        </p:spPr>
        <p:txBody>
          <a:bodyPr>
            <a:noAutofit/>
          </a:bodyPr>
          <a:lstStyle/>
          <a:p>
            <a:pPr algn="l" rtl="0"/>
            <a:r>
              <a:rPr lang="en-US" sz="1600" dirty="0"/>
              <a:t>Overview of Stock Markets:</a:t>
            </a:r>
          </a:p>
          <a:p>
            <a:pPr algn="l" rtl="0"/>
            <a:r>
              <a:rPr lang="en-US" sz="1600" dirty="0"/>
              <a:t>• Dynamic platform for buying and selling financial instruments.</a:t>
            </a:r>
          </a:p>
          <a:p>
            <a:pPr algn="l" rtl="0"/>
            <a:r>
              <a:rPr lang="en-US" sz="1600" dirty="0"/>
              <a:t>• Essential for capital formation and wealth creation.</a:t>
            </a:r>
          </a:p>
          <a:p>
            <a:pPr algn="l" rtl="0"/>
            <a:br>
              <a:rPr lang="en-US" sz="1600" dirty="0"/>
            </a:br>
            <a:r>
              <a:rPr lang="en-US" sz="1600" dirty="0"/>
              <a:t>Transaction Mechanism:</a:t>
            </a:r>
          </a:p>
          <a:p>
            <a:pPr algn="l" rtl="0"/>
            <a:r>
              <a:rPr lang="en-US" sz="1600" dirty="0"/>
              <a:t>• Orders executed through brokers and matched electronically.</a:t>
            </a:r>
          </a:p>
          <a:p>
            <a:pPr algn="l" rtl="0"/>
            <a:r>
              <a:rPr lang="en-US" sz="1600" dirty="0"/>
              <a:t>• Market orders, limit orders, and stop orders affect price and quantity.</a:t>
            </a:r>
          </a:p>
          <a:p>
            <a:pPr algn="l" rtl="0"/>
            <a:br>
              <a:rPr lang="en-US" sz="1600" dirty="0"/>
            </a:br>
            <a:r>
              <a:rPr lang="en-US" sz="1600" dirty="0"/>
              <a:t>Transaction Book:</a:t>
            </a:r>
          </a:p>
          <a:p>
            <a:pPr algn="l" rtl="0"/>
            <a:r>
              <a:rPr lang="en-US" sz="1600" dirty="0"/>
              <a:t>• Reflects supply and demand at various price levels.</a:t>
            </a:r>
          </a:p>
          <a:p>
            <a:pPr algn="l" rtl="0"/>
            <a:r>
              <a:rPr lang="en-US" sz="1600" dirty="0"/>
              <a:t>• Highest bid and lowest ask prices establish the market price.</a:t>
            </a:r>
          </a:p>
        </p:txBody>
      </p:sp>
      <p:pic>
        <p:nvPicPr>
          <p:cNvPr id="13" name="Picture 12" descr="Stock exchange numbers">
            <a:extLst>
              <a:ext uri="{FF2B5EF4-FFF2-40B4-BE49-F238E27FC236}">
                <a16:creationId xmlns:a16="http://schemas.microsoft.com/office/drawing/2014/main" id="{5563BE24-77AC-150E-CEC9-DE146D6ED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06" r="32324" b="-1"/>
          <a:stretch/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550113" cy="4023360"/>
          </a:xfrm>
        </p:spPr>
        <p:txBody>
          <a:bodyPr>
            <a:normAutofit/>
          </a:bodyPr>
          <a:lstStyle/>
          <a:p>
            <a:pPr algn="l" rtl="0"/>
            <a:r>
              <a:rPr lang="en-US" sz="1700" dirty="0"/>
              <a:t>Liquidity Challenge:</a:t>
            </a:r>
          </a:p>
          <a:p>
            <a:pPr algn="l" rtl="0"/>
            <a:r>
              <a:rPr lang="en-US" sz="1700" dirty="0"/>
              <a:t>• Tel Aviv stock market faces liquidity issues.</a:t>
            </a:r>
          </a:p>
          <a:p>
            <a:pPr algn="l" rtl="0"/>
            <a:r>
              <a:rPr lang="en-US" sz="1700" dirty="0"/>
              <a:t>• Widened margins between buying and selling prices.</a:t>
            </a:r>
          </a:p>
          <a:p>
            <a:pPr algn="l" rtl="0"/>
            <a:r>
              <a:rPr lang="en-US" sz="1700" dirty="0"/>
              <a:t>• Increased costs for buyers and sellers due to inaccurate share value reflection.</a:t>
            </a:r>
          </a:p>
          <a:p>
            <a:pPr algn="l" rtl="0"/>
            <a:br>
              <a:rPr lang="en-US" sz="1700" dirty="0"/>
            </a:br>
            <a:r>
              <a:rPr lang="en-US" sz="1700" dirty="0"/>
              <a:t>Impact:</a:t>
            </a:r>
          </a:p>
          <a:p>
            <a:pPr algn="l" rtl="0"/>
            <a:r>
              <a:rPr lang="en-US" sz="1700" dirty="0"/>
              <a:t>• Hinders transaction efficiency.</a:t>
            </a:r>
          </a:p>
          <a:p>
            <a:pPr algn="l" rtl="0"/>
            <a:r>
              <a:rPr lang="en-US" sz="1700" dirty="0"/>
              <a:t>• Deters market participants due to uncertainty and costs.</a:t>
            </a:r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92DCF55C-DFB9-3312-9543-DF178B9CD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98" r="23445" b="-1"/>
          <a:stretch/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550113" cy="4023360"/>
          </a:xfrm>
        </p:spPr>
        <p:txBody>
          <a:bodyPr>
            <a:normAutofit/>
          </a:bodyPr>
          <a:lstStyle/>
          <a:p>
            <a:pPr algn="l" rtl="0"/>
            <a:r>
              <a:rPr lang="en-US" sz="1700" dirty="0"/>
              <a:t>Primary Goal:</a:t>
            </a:r>
          </a:p>
          <a:p>
            <a:pPr algn="l" rtl="0"/>
            <a:r>
              <a:rPr lang="en-US" sz="1700" dirty="0"/>
              <a:t>• Design and implement a machine learning algorithm to predict order execution and minimize spreads.</a:t>
            </a:r>
          </a:p>
          <a:p>
            <a:pPr algn="l" rtl="0"/>
            <a:r>
              <a:rPr lang="en-US" sz="1700" dirty="0"/>
              <a:t>• Develop a user-friendly query interface for seamless data interaction.</a:t>
            </a:r>
          </a:p>
          <a:p>
            <a:pPr algn="l" rtl="0"/>
            <a:br>
              <a:rPr lang="en-US" sz="1700" dirty="0"/>
            </a:br>
            <a:r>
              <a:rPr lang="en-US" sz="1700" dirty="0"/>
              <a:t>Specific Aims:</a:t>
            </a:r>
          </a:p>
          <a:p>
            <a:pPr algn="l" rtl="0"/>
            <a:r>
              <a:rPr lang="en-US" sz="1700" dirty="0"/>
              <a:t>• Forecast optimal buying and selling times (monthly, weekly, daily, hourly).</a:t>
            </a:r>
          </a:p>
          <a:p>
            <a:pPr algn="l" rtl="0"/>
            <a:r>
              <a:rPr lang="en-US" sz="1700" dirty="0"/>
              <a:t>• Minimize the margin between transaction prices and actual share values.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8B3061A-AE06-335E-1031-21FC874D4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26" r="26204" b="-1"/>
          <a:stretch/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rPr lang="en-US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550113" cy="402336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ML Algorithm:</a:t>
            </a:r>
          </a:p>
          <a:p>
            <a:pPr algn="l" rtl="0"/>
            <a:r>
              <a:rPr lang="en-US" dirty="0"/>
              <a:t>• Investment houses, pension funds, professional traders, venture capital funds.</a:t>
            </a:r>
          </a:p>
          <a:p>
            <a:pPr algn="l" rtl="0"/>
            <a:br>
              <a:rPr lang="en-US" dirty="0"/>
            </a:br>
            <a:r>
              <a:rPr lang="en-US" dirty="0"/>
              <a:t>Query Interface:</a:t>
            </a:r>
          </a:p>
          <a:p>
            <a:pPr algn="l" rtl="0"/>
            <a:r>
              <a:rPr lang="en-US" dirty="0"/>
              <a:t>• Tel Aviv Stock Exchange employees.</a:t>
            </a:r>
          </a:p>
        </p:txBody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E6E79931-54AF-4A86-535D-4929D0A8A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85" r="32345" b="-1"/>
          <a:stretch/>
        </p:blipFill>
        <p:spPr>
          <a:xfrm>
            <a:off x="5664199" y="10"/>
            <a:ext cx="3479801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BE66B468-DBBD-0AD9-A055-841A80F1BC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l="11023" r="-2" b="-2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763328" cy="557106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Key Features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233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528" y="643467"/>
            <a:ext cx="4930584" cy="5571066"/>
          </a:xfrm>
        </p:spPr>
        <p:txBody>
          <a:bodyPr anchor="ctr">
            <a:normAutofit/>
          </a:bodyPr>
          <a:lstStyle/>
          <a:p>
            <a:pPr algn="l" rtl="0"/>
            <a:r>
              <a:rPr lang="en-US" dirty="0"/>
              <a:t>ML Algorithm:</a:t>
            </a:r>
          </a:p>
          <a:p>
            <a:pPr algn="l" rtl="0"/>
            <a:r>
              <a:rPr lang="en-US" dirty="0"/>
              <a:t>• Predicts execution of buy/sell orders based on liquidity.</a:t>
            </a:r>
          </a:p>
          <a:p>
            <a:pPr algn="l" rtl="0"/>
            <a:r>
              <a:rPr lang="en-US" dirty="0"/>
              <a:t>• Recommends optimal transaction timing to maintain minimal margin.</a:t>
            </a:r>
          </a:p>
          <a:p>
            <a:pPr algn="l" rtl="0"/>
            <a:br>
              <a:rPr lang="en-US" dirty="0"/>
            </a:br>
            <a:r>
              <a:rPr lang="en-US" dirty="0"/>
              <a:t>Query Interface:</a:t>
            </a:r>
          </a:p>
          <a:p>
            <a:pPr algn="l" rtl="0"/>
            <a:r>
              <a:rPr lang="en-US" dirty="0"/>
              <a:t>• Filters transactions by paper number, quantity, date, and time.</a:t>
            </a:r>
          </a:p>
          <a:p>
            <a:pPr algn="l" rtl="0"/>
            <a:r>
              <a:rPr lang="en-US" dirty="0"/>
              <a:t>• Queries transaction completion duration and margin from execution prices.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pwards trending chart on a screen">
            <a:extLst>
              <a:ext uri="{FF2B5EF4-FFF2-40B4-BE49-F238E27FC236}">
                <a16:creationId xmlns:a16="http://schemas.microsoft.com/office/drawing/2014/main" id="{55021AF0-4837-B169-E348-F1DE5BAA5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l="5175" r="5846" b="-2"/>
          <a:stretch/>
        </p:blipFill>
        <p:spPr>
          <a:xfrm>
            <a:off x="20" y="-1"/>
            <a:ext cx="914169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763328" cy="5571066"/>
          </a:xfrm>
        </p:spPr>
        <p:txBody>
          <a:bodyPr>
            <a:normAutofit/>
          </a:bodyPr>
          <a:lstStyle/>
          <a:p>
            <a:pPr algn="r"/>
            <a:r>
              <a:rPr lang="en-US" sz="3700"/>
              <a:t>Implementation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233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528" y="643467"/>
            <a:ext cx="4930584" cy="5571066"/>
          </a:xfrm>
        </p:spPr>
        <p:txBody>
          <a:bodyPr anchor="ctr">
            <a:normAutofit/>
          </a:bodyPr>
          <a:lstStyle/>
          <a:p>
            <a:pPr algn="l" rtl="0"/>
            <a:r>
              <a:rPr dirty="0"/>
              <a:t>Data Collection and Preprocessing:</a:t>
            </a:r>
          </a:p>
          <a:p>
            <a:pPr algn="l" rtl="0"/>
            <a:r>
              <a:rPr dirty="0"/>
              <a:t>• Download and decode daily encrypted trading data from Tel Aviv Stock Exchange API.</a:t>
            </a:r>
          </a:p>
          <a:p>
            <a:pPr algn="l" rtl="0"/>
            <a:r>
              <a:rPr dirty="0"/>
              <a:t>• Prepare data for machine learning analysis.</a:t>
            </a:r>
          </a:p>
          <a:p>
            <a:pPr algn="l" rtl="0"/>
            <a:br>
              <a:rPr dirty="0"/>
            </a:br>
            <a:r>
              <a:rPr dirty="0"/>
              <a:t>Model Development:</a:t>
            </a:r>
          </a:p>
          <a:p>
            <a:pPr algn="l" rtl="0"/>
            <a:r>
              <a:rPr dirty="0"/>
              <a:t>• Experimented with various models, Random Forest Classifier showed highest accuracy.</a:t>
            </a:r>
          </a:p>
          <a:p>
            <a:pPr algn="l" rtl="0"/>
            <a:r>
              <a:rPr dirty="0"/>
              <a:t>• Achieved over 96% accuracy despite challenges with data size and computational resources.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64199" cy="6858000"/>
          </a:xfrm>
          <a:prstGeom prst="rect">
            <a:avLst/>
          </a:prstGeom>
          <a:solidFill>
            <a:srgbClr val="2F5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05270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Visualization and Dashboard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505270" cy="402336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FFFFFF"/>
                </a:solidFill>
              </a:rPr>
              <a:t>Dashboard Components:</a:t>
            </a:r>
          </a:p>
          <a:p>
            <a:pPr algn="l" rtl="0"/>
            <a:r>
              <a:rPr lang="en-US" dirty="0">
                <a:solidFill>
                  <a:srgbClr val="FFFFFF"/>
                </a:solidFill>
              </a:rPr>
              <a:t>• Tables and graphs for daily transaction analysis.</a:t>
            </a:r>
          </a:p>
          <a:p>
            <a:pPr algn="l" rtl="0"/>
            <a:r>
              <a:rPr lang="en-US" dirty="0">
                <a:solidFill>
                  <a:srgbClr val="FFFFFF"/>
                </a:solidFill>
              </a:rPr>
              <a:t>• Metrics: Percentage of Bid-Ask Spread, Average Quoted Quantity, Average Quote Time.</a:t>
            </a:r>
          </a:p>
          <a:p>
            <a:pPr algn="l" rtl="0"/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Column Graph:</a:t>
            </a:r>
          </a:p>
          <a:p>
            <a:pPr algn="l" rtl="0"/>
            <a:r>
              <a:rPr lang="en-US" dirty="0">
                <a:solidFill>
                  <a:srgbClr val="FFFFFF"/>
                </a:solidFill>
              </a:rPr>
              <a:t>• Illustrates the relationship between minimum quoted amount and profit margin percentage.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D3849044-0EC0-8AF1-B4E0-ECAB058A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9" r="37048"/>
          <a:stretch/>
        </p:blipFill>
        <p:spPr>
          <a:xfrm>
            <a:off x="5664199" y="10"/>
            <a:ext cx="3479801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64199" cy="6858000"/>
          </a:xfrm>
          <a:prstGeom prst="rect">
            <a:avLst/>
          </a:prstGeom>
          <a:solidFill>
            <a:srgbClr val="684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05270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Insights and Learnings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505270" cy="4023360"/>
          </a:xfrm>
        </p:spPr>
        <p:txBody>
          <a:bodyPr>
            <a:normAutofit/>
          </a:bodyPr>
          <a:lstStyle/>
          <a:p>
            <a:pPr algn="l" rtl="0"/>
            <a:r>
              <a:rPr lang="en-US" sz="1900" dirty="0">
                <a:solidFill>
                  <a:srgbClr val="FFFFFF"/>
                </a:solidFill>
              </a:rPr>
              <a:t>Economic and Stock Market Understanding:</a:t>
            </a:r>
          </a:p>
          <a:p>
            <a:pPr algn="l" rtl="0"/>
            <a:r>
              <a:rPr lang="en-US" sz="1900" dirty="0">
                <a:solidFill>
                  <a:srgbClr val="FFFFFF"/>
                </a:solidFill>
              </a:rPr>
              <a:t>• Deepened knowledge of stock market transactions and economic concepts.</a:t>
            </a:r>
          </a:p>
          <a:p>
            <a:pPr algn="l" rtl="0"/>
            <a:r>
              <a:rPr lang="en-US" sz="1900" dirty="0">
                <a:solidFill>
                  <a:srgbClr val="FFFFFF"/>
                </a:solidFill>
              </a:rPr>
              <a:t>• Derived meaningful conclusions from transaction analysis.</a:t>
            </a:r>
          </a:p>
          <a:p>
            <a:pPr algn="l" rtl="0"/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Technical Skills:</a:t>
            </a:r>
          </a:p>
          <a:p>
            <a:pPr algn="l" rtl="0"/>
            <a:r>
              <a:rPr lang="en-US" sz="1900" dirty="0">
                <a:solidFill>
                  <a:srgbClr val="FFFFFF"/>
                </a:solidFill>
              </a:rPr>
              <a:t>• Developed skills in data analysis and visualization.</a:t>
            </a:r>
          </a:p>
          <a:p>
            <a:pPr algn="l" rtl="0"/>
            <a:r>
              <a:rPr lang="en-US" sz="1900" dirty="0">
                <a:solidFill>
                  <a:srgbClr val="FFFFFF"/>
                </a:solidFill>
              </a:rPr>
              <a:t>• Created a user-friendly interface for presenting findings.</a:t>
            </a:r>
          </a:p>
        </p:txBody>
      </p:sp>
      <p:pic>
        <p:nvPicPr>
          <p:cNvPr id="5" name="Picture 4" descr="Digital financial graphs in 3D">
            <a:extLst>
              <a:ext uri="{FF2B5EF4-FFF2-40B4-BE49-F238E27FC236}">
                <a16:creationId xmlns:a16="http://schemas.microsoft.com/office/drawing/2014/main" id="{C1751F71-60BF-6EBC-6AB0-A42892F60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72" r="17476" b="-2"/>
          <a:stretch/>
        </p:blipFill>
        <p:spPr>
          <a:xfrm>
            <a:off x="5664199" y="10"/>
            <a:ext cx="3479801" cy="68579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</TotalTime>
  <Words>556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Stocks Liquidity Analysis with Machine Learning Models</vt:lpstr>
      <vt:lpstr>Background</vt:lpstr>
      <vt:lpstr>Problem Description</vt:lpstr>
      <vt:lpstr>Project Objective</vt:lpstr>
      <vt:lpstr>Target Audience</vt:lpstr>
      <vt:lpstr>Key Features</vt:lpstr>
      <vt:lpstr>Implementation</vt:lpstr>
      <vt:lpstr>Data Visualization and Dashboard</vt:lpstr>
      <vt:lpstr>Insights and Learnings</vt:lpstr>
      <vt:lpstr>External Dependencies and Technologies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 Liquidity Analysis with Machine Learning Models</dc:title>
  <dc:subject/>
  <dc:creator/>
  <cp:keywords/>
  <dc:description>generated using python-pptx</dc:description>
  <cp:lastModifiedBy>Itay Fima</cp:lastModifiedBy>
  <cp:revision>2</cp:revision>
  <dcterms:created xsi:type="dcterms:W3CDTF">2013-01-27T09:14:16Z</dcterms:created>
  <dcterms:modified xsi:type="dcterms:W3CDTF">2024-06-16T13:26:01Z</dcterms:modified>
  <cp:category/>
</cp:coreProperties>
</file>