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  <p:sldId id="264" r:id="rId9"/>
    <p:sldId id="263" r:id="rId10"/>
    <p:sldId id="266" r:id="rId11"/>
    <p:sldId id="265" r:id="rId12"/>
    <p:sldId id="267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858" autoAdjust="0"/>
    <p:restoredTop sz="94660"/>
  </p:normalViewPr>
  <p:slideViewPr>
    <p:cSldViewPr>
      <p:cViewPr varScale="1">
        <p:scale>
          <a:sx n="113" d="100"/>
          <a:sy n="113" d="100"/>
        </p:scale>
        <p:origin x="-8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27/12/2017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27/12/2017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27/12/2017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27/12/2017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27/12/2017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27/12/2017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27/12/2017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27/12/2017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27/12/2017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27/12/2017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27/12/2017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27/12/2017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3600" dirty="0" smtClean="0"/>
              <a:t>Suivi des prélèvements microbiologiques d’environnement de l’unité de préparation de nutrition parentérale</a:t>
            </a:r>
            <a:endParaRPr lang="fr-FR" sz="36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T. </a:t>
            </a:r>
            <a:r>
              <a:rPr lang="fr-FR" dirty="0" err="1" smtClean="0"/>
              <a:t>Liautaud</a:t>
            </a:r>
            <a:endParaRPr lang="fr-FR" dirty="0" smtClean="0"/>
          </a:p>
          <a:p>
            <a:r>
              <a:rPr lang="fr-FR" dirty="0" smtClean="0"/>
              <a:t>DU </a:t>
            </a:r>
            <a:r>
              <a:rPr lang="fr-FR" dirty="0" err="1" smtClean="0"/>
              <a:t>Bioinformatique</a:t>
            </a:r>
            <a:endParaRPr lang="fr-FR" dirty="0" smtClean="0"/>
          </a:p>
          <a:p>
            <a:r>
              <a:rPr lang="fr-FR" dirty="0" smtClean="0"/>
              <a:t>I. </a:t>
            </a:r>
            <a:r>
              <a:rPr lang="fr-FR" dirty="0" err="1" smtClean="0"/>
              <a:t>Nicolis</a:t>
            </a:r>
            <a:r>
              <a:rPr lang="fr-FR" dirty="0" smtClean="0"/>
              <a:t> – Université Paris-Descartes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0294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Table des jours de prélèvement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6688585"/>
              </p:ext>
            </p:extLst>
          </p:nvPr>
        </p:nvGraphicFramePr>
        <p:xfrm>
          <a:off x="64604" y="1418416"/>
          <a:ext cx="897189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1392"/>
                <a:gridCol w="1435603"/>
                <a:gridCol w="1435603"/>
                <a:gridCol w="1864166"/>
                <a:gridCol w="1007040"/>
                <a:gridCol w="1098087"/>
              </a:tblGrid>
              <a:tr h="427166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Etiquette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Nom de variable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Type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Table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Clé </a:t>
                      </a:r>
                    </a:p>
                    <a:p>
                      <a:r>
                        <a:rPr lang="fr-FR" sz="1200" dirty="0" smtClean="0"/>
                        <a:t>primaire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Clé étrangère</a:t>
                      </a:r>
                      <a:endParaRPr lang="fr-FR" sz="1200" dirty="0"/>
                    </a:p>
                  </a:txBody>
                  <a:tcPr/>
                </a:tc>
              </a:tr>
              <a:tr h="256300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Jour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Jour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 smtClean="0"/>
                        <a:t>Text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 smtClean="0"/>
                        <a:t>Jours_prelev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ID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N/A</a:t>
                      </a:r>
                      <a:endParaRPr lang="fr-FR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2495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Table du planning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0590610"/>
              </p:ext>
            </p:extLst>
          </p:nvPr>
        </p:nvGraphicFramePr>
        <p:xfrm>
          <a:off x="64604" y="1556792"/>
          <a:ext cx="889988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7036"/>
                <a:gridCol w="1224136"/>
                <a:gridCol w="864096"/>
                <a:gridCol w="1296144"/>
                <a:gridCol w="2232248"/>
                <a:gridCol w="2016224"/>
              </a:tblGrid>
              <a:tr h="640080">
                <a:tc>
                  <a:txBody>
                    <a:bodyPr/>
                    <a:lstStyle/>
                    <a:p>
                      <a:r>
                        <a:rPr lang="fr-FR" dirty="0" smtClean="0"/>
                        <a:t>Etiquette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Nom de variable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Type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Table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Clé </a:t>
                      </a:r>
                    </a:p>
                    <a:p>
                      <a:r>
                        <a:rPr lang="fr-FR" dirty="0" smtClean="0"/>
                        <a:t>primaire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Clé étrangère</a:t>
                      </a:r>
                      <a:endParaRPr lang="fr-FR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Jour_prelev</a:t>
                      </a:r>
                      <a:r>
                        <a:rPr lang="fr-FR" dirty="0" smtClean="0"/>
                        <a:t>(ID)</a:t>
                      </a:r>
                    </a:p>
                    <a:p>
                      <a:r>
                        <a:rPr lang="fr-FR" dirty="0" smtClean="0"/>
                        <a:t>Points-</a:t>
                      </a:r>
                      <a:r>
                        <a:rPr lang="fr-FR" dirty="0" err="1" smtClean="0"/>
                        <a:t>prelev</a:t>
                      </a:r>
                      <a:r>
                        <a:rPr lang="fr-FR" dirty="0" smtClean="0"/>
                        <a:t>(ID)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0484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Resultats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0403611"/>
              </p:ext>
            </p:extLst>
          </p:nvPr>
        </p:nvGraphicFramePr>
        <p:xfrm>
          <a:off x="64604" y="1556792"/>
          <a:ext cx="8899884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286"/>
                <a:gridCol w="1168974"/>
                <a:gridCol w="1152128"/>
                <a:gridCol w="1152128"/>
                <a:gridCol w="1080120"/>
                <a:gridCol w="2232248"/>
              </a:tblGrid>
              <a:tr h="640080">
                <a:tc>
                  <a:txBody>
                    <a:bodyPr/>
                    <a:lstStyle/>
                    <a:p>
                      <a:r>
                        <a:rPr lang="fr-FR" dirty="0" smtClean="0"/>
                        <a:t>Etiquette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Nom de variable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Type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Table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Clé </a:t>
                      </a:r>
                    </a:p>
                    <a:p>
                      <a:r>
                        <a:rPr lang="fr-FR" dirty="0" smtClean="0"/>
                        <a:t>primaire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Clé étrangère</a:t>
                      </a:r>
                      <a:endParaRPr lang="fr-FR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Prelevement</a:t>
                      </a:r>
                      <a:r>
                        <a:rPr lang="fr-FR" dirty="0" smtClean="0"/>
                        <a:t> fait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Fait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Bool</a:t>
                      </a:r>
                      <a:endParaRPr lang="fr-FR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fr-FR" dirty="0" err="1" smtClean="0"/>
                        <a:t>Resultats</a:t>
                      </a:r>
                      <a:endParaRPr lang="fr-FR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fr-FR" dirty="0" smtClean="0"/>
                        <a:t>ID</a:t>
                      </a:r>
                      <a:endParaRPr lang="fr-FR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fr-FR" dirty="0" err="1" smtClean="0"/>
                        <a:t>Jour_prelev</a:t>
                      </a:r>
                      <a:r>
                        <a:rPr lang="fr-FR" dirty="0" smtClean="0"/>
                        <a:t>(ID)</a:t>
                      </a:r>
                    </a:p>
                    <a:p>
                      <a:r>
                        <a:rPr lang="fr-FR" dirty="0" smtClean="0"/>
                        <a:t>Points-</a:t>
                      </a:r>
                      <a:r>
                        <a:rPr lang="fr-FR" dirty="0" err="1" smtClean="0"/>
                        <a:t>prelev</a:t>
                      </a:r>
                      <a:r>
                        <a:rPr lang="fr-FR" dirty="0" smtClean="0"/>
                        <a:t>(ID)</a:t>
                      </a:r>
                    </a:p>
                    <a:p>
                      <a:endParaRPr lang="fr-FR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fr-FR" dirty="0" smtClean="0"/>
                        <a:t>Date prélèvement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mtClean="0"/>
                        <a:t>Date_prel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Datetime</a:t>
                      </a:r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Resultat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Resultat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Integer</a:t>
                      </a:r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fr-FR" dirty="0" smtClean="0"/>
                        <a:t>Date résultat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Date_res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Datetime</a:t>
                      </a:r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4669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201692"/>
            <a:ext cx="7704855" cy="631767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ERD (</a:t>
            </a:r>
            <a:r>
              <a:rPr lang="fr-FR" dirty="0" err="1" smtClean="0"/>
              <a:t>Entity</a:t>
            </a:r>
            <a:r>
              <a:rPr lang="fr-FR" dirty="0" smtClean="0"/>
              <a:t> Relationship </a:t>
            </a:r>
            <a:r>
              <a:rPr lang="fr-FR" dirty="0" err="1" smtClean="0"/>
              <a:t>Diagram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2517111" y="1366169"/>
            <a:ext cx="1908050" cy="369332"/>
          </a:xfrm>
          <a:prstGeom prst="rect">
            <a:avLst/>
          </a:prstGeom>
          <a:solidFill>
            <a:srgbClr val="FFFD78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Disp_prelev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79512" y="2574525"/>
            <a:ext cx="1440954" cy="369332"/>
          </a:xfrm>
          <a:prstGeom prst="rect">
            <a:avLst/>
          </a:prstGeom>
          <a:solidFill>
            <a:srgbClr val="FFFD78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Class_limites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5897500" y="1268760"/>
            <a:ext cx="2005597" cy="369332"/>
          </a:xfrm>
          <a:prstGeom prst="rect">
            <a:avLst/>
          </a:prstGeom>
          <a:solidFill>
            <a:srgbClr val="FFFD78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Jours_prelev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6364667" y="3951799"/>
            <a:ext cx="1120440" cy="369332"/>
          </a:xfrm>
          <a:prstGeom prst="rect">
            <a:avLst/>
          </a:prstGeom>
          <a:solidFill>
            <a:srgbClr val="FFFD78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Resultats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2428263" y="2565608"/>
            <a:ext cx="2085747" cy="369332"/>
          </a:xfrm>
          <a:prstGeom prst="rect">
            <a:avLst/>
          </a:prstGeom>
          <a:solidFill>
            <a:srgbClr val="FFFD78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Points_prelev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6292165" y="2542162"/>
            <a:ext cx="1224136" cy="369332"/>
          </a:xfrm>
          <a:prstGeom prst="rect">
            <a:avLst/>
          </a:prstGeom>
          <a:solidFill>
            <a:srgbClr val="FFFD78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Planning</a:t>
            </a:r>
            <a:endParaRPr lang="fr-FR" dirty="0"/>
          </a:p>
        </p:txBody>
      </p:sp>
      <p:grpSp>
        <p:nvGrpSpPr>
          <p:cNvPr id="11" name="Groupe 10"/>
          <p:cNvGrpSpPr/>
          <p:nvPr/>
        </p:nvGrpSpPr>
        <p:grpSpPr>
          <a:xfrm>
            <a:off x="1620466" y="2649352"/>
            <a:ext cx="807797" cy="285588"/>
            <a:chOff x="1504603" y="2861980"/>
            <a:chExt cx="951807" cy="201844"/>
          </a:xfrm>
        </p:grpSpPr>
        <p:cxnSp>
          <p:nvCxnSpPr>
            <p:cNvPr id="18" name="Connecteur droit 17"/>
            <p:cNvCxnSpPr/>
            <p:nvPr/>
          </p:nvCxnSpPr>
          <p:spPr>
            <a:xfrm flipH="1">
              <a:off x="1504603" y="2962902"/>
              <a:ext cx="95180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/>
            <p:cNvCxnSpPr/>
            <p:nvPr/>
          </p:nvCxnSpPr>
          <p:spPr>
            <a:xfrm flipV="1">
              <a:off x="2303586" y="2870571"/>
              <a:ext cx="152824" cy="9233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/>
            <p:cNvCxnSpPr/>
            <p:nvPr/>
          </p:nvCxnSpPr>
          <p:spPr>
            <a:xfrm>
              <a:off x="2292101" y="2962903"/>
              <a:ext cx="164309" cy="9233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60"/>
            <p:cNvCxnSpPr/>
            <p:nvPr/>
          </p:nvCxnSpPr>
          <p:spPr>
            <a:xfrm flipH="1" flipV="1">
              <a:off x="1597213" y="2861980"/>
              <a:ext cx="4157" cy="20184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/>
            <p:cNvCxnSpPr/>
            <p:nvPr/>
          </p:nvCxnSpPr>
          <p:spPr>
            <a:xfrm flipH="1" flipV="1">
              <a:off x="1645982" y="2861980"/>
              <a:ext cx="4157" cy="20184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ZoneTexte 36"/>
          <p:cNvSpPr txBox="1"/>
          <p:nvPr/>
        </p:nvSpPr>
        <p:spPr>
          <a:xfrm>
            <a:off x="2464884" y="3732742"/>
            <a:ext cx="2012504" cy="369332"/>
          </a:xfrm>
          <a:prstGeom prst="rect">
            <a:avLst/>
          </a:prstGeom>
          <a:solidFill>
            <a:srgbClr val="FFFD78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Lieux_prelev</a:t>
            </a:r>
            <a:endParaRPr lang="fr-FR" dirty="0"/>
          </a:p>
        </p:txBody>
      </p:sp>
      <p:grpSp>
        <p:nvGrpSpPr>
          <p:cNvPr id="38" name="Groupe 37"/>
          <p:cNvGrpSpPr/>
          <p:nvPr/>
        </p:nvGrpSpPr>
        <p:grpSpPr>
          <a:xfrm rot="5400000">
            <a:off x="3067237" y="2002748"/>
            <a:ext cx="807797" cy="285588"/>
            <a:chOff x="1504603" y="2861980"/>
            <a:chExt cx="951807" cy="201844"/>
          </a:xfrm>
        </p:grpSpPr>
        <p:cxnSp>
          <p:nvCxnSpPr>
            <p:cNvPr id="39" name="Connecteur droit 38"/>
            <p:cNvCxnSpPr/>
            <p:nvPr/>
          </p:nvCxnSpPr>
          <p:spPr>
            <a:xfrm flipH="1">
              <a:off x="1504603" y="2962902"/>
              <a:ext cx="95180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/>
            <p:cNvCxnSpPr/>
            <p:nvPr/>
          </p:nvCxnSpPr>
          <p:spPr>
            <a:xfrm flipV="1">
              <a:off x="2303586" y="2870571"/>
              <a:ext cx="152824" cy="9233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/>
            <p:cNvCxnSpPr/>
            <p:nvPr/>
          </p:nvCxnSpPr>
          <p:spPr>
            <a:xfrm>
              <a:off x="2292101" y="2962903"/>
              <a:ext cx="164309" cy="9233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/>
            <p:cNvCxnSpPr/>
            <p:nvPr/>
          </p:nvCxnSpPr>
          <p:spPr>
            <a:xfrm flipH="1" flipV="1">
              <a:off x="1597213" y="2861980"/>
              <a:ext cx="4157" cy="20184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/>
            <p:cNvCxnSpPr/>
            <p:nvPr/>
          </p:nvCxnSpPr>
          <p:spPr>
            <a:xfrm flipH="1" flipV="1">
              <a:off x="1645982" y="2861980"/>
              <a:ext cx="4157" cy="20184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e 43"/>
          <p:cNvGrpSpPr/>
          <p:nvPr/>
        </p:nvGrpSpPr>
        <p:grpSpPr>
          <a:xfrm rot="16200000">
            <a:off x="3075290" y="3186049"/>
            <a:ext cx="807797" cy="285588"/>
            <a:chOff x="1504603" y="2861980"/>
            <a:chExt cx="951807" cy="201844"/>
          </a:xfrm>
        </p:grpSpPr>
        <p:cxnSp>
          <p:nvCxnSpPr>
            <p:cNvPr id="45" name="Connecteur droit 44"/>
            <p:cNvCxnSpPr/>
            <p:nvPr/>
          </p:nvCxnSpPr>
          <p:spPr>
            <a:xfrm flipH="1">
              <a:off x="1504603" y="2962902"/>
              <a:ext cx="95180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/>
            <p:cNvCxnSpPr/>
            <p:nvPr/>
          </p:nvCxnSpPr>
          <p:spPr>
            <a:xfrm flipV="1">
              <a:off x="2303586" y="2870571"/>
              <a:ext cx="152824" cy="9233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/>
            <p:cNvCxnSpPr/>
            <p:nvPr/>
          </p:nvCxnSpPr>
          <p:spPr>
            <a:xfrm>
              <a:off x="2292101" y="2962903"/>
              <a:ext cx="164309" cy="9233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/>
            <p:cNvCxnSpPr/>
            <p:nvPr/>
          </p:nvCxnSpPr>
          <p:spPr>
            <a:xfrm flipH="1" flipV="1">
              <a:off x="1597213" y="2861980"/>
              <a:ext cx="4157" cy="20184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/>
            <p:cNvCxnSpPr/>
            <p:nvPr/>
          </p:nvCxnSpPr>
          <p:spPr>
            <a:xfrm flipH="1" flipV="1">
              <a:off x="1645982" y="2861980"/>
              <a:ext cx="4157" cy="20184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e 50"/>
          <p:cNvGrpSpPr/>
          <p:nvPr/>
        </p:nvGrpSpPr>
        <p:grpSpPr>
          <a:xfrm>
            <a:off x="4514009" y="2593636"/>
            <a:ext cx="1778156" cy="285588"/>
            <a:chOff x="1504603" y="2861980"/>
            <a:chExt cx="951807" cy="201844"/>
          </a:xfrm>
        </p:grpSpPr>
        <p:cxnSp>
          <p:nvCxnSpPr>
            <p:cNvPr id="53" name="Connecteur droit 52"/>
            <p:cNvCxnSpPr/>
            <p:nvPr/>
          </p:nvCxnSpPr>
          <p:spPr>
            <a:xfrm flipH="1">
              <a:off x="1504603" y="2962902"/>
              <a:ext cx="95180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/>
            <p:cNvCxnSpPr/>
            <p:nvPr/>
          </p:nvCxnSpPr>
          <p:spPr>
            <a:xfrm flipV="1">
              <a:off x="2303586" y="2870571"/>
              <a:ext cx="152824" cy="9233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/>
            <p:cNvCxnSpPr/>
            <p:nvPr/>
          </p:nvCxnSpPr>
          <p:spPr>
            <a:xfrm>
              <a:off x="2292101" y="2962903"/>
              <a:ext cx="164309" cy="9233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/>
            <p:cNvCxnSpPr/>
            <p:nvPr/>
          </p:nvCxnSpPr>
          <p:spPr>
            <a:xfrm flipH="1" flipV="1">
              <a:off x="1597213" y="2861980"/>
              <a:ext cx="4157" cy="20184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/>
            <p:cNvCxnSpPr/>
            <p:nvPr/>
          </p:nvCxnSpPr>
          <p:spPr>
            <a:xfrm flipH="1" flipV="1">
              <a:off x="1645982" y="2861980"/>
              <a:ext cx="4157" cy="20184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e 61"/>
          <p:cNvGrpSpPr/>
          <p:nvPr/>
        </p:nvGrpSpPr>
        <p:grpSpPr>
          <a:xfrm rot="5400000">
            <a:off x="6469217" y="1926380"/>
            <a:ext cx="911350" cy="334775"/>
            <a:chOff x="1504603" y="2861980"/>
            <a:chExt cx="951807" cy="201844"/>
          </a:xfrm>
        </p:grpSpPr>
        <p:cxnSp>
          <p:nvCxnSpPr>
            <p:cNvPr id="63" name="Connecteur droit 62"/>
            <p:cNvCxnSpPr/>
            <p:nvPr/>
          </p:nvCxnSpPr>
          <p:spPr>
            <a:xfrm flipH="1">
              <a:off x="1504603" y="2962902"/>
              <a:ext cx="95180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68"/>
            <p:cNvCxnSpPr/>
            <p:nvPr/>
          </p:nvCxnSpPr>
          <p:spPr>
            <a:xfrm flipV="1">
              <a:off x="2303586" y="2870571"/>
              <a:ext cx="152824" cy="9233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/>
            <p:cNvCxnSpPr/>
            <p:nvPr/>
          </p:nvCxnSpPr>
          <p:spPr>
            <a:xfrm>
              <a:off x="2292101" y="2962903"/>
              <a:ext cx="164309" cy="9233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/>
            <p:cNvCxnSpPr/>
            <p:nvPr/>
          </p:nvCxnSpPr>
          <p:spPr>
            <a:xfrm flipH="1" flipV="1">
              <a:off x="1597213" y="2861980"/>
              <a:ext cx="4157" cy="20184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/>
            <p:nvPr/>
          </p:nvCxnSpPr>
          <p:spPr>
            <a:xfrm flipH="1" flipV="1">
              <a:off x="1645982" y="2861980"/>
              <a:ext cx="4157" cy="20184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e 73"/>
          <p:cNvGrpSpPr/>
          <p:nvPr/>
        </p:nvGrpSpPr>
        <p:grpSpPr>
          <a:xfrm rot="5400000">
            <a:off x="6418982" y="3264260"/>
            <a:ext cx="1040306" cy="334775"/>
            <a:chOff x="1504603" y="2861980"/>
            <a:chExt cx="951807" cy="201844"/>
          </a:xfrm>
        </p:grpSpPr>
        <p:cxnSp>
          <p:nvCxnSpPr>
            <p:cNvPr id="75" name="Connecteur droit 74"/>
            <p:cNvCxnSpPr/>
            <p:nvPr/>
          </p:nvCxnSpPr>
          <p:spPr>
            <a:xfrm flipH="1">
              <a:off x="1504603" y="2962902"/>
              <a:ext cx="95180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75"/>
            <p:cNvCxnSpPr/>
            <p:nvPr/>
          </p:nvCxnSpPr>
          <p:spPr>
            <a:xfrm flipV="1">
              <a:off x="2303586" y="2870571"/>
              <a:ext cx="152824" cy="9233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>
              <a:off x="2292101" y="2962903"/>
              <a:ext cx="164309" cy="9233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/>
            <p:nvPr/>
          </p:nvCxnSpPr>
          <p:spPr>
            <a:xfrm flipH="1" flipV="1">
              <a:off x="1597213" y="2861980"/>
              <a:ext cx="4157" cy="20184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/>
            <p:cNvCxnSpPr/>
            <p:nvPr/>
          </p:nvCxnSpPr>
          <p:spPr>
            <a:xfrm flipH="1" flipV="1">
              <a:off x="1645982" y="2861980"/>
              <a:ext cx="4157" cy="20184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485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ERM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5268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Masques de saisie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506978" y="3747519"/>
            <a:ext cx="4968553" cy="2088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711533" y="3819528"/>
            <a:ext cx="1320367" cy="27699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solidFill>
                  <a:schemeClr val="bg1"/>
                </a:solidFill>
              </a:rPr>
              <a:t>Jour_prelevement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282957" y="3819527"/>
            <a:ext cx="1456850" cy="27699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solidFill>
                  <a:schemeClr val="bg1"/>
                </a:solidFill>
              </a:rPr>
              <a:t>Date_prelevement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683642" y="4611615"/>
            <a:ext cx="660183" cy="27699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Point x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683642" y="5035578"/>
            <a:ext cx="660183" cy="27699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Point y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208613" y="4251575"/>
            <a:ext cx="1064027" cy="27699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solidFill>
                  <a:schemeClr val="bg1"/>
                </a:solidFill>
              </a:rPr>
              <a:t>Date_resultat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4438208" y="4251574"/>
            <a:ext cx="722924" cy="27699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solidFill>
                  <a:schemeClr val="bg1"/>
                </a:solidFill>
              </a:rPr>
              <a:t>Resultat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5343867" y="4251573"/>
            <a:ext cx="572975" cy="27699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Limite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448135" y="4653135"/>
            <a:ext cx="660183" cy="27699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448135" y="5035577"/>
            <a:ext cx="660183" cy="27699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4468403" y="4653135"/>
            <a:ext cx="660183" cy="27699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4468403" y="5035577"/>
            <a:ext cx="660183" cy="27699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5319184" y="4653135"/>
            <a:ext cx="660183" cy="27699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5319184" y="5035577"/>
            <a:ext cx="660183" cy="27699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527105" y="1340768"/>
            <a:ext cx="3476943" cy="2088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1731660" y="1412777"/>
            <a:ext cx="1320367" cy="27699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solidFill>
                  <a:schemeClr val="bg1"/>
                </a:solidFill>
              </a:rPr>
              <a:t>Jour_prelevement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3303084" y="1412776"/>
            <a:ext cx="1456850" cy="27699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solidFill>
                  <a:schemeClr val="bg1"/>
                </a:solidFill>
              </a:rPr>
              <a:t>Date_prelevement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1703769" y="2204864"/>
            <a:ext cx="660183" cy="27699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Point x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1703769" y="2628827"/>
            <a:ext cx="660183" cy="27699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Point y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1703769" y="3036487"/>
            <a:ext cx="660183" cy="27699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Point z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2555392" y="1844824"/>
            <a:ext cx="892743" cy="27699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Prélevé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40" name="Ellipse 39"/>
          <p:cNvSpPr/>
          <p:nvPr/>
        </p:nvSpPr>
        <p:spPr>
          <a:xfrm>
            <a:off x="2690732" y="2274113"/>
            <a:ext cx="141193" cy="138500"/>
          </a:xfrm>
          <a:prstGeom prst="ellipse">
            <a:avLst/>
          </a:prstGeom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1" name="Ellipse 40"/>
          <p:cNvSpPr/>
          <p:nvPr/>
        </p:nvSpPr>
        <p:spPr>
          <a:xfrm>
            <a:off x="2690732" y="2698076"/>
            <a:ext cx="141193" cy="138500"/>
          </a:xfrm>
          <a:prstGeom prst="ellipse">
            <a:avLst/>
          </a:prstGeom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42" name="Ellipse 41"/>
          <p:cNvSpPr/>
          <p:nvPr/>
        </p:nvSpPr>
        <p:spPr>
          <a:xfrm>
            <a:off x="2690732" y="3105736"/>
            <a:ext cx="141193" cy="138500"/>
          </a:xfrm>
          <a:prstGeom prst="ellipse">
            <a:avLst/>
          </a:prstGeom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43" name="Ellipse 42"/>
          <p:cNvSpPr/>
          <p:nvPr/>
        </p:nvSpPr>
        <p:spPr>
          <a:xfrm>
            <a:off x="2727254" y="2310740"/>
            <a:ext cx="70596" cy="69250"/>
          </a:xfrm>
          <a:prstGeom prst="ellipse">
            <a:avLst/>
          </a:prstGeom>
          <a:solidFill>
            <a:srgbClr val="FFFF00"/>
          </a:solidFill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4" name="Ellipse 43"/>
          <p:cNvSpPr/>
          <p:nvPr/>
        </p:nvSpPr>
        <p:spPr>
          <a:xfrm>
            <a:off x="2727248" y="2734321"/>
            <a:ext cx="70596" cy="69250"/>
          </a:xfrm>
          <a:prstGeom prst="ellipse">
            <a:avLst/>
          </a:prstGeom>
          <a:solidFill>
            <a:srgbClr val="FFFF00"/>
          </a:solidFill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1693861" y="5445224"/>
            <a:ext cx="660183" cy="27699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Point z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3450120" y="5445224"/>
            <a:ext cx="1018283" cy="27699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Non prélevé</a:t>
            </a:r>
            <a:endParaRPr lang="fr-F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059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Saisie des prélèvements</a:t>
            </a:r>
          </a:p>
          <a:p>
            <a:r>
              <a:rPr lang="fr-FR" dirty="0" smtClean="0"/>
              <a:t>Saisie des résultats</a:t>
            </a:r>
          </a:p>
          <a:p>
            <a:r>
              <a:rPr lang="fr-FR" dirty="0" smtClean="0"/>
              <a:t>Affichage sur image ?</a:t>
            </a:r>
          </a:p>
          <a:p>
            <a:r>
              <a:rPr lang="fr-FR" dirty="0" smtClean="0"/>
              <a:t>Extraction des données</a:t>
            </a:r>
          </a:p>
          <a:p>
            <a:r>
              <a:rPr lang="fr-FR" dirty="0" smtClean="0"/>
              <a:t>Graphiques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3736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/>
              <a:t>Dispositif </a:t>
            </a:r>
            <a:r>
              <a:rPr lang="fr-FR" sz="2400" dirty="0"/>
              <a:t>de prélèvement</a:t>
            </a:r>
          </a:p>
          <a:p>
            <a:pPr lvl="1"/>
            <a:r>
              <a:rPr lang="fr-FR" sz="2000" dirty="0"/>
              <a:t>Écouvillon</a:t>
            </a:r>
          </a:p>
          <a:p>
            <a:pPr lvl="1"/>
            <a:r>
              <a:rPr lang="fr-FR" sz="2000" dirty="0"/>
              <a:t>Boite de Pétri</a:t>
            </a:r>
          </a:p>
          <a:p>
            <a:pPr lvl="1"/>
            <a:r>
              <a:rPr lang="fr-FR" sz="2000" dirty="0" err="1"/>
              <a:t>Biocollecteur</a:t>
            </a:r>
            <a:r>
              <a:rPr lang="fr-FR" sz="2000" dirty="0"/>
              <a:t> </a:t>
            </a:r>
            <a:r>
              <a:rPr lang="fr-FR" sz="2000" dirty="0" err="1"/>
              <a:t>Sampl’R</a:t>
            </a:r>
            <a:endParaRPr lang="fr-FR" sz="2000" dirty="0"/>
          </a:p>
          <a:p>
            <a:pPr lvl="1"/>
            <a:r>
              <a:rPr lang="fr-FR" sz="2000" dirty="0" err="1" smtClean="0"/>
              <a:t>Countact</a:t>
            </a:r>
            <a:endParaRPr lang="fr-FR" sz="2000" dirty="0" smtClean="0"/>
          </a:p>
          <a:p>
            <a:r>
              <a:rPr lang="fr-FR" sz="2400" dirty="0" smtClean="0"/>
              <a:t>Limites par classe selon BPP (UFC)</a:t>
            </a:r>
          </a:p>
          <a:p>
            <a:pPr lvl="1"/>
            <a:r>
              <a:rPr lang="fr-FR" sz="1600" dirty="0" smtClean="0"/>
              <a:t>Classe A : </a:t>
            </a:r>
          </a:p>
          <a:p>
            <a:pPr lvl="2"/>
            <a:r>
              <a:rPr lang="fr-FR" sz="1200" dirty="0"/>
              <a:t>Air : &lt;1</a:t>
            </a:r>
          </a:p>
          <a:p>
            <a:pPr lvl="2"/>
            <a:r>
              <a:rPr lang="fr-FR" sz="1200" dirty="0"/>
              <a:t>Surface :  &lt;1</a:t>
            </a:r>
          </a:p>
          <a:p>
            <a:pPr lvl="2"/>
            <a:r>
              <a:rPr lang="fr-FR" sz="1200" dirty="0" smtClean="0"/>
              <a:t>Gants  : &lt;1</a:t>
            </a:r>
          </a:p>
          <a:p>
            <a:pPr lvl="1"/>
            <a:r>
              <a:rPr lang="fr-FR" sz="1600" dirty="0" smtClean="0"/>
              <a:t>Classe D : </a:t>
            </a:r>
          </a:p>
          <a:p>
            <a:pPr lvl="2"/>
            <a:r>
              <a:rPr lang="fr-FR" sz="1200" dirty="0"/>
              <a:t>Air :  &lt;100</a:t>
            </a:r>
          </a:p>
          <a:p>
            <a:pPr lvl="2"/>
            <a:r>
              <a:rPr lang="fr-FR" sz="1200" dirty="0" smtClean="0"/>
              <a:t>Surface : &lt; 50</a:t>
            </a:r>
          </a:p>
          <a:p>
            <a:pPr lvl="1"/>
            <a:endParaRPr lang="fr-FR" sz="16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5851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sz="2400" dirty="0" smtClean="0"/>
              <a:t>Points </a:t>
            </a:r>
            <a:r>
              <a:rPr lang="fr-FR" sz="2400" dirty="0"/>
              <a:t>de </a:t>
            </a:r>
            <a:r>
              <a:rPr lang="fr-FR" sz="2400" dirty="0" smtClean="0"/>
              <a:t>prélèvement</a:t>
            </a:r>
          </a:p>
          <a:p>
            <a:pPr lvl="1"/>
            <a:r>
              <a:rPr lang="fr-FR" sz="2000" dirty="0" smtClean="0"/>
              <a:t>Isolateur – classe A</a:t>
            </a:r>
          </a:p>
          <a:p>
            <a:pPr lvl="2"/>
            <a:r>
              <a:rPr lang="fr-FR" sz="1600" dirty="0" smtClean="0"/>
              <a:t>Zone de travail</a:t>
            </a:r>
          </a:p>
          <a:p>
            <a:pPr lvl="3"/>
            <a:r>
              <a:rPr lang="fr-FR" sz="1200" dirty="0" smtClean="0"/>
              <a:t>Gants – </a:t>
            </a:r>
            <a:r>
              <a:rPr lang="fr-FR" sz="1200" dirty="0" err="1" smtClean="0"/>
              <a:t>Countact</a:t>
            </a:r>
            <a:endParaRPr lang="fr-FR" sz="1200" dirty="0" smtClean="0"/>
          </a:p>
          <a:p>
            <a:pPr lvl="3"/>
            <a:r>
              <a:rPr lang="fr-FR" sz="1200" dirty="0" smtClean="0"/>
              <a:t>Manchettes - Ecouvillons</a:t>
            </a:r>
          </a:p>
          <a:p>
            <a:pPr lvl="3"/>
            <a:r>
              <a:rPr lang="fr-FR" sz="1200" dirty="0" smtClean="0"/>
              <a:t>Air - Pétri</a:t>
            </a:r>
          </a:p>
          <a:p>
            <a:pPr lvl="3"/>
            <a:r>
              <a:rPr lang="fr-FR" sz="1200" dirty="0" smtClean="0"/>
              <a:t>Plan de travail – Ecouvillons</a:t>
            </a:r>
          </a:p>
          <a:p>
            <a:pPr lvl="3"/>
            <a:r>
              <a:rPr lang="fr-FR" sz="1200" dirty="0" smtClean="0"/>
              <a:t>Rail, DPTE, Bouton, poignée – Ecouvillons</a:t>
            </a:r>
          </a:p>
          <a:p>
            <a:pPr lvl="3"/>
            <a:r>
              <a:rPr lang="fr-FR" sz="1200" dirty="0" smtClean="0"/>
              <a:t>Automate -  Ecouvillons</a:t>
            </a:r>
          </a:p>
          <a:p>
            <a:pPr lvl="2"/>
            <a:r>
              <a:rPr lang="fr-FR" sz="1600" dirty="0" smtClean="0"/>
              <a:t>Sas de stockage</a:t>
            </a:r>
          </a:p>
          <a:p>
            <a:pPr lvl="3"/>
            <a:r>
              <a:rPr lang="fr-FR" sz="1200" dirty="0" smtClean="0"/>
              <a:t>Etagères – Ecouvillon</a:t>
            </a:r>
          </a:p>
          <a:p>
            <a:pPr lvl="3"/>
            <a:r>
              <a:rPr lang="fr-FR" sz="1200" dirty="0"/>
              <a:t>Plan de travail – Ecouvillons</a:t>
            </a:r>
          </a:p>
          <a:p>
            <a:pPr lvl="3"/>
            <a:r>
              <a:rPr lang="fr-FR" sz="1200" dirty="0"/>
              <a:t>Gants – </a:t>
            </a:r>
            <a:r>
              <a:rPr lang="fr-FR" sz="1200" dirty="0" err="1" smtClean="0"/>
              <a:t>Countact</a:t>
            </a:r>
            <a:endParaRPr lang="fr-FR" sz="1200" dirty="0" smtClean="0"/>
          </a:p>
          <a:p>
            <a:pPr lvl="1"/>
            <a:r>
              <a:rPr lang="fr-FR" sz="2000" dirty="0" smtClean="0"/>
              <a:t>Salle classe D</a:t>
            </a:r>
          </a:p>
          <a:p>
            <a:pPr lvl="2"/>
            <a:r>
              <a:rPr lang="fr-FR" sz="1600" dirty="0" smtClean="0"/>
              <a:t>Air – Pétri</a:t>
            </a:r>
          </a:p>
          <a:p>
            <a:pPr lvl="2"/>
            <a:r>
              <a:rPr lang="fr-FR" sz="1600" dirty="0" smtClean="0"/>
              <a:t>Air – </a:t>
            </a:r>
            <a:r>
              <a:rPr lang="fr-FR" sz="1600" dirty="0" err="1" smtClean="0"/>
              <a:t>Biocollecteur</a:t>
            </a:r>
            <a:r>
              <a:rPr lang="fr-FR" sz="1600" dirty="0" smtClean="0"/>
              <a:t> </a:t>
            </a:r>
            <a:r>
              <a:rPr lang="fr-FR" sz="1600" dirty="0" err="1" smtClean="0"/>
              <a:t>Sampl’R</a:t>
            </a:r>
            <a:endParaRPr lang="fr-FR" sz="1600" dirty="0" smtClean="0"/>
          </a:p>
          <a:p>
            <a:pPr lvl="2"/>
            <a:r>
              <a:rPr lang="fr-FR" sz="1600" dirty="0" smtClean="0"/>
              <a:t>Surface - </a:t>
            </a:r>
            <a:r>
              <a:rPr lang="fr-FR" sz="1600" dirty="0" err="1" smtClean="0"/>
              <a:t>Countact</a:t>
            </a:r>
            <a:endParaRPr lang="fr-FR" sz="1600" dirty="0" smtClean="0"/>
          </a:p>
          <a:p>
            <a:pPr lvl="2"/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582898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Données (suite)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Plan de prélèvement</a:t>
            </a:r>
          </a:p>
          <a:p>
            <a:pPr lvl="1"/>
            <a:r>
              <a:rPr lang="fr-FR" sz="2400" dirty="0"/>
              <a:t>Image de l’isolateur</a:t>
            </a:r>
          </a:p>
          <a:p>
            <a:r>
              <a:rPr lang="fr-FR" sz="2800" dirty="0" smtClean="0"/>
              <a:t>Jours de prélèvement :</a:t>
            </a:r>
          </a:p>
          <a:p>
            <a:pPr lvl="1"/>
            <a:r>
              <a:rPr lang="fr-FR" sz="2400" dirty="0" smtClean="0"/>
              <a:t>1</a:t>
            </a:r>
            <a:r>
              <a:rPr lang="fr-FR" sz="2400" baseline="30000" dirty="0" smtClean="0"/>
              <a:t>er</a:t>
            </a:r>
            <a:r>
              <a:rPr lang="fr-FR" sz="2400" dirty="0" smtClean="0"/>
              <a:t> lundi, 2</a:t>
            </a:r>
            <a:r>
              <a:rPr lang="fr-FR" sz="2400" baseline="30000" dirty="0" smtClean="0"/>
              <a:t>ème</a:t>
            </a:r>
            <a:r>
              <a:rPr lang="fr-FR" sz="2400" dirty="0" smtClean="0"/>
              <a:t> mardi…</a:t>
            </a:r>
          </a:p>
          <a:p>
            <a:r>
              <a:rPr lang="fr-FR" sz="2800" dirty="0" smtClean="0"/>
              <a:t>Planning </a:t>
            </a:r>
            <a:r>
              <a:rPr lang="fr-FR" sz="2800" dirty="0"/>
              <a:t>de </a:t>
            </a:r>
            <a:r>
              <a:rPr lang="fr-FR" sz="2800" dirty="0" smtClean="0"/>
              <a:t>prélèvement :</a:t>
            </a:r>
          </a:p>
          <a:p>
            <a:pPr lvl="1"/>
            <a:r>
              <a:rPr lang="fr-FR" sz="2400" dirty="0" smtClean="0"/>
              <a:t>Hebdomadaire</a:t>
            </a:r>
          </a:p>
          <a:p>
            <a:pPr lvl="1"/>
            <a:r>
              <a:rPr lang="fr-FR" sz="2400" dirty="0" smtClean="0"/>
              <a:t>Mensuel</a:t>
            </a:r>
          </a:p>
          <a:p>
            <a:r>
              <a:rPr lang="fr-FR" sz="2800" dirty="0" smtClean="0"/>
              <a:t>Saisie des prélèvements</a:t>
            </a:r>
          </a:p>
          <a:p>
            <a:r>
              <a:rPr lang="fr-FR" sz="2800" dirty="0" smtClean="0"/>
              <a:t>Saisie des résultats</a:t>
            </a:r>
          </a:p>
          <a:p>
            <a:endParaRPr lang="fr-FR" sz="2800" dirty="0"/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604129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Table des dispositifs de prélèvements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2575118"/>
              </p:ext>
            </p:extLst>
          </p:nvPr>
        </p:nvGraphicFramePr>
        <p:xfrm>
          <a:off x="64604" y="1556792"/>
          <a:ext cx="889988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286"/>
                <a:gridCol w="1424081"/>
                <a:gridCol w="1424081"/>
                <a:gridCol w="1849204"/>
                <a:gridCol w="998958"/>
                <a:gridCol w="1089274"/>
              </a:tblGrid>
              <a:tr h="640080">
                <a:tc>
                  <a:txBody>
                    <a:bodyPr/>
                    <a:lstStyle/>
                    <a:p>
                      <a:r>
                        <a:rPr lang="fr-FR" dirty="0" smtClean="0"/>
                        <a:t>Etiquette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Nom de variable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Type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Table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Clé </a:t>
                      </a:r>
                    </a:p>
                    <a:p>
                      <a:r>
                        <a:rPr lang="fr-FR" dirty="0" smtClean="0"/>
                        <a:t>primaire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Clé étrangère</a:t>
                      </a:r>
                      <a:endParaRPr lang="fr-FR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fr-FR" dirty="0" smtClean="0"/>
                        <a:t>Dispositif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Dipositif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Text</a:t>
                      </a:r>
                      <a:endParaRPr lang="fr-F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fr-FR" dirty="0" smtClean="0"/>
                        <a:t>Dispositif de prélèvement :</a:t>
                      </a:r>
                    </a:p>
                    <a:p>
                      <a:r>
                        <a:rPr lang="fr-FR" dirty="0" err="1" smtClean="0"/>
                        <a:t>Disp_prelev</a:t>
                      </a:r>
                      <a:endParaRPr lang="fr-F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fr-FR" dirty="0" smtClean="0"/>
                        <a:t>ID</a:t>
                      </a:r>
                      <a:endParaRPr lang="fr-F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fr-FR" dirty="0" smtClean="0"/>
                        <a:t>N/A</a:t>
                      </a:r>
                      <a:endParaRPr lang="fr-FR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fr-FR" dirty="0" smtClean="0"/>
                        <a:t>Condition de prélèvement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Condition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Test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ZoneTexte 2"/>
          <p:cNvSpPr txBox="1"/>
          <p:nvPr/>
        </p:nvSpPr>
        <p:spPr>
          <a:xfrm>
            <a:off x="1187624" y="4509120"/>
            <a:ext cx="6984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TABLE "</a:t>
            </a:r>
            <a:r>
              <a:rPr lang="en-US" dirty="0" err="1"/>
              <a:t>Disp_prelev</a:t>
            </a:r>
            <a:r>
              <a:rPr lang="en-US" dirty="0"/>
              <a:t>" ("ID" INTEGER PRIMARY KEY  AUTOINCREMENT  NOT NULL  UNIQUE , "</a:t>
            </a:r>
            <a:r>
              <a:rPr lang="en-US" dirty="0" err="1"/>
              <a:t>Dispositif</a:t>
            </a:r>
            <a:r>
              <a:rPr lang="en-US" dirty="0"/>
              <a:t>" TEXT NOT NULL , "Condition" TEXT)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5905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Table des limites microbiologiques par classe (en UFC)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2901046"/>
              </p:ext>
            </p:extLst>
          </p:nvPr>
        </p:nvGraphicFramePr>
        <p:xfrm>
          <a:off x="64604" y="1556792"/>
          <a:ext cx="8899884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286"/>
                <a:gridCol w="1424081"/>
                <a:gridCol w="1424081"/>
                <a:gridCol w="1849204"/>
                <a:gridCol w="998958"/>
                <a:gridCol w="1089274"/>
              </a:tblGrid>
              <a:tr h="640080">
                <a:tc>
                  <a:txBody>
                    <a:bodyPr/>
                    <a:lstStyle/>
                    <a:p>
                      <a:r>
                        <a:rPr lang="fr-FR" dirty="0" smtClean="0"/>
                        <a:t>Etiquette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Nom de variable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Type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Table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Clé </a:t>
                      </a:r>
                    </a:p>
                    <a:p>
                      <a:r>
                        <a:rPr lang="fr-FR" dirty="0" smtClean="0"/>
                        <a:t>primaire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Clé étrangère</a:t>
                      </a:r>
                      <a:endParaRPr lang="fr-FR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fr-FR" dirty="0" smtClean="0"/>
                        <a:t>Classe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Classe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Text</a:t>
                      </a:r>
                      <a:endParaRPr lang="fr-FR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fr-FR" dirty="0" err="1" smtClean="0"/>
                        <a:t>Class_limites</a:t>
                      </a:r>
                      <a:endParaRPr lang="fr-FR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fr-FR" dirty="0" smtClean="0"/>
                        <a:t>ID</a:t>
                      </a:r>
                      <a:endParaRPr lang="fr-FR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fr-FR" dirty="0" smtClean="0"/>
                        <a:t>N/A</a:t>
                      </a:r>
                      <a:endParaRPr lang="fr-FR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fr-FR" dirty="0" smtClean="0"/>
                        <a:t>Type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Type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Text</a:t>
                      </a:r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fr-FR" dirty="0" smtClean="0"/>
                        <a:t>Limite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Limite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Integer</a:t>
                      </a:r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ZoneTexte 2"/>
          <p:cNvSpPr txBox="1"/>
          <p:nvPr/>
        </p:nvSpPr>
        <p:spPr>
          <a:xfrm>
            <a:off x="827584" y="5157192"/>
            <a:ext cx="7416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TABLE "</a:t>
            </a:r>
            <a:r>
              <a:rPr lang="en-US" dirty="0" err="1"/>
              <a:t>Class_limites</a:t>
            </a:r>
            <a:r>
              <a:rPr lang="en-US" dirty="0"/>
              <a:t>" ("ID" INTEGER PRIMARY KEY  NOT NULL  UNIQUE , "</a:t>
            </a:r>
            <a:r>
              <a:rPr lang="en-US" dirty="0" err="1"/>
              <a:t>Classe</a:t>
            </a:r>
            <a:r>
              <a:rPr lang="en-US" dirty="0"/>
              <a:t>" TEXT NOT NULL , "Type" TEXT NOT NULL , "</a:t>
            </a:r>
            <a:r>
              <a:rPr lang="en-US" dirty="0" err="1"/>
              <a:t>Limite</a:t>
            </a:r>
            <a:r>
              <a:rPr lang="en-US" dirty="0"/>
              <a:t>" INTEGER NOT NULL 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2667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Table des lieux de prélèvement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4522912"/>
              </p:ext>
            </p:extLst>
          </p:nvPr>
        </p:nvGraphicFramePr>
        <p:xfrm>
          <a:off x="64604" y="1556792"/>
          <a:ext cx="889988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286"/>
                <a:gridCol w="1424081"/>
                <a:gridCol w="1424081"/>
                <a:gridCol w="1849204"/>
                <a:gridCol w="998958"/>
                <a:gridCol w="1089274"/>
              </a:tblGrid>
              <a:tr h="640080">
                <a:tc>
                  <a:txBody>
                    <a:bodyPr/>
                    <a:lstStyle/>
                    <a:p>
                      <a:r>
                        <a:rPr lang="fr-FR" dirty="0" smtClean="0"/>
                        <a:t>Etiquette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Nom de variable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Type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Table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Clé </a:t>
                      </a:r>
                    </a:p>
                    <a:p>
                      <a:r>
                        <a:rPr lang="fr-FR" dirty="0" smtClean="0"/>
                        <a:t>primaire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Clé étrangère</a:t>
                      </a:r>
                      <a:endParaRPr lang="fr-FR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fr-FR" dirty="0" smtClean="0"/>
                        <a:t>Lieux de prélèvement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Lieux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Text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Lieux_prelev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ID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N/A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ZoneTexte 2"/>
          <p:cNvSpPr txBox="1"/>
          <p:nvPr/>
        </p:nvSpPr>
        <p:spPr>
          <a:xfrm>
            <a:off x="1619672" y="3789040"/>
            <a:ext cx="6048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TABLE "</a:t>
            </a:r>
            <a:r>
              <a:rPr lang="en-US" dirty="0" err="1"/>
              <a:t>Lieux_prelev</a:t>
            </a:r>
            <a:r>
              <a:rPr lang="en-US" dirty="0"/>
              <a:t>" ("ID" INTEGER PRIMARY KEY  AUTOINCREMENT  NOT NULL  UNIQUE , "</a:t>
            </a:r>
            <a:r>
              <a:rPr lang="en-US" dirty="0" err="1"/>
              <a:t>Lieux</a:t>
            </a:r>
            <a:r>
              <a:rPr lang="en-US" dirty="0"/>
              <a:t>" TEXT NOT NULL 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0985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Table des points de prélèvement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8559811"/>
              </p:ext>
            </p:extLst>
          </p:nvPr>
        </p:nvGraphicFramePr>
        <p:xfrm>
          <a:off x="64604" y="1418416"/>
          <a:ext cx="8971891" cy="1067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1392"/>
                <a:gridCol w="1435603"/>
                <a:gridCol w="796385"/>
                <a:gridCol w="1152128"/>
                <a:gridCol w="1440160"/>
                <a:gridCol w="2016223"/>
              </a:tblGrid>
              <a:tr h="427166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Etiquette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Nom de variable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Type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Table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Clé  primaire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Clé étrangère</a:t>
                      </a:r>
                      <a:endParaRPr lang="fr-FR" sz="1200" dirty="0"/>
                    </a:p>
                  </a:txBody>
                  <a:tcPr/>
                </a:tc>
              </a:tr>
              <a:tr h="256300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Point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 smtClean="0"/>
                        <a:t>Text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 smtClean="0"/>
                        <a:t>Points_prelev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ID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 smtClean="0"/>
                        <a:t>Disp_prelev</a:t>
                      </a:r>
                      <a:r>
                        <a:rPr lang="fr-FR" sz="1200" dirty="0" smtClean="0"/>
                        <a:t>(ID)</a:t>
                      </a:r>
                    </a:p>
                    <a:p>
                      <a:r>
                        <a:rPr lang="fr-FR" sz="1200" dirty="0" err="1" smtClean="0"/>
                        <a:t>Class_limites</a:t>
                      </a:r>
                      <a:r>
                        <a:rPr lang="fr-FR" sz="1200" dirty="0" smtClean="0"/>
                        <a:t>(ID)</a:t>
                      </a:r>
                    </a:p>
                    <a:p>
                      <a:r>
                        <a:rPr lang="fr-FR" sz="1200" dirty="0" err="1" smtClean="0"/>
                        <a:t>Lieux_prelev</a:t>
                      </a:r>
                      <a:r>
                        <a:rPr lang="fr-FR" sz="1200" dirty="0" smtClean="0"/>
                        <a:t>(ID)</a:t>
                      </a:r>
                      <a:endParaRPr lang="fr-FR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ZoneTexte 2"/>
          <p:cNvSpPr txBox="1"/>
          <p:nvPr/>
        </p:nvSpPr>
        <p:spPr>
          <a:xfrm>
            <a:off x="1907704" y="3501008"/>
            <a:ext cx="59046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CREATE TABLE "</a:t>
            </a:r>
            <a:r>
              <a:rPr lang="fr-FR" dirty="0" err="1"/>
              <a:t>Points_prelev</a:t>
            </a:r>
            <a:r>
              <a:rPr lang="fr-FR" dirty="0"/>
              <a:t>" ("ID" INTEGER PRIMARY KEY  AUTOINCREMENT  NOT NULL  UNIQUE , "Points" TEXT NOT NULL, "</a:t>
            </a:r>
            <a:r>
              <a:rPr lang="fr-FR" dirty="0" err="1"/>
              <a:t>IDdisp</a:t>
            </a:r>
            <a:r>
              <a:rPr lang="fr-FR" dirty="0"/>
              <a:t>" INTEGER NOT NULL, "</a:t>
            </a:r>
            <a:r>
              <a:rPr lang="fr-FR" dirty="0" err="1"/>
              <a:t>IDclass</a:t>
            </a:r>
            <a:r>
              <a:rPr lang="fr-FR" dirty="0"/>
              <a:t>" INTEGER NOT NULL,"</a:t>
            </a:r>
            <a:r>
              <a:rPr lang="fr-FR" dirty="0" err="1"/>
              <a:t>IDlieu</a:t>
            </a:r>
            <a:r>
              <a:rPr lang="fr-FR" dirty="0"/>
              <a:t>" INTEGER NOT NULL,</a:t>
            </a:r>
          </a:p>
          <a:p>
            <a:r>
              <a:rPr lang="fr-FR" dirty="0"/>
              <a:t>FOREIGN KEY (</a:t>
            </a:r>
            <a:r>
              <a:rPr lang="fr-FR" dirty="0" err="1"/>
              <a:t>IDdisp</a:t>
            </a:r>
            <a:r>
              <a:rPr lang="fr-FR" dirty="0"/>
              <a:t>) REFERENCES </a:t>
            </a:r>
            <a:r>
              <a:rPr lang="fr-FR" dirty="0" err="1"/>
              <a:t>Disp_prelv</a:t>
            </a:r>
            <a:r>
              <a:rPr lang="fr-FR" dirty="0"/>
              <a:t>(ID),</a:t>
            </a:r>
          </a:p>
          <a:p>
            <a:r>
              <a:rPr lang="fr-FR" dirty="0"/>
              <a:t>FOREIGN KEY (</a:t>
            </a:r>
            <a:r>
              <a:rPr lang="fr-FR" dirty="0" err="1"/>
              <a:t>IDclass</a:t>
            </a:r>
            <a:r>
              <a:rPr lang="fr-FR" dirty="0"/>
              <a:t>) REFERENCES </a:t>
            </a:r>
            <a:r>
              <a:rPr lang="fr-FR" dirty="0" err="1"/>
              <a:t>Class_limites</a:t>
            </a:r>
            <a:r>
              <a:rPr lang="fr-FR" dirty="0"/>
              <a:t>(ID),</a:t>
            </a:r>
          </a:p>
          <a:p>
            <a:r>
              <a:rPr lang="fr-FR" dirty="0"/>
              <a:t>FOREIGN KEY (</a:t>
            </a:r>
            <a:r>
              <a:rPr lang="fr-FR" dirty="0" err="1"/>
              <a:t>IDlieu</a:t>
            </a:r>
            <a:r>
              <a:rPr lang="fr-FR" dirty="0"/>
              <a:t>) REFERENCES </a:t>
            </a:r>
            <a:r>
              <a:rPr lang="fr-FR" dirty="0" err="1"/>
              <a:t>Lieux_prelev</a:t>
            </a:r>
            <a:r>
              <a:rPr lang="fr-FR" dirty="0"/>
              <a:t>(ID)</a:t>
            </a:r>
          </a:p>
          <a:p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090851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555</Words>
  <Application>Microsoft Office PowerPoint</Application>
  <PresentationFormat>Affichage à l'écran (4:3)</PresentationFormat>
  <Paragraphs>200</Paragraphs>
  <Slides>15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Thème Office</vt:lpstr>
      <vt:lpstr>Suivi des prélèvements microbiologiques d’environnement de l’unité de préparation de nutrition parentérale</vt:lpstr>
      <vt:lpstr>Objectifs</vt:lpstr>
      <vt:lpstr>Données</vt:lpstr>
      <vt:lpstr>Données</vt:lpstr>
      <vt:lpstr>Données (suite)</vt:lpstr>
      <vt:lpstr>Table des dispositifs de prélèvements</vt:lpstr>
      <vt:lpstr>Table des limites microbiologiques par classe (en UFC)</vt:lpstr>
      <vt:lpstr>Table des lieux de prélèvement</vt:lpstr>
      <vt:lpstr>Table des points de prélèvement</vt:lpstr>
      <vt:lpstr>Table des jours de prélèvement</vt:lpstr>
      <vt:lpstr>Table du planning</vt:lpstr>
      <vt:lpstr>Resultats</vt:lpstr>
      <vt:lpstr>ERD (Entity Relationship Diagram)</vt:lpstr>
      <vt:lpstr>ERM</vt:lpstr>
      <vt:lpstr>Masques de saisie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Suivi des prélèvements microbiologiques d’environnement de l’unité de préparation de nutrition parentérale</dc:title>
  <dc:creator>LIAUTAUD Thomas</dc:creator>
  <cp:lastModifiedBy>LIAUTAUD Thomas</cp:lastModifiedBy>
  <cp:revision>29</cp:revision>
  <dcterms:created xsi:type="dcterms:W3CDTF">2017-12-27T08:29:42Z</dcterms:created>
  <dcterms:modified xsi:type="dcterms:W3CDTF">2017-12-27T17:33:04Z</dcterms:modified>
</cp:coreProperties>
</file>