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Suivi des prélèvements microbiologiques d’environnement de l’unité de préparation de nutrition parentérale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 Liautaud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Bioinformatique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 Nicolis – Université Paris-Descartes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du planning</a:t>
            </a:r>
            <a:endParaRPr/>
          </a:p>
        </p:txBody>
      </p:sp>
      <p:graphicFrame>
        <p:nvGraphicFramePr>
          <p:cNvPr id="94" name="Table 2"/>
          <p:cNvGraphicFramePr/>
          <p:nvPr/>
        </p:nvGraphicFramePr>
        <p:xfrm>
          <a:off x="64440" y="1556640"/>
          <a:ext cx="8899200" cy="1279800"/>
        </p:xfrm>
        <a:graphic>
          <a:graphicData uri="http://schemas.openxmlformats.org/drawingml/2006/table">
            <a:tbl>
              <a:tblPr/>
              <a:tblGrid>
                <a:gridCol w="1266840"/>
                <a:gridCol w="1224000"/>
                <a:gridCol w="864000"/>
                <a:gridCol w="1296000"/>
                <a:gridCol w="2232000"/>
                <a:gridCol w="201672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Planning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Points-prelev(ID)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5" name="CustomShape 3"/>
          <p:cNvSpPr/>
          <p:nvPr/>
        </p:nvSpPr>
        <p:spPr>
          <a:xfrm>
            <a:off x="1619640" y="3645000"/>
            <a:ext cx="482364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TABLE planning_prelev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(id_jour INTEGER NOT NULL references jours_prelev(id),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id_point INTEGER NOT NULL references points_prelev(id) 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PRIMARY KEY (id_jour, idpoint)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6" name="CustomShape 1"></p:cNvPr><p:cNvSpPr/><p:nvPr/></p:nvSpPr><p:spPr><a:xfrm><a:off x="457200" y="274680"/><a:ext cx="8228880" cy="114228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Prélèvements</a:t></a:r><a:endParaRPr/></a:p></p:txBody></p:sp><p:graphicFrame><p:nvGraphicFramePr><p:cNvPr id="97" name="Table 2"/><p:cNvGraphicFramePr/><p:nvPr/></p:nvGraphicFramePr><p:xfrm><a:off x="64440" y="1556640"/><a:ext cx="8899200" cy="217620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89640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Prelevement 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Bool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Prélèvements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Points-prelev(ID)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prélèvement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Date_prel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/p:spTree></p:cSld><p:timing><p:tnLst><p:par><p:cTn id="21" dur="indefinite" restart="never" nodeType="tmRoot"><p:childTnLst><p:seq><p:cTn id="22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8" name="CustomShape 1"></p:cNvPr><p:cNvSpPr/><p:nvPr/></p:nvSpPr><p:spPr><a:xfrm><a:off x="457200" y="274680"/><a:ext cx="8228880" cy="114228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Resultats</a:t></a:r><a:endParaRPr/></a:p></p:txBody></p:sp><p:graphicFrame><p:nvGraphicFramePr><p:cNvPr id="99" name="Table 2"/><p:cNvGraphicFramePr/><p:nvPr/></p:nvGraphicFramePr><p:xfrm><a:off x="64440" y="1556640"/><a:ext cx="8899200" cy="281556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89640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Nombre microorganismes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Nb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Resultats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Prélèvements(ID)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3936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résultat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Date_res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r><a:rPr lang="fr-FR" sz="1800" spc="-1" strike="noStrike"><a:uFill><a:solidFill><a:srgbClr val="ffffff"/></a:solidFill></a:uFill><a:latin typeface="Calibri"/></a:rPr><a:t>Micro-organisme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r><a:rPr lang="fr-FR" sz="1800" spc="-1" strike="noStrike"><a:uFill><a:solidFill><a:srgbClr val="ffffff"/></a:solidFill></a:uFill><a:latin typeface="Calibri"/></a:rPr><a:t>micro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r><a:rPr lang="fr-FR" sz="1800" spc="-1" strike="noStrike"><a:solidFill><a:srgbClr val="000000"/></a:solidFill><a:uFill><a:solidFill><a:srgbClr val="ffffff"/></a:solidFill></a:uFill><a:latin typeface="Calibri"/><a:ea typeface="Droid Sans Fallback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/p:spTree></p:cSld><p:timing><p:tnLst><p:par><p:cTn id="23" dur="indefinite" restart="never" nodeType="tmRoot"><p:childTnLst><p:seq><p:cTn id="2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95640" y="201600"/>
            <a:ext cx="770400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ERD (Entity Relationship Diagram)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517120" y="1366200"/>
            <a:ext cx="1907280" cy="3643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Disp_prelev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179640" y="2574360"/>
            <a:ext cx="1440360" cy="6379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Class_limites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5897520" y="1268640"/>
            <a:ext cx="2004840" cy="3643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Jours_prelev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3601800" y="5229360"/>
            <a:ext cx="1941840" cy="3643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Prélèvements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2428200" y="2565720"/>
            <a:ext cx="2085120" cy="3643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Points_prelev</a:t>
            </a:r>
            <a:endParaRPr/>
          </a:p>
        </p:txBody>
      </p:sp>
      <p:sp>
        <p:nvSpPr>
          <p:cNvPr id="106" name="CustomShape 7"/>
          <p:cNvSpPr/>
          <p:nvPr/>
        </p:nvSpPr>
        <p:spPr>
          <a:xfrm>
            <a:off x="6292080" y="2542320"/>
            <a:ext cx="1223280" cy="3643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Planning</a:t>
            </a:r>
            <a:endParaRPr/>
          </a:p>
        </p:txBody>
      </p:sp>
      <p:sp>
        <p:nvSpPr>
          <p:cNvPr id="107" name="Line 8"/>
          <p:cNvSpPr/>
          <p:nvPr/>
        </p:nvSpPr>
        <p:spPr>
          <a:xfrm flipH="1">
            <a:off x="1620360" y="2791800"/>
            <a:ext cx="80784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9"/>
          <p:cNvSpPr/>
          <p:nvPr/>
        </p:nvSpPr>
        <p:spPr>
          <a:xfrm flipV="1">
            <a:off x="2298240" y="2661480"/>
            <a:ext cx="129960" cy="13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0"/>
          <p:cNvSpPr/>
          <p:nvPr/>
        </p:nvSpPr>
        <p:spPr>
          <a:xfrm>
            <a:off x="2288520" y="2791800"/>
            <a:ext cx="1396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1"/>
          <p:cNvSpPr/>
          <p:nvPr/>
        </p:nvSpPr>
        <p:spPr>
          <a:xfrm flipH="1" flipV="1">
            <a:off x="16988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2"/>
          <p:cNvSpPr/>
          <p:nvPr/>
        </p:nvSpPr>
        <p:spPr>
          <a:xfrm flipH="1" flipV="1">
            <a:off x="17402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3"/>
          <p:cNvSpPr/>
          <p:nvPr/>
        </p:nvSpPr>
        <p:spPr>
          <a:xfrm flipV="1">
            <a:off x="3471120" y="1741320"/>
            <a:ext cx="0" cy="807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4"/>
          <p:cNvSpPr/>
          <p:nvPr/>
        </p:nvSpPr>
        <p:spPr>
          <a:xfrm>
            <a:off x="3471120" y="2419560"/>
            <a:ext cx="130320" cy="129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5"/>
          <p:cNvSpPr/>
          <p:nvPr/>
        </p:nvSpPr>
        <p:spPr>
          <a:xfrm flipH="1">
            <a:off x="3340440" y="2409840"/>
            <a:ext cx="130680" cy="139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6"/>
          <p:cNvSpPr/>
          <p:nvPr/>
        </p:nvSpPr>
        <p:spPr>
          <a:xfrm flipV="1">
            <a:off x="3328200" y="1820160"/>
            <a:ext cx="285480" cy="3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7"/>
          <p:cNvSpPr/>
          <p:nvPr/>
        </p:nvSpPr>
        <p:spPr>
          <a:xfrm flipV="1">
            <a:off x="3328200" y="1861560"/>
            <a:ext cx="285480" cy="32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8"/>
          <p:cNvSpPr/>
          <p:nvPr/>
        </p:nvSpPr>
        <p:spPr>
          <a:xfrm flipH="1">
            <a:off x="4513680" y="2736360"/>
            <a:ext cx="17784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19"/>
          <p:cNvSpPr/>
          <p:nvPr/>
        </p:nvSpPr>
        <p:spPr>
          <a:xfrm flipV="1">
            <a:off x="6006600" y="2605680"/>
            <a:ext cx="2854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0"/>
          <p:cNvSpPr/>
          <p:nvPr/>
        </p:nvSpPr>
        <p:spPr>
          <a:xfrm>
            <a:off x="5985000" y="2736360"/>
            <a:ext cx="3070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1"/>
          <p:cNvSpPr/>
          <p:nvPr/>
        </p:nvSpPr>
        <p:spPr>
          <a:xfrm flipH="1" flipV="1">
            <a:off x="468684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2"/>
          <p:cNvSpPr/>
          <p:nvPr/>
        </p:nvSpPr>
        <p:spPr>
          <a:xfrm flipH="1" flipV="1">
            <a:off x="477792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3"/>
          <p:cNvSpPr/>
          <p:nvPr/>
        </p:nvSpPr>
        <p:spPr>
          <a:xfrm flipV="1">
            <a:off x="4559400" y="5594040"/>
            <a:ext cx="0" cy="6652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24"/>
          <p:cNvSpPr/>
          <p:nvPr/>
        </p:nvSpPr>
        <p:spPr>
          <a:xfrm flipV="1">
            <a:off x="4392000" y="565884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25"/>
          <p:cNvSpPr/>
          <p:nvPr/>
        </p:nvSpPr>
        <p:spPr>
          <a:xfrm flipV="1">
            <a:off x="4392000" y="569304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6"/>
          <p:cNvSpPr/>
          <p:nvPr/>
        </p:nvSpPr>
        <p:spPr>
          <a:xfrm flipV="1">
            <a:off x="4138200" y="2955240"/>
            <a:ext cx="0" cy="22737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27"/>
          <p:cNvSpPr/>
          <p:nvPr/>
        </p:nvSpPr>
        <p:spPr>
          <a:xfrm>
            <a:off x="4138200" y="4863960"/>
            <a:ext cx="153000" cy="3650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28"/>
          <p:cNvSpPr/>
          <p:nvPr/>
        </p:nvSpPr>
        <p:spPr>
          <a:xfrm flipH="1">
            <a:off x="3985200" y="4836600"/>
            <a:ext cx="153000" cy="3924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9"/>
          <p:cNvSpPr/>
          <p:nvPr/>
        </p:nvSpPr>
        <p:spPr>
          <a:xfrm flipV="1">
            <a:off x="3970800" y="3176640"/>
            <a:ext cx="334800" cy="97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30"/>
          <p:cNvSpPr/>
          <p:nvPr/>
        </p:nvSpPr>
        <p:spPr>
          <a:xfrm flipV="1">
            <a:off x="3970800" y="3292920"/>
            <a:ext cx="334800" cy="100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1"/>
          <p:cNvSpPr/>
          <p:nvPr/>
        </p:nvSpPr>
        <p:spPr>
          <a:xfrm flipH="1" flipV="1">
            <a:off x="5868000" y="2588400"/>
            <a:ext cx="7560" cy="285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2"/>
          <p:cNvSpPr/>
          <p:nvPr/>
        </p:nvSpPr>
        <p:spPr>
          <a:xfrm flipH="1" flipV="1">
            <a:off x="2195640" y="2625840"/>
            <a:ext cx="756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33"/>
          <p:cNvSpPr/>
          <p:nvPr/>
        </p:nvSpPr>
        <p:spPr>
          <a:xfrm flipV="1">
            <a:off x="6782040" y="2276640"/>
            <a:ext cx="285480" cy="7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34"/>
          <p:cNvSpPr/>
          <p:nvPr/>
        </p:nvSpPr>
        <p:spPr>
          <a:xfrm flipV="1">
            <a:off x="3341880" y="2284560"/>
            <a:ext cx="285480" cy="7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5"/>
          <p:cNvSpPr/>
          <p:nvPr/>
        </p:nvSpPr>
        <p:spPr>
          <a:xfrm>
            <a:off x="3600000" y="6259320"/>
            <a:ext cx="1941840" cy="36432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Résultats</a:t>
            </a:r>
            <a:endParaRPr/>
          </a:p>
        </p:txBody>
      </p:sp>
      <p:sp>
        <p:nvSpPr>
          <p:cNvPr id="135" name="Line 36"/>
          <p:cNvSpPr/>
          <p:nvPr/>
        </p:nvSpPr>
        <p:spPr>
          <a:xfrm flipV="1">
            <a:off x="6935400" y="1631160"/>
            <a:ext cx="0" cy="911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37"/>
          <p:cNvSpPr/>
          <p:nvPr/>
        </p:nvSpPr>
        <p:spPr>
          <a:xfrm>
            <a:off x="6935400" y="2396160"/>
            <a:ext cx="153360" cy="146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8"/>
          <p:cNvSpPr/>
          <p:nvPr/>
        </p:nvSpPr>
        <p:spPr>
          <a:xfrm flipH="1">
            <a:off x="6782400" y="2385000"/>
            <a:ext cx="153000" cy="157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39"/>
          <p:cNvSpPr/>
          <p:nvPr/>
        </p:nvSpPr>
        <p:spPr>
          <a:xfrm flipV="1">
            <a:off x="6768000" y="171972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40"/>
          <p:cNvSpPr/>
          <p:nvPr/>
        </p:nvSpPr>
        <p:spPr>
          <a:xfrm flipV="1">
            <a:off x="6768000" y="176652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41"/>
          <p:cNvSpPr/>
          <p:nvPr/>
        </p:nvSpPr>
        <p:spPr>
          <a:xfrm flipV="1">
            <a:off x="4392000" y="618912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2"/>
          <p:cNvSpPr/>
          <p:nvPr/>
        </p:nvSpPr>
        <p:spPr>
          <a:xfrm flipV="1">
            <a:off x="4392000" y="612000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Masques de saisie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506960" y="3747600"/>
            <a:ext cx="4968000" cy="2087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1711440" y="3819600"/>
            <a:ext cx="131976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Jour_prelevement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282840" y="3819600"/>
            <a:ext cx="145620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Date_prelevement</a:t>
            </a: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1683720" y="4611600"/>
            <a:ext cx="6595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x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1683720" y="5035680"/>
            <a:ext cx="6595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y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3208680" y="4251600"/>
            <a:ext cx="106344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Date_resultat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4438080" y="4251600"/>
            <a:ext cx="72216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Resultat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5343840" y="4251600"/>
            <a:ext cx="57240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Limite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3448080" y="4653000"/>
            <a:ext cx="659520" cy="276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"/>
          <p:cNvSpPr/>
          <p:nvPr/>
        </p:nvSpPr>
        <p:spPr>
          <a:xfrm>
            <a:off x="3448080" y="5035680"/>
            <a:ext cx="659520" cy="276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2"/>
          <p:cNvSpPr/>
          <p:nvPr/>
        </p:nvSpPr>
        <p:spPr>
          <a:xfrm>
            <a:off x="4468320" y="4653000"/>
            <a:ext cx="659520" cy="276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3"/>
          <p:cNvSpPr/>
          <p:nvPr/>
        </p:nvSpPr>
        <p:spPr>
          <a:xfrm>
            <a:off x="4468320" y="5035680"/>
            <a:ext cx="659520" cy="276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4"/>
          <p:cNvSpPr/>
          <p:nvPr/>
        </p:nvSpPr>
        <p:spPr>
          <a:xfrm>
            <a:off x="5319360" y="4653000"/>
            <a:ext cx="659520" cy="276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"/>
          <p:cNvSpPr/>
          <p:nvPr/>
        </p:nvSpPr>
        <p:spPr>
          <a:xfrm>
            <a:off x="5319360" y="5035680"/>
            <a:ext cx="659520" cy="276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"/>
          <p:cNvSpPr/>
          <p:nvPr/>
        </p:nvSpPr>
        <p:spPr>
          <a:xfrm>
            <a:off x="1527120" y="1340640"/>
            <a:ext cx="3476160" cy="2087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7"/>
          <p:cNvSpPr/>
          <p:nvPr/>
        </p:nvSpPr>
        <p:spPr>
          <a:xfrm>
            <a:off x="1731600" y="1412640"/>
            <a:ext cx="131976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Jour_prelevement</a:t>
            </a:r>
            <a:endParaRPr/>
          </a:p>
        </p:txBody>
      </p:sp>
      <p:sp>
        <p:nvSpPr>
          <p:cNvPr id="161" name="CustomShape 18"/>
          <p:cNvSpPr/>
          <p:nvPr/>
        </p:nvSpPr>
        <p:spPr>
          <a:xfrm>
            <a:off x="3303000" y="1412640"/>
            <a:ext cx="145620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Date_prelevement</a:t>
            </a:r>
            <a:endParaRPr/>
          </a:p>
        </p:txBody>
      </p:sp>
      <p:sp>
        <p:nvSpPr>
          <p:cNvPr id="162" name="CustomShape 19"/>
          <p:cNvSpPr/>
          <p:nvPr/>
        </p:nvSpPr>
        <p:spPr>
          <a:xfrm>
            <a:off x="1703880" y="2205000"/>
            <a:ext cx="6595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x</a:t>
            </a:r>
            <a:endParaRPr/>
          </a:p>
        </p:txBody>
      </p:sp>
      <p:sp>
        <p:nvSpPr>
          <p:cNvPr id="163" name="CustomShape 20"/>
          <p:cNvSpPr/>
          <p:nvPr/>
        </p:nvSpPr>
        <p:spPr>
          <a:xfrm>
            <a:off x="1703880" y="2628720"/>
            <a:ext cx="6595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y</a:t>
            </a:r>
            <a:endParaRPr/>
          </a:p>
        </p:txBody>
      </p:sp>
      <p:sp>
        <p:nvSpPr>
          <p:cNvPr id="164" name="CustomShape 21"/>
          <p:cNvSpPr/>
          <p:nvPr/>
        </p:nvSpPr>
        <p:spPr>
          <a:xfrm>
            <a:off x="1703880" y="3036600"/>
            <a:ext cx="6595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z</a:t>
            </a:r>
            <a:endParaRPr/>
          </a:p>
        </p:txBody>
      </p:sp>
      <p:sp>
        <p:nvSpPr>
          <p:cNvPr id="165" name="CustomShape 22"/>
          <p:cNvSpPr/>
          <p:nvPr/>
        </p:nvSpPr>
        <p:spPr>
          <a:xfrm>
            <a:off x="2555280" y="1845000"/>
            <a:ext cx="892080" cy="2725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Prélevé</a:t>
            </a:r>
            <a:endParaRPr/>
          </a:p>
        </p:txBody>
      </p:sp>
      <p:sp>
        <p:nvSpPr>
          <p:cNvPr id="166" name="CustomShape 23"/>
          <p:cNvSpPr/>
          <p:nvPr/>
        </p:nvSpPr>
        <p:spPr>
          <a:xfrm>
            <a:off x="2690640" y="2274120"/>
            <a:ext cx="140400" cy="13788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4"/>
          <p:cNvSpPr/>
          <p:nvPr/>
        </p:nvSpPr>
        <p:spPr>
          <a:xfrm>
            <a:off x="2690640" y="2698200"/>
            <a:ext cx="140400" cy="13788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5"/>
          <p:cNvSpPr/>
          <p:nvPr/>
        </p:nvSpPr>
        <p:spPr>
          <a:xfrm>
            <a:off x="2690640" y="3105720"/>
            <a:ext cx="140400" cy="13788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6"/>
          <p:cNvSpPr/>
          <p:nvPr/>
        </p:nvSpPr>
        <p:spPr>
          <a:xfrm>
            <a:off x="2727360" y="2310840"/>
            <a:ext cx="69840" cy="6840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7"/>
          <p:cNvSpPr/>
          <p:nvPr/>
        </p:nvSpPr>
        <p:spPr>
          <a:xfrm>
            <a:off x="2727360" y="2734200"/>
            <a:ext cx="69840" cy="6840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8"/>
          <p:cNvSpPr/>
          <p:nvPr/>
        </p:nvSpPr>
        <p:spPr>
          <a:xfrm>
            <a:off x="1693800" y="5445360"/>
            <a:ext cx="6595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 z</a:t>
            </a:r>
            <a:endParaRPr/>
          </a:p>
        </p:txBody>
      </p:sp>
      <p:sp>
        <p:nvSpPr>
          <p:cNvPr id="172" name="CustomShape 29"/>
          <p:cNvSpPr/>
          <p:nvPr/>
        </p:nvSpPr>
        <p:spPr>
          <a:xfrm>
            <a:off x="3450240" y="5445360"/>
            <a:ext cx="1017720" cy="45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 prélevé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prélèvements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résultats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Affichage sur image ?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Extraction des données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Graphiques 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Dispositif de prélèvement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Écouvillon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Boite de Pétri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Biocollecteur Sampl’R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Countact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par classe selon BPP (UFC)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A : 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: &lt;1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:  &lt;1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 : &lt;1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D : 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:  &lt;100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: &lt; 50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 de prélèvement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Isolateur – classe A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Zone de travail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– Countact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Manchettes - Ecouvillons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- Pétri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travail – Ecouvillons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Rail, DPTE, Bouton, poignée – Ecouvillons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 -  Ecouvillons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 de stockage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Etagères – Ecouvillon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travail – Ecouvillons</a:t>
            </a:r>
            <a:endParaRPr/>
          </a:p>
          <a:p>
            <a:pPr lvl="3" marL="1600200" indent="-22788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– Countact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Salle classe D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– Pétri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– Biocollecteur Sampl’R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– Countact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Ajouts de points supplémentaires  :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Air classe A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Surface classe A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Air classe D</a:t>
            </a:r>
            <a:endParaRPr/>
          </a:p>
          <a:p>
            <a:pPr lvl="2" marL="1143000" indent="-22788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Surface classe 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 (suite)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prélèvement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de l’isolateur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Jours de prélèvement :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lundi, 2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ème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mardi…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de prélèvement :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Hebdomadaire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Mensuel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prélèvements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résultats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dispositifs de prélèvements</a:t>
            </a:r>
            <a:endParaRPr/>
          </a:p>
        </p:txBody>
      </p:sp>
      <p:graphicFrame>
        <p:nvGraphicFramePr>
          <p:cNvPr id="84" name="Table 2"/>
          <p:cNvGraphicFramePr/>
          <p:nvPr/>
        </p:nvGraphicFramePr>
        <p:xfrm>
          <a:off x="64440" y="1556640"/>
          <a:ext cx="8899200" cy="1919880"/>
        </p:xfrm>
        <a:graphic>
          <a:graphicData uri="http://schemas.openxmlformats.org/drawingml/2006/table">
            <a:tbl>
              <a:tblPr/>
              <a:tblGrid>
                <a:gridCol w="2114280"/>
                <a:gridCol w="1423800"/>
                <a:gridCol w="1423800"/>
                <a:gridCol w="1848960"/>
                <a:gridCol w="998640"/>
                <a:gridCol w="109008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Dispositif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Dipositif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Dispositif de prélèvement 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5" name="CustomShape 1"></p:cNvPr><p:cNvSpPr/><p:nvPr/></p:nvSpPr><p:spPr><a:xfrm><a:off x="457200" y="274680"/><a:ext cx="8228880" cy="114228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Table des limites microbiologiques par classe (en UFC)</a:t></a:r><a:endParaRPr/></a:p></p:txBody></p:sp><p:graphicFrame><p:nvGraphicFramePr><p:cNvPr id="86" name="Table 2"/><p:cNvGraphicFramePr/><p:nvPr/></p:nvGraphicFramePr><p:xfrm><a:off x="64440" y="1556640"/><a:ext cx="8899200" cy="2559960"/></p:xfrm><a:graphic><a:graphicData uri="http://schemas.openxmlformats.org/drawingml/2006/table"><a:tbl><a:tblPr/><a:tblGrid><a:gridCol w="2114280"/><a:gridCol w="1423800"/><a:gridCol w="1423800"/><a:gridCol w="1848960"/><a:gridCol w="998640"/><a:gridCol w="109008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Class_limites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N/A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/p:spTree></p:cSld><p:timing><p:tnLst><p:par><p:cTn id="13" dur="indefinite" restart="never" nodeType="tmRoot"><p:childTnLst><p:seq><p:cTn id="1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points de prélèvement</a:t>
            </a:r>
            <a:endParaRPr/>
          </a:p>
        </p:txBody>
      </p:sp>
      <p:graphicFrame>
        <p:nvGraphicFramePr>
          <p:cNvPr id="88" name="Table 2"/>
          <p:cNvGraphicFramePr/>
          <p:nvPr/>
        </p:nvGraphicFramePr>
        <p:xfrm>
          <a:off x="64440" y="1418400"/>
          <a:ext cx="8971200" cy="107604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796320"/>
                <a:gridCol w="1152000"/>
                <a:gridCol w="1440000"/>
                <a:gridCol w="2016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 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limites_classes(ID)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3"/>
          <p:cNvSpPr/>
          <p:nvPr/>
        </p:nvSpPr>
        <p:spPr>
          <a:xfrm>
            <a:off x="1907640" y="3501000"/>
            <a:ext cx="59040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TABLE points_prelev (id SERIAL PRIMARY KEY , id_disp integer not null references disp_prelev(id), id_class integer not null references limites_classes(id)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jours de prélèvement</a:t>
            </a:r>
            <a:endParaRPr/>
          </a:p>
        </p:txBody>
      </p:sp>
      <p:graphicFrame>
        <p:nvGraphicFramePr>
          <p:cNvPr id="91" name="Table 2"/>
          <p:cNvGraphicFramePr/>
          <p:nvPr/>
        </p:nvGraphicFramePr>
        <p:xfrm>
          <a:off x="64440" y="1418400"/>
          <a:ext cx="8971200" cy="71892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1435320"/>
                <a:gridCol w="1864080"/>
                <a:gridCol w="1006920"/>
                <a:gridCol w="1098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7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2339640" y="3429000"/>
            <a:ext cx="4679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TABLE jours_prelev (id SERIAL PRIMARY KEY , jour varchar(10) NOT NULL 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Application>LibreOffice/5.0.3.2$Linux_x86 LibreOffice_project/00m0$Build-2</Application>
  <Paragraphs>215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2017-12-27T08:29:42Z</dcterms:created>
  <dc:creator>LIAUTAUD Thomas</dc:creator>
  <dc:language>fr-FR</dc:language>
  <cp:lastModifiedBy>thomas </cp:lastModifiedBy>
  <dcterms:modified xsi:type="dcterms:W3CDTF">2018-04-21T09:36:31Z</dcterms:modified>
  <cp:revision>49</cp:revision>
  <dc:title>Suivi des prélèvements microbiologiques d’environnement de l’unité de préparation de nutrition parentérale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