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modifier le style des sous-titres du masque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27/12/2017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15BC2E4-A739-4FF2-B843-0859FDAF8A5B}" type="slidenum">
              <a:rPr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>
                <a:latin typeface="Calibri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400" spc="-1">
                <a:latin typeface="Calibri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Calibri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spc="-1">
                <a:latin typeface="Calibri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Calibri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Calibri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Calibri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planCliquez pour modifier les styles du texte du masque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»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27/12/2017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43FF1E3-D890-4755-86B1-5BD3D4A4F353}" type="slidenum">
              <a:rPr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Suivi des prélèvements microbiologiques d’environnement de l’unité de préparation de nutrition parentérale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T. Liautaud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 Bioinformatique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I. Nicolis – Université Paris-Descartes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 des jours de prélèvement</a:t>
            </a:r>
            <a:endParaRPr/>
          </a:p>
        </p:txBody>
      </p:sp>
      <p:graphicFrame>
        <p:nvGraphicFramePr>
          <p:cNvPr id="102" name="Table 2"/>
          <p:cNvGraphicFramePr/>
          <p:nvPr/>
        </p:nvGraphicFramePr>
        <p:xfrm>
          <a:off x="64440" y="1418400"/>
          <a:ext cx="8971560" cy="683280"/>
        </p:xfrm>
        <a:graphic>
          <a:graphicData uri="http://schemas.openxmlformats.org/drawingml/2006/table">
            <a:tbl>
              <a:tblPr/>
              <a:tblGrid>
                <a:gridCol w="2131200"/>
                <a:gridCol w="1435320"/>
                <a:gridCol w="1435320"/>
                <a:gridCol w="1864080"/>
                <a:gridCol w="1006920"/>
                <a:gridCol w="1098720"/>
              </a:tblGrid>
              <a:tr h="448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 de variable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primaire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étrangère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70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Jour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Jour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Text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Jours_prelev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N/A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03" name="TextShape 3"/>
          <p:cNvSpPr txBox="1"/>
          <p:nvPr/>
        </p:nvSpPr>
        <p:spPr>
          <a:xfrm>
            <a:off x="2016000" y="2653920"/>
            <a:ext cx="4320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>
                <a:latin typeface="Arial"/>
              </a:rPr>
              <a:t>CREATE TABLE "Jours_prelev" ("ID" INTEGER PRIMARY KEY  AUTOINCREMENT  NOT NULL  UNIQUE , "Jour" TEXT NOT NULL 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 du planning</a:t>
            </a:r>
            <a:endParaRPr/>
          </a:p>
        </p:txBody>
      </p:sp>
      <p:graphicFrame>
        <p:nvGraphicFramePr>
          <p:cNvPr id="105" name="Table 2"/>
          <p:cNvGraphicFramePr/>
          <p:nvPr/>
        </p:nvGraphicFramePr>
        <p:xfrm>
          <a:off x="64440" y="1556640"/>
          <a:ext cx="8899560" cy="1279800"/>
        </p:xfrm>
        <a:graphic>
          <a:graphicData uri="http://schemas.openxmlformats.org/drawingml/2006/table">
            <a:tbl>
              <a:tblPr/>
              <a:tblGrid>
                <a:gridCol w="1266840"/>
                <a:gridCol w="1224000"/>
                <a:gridCol w="864000"/>
                <a:gridCol w="1296000"/>
                <a:gridCol w="2232000"/>
                <a:gridCol w="2016720"/>
              </a:tblGrid>
              <a:tr h="64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 de variable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primaire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étrangère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40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r>
                        <a:rPr lang="fr-FR" sz="2400" spc="-1">
                          <a:latin typeface="Times New Roman"/>
                        </a:rPr>
                        <a:t>Planning_prelev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Jour_prelev(ID)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Points-prelev(ID)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06" name="TextShape 3"/>
          <p:cNvSpPr txBox="1"/>
          <p:nvPr/>
        </p:nvSpPr>
        <p:spPr>
          <a:xfrm>
            <a:off x="1080000" y="3537360"/>
            <a:ext cx="6984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>
                <a:latin typeface="Arial"/>
              </a:rPr>
              <a:t>CREATE  TABLE "main"."Planning_prelev" ("IDjour" INTEGER NOT NULL , "IDprelev" INTEGER NOT NULL ,</a:t>
            </a:r>
            <a:endParaRPr/>
          </a:p>
          <a:p>
            <a:r>
              <a:rPr lang="fr-FR" sz="1800" spc="-1">
                <a:latin typeface="Arial"/>
              </a:rPr>
              <a:t>PRIMARY KEY ("IDjour","IDprelev"),</a:t>
            </a:r>
            <a:endParaRPr/>
          </a:p>
          <a:p>
            <a:r>
              <a:rPr lang="fr-FR" sz="1800" spc="-1">
                <a:latin typeface="Arial"/>
              </a:rPr>
              <a:t>FOREIGN KEY (IDjour) REFERENCES Jours_prelev(ID),</a:t>
            </a:r>
            <a:endParaRPr/>
          </a:p>
          <a:p>
            <a:r>
              <a:rPr lang="fr-FR" sz="1800" spc="-1">
                <a:latin typeface="Arial"/>
              </a:rPr>
              <a:t>FOREIGN KEY (IDprelev) REFERENCES Points_prelev(ID)</a:t>
            </a:r>
            <a:endParaRPr/>
          </a:p>
          <a:p>
            <a:r>
              <a:rPr lang="fr-FR" sz="1800" spc="-1">
                <a:latin typeface="Arial"/>
              </a:rPr>
              <a:t>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07" name="TextShape 1"/><p:cNvSpPr txBox="1"/><p:nvPr/></p:nvSpPr><p:spPr><a:xfrm><a:off x="457200" y="274680"/><a:ext cx="8229240" cy="1142640"/></a:xfrm><a:prstGeom prst="rect"><a:avLst/></a:prstGeom><a:noFill/><a:ln><a:noFill/></a:ln></p:spPr><p:txBody><a:bodyPr anchor="ctr"></a:bodyPr><a:p><a:pPr algn="ctr"><a:lnSpc><a:spcPct val="100000"/></a:lnSpc></a:pPr><a:r><a:rPr lang="fr-FR" sz="4400" spc="-1" strike="noStrike"><a:solidFill><a:srgbClr val="000000"/></a:solidFill><a:uFill><a:solidFill><a:srgbClr val="ffffff"/></a:solidFill></a:uFill><a:latin typeface="Calibri"/></a:rPr><a:t>Resultats</a:t></a:r><a:endParaRPr/></a:p></p:txBody></p:sp><p:graphicFrame><p:nvGraphicFramePr><p:cNvPr id="108" name="Table 2"/><p:cNvGraphicFramePr/><p:nvPr/></p:nvGraphicFramePr><p:xfrm><a:off x="64440" y="1556640"/><a:ext cx="8899560" cy="3200040"/></p:xfrm><a:graphic><a:graphicData uri="http://schemas.openxmlformats.org/drawingml/2006/table"><a:tbl><a:tblPr/><a:tblGrid><a:gridCol w="2114280"/><a:gridCol w="1168920"/><a:gridCol w="1152000"/><a:gridCol w="1152000"/><a:gridCol w="1080000"/><a:gridCol w="2232360"/></a:tblGrid><a:tr h="640080"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Etiquette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Nom de variable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</a:t></a:r><a:endParaRPr/></a:p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primaire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étrangère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Prelevement fait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Fait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Bool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4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Resultats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4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ID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4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Points_prelev(ID)</a:t></a:r><a:endParaRPr/></a:p><a:p><a:pPr><a:lnSpc><a:spcPct val="100000"/></a:lnSpc></a:pP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 prélèvement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Date_prelev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Datetime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 vMerge="1"><a:tcPr><a:solidFill><a:srgbClr val="729fcf"/></a:solidFill></a:tcPr></a:tc><a:tc vMerge="1"><a:tcPr><a:solidFill><a:srgbClr val="729fcf"/></a:solidFill></a:tcPr></a:tc><a:tc vMerge="1"><a:tcPr><a:solidFill><a:srgbClr val="729fcf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Resultat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Resultat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Integer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vMerge="1"><a:tcPr><a:solidFill><a:srgbClr val="729fcf"/></a:solidFill></a:tcPr></a:tc><a:tc vMerge="1"><a:tcPr><a:solidFill><a:srgbClr val="729fcf"/></a:solidFill></a:tcPr></a:tc><a:tc vMerge="1"><a:tcPr><a:solidFill><a:srgbClr val="729fcf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 résultat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Date_res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Datetime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Pr><a:solidFill><a:srgbClr val="729fcf"/></a:solidFill></a:tcPr></a:tc><a:tcPr><a:solidFill><a:srgbClr val="729fcf"/></a:solidFill></a:tcPr></a:tc><a:tcPr><a:solidFill><a:srgbClr val="729fcf"/></a:solidFill></a:tcPr></a:tc></a:tr></a:tbl></a:graphicData></a:graphic></p:graphicFrame><p:sp><p:nvSpPr><p:cNvPr id="109" name="TextShape 3"/><p:cNvSpPr txBox="1"/><p:nvPr/></p:nvSpPr><p:spPr><a:xfrm><a:off x="216000" y="5400000"/><a:ext cx="8568000" cy="3929760"/></a:xfrm><a:prstGeom prst="rect"><a:avLst/></a:prstGeom><a:noFill/><a:ln><a:noFill/></a:ln></p:spPr><p:txBody><a:bodyPr lIns="90000" rIns="90000" tIns="45000" bIns="45000"></a:bodyPr><a:p><a:r><a:rPr lang="fr-FR" sz="1800" spc="-1"><a:latin typeface="Arial"/></a:rPr><a:t>CREATE TABLE &quot;Resultats&quot; (&quot;ID&quot; INTEGER PRIMARY KEY  NOT NULL  UNIQUE , &quot;Fait&quot; BOOL NOT NULL , &quot;Date_prelev&quot; DATETIME NOT NULL , &quot;Resultat&quot; INTEGER, &quot;Date_res&quot; DATETIME, &quot;IDpoint&quot; INTEGER NOT NULL,</a:t></a:r><a:endParaRPr/></a:p><a:p><a:r><a:rPr lang="fr-FR" sz="1800" spc="-1"><a:latin typeface="Arial"/></a:rPr><a:t>FOREIGN KEY (IDpoint) REFERENCES Points_prelev(ID)</a:t></a:r><a:endParaRPr/></a:p><a:p><a:r><a:rPr lang="fr-FR" sz="1800" spc="-1"><a:latin typeface="Arial"/></a:rPr><a:t>)</a:t></a:r><a:endParaRPr/></a:p></p:txBody></p:sp></p:spTree></p:cSld><p:timing><p:tnLst><p:par><p:cTn id="23" dur="indefinite" restart="never" nodeType="tmRoot"><p:childTnLst><p:seq><p:cTn id="24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95640" y="201600"/>
            <a:ext cx="7704360" cy="631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ERD (Entity Relationship Diagram)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2517120" y="1366200"/>
            <a:ext cx="1907640" cy="36468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Disp_prelev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79640" y="2574360"/>
            <a:ext cx="1440720" cy="63828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Class_limites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897520" y="1268640"/>
            <a:ext cx="2005200" cy="36468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Jours_prelev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6364800" y="3951720"/>
            <a:ext cx="1119960" cy="63828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Resultats</a:t>
            </a:r>
            <a:endParaRPr/>
          </a:p>
        </p:txBody>
      </p:sp>
      <p:sp>
        <p:nvSpPr>
          <p:cNvPr id="115" name="CustomShape 6"/>
          <p:cNvSpPr/>
          <p:nvPr/>
        </p:nvSpPr>
        <p:spPr>
          <a:xfrm>
            <a:off x="2428200" y="2565720"/>
            <a:ext cx="2085480" cy="36468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Points_prelev</a:t>
            </a:r>
            <a:endParaRPr/>
          </a:p>
        </p:txBody>
      </p:sp>
      <p:sp>
        <p:nvSpPr>
          <p:cNvPr id="116" name="CustomShape 7"/>
          <p:cNvSpPr/>
          <p:nvPr/>
        </p:nvSpPr>
        <p:spPr>
          <a:xfrm>
            <a:off x="6292080" y="2542320"/>
            <a:ext cx="1223640" cy="36468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Planning</a:t>
            </a:r>
            <a:endParaRPr/>
          </a:p>
        </p:txBody>
      </p:sp>
      <p:sp>
        <p:nvSpPr>
          <p:cNvPr id="117" name="Line 8"/>
          <p:cNvSpPr/>
          <p:nvPr/>
        </p:nvSpPr>
        <p:spPr>
          <a:xfrm flipH="1">
            <a:off x="1620360" y="2791800"/>
            <a:ext cx="80784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9"/>
          <p:cNvSpPr/>
          <p:nvPr/>
        </p:nvSpPr>
        <p:spPr>
          <a:xfrm flipV="1">
            <a:off x="2298240" y="2661480"/>
            <a:ext cx="129960" cy="1303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10"/>
          <p:cNvSpPr/>
          <p:nvPr/>
        </p:nvSpPr>
        <p:spPr>
          <a:xfrm>
            <a:off x="2288520" y="2791800"/>
            <a:ext cx="139680" cy="130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11"/>
          <p:cNvSpPr/>
          <p:nvPr/>
        </p:nvSpPr>
        <p:spPr>
          <a:xfrm flipH="1" flipV="1">
            <a:off x="1698840" y="2649240"/>
            <a:ext cx="360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12"/>
          <p:cNvSpPr/>
          <p:nvPr/>
        </p:nvSpPr>
        <p:spPr>
          <a:xfrm flipH="1" flipV="1">
            <a:off x="1740240" y="2649240"/>
            <a:ext cx="360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3"/>
          <p:cNvSpPr/>
          <p:nvPr/>
        </p:nvSpPr>
        <p:spPr>
          <a:xfrm>
            <a:off x="2464920" y="3732840"/>
            <a:ext cx="2012040" cy="36468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Lieux_prelev</a:t>
            </a:r>
            <a:endParaRPr/>
          </a:p>
        </p:txBody>
      </p:sp>
      <p:sp>
        <p:nvSpPr>
          <p:cNvPr id="123" name="Line 14"/>
          <p:cNvSpPr/>
          <p:nvPr/>
        </p:nvSpPr>
        <p:spPr>
          <a:xfrm flipV="1">
            <a:off x="3471120" y="1741320"/>
            <a:ext cx="0" cy="8078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15"/>
          <p:cNvSpPr/>
          <p:nvPr/>
        </p:nvSpPr>
        <p:spPr>
          <a:xfrm>
            <a:off x="3471120" y="2419560"/>
            <a:ext cx="130320" cy="1296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16"/>
          <p:cNvSpPr/>
          <p:nvPr/>
        </p:nvSpPr>
        <p:spPr>
          <a:xfrm flipH="1">
            <a:off x="3340440" y="2409840"/>
            <a:ext cx="130680" cy="1393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17"/>
          <p:cNvSpPr/>
          <p:nvPr/>
        </p:nvSpPr>
        <p:spPr>
          <a:xfrm flipV="1">
            <a:off x="3328200" y="1820160"/>
            <a:ext cx="285480" cy="36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18"/>
          <p:cNvSpPr/>
          <p:nvPr/>
        </p:nvSpPr>
        <p:spPr>
          <a:xfrm flipV="1">
            <a:off x="3328200" y="1861560"/>
            <a:ext cx="285480" cy="32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19"/>
          <p:cNvSpPr/>
          <p:nvPr/>
        </p:nvSpPr>
        <p:spPr>
          <a:xfrm>
            <a:off x="3479040" y="2924640"/>
            <a:ext cx="0" cy="8078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20"/>
          <p:cNvSpPr/>
          <p:nvPr/>
        </p:nvSpPr>
        <p:spPr>
          <a:xfrm flipH="1" flipV="1">
            <a:off x="3348360" y="2924640"/>
            <a:ext cx="130680" cy="1299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21"/>
          <p:cNvSpPr/>
          <p:nvPr/>
        </p:nvSpPr>
        <p:spPr>
          <a:xfrm flipV="1">
            <a:off x="3479040" y="2924640"/>
            <a:ext cx="130680" cy="139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22"/>
          <p:cNvSpPr/>
          <p:nvPr/>
        </p:nvSpPr>
        <p:spPr>
          <a:xfrm flipH="1">
            <a:off x="3336120" y="3650400"/>
            <a:ext cx="285840" cy="36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23"/>
          <p:cNvSpPr/>
          <p:nvPr/>
        </p:nvSpPr>
        <p:spPr>
          <a:xfrm flipH="1">
            <a:off x="3336120" y="3609000"/>
            <a:ext cx="285840" cy="36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24"/>
          <p:cNvSpPr/>
          <p:nvPr/>
        </p:nvSpPr>
        <p:spPr>
          <a:xfrm flipH="1">
            <a:off x="4513680" y="2736360"/>
            <a:ext cx="177840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25"/>
          <p:cNvSpPr/>
          <p:nvPr/>
        </p:nvSpPr>
        <p:spPr>
          <a:xfrm flipV="1">
            <a:off x="6006600" y="2605680"/>
            <a:ext cx="285480" cy="130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26"/>
          <p:cNvSpPr/>
          <p:nvPr/>
        </p:nvSpPr>
        <p:spPr>
          <a:xfrm>
            <a:off x="5985000" y="2736360"/>
            <a:ext cx="307080" cy="130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27"/>
          <p:cNvSpPr/>
          <p:nvPr/>
        </p:nvSpPr>
        <p:spPr>
          <a:xfrm flipH="1" flipV="1">
            <a:off x="4686840" y="2593440"/>
            <a:ext cx="792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28"/>
          <p:cNvSpPr/>
          <p:nvPr/>
        </p:nvSpPr>
        <p:spPr>
          <a:xfrm flipH="1" flipV="1">
            <a:off x="4777920" y="2593440"/>
            <a:ext cx="792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29"/>
          <p:cNvSpPr/>
          <p:nvPr/>
        </p:nvSpPr>
        <p:spPr>
          <a:xfrm flipV="1">
            <a:off x="6924600" y="1638000"/>
            <a:ext cx="0" cy="9111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30"/>
          <p:cNvSpPr/>
          <p:nvPr/>
        </p:nvSpPr>
        <p:spPr>
          <a:xfrm>
            <a:off x="6924600" y="2403000"/>
            <a:ext cx="153360" cy="1461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31"/>
          <p:cNvSpPr/>
          <p:nvPr/>
        </p:nvSpPr>
        <p:spPr>
          <a:xfrm flipH="1">
            <a:off x="6771600" y="2391840"/>
            <a:ext cx="153000" cy="1573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32"/>
          <p:cNvSpPr/>
          <p:nvPr/>
        </p:nvSpPr>
        <p:spPr>
          <a:xfrm flipV="1">
            <a:off x="6757200" y="1726560"/>
            <a:ext cx="334800" cy="39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33"/>
          <p:cNvSpPr/>
          <p:nvPr/>
        </p:nvSpPr>
        <p:spPr>
          <a:xfrm flipV="1">
            <a:off x="6757200" y="1773360"/>
            <a:ext cx="334800" cy="39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34"/>
          <p:cNvSpPr/>
          <p:nvPr/>
        </p:nvSpPr>
        <p:spPr>
          <a:xfrm flipV="1">
            <a:off x="6939000" y="2911320"/>
            <a:ext cx="0" cy="10404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35"/>
          <p:cNvSpPr/>
          <p:nvPr/>
        </p:nvSpPr>
        <p:spPr>
          <a:xfrm>
            <a:off x="6939000" y="3784680"/>
            <a:ext cx="153000" cy="1670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36"/>
          <p:cNvSpPr/>
          <p:nvPr/>
        </p:nvSpPr>
        <p:spPr>
          <a:xfrm flipH="1">
            <a:off x="6785640" y="3772080"/>
            <a:ext cx="153360" cy="1796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37"/>
          <p:cNvSpPr/>
          <p:nvPr/>
        </p:nvSpPr>
        <p:spPr>
          <a:xfrm flipV="1">
            <a:off x="6771600" y="3012480"/>
            <a:ext cx="334800" cy="4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38"/>
          <p:cNvSpPr/>
          <p:nvPr/>
        </p:nvSpPr>
        <p:spPr>
          <a:xfrm flipV="1">
            <a:off x="6771600" y="3065760"/>
            <a:ext cx="334800" cy="4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ERM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Masques de saisie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1506960" y="3747600"/>
            <a:ext cx="4968360" cy="2088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3"/>
          <p:cNvSpPr/>
          <p:nvPr/>
        </p:nvSpPr>
        <p:spPr>
          <a:xfrm>
            <a:off x="1711440" y="3819600"/>
            <a:ext cx="132012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Jour_prelevement</a:t>
            </a:r>
            <a:endParaRPr/>
          </a:p>
        </p:txBody>
      </p:sp>
      <p:sp>
        <p:nvSpPr>
          <p:cNvPr id="153" name="CustomShape 4"/>
          <p:cNvSpPr/>
          <p:nvPr/>
        </p:nvSpPr>
        <p:spPr>
          <a:xfrm>
            <a:off x="3282840" y="3819600"/>
            <a:ext cx="145656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Date_prelevement</a:t>
            </a:r>
            <a:endParaRPr/>
          </a:p>
        </p:txBody>
      </p:sp>
      <p:sp>
        <p:nvSpPr>
          <p:cNvPr id="154" name="CustomShape 5"/>
          <p:cNvSpPr/>
          <p:nvPr/>
        </p:nvSpPr>
        <p:spPr>
          <a:xfrm>
            <a:off x="1683720" y="4611600"/>
            <a:ext cx="65988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 x</a:t>
            </a:r>
            <a:endParaRPr/>
          </a:p>
        </p:txBody>
      </p:sp>
      <p:sp>
        <p:nvSpPr>
          <p:cNvPr id="155" name="CustomShape 6"/>
          <p:cNvSpPr/>
          <p:nvPr/>
        </p:nvSpPr>
        <p:spPr>
          <a:xfrm>
            <a:off x="1683720" y="5035680"/>
            <a:ext cx="65988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 y</a:t>
            </a:r>
            <a:endParaRPr/>
          </a:p>
        </p:txBody>
      </p:sp>
      <p:sp>
        <p:nvSpPr>
          <p:cNvPr id="156" name="CustomShape 7"/>
          <p:cNvSpPr/>
          <p:nvPr/>
        </p:nvSpPr>
        <p:spPr>
          <a:xfrm>
            <a:off x="3208680" y="4251600"/>
            <a:ext cx="106380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Date_resultat</a:t>
            </a:r>
            <a:endParaRPr/>
          </a:p>
        </p:txBody>
      </p:sp>
      <p:sp>
        <p:nvSpPr>
          <p:cNvPr id="157" name="CustomShape 8"/>
          <p:cNvSpPr/>
          <p:nvPr/>
        </p:nvSpPr>
        <p:spPr>
          <a:xfrm>
            <a:off x="4438080" y="4251600"/>
            <a:ext cx="72252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Resultat</a:t>
            </a:r>
            <a:endParaRPr/>
          </a:p>
        </p:txBody>
      </p:sp>
      <p:sp>
        <p:nvSpPr>
          <p:cNvPr id="158" name="CustomShape 9"/>
          <p:cNvSpPr/>
          <p:nvPr/>
        </p:nvSpPr>
        <p:spPr>
          <a:xfrm>
            <a:off x="5343840" y="4251600"/>
            <a:ext cx="57276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</a:t>
            </a:r>
            <a:endParaRPr/>
          </a:p>
        </p:txBody>
      </p:sp>
      <p:sp>
        <p:nvSpPr>
          <p:cNvPr id="159" name="CustomShape 10"/>
          <p:cNvSpPr/>
          <p:nvPr/>
        </p:nvSpPr>
        <p:spPr>
          <a:xfrm>
            <a:off x="3448080" y="4653000"/>
            <a:ext cx="659880" cy="2764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1"/>
          <p:cNvSpPr/>
          <p:nvPr/>
        </p:nvSpPr>
        <p:spPr>
          <a:xfrm>
            <a:off x="3448080" y="5035680"/>
            <a:ext cx="659880" cy="2764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2"/>
          <p:cNvSpPr/>
          <p:nvPr/>
        </p:nvSpPr>
        <p:spPr>
          <a:xfrm>
            <a:off x="4468320" y="4653000"/>
            <a:ext cx="659880" cy="2764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3"/>
          <p:cNvSpPr/>
          <p:nvPr/>
        </p:nvSpPr>
        <p:spPr>
          <a:xfrm>
            <a:off x="4468320" y="5035680"/>
            <a:ext cx="659880" cy="2764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4"/>
          <p:cNvSpPr/>
          <p:nvPr/>
        </p:nvSpPr>
        <p:spPr>
          <a:xfrm>
            <a:off x="5319360" y="4653000"/>
            <a:ext cx="659880" cy="2764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5"/>
          <p:cNvSpPr/>
          <p:nvPr/>
        </p:nvSpPr>
        <p:spPr>
          <a:xfrm>
            <a:off x="5319360" y="5035680"/>
            <a:ext cx="659880" cy="2764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6"/>
          <p:cNvSpPr/>
          <p:nvPr/>
        </p:nvSpPr>
        <p:spPr>
          <a:xfrm>
            <a:off x="1527120" y="1340640"/>
            <a:ext cx="3476520" cy="2088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7"/>
          <p:cNvSpPr/>
          <p:nvPr/>
        </p:nvSpPr>
        <p:spPr>
          <a:xfrm>
            <a:off x="1731600" y="1412640"/>
            <a:ext cx="132012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Jour_prelevement</a:t>
            </a:r>
            <a:endParaRPr/>
          </a:p>
        </p:txBody>
      </p:sp>
      <p:sp>
        <p:nvSpPr>
          <p:cNvPr id="167" name="CustomShape 18"/>
          <p:cNvSpPr/>
          <p:nvPr/>
        </p:nvSpPr>
        <p:spPr>
          <a:xfrm>
            <a:off x="3303000" y="1412640"/>
            <a:ext cx="145656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Date_prelevement</a:t>
            </a:r>
            <a:endParaRPr/>
          </a:p>
        </p:txBody>
      </p:sp>
      <p:sp>
        <p:nvSpPr>
          <p:cNvPr id="168" name="CustomShape 19"/>
          <p:cNvSpPr/>
          <p:nvPr/>
        </p:nvSpPr>
        <p:spPr>
          <a:xfrm>
            <a:off x="1703880" y="2205000"/>
            <a:ext cx="65988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 x</a:t>
            </a:r>
            <a:endParaRPr/>
          </a:p>
        </p:txBody>
      </p:sp>
      <p:sp>
        <p:nvSpPr>
          <p:cNvPr id="169" name="CustomShape 20"/>
          <p:cNvSpPr/>
          <p:nvPr/>
        </p:nvSpPr>
        <p:spPr>
          <a:xfrm>
            <a:off x="1703880" y="2628720"/>
            <a:ext cx="65988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 y</a:t>
            </a:r>
            <a:endParaRPr/>
          </a:p>
        </p:txBody>
      </p:sp>
      <p:sp>
        <p:nvSpPr>
          <p:cNvPr id="170" name="CustomShape 21"/>
          <p:cNvSpPr/>
          <p:nvPr/>
        </p:nvSpPr>
        <p:spPr>
          <a:xfrm>
            <a:off x="1703880" y="3036600"/>
            <a:ext cx="65988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 z</a:t>
            </a:r>
            <a:endParaRPr/>
          </a:p>
        </p:txBody>
      </p:sp>
      <p:sp>
        <p:nvSpPr>
          <p:cNvPr id="171" name="CustomShape 22"/>
          <p:cNvSpPr/>
          <p:nvPr/>
        </p:nvSpPr>
        <p:spPr>
          <a:xfrm>
            <a:off x="2555280" y="1845000"/>
            <a:ext cx="892440" cy="2728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Prélevé</a:t>
            </a:r>
            <a:endParaRPr/>
          </a:p>
        </p:txBody>
      </p:sp>
      <p:sp>
        <p:nvSpPr>
          <p:cNvPr id="172" name="CustomShape 23"/>
          <p:cNvSpPr/>
          <p:nvPr/>
        </p:nvSpPr>
        <p:spPr>
          <a:xfrm>
            <a:off x="2690640" y="2274120"/>
            <a:ext cx="140760" cy="138240"/>
          </a:xfrm>
          <a:prstGeom prst="ellipse">
            <a:avLst/>
          </a:prstGeom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4"/>
          <p:cNvSpPr/>
          <p:nvPr/>
        </p:nvSpPr>
        <p:spPr>
          <a:xfrm>
            <a:off x="2690640" y="2698200"/>
            <a:ext cx="140760" cy="138240"/>
          </a:xfrm>
          <a:prstGeom prst="ellipse">
            <a:avLst/>
          </a:prstGeom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5"/>
          <p:cNvSpPr/>
          <p:nvPr/>
        </p:nvSpPr>
        <p:spPr>
          <a:xfrm>
            <a:off x="2690640" y="3105720"/>
            <a:ext cx="140760" cy="138240"/>
          </a:xfrm>
          <a:prstGeom prst="ellipse">
            <a:avLst/>
          </a:prstGeom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6"/>
          <p:cNvSpPr/>
          <p:nvPr/>
        </p:nvSpPr>
        <p:spPr>
          <a:xfrm>
            <a:off x="2727360" y="2310840"/>
            <a:ext cx="70200" cy="6876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7"/>
          <p:cNvSpPr/>
          <p:nvPr/>
        </p:nvSpPr>
        <p:spPr>
          <a:xfrm>
            <a:off x="2727360" y="2734200"/>
            <a:ext cx="70200" cy="6876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8"/>
          <p:cNvSpPr/>
          <p:nvPr/>
        </p:nvSpPr>
        <p:spPr>
          <a:xfrm>
            <a:off x="1693800" y="5445360"/>
            <a:ext cx="65988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 z</a:t>
            </a:r>
            <a:endParaRPr/>
          </a:p>
        </p:txBody>
      </p:sp>
      <p:sp>
        <p:nvSpPr>
          <p:cNvPr id="178" name="CustomShape 29"/>
          <p:cNvSpPr/>
          <p:nvPr/>
        </p:nvSpPr>
        <p:spPr>
          <a:xfrm>
            <a:off x="3450240" y="5445360"/>
            <a:ext cx="101808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 prélevé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Objectifs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Saisie des prélèvements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Saisie des résultats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Affichage sur image ?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Extraction des données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Graphiques 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Données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Dispositif de prélèvement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Écouvillon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Boite de Pétri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Biocollecteur Sampl’R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Countact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Limites par classe selon BPP (UFC)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 A : 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Air : &lt;1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Surface :  &lt;1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Gants  : &lt;1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 D : 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Air :  &lt;100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Surface : &lt; 50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Données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Points de prélèvement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Isolateur – classe A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Zone de travail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Gants – Countact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Manchettes - Ecouvillons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Air - Pétri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 de travail – Ecouvillons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Rail, DPTE, Bouton, poignée – Ecouvillons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Automate -  Ecouvillons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Sas de stockage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Etagères – Ecouvillon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 de travail – Ecouvillons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Gants – Countact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Salle classe D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Air – Pétri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Air – Biocollecteur Sampl’R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Surface - Countact</a:t>
            </a: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Données (suite)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 de prélèvement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de l’isolateur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Jours de prélèvement :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fr-FR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</a:t>
            </a: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lundi, 2</a:t>
            </a:r>
            <a:r>
              <a:rPr lang="fr-FR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ème</a:t>
            </a: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mardi…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Planning de prélèvement :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Hebdomadaire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Mensuel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Saisie des prélèvements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Saisie des résultats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89" name="TextShape 1"/><p:cNvSpPr txBox="1"/><p:nvPr/></p:nvSpPr><p:spPr><a:xfrm><a:off x="457200" y="274680"/><a:ext cx="8229240" cy="1142640"/></a:xfrm><a:prstGeom prst="rect"><a:avLst/></a:prstGeom><a:noFill/><a:ln><a:noFill/></a:ln></p:spPr><p:txBody><a:bodyPr anchor="ctr"></a:bodyPr><a:p><a:pPr algn="ctr"><a:lnSpc><a:spcPct val="100000"/></a:lnSpc></a:pPr><a:r><a:rPr lang="fr-FR" sz="4400" spc="-1" strike="noStrike"><a:solidFill><a:srgbClr val="000000"/></a:solidFill><a:uFill><a:solidFill><a:srgbClr val="ffffff"/></a:solidFill></a:uFill><a:latin typeface="Calibri"/></a:rPr><a:t>Table des dispositifs de prélèvements</a:t></a:r><a:endParaRPr/></a:p></p:txBody></p:sp><p:graphicFrame><p:nvGraphicFramePr><p:cNvPr id="90" name="Table 2"/><p:cNvGraphicFramePr/><p:nvPr/></p:nvGraphicFramePr><p:xfrm><a:off x="64440" y="1556640"/><a:ext cx="8899560" cy="1919880"/></p:xfrm><a:graphic><a:graphicData uri="http://schemas.openxmlformats.org/drawingml/2006/table"><a:tbl><a:tblPr/><a:tblGrid><a:gridCol w="2114280"/><a:gridCol w="1423800"/><a:gridCol w="1423800"/><a:gridCol w="1848960"/><a:gridCol w="998640"/><a:gridCol w="1090080"/></a:tblGrid><a:tr h="640080"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Etiquette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Nom de variable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</a:t></a:r><a:endParaRPr/></a:p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primaire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étrangère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Dispositif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Dipositif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Text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Dispositif de prélèvement :</a:t></a:r><a:endParaRPr/></a:p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Disp_prelev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ID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N/A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Condition de prélèvement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Condition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Test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Pr><a:solidFill><a:srgbClr val="729fcf"/></a:solidFill></a:tcPr></a:tc><a:tcPr><a:solidFill><a:srgbClr val="729fcf"/></a:solidFill></a:tcPr></a:tc><a:tcPr><a:solidFill><a:srgbClr val="729fcf"/></a:solidFill></a:tcPr></a:tc></a:tr></a:tbl></a:graphicData></a:graphic></p:graphicFrame><p:sp><p:nvSpPr><p:cNvPr id="91" name="CustomShape 3"></p:cNvPr><p:cNvSpPr/><p:nvPr/></p:nvSpPr><p:spPr><a:xfrm><a:off x="1187640" y="4509000"/><a:ext cx="6984360" cy="913320"/></a:xfrm><a:prstGeom prst="rect"><a:avLst></a:avLst></a:prstGeom><a:noFill/><a:ln><a:noFill/></a:ln></p:spPr><p:style><a:lnRef idx="0"/><a:fillRef idx="0"/><a:effectRef idx="0"/><a:fontRef idx="minor"/></p:style><p:txBody><a:bodyPr lIns="90000" rIns="90000" tIns="45000" bIns="45000"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CREATE TABLE &quot;Disp_prelev&quot; (&quot;ID&quot; INTEGER PRIMARY KEY  AUTOINCREMENT  NOT NULL  UNIQUE , &quot;Dispositif&quot; TEXT NOT NULL , &quot;Condition&quot; TEXT)</a:t></a:r><a:endParaRPr/></a:p></p:txBody></p:sp></p:spTree></p:cSld><p:timing><p:tnLst><p:par><p:cTn id="11" dur="indefinite" restart="never" nodeType="tmRoot"><p:childTnLst><p:seq><p:cTn id="12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7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92" name="TextShape 1"/><p:cNvSpPr txBox="1"/><p:nvPr/></p:nvSpPr><p:spPr><a:xfrm><a:off x="457200" y="274680"/><a:ext cx="8229240" cy="1142640"/></a:xfrm><a:prstGeom prst="rect"><a:avLst/></a:prstGeom><a:noFill/><a:ln><a:noFill/></a:ln></p:spPr><p:txBody><a:bodyPr anchor="ctr"></a:bodyPr><a:p><a:pPr algn="ctr"><a:lnSpc><a:spcPct val="100000"/></a:lnSpc></a:pPr><a:r><a:rPr lang="fr-FR" sz="4400" spc="-1" strike="noStrike"><a:solidFill><a:srgbClr val="000000"/></a:solidFill><a:uFill><a:solidFill><a:srgbClr val="ffffff"/></a:solidFill></a:uFill><a:latin typeface="Calibri"/></a:rPr><a:t>Table des limites microbiologiques par classe (en UFC)</a:t></a:r><a:endParaRPr/></a:p></p:txBody></p:sp><p:graphicFrame><p:nvGraphicFramePr><p:cNvPr id="93" name="Table 2"/><p:cNvGraphicFramePr/><p:nvPr/></p:nvGraphicFramePr><p:xfrm><a:off x="64440" y="1556640"/><a:ext cx="8899560" cy="2559960"/></p:xfrm><a:graphic><a:graphicData uri="http://schemas.openxmlformats.org/drawingml/2006/table"><a:tbl><a:tblPr/><a:tblGrid><a:gridCol w="2114280"/><a:gridCol w="1423800"/><a:gridCol w="1423800"/><a:gridCol w="1848960"/><a:gridCol w="998640"/><a:gridCol w="1090080"/></a:tblGrid><a:tr h="640080"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Etiquette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Nom de variable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</a:t></a:r><a:endParaRPr/></a:p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primaire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étrangère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Classe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Classe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Text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Class_limites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ID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N/A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Text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 vMerge="1"><a:tcPr><a:solidFill><a:srgbClr val="729fcf"/></a:solidFill></a:tcPr></a:tc><a:tc vMerge="1"><a:tcPr><a:solidFill><a:srgbClr val="729fcf"/></a:solidFill></a:tcPr></a:tc><a:tc vMerge="1"><a:tcPr><a:solidFill><a:srgbClr val="729fcf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Limite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Limite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Integer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Pr><a:solidFill><a:srgbClr val="729fcf"/></a:solidFill></a:tcPr></a:tc><a:tcPr><a:solidFill><a:srgbClr val="729fcf"/></a:solidFill></a:tcPr></a:tc><a:tcPr><a:solidFill><a:srgbClr val="729fcf"/></a:solidFill></a:tcPr></a:tc></a:tr></a:tbl></a:graphicData></a:graphic></p:graphicFrame><p:sp><p:nvSpPr><p:cNvPr id="94" name="CustomShape 3"></p:cNvPr><p:cNvSpPr/><p:nvPr/></p:nvSpPr><p:spPr><a:xfrm><a:off x="827640" y="5157360"/><a:ext cx="7416360" cy="913320"/></a:xfrm><a:prstGeom prst="rect"><a:avLst></a:avLst></a:prstGeom><a:noFill/><a:ln><a:noFill/></a:ln></p:spPr><p:style><a:lnRef idx="0"/><a:fillRef idx="0"/><a:effectRef idx="0"/><a:fontRef idx="minor"/></p:style><p:txBody><a:bodyPr lIns="90000" rIns="90000" tIns="45000" bIns="45000"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CREATE TABLE &quot;Class_limites&quot; (&quot;ID&quot; INTEGER PRIMARY KEY  NOT NULL  UNIQUE , &quot;Classe&quot; TEXT NOT NULL , &quot;Type&quot; TEXT NOT NULL , &quot;Limite&quot; INTEGER NOT NULL )</a:t></a:r><a:endParaRPr/></a:p></p:txBody></p:sp></p:spTree></p:cSld><p:timing><p:tnLst><p:par><p:cTn id="13" dur="indefinite" restart="never" nodeType="tmRoot"><p:childTnLst><p:seq><p:cTn id="14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 des lieux de prélèvement</a:t>
            </a:r>
            <a:endParaRPr/>
          </a:p>
        </p:txBody>
      </p:sp>
      <p:graphicFrame>
        <p:nvGraphicFramePr>
          <p:cNvPr id="96" name="Table 2"/>
          <p:cNvGraphicFramePr/>
          <p:nvPr/>
        </p:nvGraphicFramePr>
        <p:xfrm>
          <a:off x="64440" y="1556640"/>
          <a:ext cx="8899560" cy="1279800"/>
        </p:xfrm>
        <a:graphic>
          <a:graphicData uri="http://schemas.openxmlformats.org/drawingml/2006/table">
            <a:tbl>
              <a:tblPr/>
              <a:tblGrid>
                <a:gridCol w="2114280"/>
                <a:gridCol w="1423800"/>
                <a:gridCol w="1423800"/>
                <a:gridCol w="1848960"/>
                <a:gridCol w="998640"/>
                <a:gridCol w="1090080"/>
              </a:tblGrid>
              <a:tr h="64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 de variable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primaire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étrangère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Lieux de prélèvement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Lieux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Text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Lieux_prelev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N/A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97" name="CustomShape 3"/>
          <p:cNvSpPr/>
          <p:nvPr/>
        </p:nvSpPr>
        <p:spPr>
          <a:xfrm>
            <a:off x="1619640" y="3789000"/>
            <a:ext cx="604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TABLE "Lieux_prelev" ("ID" INTEGER PRIMARY KEY  AUTOINCREMENT  NOT NULL  UNIQUE , "Lieux" TEXT NOT NULL 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 des points de prélèvement</a:t>
            </a:r>
            <a:endParaRPr/>
          </a:p>
        </p:txBody>
      </p:sp>
      <p:graphicFrame>
        <p:nvGraphicFramePr>
          <p:cNvPr id="99" name="Table 2"/>
          <p:cNvGraphicFramePr/>
          <p:nvPr/>
        </p:nvGraphicFramePr>
        <p:xfrm>
          <a:off x="64440" y="1418400"/>
          <a:ext cx="8971560" cy="683280"/>
        </p:xfrm>
        <a:graphic>
          <a:graphicData uri="http://schemas.openxmlformats.org/drawingml/2006/table">
            <a:tbl>
              <a:tblPr/>
              <a:tblGrid>
                <a:gridCol w="2131200"/>
                <a:gridCol w="1435320"/>
                <a:gridCol w="796320"/>
                <a:gridCol w="1152000"/>
                <a:gridCol w="1440000"/>
                <a:gridCol w="2016720"/>
              </a:tblGrid>
              <a:tr h="448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 de variable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 primaire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étrangère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2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Point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Point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Text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Points_prelev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Disp_prelev(ID)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Class_limites(ID)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Lieux_prelev(ID)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00" name="CustomShape 3"/>
          <p:cNvSpPr/>
          <p:nvPr/>
        </p:nvSpPr>
        <p:spPr>
          <a:xfrm>
            <a:off x="1907640" y="3501000"/>
            <a:ext cx="59043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TABLE "Points_prelev" ("ID" INTEGER PRIMARY KEY  AUTOINCREMENT  NOT NULL  UNIQUE , "Points" TEXT NOT NULL, "IDdisp" INTEGER NOT NULL, "IDclass" INTEGER NOT NULL,"IDlieu" INTEGER NOT NULL,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FOREIGN KEY (IDdisp) REFERENCES Disp_prelv(ID),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FOREIGN KEY (IDclass) REFERENCES Class_limites(ID),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FOREIGN KEY (IDlieu) REFERENCES Lieux_prelev(ID)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Application>LibreOffice/5.0.3.2$Linux_x86 LibreOffice_project/00m0$Build-2</Application>
  <Paragraphs>200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2017-12-27T08:29:42Z</dcterms:created>
  <dc:creator>LIAUTAUD Thomas</dc:creator>
  <dc:language>fr-FR</dc:language>
  <cp:lastModifiedBy>thomas </cp:lastModifiedBy>
  <dcterms:modified xsi:type="dcterms:W3CDTF">2017-12-27T23:13:59Z</dcterms:modified>
  <cp:revision>35</cp:revision>
  <dc:title>Suivi des prélèvements microbiologiques d’environnement de l’unité de préparation de nutrition parentérale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