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des sous-titres du masque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14/04/2018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C9BDBE0-10AA-4A8A-9C6C-E7F9CC47781B}" type="slidenum"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>
                <a:latin typeface="Calibri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400" spc="-1">
                <a:latin typeface="Calibri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000" spc="-1">
                <a:latin typeface="Calibri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Sixième niveau de plan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spc="-1">
                <a:latin typeface="Calibri"/>
              </a:rPr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 style du titre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planCliquez pour modifier les styles du texte du masque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14/04/2018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F1B2522-B25E-46B2-BC7F-D6578FD29E00}" type="slidenum">
              <a:rPr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Suivi des prélèvements microbiologiques d’environnement de l’unité de préparation de nutrition parentérale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T. Liautaud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 Bioinformatique</a:t>
            </a:r>
            <a:endParaRPr/>
          </a:p>
          <a:p>
            <a:pPr algn="ctr">
              <a:lnSpc>
                <a:spcPct val="100000"/>
              </a:lnSpc>
            </a:pPr>
            <a:r>
              <a:rPr lang="fr-FR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I. Nicolis – Université Paris-Descartes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du planning</a:t>
            </a:r>
            <a:endParaRPr/>
          </a:p>
        </p:txBody>
      </p:sp>
      <p:graphicFrame>
        <p:nvGraphicFramePr>
          <p:cNvPr id="102" name="Table 2"/>
          <p:cNvGraphicFramePr/>
          <p:nvPr/>
        </p:nvGraphicFramePr>
        <p:xfrm>
          <a:off x="64440" y="1556640"/>
          <a:ext cx="8899560" cy="1279800"/>
        </p:xfrm>
        <a:graphic>
          <a:graphicData uri="http://schemas.openxmlformats.org/drawingml/2006/table">
            <a:tbl>
              <a:tblPr/>
              <a:tblGrid>
                <a:gridCol w="1266840"/>
                <a:gridCol w="1224000"/>
                <a:gridCol w="864000"/>
                <a:gridCol w="1296000"/>
                <a:gridCol w="2232000"/>
                <a:gridCol w="2016720"/>
              </a:tblGrid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400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Planning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Jour_prelev(ID)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Points-prelev(ID)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03" name="CustomShape 3"/>
          <p:cNvSpPr/>
          <p:nvPr/>
        </p:nvSpPr>
        <p:spPr>
          <a:xfrm>
            <a:off x="1619640" y="3645000"/>
            <a:ext cx="48240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TABLE planning_prelev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(id_jour INTEGER NOT NULL references jours_prelev(id),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id_point INTEGER NOT NULL references points_prelev(id) ,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PRIMARY KEY (id_jour, idpoint)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04" name="TextShape 1"/><p:cNvSpPr txBox="1"/><p:nvPr/></p:nvSpPr><p:spPr><a:xfrm><a:off x="457200" y="274680"/><a:ext cx="8229240" cy="1142640"/></a:xfrm><a:prstGeom prst="rect"><a:avLst/></a:prstGeom><a:noFill/><a:ln><a:noFill/></a:ln></p:spPr><p:txBody><a:bodyPr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/a:rPr><a:t>Prélèvements</a:t></a:r><a:endParaRPr/></a:p></p:txBody></p:sp><p:graphicFrame><p:nvGraphicFramePr><p:cNvPr id="105" name="Table 2"/><p:cNvGraphicFramePr/><p:nvPr/></p:nvGraphicFramePr><p:xfrm><a:off x="64440" y="1556640"/><a:ext cx="8899200" cy="3456360"/></p:xfrm><a:graphic><a:graphicData uri="http://schemas.openxmlformats.org/drawingml/2006/table"><a:tbl><a:tblPr/><a:tblGrid><a:gridCol w="2114280"/><a:gridCol w="1168920"/><a:gridCol w="1152000"/><a:gridCol w="1152000"/><a:gridCol w="1080000"/><a:gridCol w="2232360"/></a:tblGrid><a:tr h="89640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Prelevement fait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Fait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Bool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Prélèvements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Points-prelev(ID)</a:t></a:r><a:endParaRPr/></a:p><a:p><a:pPr><a:lnSpc><a:spcPct val="100000"/></a:lnSpc></a:pP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 prélèvement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Date_prel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Datetime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p:sp><p:nvSpPr><p:cNvPr id="106" name="CustomShape 3"></p:cNvPr><p:cNvSpPr/><p:nvPr/></p:nvSpPr><p:spPr><a:xfrm><a:off x="467640" y="4941000"/><a:ext cx="8092800" cy="1461960"/></a:xfrm><a:prstGeom prst="rect"><a:avLst></a:avLst></a:prstGeom><a:noFill/><a:ln><a:noFill/></a:ln></p:spPr><p:style><a:lnRef idx="0"/><a:fillRef idx="0"/><a:effectRef idx="0"/><a:fontRef idx="minor"/></p:style><p:txBody><a:bodyPr lIns="90000" rIns="90000" tIns="45000" bIns="45000"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CREATE TABLE prelevements (id SERIAL PRIMARY KEY,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fait BOOLEAN NOT NULL , 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 DATE NOT NULL ,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id_point INTEGER NOT NULL references points_prelev(id)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)</a:t></a:r><a:endParaRPr/></a:p></p:txBody></p:sp></p:spTree></p:cSld><p:timing><p:tnLst><p:par><p:cTn id="21" dur="indefinite" restart="never" nodeType="tmRoot"><p:childTnLst><p:seq><p:cTn id="22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107" name="TextShape 1"/><p:cNvSpPr txBox="1"/><p:nvPr/></p:nvSpPr><p:spPr><a:xfrm><a:off x="457200" y="274680"/><a:ext cx="8229240" cy="1142640"/></a:xfrm><a:prstGeom prst="rect"><a:avLst/></a:prstGeom><a:noFill/><a:ln><a:noFill/></a:ln></p:spPr><p:txBody><a:bodyPr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/a:rPr><a:t>Resultats</a:t></a:r><a:endParaRPr/></a:p></p:txBody></p:sp><p:graphicFrame><p:nvGraphicFramePr><p:cNvPr id="108" name="Table 2"/><p:cNvGraphicFramePr/><p:nvPr/></p:nvGraphicFramePr><p:xfrm><a:off x="64440" y="1556640"/><a:ext cx="8899200" cy="2175840"/></p:xfrm><a:graphic><a:graphicData uri="http://schemas.openxmlformats.org/drawingml/2006/table"><a:tbl><a:tblPr/><a:tblGrid><a:gridCol w="2114280"/><a:gridCol w="1168920"/><a:gridCol w="1152000"/><a:gridCol w="1152000"/><a:gridCol w="1080000"/><a:gridCol w="2232360"/></a:tblGrid><a:tr h="89640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Nombre microorganismes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Nb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Integer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Resultats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Prélèvements(ID)</a:t></a:r><a:endParaRPr/></a:p><a:p><a:pPr><a:lnSpc><a:spcPct val="100000"/></a:lnSpc></a:pP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3936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 résultat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Date_res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Datetime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 vMerge="1"><a:tcPr><a:solidFill><a:srgbClr val="729fcf"/></a:solidFill></a:tcPr></a:tc><a:tc vMerge="1"><a:tcPr><a:solidFill><a:srgbClr val="729fcf"/></a:solidFill></a:tcPr></a:tc><a:tc vMerge="1"><a:tcPr><a:solidFill><a:srgbClr val="729fcf"/></a:solidFill></a:tcPr></a:tc></a:tr><a:tr h="640080"><a:tc><a:txBody><a:bodyPr></a:bodyPr><a:p><a:r><a:rPr lang="fr-FR" sz="1800" spc="-1"><a:latin typeface="Calibri"/></a:rPr><a:t>Micro-organisme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r><a:rPr lang="fr-FR" sz="1800" spc="-1"><a:latin typeface="Calibri"/></a:rPr><a:t>micro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r><a:rPr lang="fr-FR" sz="1800" spc="-1"><a:solidFill><a:srgbClr val="000000"/></a:solidFill><a:latin typeface="Calibri"/><a:ea typeface="Droid Sans Fallback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p:sp><p:nvSpPr><p:cNvPr id="109" name="CustomShape 3"></p:cNvPr><p:cNvSpPr/><p:nvPr/></p:nvSpPr><p:spPr><a:xfrm><a:off x="467640" y="4941000"/><a:ext cx="8092800" cy="2009880"/></a:xfrm><a:prstGeom prst="rect"><a:avLst></a:avLst></a:prstGeom><a:noFill/><a:ln><a:noFill/></a:ln></p:spPr><p:style><a:lnRef idx="0"/><a:fillRef idx="0"/><a:effectRef idx="0"/><a:fontRef idx="minor"/></p:style><p:txBody><a:bodyPr lIns="90000" rIns="90000" tIns="45000" bIns="45000"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CREATE TABLE resultats (id SERIAL PRIMARY KEY ,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date_res DATE NOT NULL ,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tel boolean,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nb_micro INTEGER NOT NULL,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micro VARCHAR(100),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id_prelev integer not null references prelevements(id)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)</a:t></a:r><a:endParaRPr/></a:p></p:txBody></p:sp></p:spTree></p:cSld><p:timing><p:tnLst><p:par><p:cTn id="23" dur="indefinite" restart="never" nodeType="tmRoot"><p:childTnLst><p:seq><p:cTn id="2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95640" y="201600"/>
            <a:ext cx="7704360" cy="631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ERD (Entity Relationship Diagram)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2517120" y="1366200"/>
            <a:ext cx="1907640" cy="3646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Disp_prelev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179640" y="2574360"/>
            <a:ext cx="1440720" cy="6382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Class_limites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5897520" y="1268640"/>
            <a:ext cx="2005200" cy="3646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Jours_prelev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3601800" y="5229360"/>
            <a:ext cx="1942200" cy="3646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Prélèvements</a:t>
            </a:r>
            <a:endParaRPr/>
          </a:p>
        </p:txBody>
      </p:sp>
      <p:sp>
        <p:nvSpPr>
          <p:cNvPr id="115" name="CustomShape 6"/>
          <p:cNvSpPr/>
          <p:nvPr/>
        </p:nvSpPr>
        <p:spPr>
          <a:xfrm>
            <a:off x="2428200" y="2565720"/>
            <a:ext cx="2085480" cy="3646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Points_prelev</a:t>
            </a:r>
            <a:endParaRPr/>
          </a:p>
        </p:txBody>
      </p:sp>
      <p:sp>
        <p:nvSpPr>
          <p:cNvPr id="116" name="CustomShape 7"/>
          <p:cNvSpPr/>
          <p:nvPr/>
        </p:nvSpPr>
        <p:spPr>
          <a:xfrm>
            <a:off x="6292080" y="2542320"/>
            <a:ext cx="1223640" cy="3646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</a:t>
            </a:r>
            <a:endParaRPr/>
          </a:p>
        </p:txBody>
      </p:sp>
      <p:sp>
        <p:nvSpPr>
          <p:cNvPr id="117" name="Line 8"/>
          <p:cNvSpPr/>
          <p:nvPr/>
        </p:nvSpPr>
        <p:spPr>
          <a:xfrm flipH="1">
            <a:off x="1620360" y="2791800"/>
            <a:ext cx="80784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9"/>
          <p:cNvSpPr/>
          <p:nvPr/>
        </p:nvSpPr>
        <p:spPr>
          <a:xfrm flipV="1">
            <a:off x="2298240" y="2661480"/>
            <a:ext cx="129960" cy="130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10"/>
          <p:cNvSpPr/>
          <p:nvPr/>
        </p:nvSpPr>
        <p:spPr>
          <a:xfrm>
            <a:off x="2288520" y="2791800"/>
            <a:ext cx="1396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11"/>
          <p:cNvSpPr/>
          <p:nvPr/>
        </p:nvSpPr>
        <p:spPr>
          <a:xfrm flipH="1" flipV="1">
            <a:off x="1698840" y="2649240"/>
            <a:ext cx="360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12"/>
          <p:cNvSpPr/>
          <p:nvPr/>
        </p:nvSpPr>
        <p:spPr>
          <a:xfrm flipH="1" flipV="1">
            <a:off x="1740240" y="2649240"/>
            <a:ext cx="360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13"/>
          <p:cNvSpPr/>
          <p:nvPr/>
        </p:nvSpPr>
        <p:spPr>
          <a:xfrm flipV="1">
            <a:off x="3471120" y="1741320"/>
            <a:ext cx="0" cy="8078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14"/>
          <p:cNvSpPr/>
          <p:nvPr/>
        </p:nvSpPr>
        <p:spPr>
          <a:xfrm>
            <a:off x="3471120" y="2419560"/>
            <a:ext cx="130320" cy="129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15"/>
          <p:cNvSpPr/>
          <p:nvPr/>
        </p:nvSpPr>
        <p:spPr>
          <a:xfrm flipH="1">
            <a:off x="3340440" y="2409840"/>
            <a:ext cx="130680" cy="139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6"/>
          <p:cNvSpPr/>
          <p:nvPr/>
        </p:nvSpPr>
        <p:spPr>
          <a:xfrm flipV="1">
            <a:off x="3328200" y="1820160"/>
            <a:ext cx="285480" cy="36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17"/>
          <p:cNvSpPr/>
          <p:nvPr/>
        </p:nvSpPr>
        <p:spPr>
          <a:xfrm flipV="1">
            <a:off x="3328200" y="1861560"/>
            <a:ext cx="285480" cy="32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18"/>
          <p:cNvSpPr/>
          <p:nvPr/>
        </p:nvSpPr>
        <p:spPr>
          <a:xfrm flipH="1">
            <a:off x="4513680" y="2736360"/>
            <a:ext cx="17784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19"/>
          <p:cNvSpPr/>
          <p:nvPr/>
        </p:nvSpPr>
        <p:spPr>
          <a:xfrm flipV="1">
            <a:off x="6006600" y="2605680"/>
            <a:ext cx="2854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0"/>
          <p:cNvSpPr/>
          <p:nvPr/>
        </p:nvSpPr>
        <p:spPr>
          <a:xfrm>
            <a:off x="5985000" y="2736360"/>
            <a:ext cx="307080" cy="130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21"/>
          <p:cNvSpPr/>
          <p:nvPr/>
        </p:nvSpPr>
        <p:spPr>
          <a:xfrm flipH="1" flipV="1">
            <a:off x="4686840" y="2593440"/>
            <a:ext cx="792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22"/>
          <p:cNvSpPr/>
          <p:nvPr/>
        </p:nvSpPr>
        <p:spPr>
          <a:xfrm flipH="1" flipV="1">
            <a:off x="4777920" y="2593440"/>
            <a:ext cx="792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23"/>
          <p:cNvSpPr/>
          <p:nvPr/>
        </p:nvSpPr>
        <p:spPr>
          <a:xfrm flipV="1">
            <a:off x="4559400" y="5594040"/>
            <a:ext cx="0" cy="6652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24"/>
          <p:cNvSpPr/>
          <p:nvPr/>
        </p:nvSpPr>
        <p:spPr>
          <a:xfrm flipV="1">
            <a:off x="4392000" y="565884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25"/>
          <p:cNvSpPr/>
          <p:nvPr/>
        </p:nvSpPr>
        <p:spPr>
          <a:xfrm flipV="1">
            <a:off x="4392000" y="569304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26"/>
          <p:cNvSpPr/>
          <p:nvPr/>
        </p:nvSpPr>
        <p:spPr>
          <a:xfrm flipV="1">
            <a:off x="4138200" y="2955240"/>
            <a:ext cx="0" cy="22737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27"/>
          <p:cNvSpPr/>
          <p:nvPr/>
        </p:nvSpPr>
        <p:spPr>
          <a:xfrm>
            <a:off x="4138200" y="4863960"/>
            <a:ext cx="153000" cy="3650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28"/>
          <p:cNvSpPr/>
          <p:nvPr/>
        </p:nvSpPr>
        <p:spPr>
          <a:xfrm flipH="1">
            <a:off x="3985200" y="4836600"/>
            <a:ext cx="153000" cy="39240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29"/>
          <p:cNvSpPr/>
          <p:nvPr/>
        </p:nvSpPr>
        <p:spPr>
          <a:xfrm flipV="1">
            <a:off x="3970800" y="3176640"/>
            <a:ext cx="334800" cy="97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30"/>
          <p:cNvSpPr/>
          <p:nvPr/>
        </p:nvSpPr>
        <p:spPr>
          <a:xfrm flipV="1">
            <a:off x="3970800" y="3292920"/>
            <a:ext cx="334800" cy="100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31"/>
          <p:cNvSpPr/>
          <p:nvPr/>
        </p:nvSpPr>
        <p:spPr>
          <a:xfrm flipH="1" flipV="1">
            <a:off x="5868000" y="2588400"/>
            <a:ext cx="7560" cy="2858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32"/>
          <p:cNvSpPr/>
          <p:nvPr/>
        </p:nvSpPr>
        <p:spPr>
          <a:xfrm flipH="1" flipV="1">
            <a:off x="2195640" y="2625840"/>
            <a:ext cx="7560" cy="2854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33"/>
          <p:cNvSpPr/>
          <p:nvPr/>
        </p:nvSpPr>
        <p:spPr>
          <a:xfrm flipV="1">
            <a:off x="6782040" y="2276640"/>
            <a:ext cx="285480" cy="7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34"/>
          <p:cNvSpPr/>
          <p:nvPr/>
        </p:nvSpPr>
        <p:spPr>
          <a:xfrm flipV="1">
            <a:off x="3341880" y="2284560"/>
            <a:ext cx="285480" cy="7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5"/>
          <p:cNvSpPr/>
          <p:nvPr/>
        </p:nvSpPr>
        <p:spPr>
          <a:xfrm>
            <a:off x="3600000" y="6259320"/>
            <a:ext cx="1942200" cy="364680"/>
          </a:xfrm>
          <a:prstGeom prst="rect">
            <a:avLst/>
          </a:prstGeom>
          <a:solidFill>
            <a:srgbClr val="fffd78"/>
          </a:solidFill>
          <a:ln w="381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Résultats</a:t>
            </a:r>
            <a:endParaRPr/>
          </a:p>
        </p:txBody>
      </p:sp>
      <p:sp>
        <p:nvSpPr>
          <p:cNvPr id="145" name="Line 36"/>
          <p:cNvSpPr/>
          <p:nvPr/>
        </p:nvSpPr>
        <p:spPr>
          <a:xfrm flipV="1">
            <a:off x="6935400" y="1631160"/>
            <a:ext cx="0" cy="9111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37"/>
          <p:cNvSpPr/>
          <p:nvPr/>
        </p:nvSpPr>
        <p:spPr>
          <a:xfrm>
            <a:off x="6935400" y="2396160"/>
            <a:ext cx="153360" cy="1461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38"/>
          <p:cNvSpPr/>
          <p:nvPr/>
        </p:nvSpPr>
        <p:spPr>
          <a:xfrm flipH="1">
            <a:off x="6782400" y="2385000"/>
            <a:ext cx="153000" cy="1573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39"/>
          <p:cNvSpPr/>
          <p:nvPr/>
        </p:nvSpPr>
        <p:spPr>
          <a:xfrm flipV="1">
            <a:off x="6768000" y="1719720"/>
            <a:ext cx="334800" cy="3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40"/>
          <p:cNvSpPr/>
          <p:nvPr/>
        </p:nvSpPr>
        <p:spPr>
          <a:xfrm flipV="1">
            <a:off x="6768000" y="1766520"/>
            <a:ext cx="334800" cy="3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41"/>
          <p:cNvSpPr/>
          <p:nvPr/>
        </p:nvSpPr>
        <p:spPr>
          <a:xfrm flipV="1">
            <a:off x="4392000" y="618912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42"/>
          <p:cNvSpPr/>
          <p:nvPr/>
        </p:nvSpPr>
        <p:spPr>
          <a:xfrm flipV="1">
            <a:off x="4392000" y="6120000"/>
            <a:ext cx="334800" cy="28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ERM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Masques de saisie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1506960" y="3747600"/>
            <a:ext cx="4968360" cy="2088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1711440" y="3819600"/>
            <a:ext cx="132012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Jour_prelevement</a:t>
            </a:r>
            <a:endParaRPr/>
          </a:p>
        </p:txBody>
      </p:sp>
      <p:sp>
        <p:nvSpPr>
          <p:cNvPr id="157" name="CustomShape 4"/>
          <p:cNvSpPr/>
          <p:nvPr/>
        </p:nvSpPr>
        <p:spPr>
          <a:xfrm>
            <a:off x="3282840" y="3819600"/>
            <a:ext cx="145656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Date_prelevement</a:t>
            </a:r>
            <a:endParaRPr/>
          </a:p>
        </p:txBody>
      </p:sp>
      <p:sp>
        <p:nvSpPr>
          <p:cNvPr id="158" name="CustomShape 5"/>
          <p:cNvSpPr/>
          <p:nvPr/>
        </p:nvSpPr>
        <p:spPr>
          <a:xfrm>
            <a:off x="1683720" y="461160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x</a:t>
            </a:r>
            <a:endParaRPr/>
          </a:p>
        </p:txBody>
      </p:sp>
      <p:sp>
        <p:nvSpPr>
          <p:cNvPr id="159" name="CustomShape 6"/>
          <p:cNvSpPr/>
          <p:nvPr/>
        </p:nvSpPr>
        <p:spPr>
          <a:xfrm>
            <a:off x="1683720" y="503568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y</a:t>
            </a:r>
            <a:endParaRPr/>
          </a:p>
        </p:txBody>
      </p:sp>
      <p:sp>
        <p:nvSpPr>
          <p:cNvPr id="160" name="CustomShape 7"/>
          <p:cNvSpPr/>
          <p:nvPr/>
        </p:nvSpPr>
        <p:spPr>
          <a:xfrm>
            <a:off x="3208680" y="4251600"/>
            <a:ext cx="106380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Date_resultat</a:t>
            </a:r>
            <a:endParaRPr/>
          </a:p>
        </p:txBody>
      </p:sp>
      <p:sp>
        <p:nvSpPr>
          <p:cNvPr id="161" name="CustomShape 8"/>
          <p:cNvSpPr/>
          <p:nvPr/>
        </p:nvSpPr>
        <p:spPr>
          <a:xfrm>
            <a:off x="4438080" y="4251600"/>
            <a:ext cx="72252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Resultat</a:t>
            </a:r>
            <a:endParaRPr/>
          </a:p>
        </p:txBody>
      </p:sp>
      <p:sp>
        <p:nvSpPr>
          <p:cNvPr id="162" name="CustomShape 9"/>
          <p:cNvSpPr/>
          <p:nvPr/>
        </p:nvSpPr>
        <p:spPr>
          <a:xfrm>
            <a:off x="5343840" y="4251600"/>
            <a:ext cx="57276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</a:t>
            </a:r>
            <a:endParaRPr/>
          </a:p>
        </p:txBody>
      </p:sp>
      <p:sp>
        <p:nvSpPr>
          <p:cNvPr id="163" name="CustomShape 10"/>
          <p:cNvSpPr/>
          <p:nvPr/>
        </p:nvSpPr>
        <p:spPr>
          <a:xfrm>
            <a:off x="3448080" y="465300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1"/>
          <p:cNvSpPr/>
          <p:nvPr/>
        </p:nvSpPr>
        <p:spPr>
          <a:xfrm>
            <a:off x="3448080" y="503568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2"/>
          <p:cNvSpPr/>
          <p:nvPr/>
        </p:nvSpPr>
        <p:spPr>
          <a:xfrm>
            <a:off x="4468320" y="465300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3"/>
          <p:cNvSpPr/>
          <p:nvPr/>
        </p:nvSpPr>
        <p:spPr>
          <a:xfrm>
            <a:off x="4468320" y="503568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4"/>
          <p:cNvSpPr/>
          <p:nvPr/>
        </p:nvSpPr>
        <p:spPr>
          <a:xfrm>
            <a:off x="5319360" y="465300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5"/>
          <p:cNvSpPr/>
          <p:nvPr/>
        </p:nvSpPr>
        <p:spPr>
          <a:xfrm>
            <a:off x="5319360" y="5035680"/>
            <a:ext cx="659880" cy="2764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6"/>
          <p:cNvSpPr/>
          <p:nvPr/>
        </p:nvSpPr>
        <p:spPr>
          <a:xfrm>
            <a:off x="1527120" y="1340640"/>
            <a:ext cx="3476520" cy="2088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1731600" y="1412640"/>
            <a:ext cx="132012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Jour_prelevement</a:t>
            </a:r>
            <a:endParaRPr/>
          </a:p>
        </p:txBody>
      </p:sp>
      <p:sp>
        <p:nvSpPr>
          <p:cNvPr id="171" name="CustomShape 18"/>
          <p:cNvSpPr/>
          <p:nvPr/>
        </p:nvSpPr>
        <p:spPr>
          <a:xfrm>
            <a:off x="3303000" y="1412640"/>
            <a:ext cx="145656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Date_prelevement</a:t>
            </a:r>
            <a:endParaRPr/>
          </a:p>
        </p:txBody>
      </p:sp>
      <p:sp>
        <p:nvSpPr>
          <p:cNvPr id="172" name="CustomShape 19"/>
          <p:cNvSpPr/>
          <p:nvPr/>
        </p:nvSpPr>
        <p:spPr>
          <a:xfrm>
            <a:off x="1703880" y="220500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x</a:t>
            </a:r>
            <a:endParaRPr/>
          </a:p>
        </p:txBody>
      </p:sp>
      <p:sp>
        <p:nvSpPr>
          <p:cNvPr id="173" name="CustomShape 20"/>
          <p:cNvSpPr/>
          <p:nvPr/>
        </p:nvSpPr>
        <p:spPr>
          <a:xfrm>
            <a:off x="1703880" y="262872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y</a:t>
            </a:r>
            <a:endParaRPr/>
          </a:p>
        </p:txBody>
      </p:sp>
      <p:sp>
        <p:nvSpPr>
          <p:cNvPr id="174" name="CustomShape 21"/>
          <p:cNvSpPr/>
          <p:nvPr/>
        </p:nvSpPr>
        <p:spPr>
          <a:xfrm>
            <a:off x="1703880" y="303660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z</a:t>
            </a:r>
            <a:endParaRPr/>
          </a:p>
        </p:txBody>
      </p:sp>
      <p:sp>
        <p:nvSpPr>
          <p:cNvPr id="175" name="CustomShape 22"/>
          <p:cNvSpPr/>
          <p:nvPr/>
        </p:nvSpPr>
        <p:spPr>
          <a:xfrm>
            <a:off x="2555280" y="1845000"/>
            <a:ext cx="892440" cy="2728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Prélevé</a:t>
            </a:r>
            <a:endParaRPr/>
          </a:p>
        </p:txBody>
      </p:sp>
      <p:sp>
        <p:nvSpPr>
          <p:cNvPr id="176" name="CustomShape 23"/>
          <p:cNvSpPr/>
          <p:nvPr/>
        </p:nvSpPr>
        <p:spPr>
          <a:xfrm>
            <a:off x="2690640" y="2274120"/>
            <a:ext cx="140760" cy="13824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4"/>
          <p:cNvSpPr/>
          <p:nvPr/>
        </p:nvSpPr>
        <p:spPr>
          <a:xfrm>
            <a:off x="2690640" y="2698200"/>
            <a:ext cx="140760" cy="13824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5"/>
          <p:cNvSpPr/>
          <p:nvPr/>
        </p:nvSpPr>
        <p:spPr>
          <a:xfrm>
            <a:off x="2690640" y="3105720"/>
            <a:ext cx="140760" cy="138240"/>
          </a:xfrm>
          <a:prstGeom prst="ellipse">
            <a:avLst/>
          </a:prstGeom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6"/>
          <p:cNvSpPr/>
          <p:nvPr/>
        </p:nvSpPr>
        <p:spPr>
          <a:xfrm>
            <a:off x="2727360" y="2310840"/>
            <a:ext cx="70200" cy="6876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7"/>
          <p:cNvSpPr/>
          <p:nvPr/>
        </p:nvSpPr>
        <p:spPr>
          <a:xfrm>
            <a:off x="2727360" y="2734200"/>
            <a:ext cx="70200" cy="68760"/>
          </a:xfrm>
          <a:prstGeom prst="ellipse">
            <a:avLst/>
          </a:prstGeom>
          <a:solidFill>
            <a:srgbClr val="ffff00"/>
          </a:solidFill>
          <a:ln w="12600"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8"/>
          <p:cNvSpPr/>
          <p:nvPr/>
        </p:nvSpPr>
        <p:spPr>
          <a:xfrm>
            <a:off x="1693800" y="5445360"/>
            <a:ext cx="6598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 z</a:t>
            </a:r>
            <a:endParaRPr/>
          </a:p>
        </p:txBody>
      </p:sp>
      <p:sp>
        <p:nvSpPr>
          <p:cNvPr id="182" name="CustomShape 29"/>
          <p:cNvSpPr/>
          <p:nvPr/>
        </p:nvSpPr>
        <p:spPr>
          <a:xfrm>
            <a:off x="3450240" y="5445360"/>
            <a:ext cx="1018080" cy="4546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 prélevé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Objectifs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prélèvements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résultats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Affichage sur image ?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Extraction des données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Graphiques 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Données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Dispositif de prélèvement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Écouvillon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Boite de Pétri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Biocollecteur Sampl’R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Countact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Limites par classe selon BPP (UFC)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 A : 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: &lt;1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Surface :  &lt;1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Gants  : &lt;1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Classe D : 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:  &lt;100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Surface : &lt; 50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Données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 de prélèvement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Isolateur – classe A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Zone de travail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Gants – Countact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Manchettes - Ecouvillons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- Pétri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de travail – Ecouvillons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Rail, DPTE, Bouton, poignée – Ecouvillons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Automate -  Ecouvillons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Sas de stockage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Etagères – Ecouvillon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de travail – Ecouvillons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Gants – Countact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Salle classe D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– Pétri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Air – Biocollecteur Sampl’R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Surface – Countact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Ajouts de points supplémentaires  :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Autre Air classe A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Autre Surface classe A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Autre Air classe D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Autre Surface classe D</a:t>
            </a:r>
            <a:endParaRPr/>
          </a:p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Données (suite)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de prélèvement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de l’isolateur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Jours de prélèvement :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fr-F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</a:t>
            </a: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lundi, 2</a:t>
            </a:r>
            <a:r>
              <a:rPr lang="fr-FR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ème</a:t>
            </a: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mardi…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 de prélèvement :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Hebdomadaire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Mensuel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prélèvements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Saisie des résultats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89" name="TextShape 1"/><p:cNvSpPr txBox="1"/><p:nvPr/></p:nvSpPr><p:spPr><a:xfrm><a:off x="457200" y="274680"/><a:ext cx="8229240" cy="1142640"/></a:xfrm><a:prstGeom prst="rect"><a:avLst/></a:prstGeom><a:noFill/><a:ln><a:noFill/></a:ln></p:spPr><p:txBody><a:bodyPr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/a:rPr><a:t>Table des dispositifs de prélèvements</a:t></a:r><a:endParaRPr/></a:p></p:txBody></p:sp><p:graphicFrame><p:nvGraphicFramePr><p:cNvPr id="90" name="Table 2"/><p:cNvGraphicFramePr/><p:nvPr/></p:nvGraphicFramePr><p:xfrm><a:off x="64440" y="1556640"/><a:ext cx="8899560" cy="1919880"/></p:xfrm><a:graphic><a:graphicData uri="http://schemas.openxmlformats.org/drawingml/2006/table"><a:tbl><a:tblPr/><a:tblGrid><a:gridCol w="2114280"/><a:gridCol w="1423800"/><a:gridCol w="1423800"/><a:gridCol w="1848960"/><a:gridCol w="998640"/><a:gridCol w="1090080"/></a:tblGrid><a:tr h="64008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Dispositif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Dipositif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Dispositif de prélèvement :</a:t></a:r><a:endParaRPr/></a:p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Disp_prelev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2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N/A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Condition de prélèvement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Condition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Test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p:sp><p:nvSpPr><p:cNvPr id="91" name="CustomShape 3"></p:cNvPr><p:cNvSpPr/><p:nvPr/></p:nvSpPr><p:spPr><a:xfrm><a:off x="1187640" y="4509000"/><a:ext cx="6984360" cy="639000"/></a:xfrm><a:prstGeom prst="rect"><a:avLst></a:avLst></a:prstGeom><a:noFill/><a:ln><a:noFill/></a:ln></p:spPr><p:style><a:lnRef idx="0"/><a:fillRef idx="0"/><a:effectRef idx="0"/><a:fontRef idx="minor"/></p:style><p:txBody><a:bodyPr lIns="90000" rIns="90000" tIns="45000" bIns="45000"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CREATE TABLE disp_prelev (id SERIAL PRIMARY KEY   , dispositif varchar(50) not null , condition </a:t></a:r><a:r><a:rPr lang="fr-FR" sz="1800" spc="-1" strike="noStrike"><a:solidFill><a:srgbClr val="000000"/></a:solidFill><a:uFill><a:solidFill><a:srgbClr val="ffffff"/></a:solidFill></a:uFill><a:latin typeface="Calibri"/></a:rPr><a:t>varchar(50)</a:t></a:r><a:r><a:rPr lang="fr-FR" sz="1800" spc="-1" strike="noStrike"><a:solidFill><a:srgbClr val="000000"/></a:solidFill><a:uFill><a:solidFill><a:srgbClr val="ffffff"/></a:solidFill></a:uFill><a:latin typeface="Calibri"/></a:rPr><a:t>)</a:t></a:r><a:endParaRPr/></a:p></p:txBody></p:sp></p:spTree></p:cSld><p:timing><p:tnLst><p:par><p:cTn id="11" dur="indefinite" restart="never" nodeType="tmRoot"><p:childTnLst><p:seq><p:cTn id="12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7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sp><p:nvSpPr><p:cNvPr id="92" name="TextShape 1"/><p:cNvSpPr txBox="1"/><p:nvPr/></p:nvSpPr><p:spPr><a:xfrm><a:off x="457200" y="274680"/><a:ext cx="8229240" cy="1142640"/></a:xfrm><a:prstGeom prst="rect"><a:avLst/></a:prstGeom><a:noFill/><a:ln><a:noFill/></a:ln></p:spPr><p:txBody><a:bodyPr anchor="ctr"></a:bodyPr><a:p><a:pPr algn="ctr"><a:lnSpc><a:spcPct val="100000"/></a:lnSpc></a:pPr><a:r><a:rPr lang="fr-FR" sz="4400" spc="-1" strike="noStrike"><a:solidFill><a:srgbClr val="000000"/></a:solidFill><a:uFill><a:solidFill><a:srgbClr val="ffffff"/></a:solidFill></a:uFill><a:latin typeface="Calibri"/></a:rPr><a:t>Table des limites microbiologiques par classe (en UFC)</a:t></a:r><a:endParaRPr/></a:p></p:txBody></p:sp><p:graphicFrame><p:nvGraphicFramePr><p:cNvPr id="93" name="Table 2"/><p:cNvGraphicFramePr/><p:nvPr/></p:nvGraphicFramePr><p:xfrm><a:off x="64440" y="1556640"/><a:ext cx="8899560" cy="2559960"/></p:xfrm><a:graphic><a:graphicData uri="http://schemas.openxmlformats.org/drawingml/2006/table"><a:tbl><a:tblPr/><a:tblGrid><a:gridCol w="2114280"/><a:gridCol w="1423800"/><a:gridCol w="1423800"/><a:gridCol w="1848960"/><a:gridCol w="998640"/><a:gridCol w="1090080"/></a:tblGrid><a:tr h="640080"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Etiquette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Nom de variable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Table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</a:t></a:r><a:endParaRPr/></a:p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primaire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a:tc><a:txBody><a:bodyPr></a:bodyPr><a:p><a:pPr><a:lnSpc><a:spcPct val="100000"/></a:lnSpc></a:pPr><a:r><a:rPr b="1" lang="fr-FR" sz="1800" spc="-1" strike="noStrike"><a:solidFill><a:srgbClr val="ffffff"/></a:solidFill><a:uFill><a:solidFill><a:srgbClr val="ffffff"/></a:solidFill></a:uFill><a:latin typeface="Calibri"/></a:rPr><a:t>Clé étrangère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38160"><a:solidFill><a:srgbClr val="ffffff"/></a:solidFill></a:lnB><a:solidFill><a:srgbClr val="4f81bd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Class_limites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ID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 rowSpan="3"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N/A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Type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Text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e9ecf3"/></a:solidFill></a:tcPr></a:tc><a:tc vMerge="1"><a:tcPr><a:solidFill><a:srgbClr val="729fcf"/></a:solidFill></a:tcPr></a:tc><a:tc vMerge="1"><a:tcPr><a:solidFill><a:srgbClr val="729fcf"/></a:solidFill></a:tcPr></a:tc><a:tc vMerge="1"><a:tcPr><a:solidFill><a:srgbClr val="729fcf"/></a:solidFill></a:tcPr></a:tc></a:tr><a:tr h="640080"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Limite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Limite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><a:txBody><a:bodyPr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Integer</a:t></a:r><a:endParaRPr/></a:p></a:txBody><a:tcPr marL="91440" marR="91440"><a:lnL w="12240"><a:solidFill><a:srgbClr val="ffffff"/></a:solidFill></a:lnL><a:lnR w="12240"><a:solidFill><a:srgbClr val="ffffff"/></a:solidFill></a:lnR><a:lnT w="12240"><a:solidFill><a:srgbClr val="ffffff"/></a:solidFill></a:lnT><a:lnB w="12240"><a:solidFill><a:srgbClr val="ffffff"/></a:solidFill></a:lnB><a:solidFill><a:srgbClr val="d0d8e7"/></a:solidFill></a:tcPr></a:tc><a:tcPr><a:solidFill><a:srgbClr val="729fcf"/></a:solidFill></a:tcPr></a:tc><a:tcPr><a:solidFill><a:srgbClr val="729fcf"/></a:solidFill></a:tcPr></a:tc><a:tcPr><a:solidFill><a:srgbClr val="729fcf"/></a:solidFill></a:tcPr></a:tc></a:tr></a:tbl></a:graphicData></a:graphic></p:graphicFrame><p:sp><p:nvSpPr><p:cNvPr id="94" name="CustomShape 3"></p:cNvPr><p:cNvSpPr/><p:nvPr/></p:nvSpPr><p:spPr><a:xfrm><a:off x="827640" y="5157360"/><a:ext cx="7416360" cy="913320"/></a:xfrm><a:prstGeom prst="rect"><a:avLst></a:avLst></a:prstGeom><a:noFill/><a:ln><a:noFill/></a:ln></p:spPr><p:style><a:lnRef idx="0"/><a:fillRef idx="0"/><a:effectRef idx="0"/><a:fontRef idx="minor"/></p:style><p:txBody><a:bodyPr lIns="90000" rIns="90000" tIns="45000" bIns="45000"></a:bodyPr><a:p><a:pPr><a:lnSpc><a:spcPct val="100000"/></a:lnSpc></a:pPr><a:r><a:rPr lang="fr-FR" sz="1800" spc="-1" strike="noStrike"><a:solidFill><a:srgbClr val="000000"/></a:solidFill><a:uFill><a:solidFill><a:srgbClr val="ffffff"/></a:solidFill></a:uFill><a:latin typeface="Calibri"/></a:rPr><a:t>CREATE TABLE limites_classes (id SERIAL PRIMARY KEY, classe varchar(10) NOT NULL , type varchar(50) NOT NULL , limite INTEGER NOT NULL )</a:t></a:r><a:endParaRPr/></a:p></p:txBody></p:sp></p:spTree></p:cSld><p:timing><p:tnLst><p:par><p:cTn id="13" dur="indefinite" restart="never" nodeType="tmRoot"><p:childTnLst><p:seq><p:cTn id="1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des points de prélèvement</a:t>
            </a:r>
            <a:endParaRPr/>
          </a:p>
        </p:txBody>
      </p:sp>
      <p:graphicFrame>
        <p:nvGraphicFramePr>
          <p:cNvPr id="96" name="Table 2"/>
          <p:cNvGraphicFramePr/>
          <p:nvPr/>
        </p:nvGraphicFramePr>
        <p:xfrm>
          <a:off x="64440" y="1418400"/>
          <a:ext cx="8971560" cy="683280"/>
        </p:xfrm>
        <a:graphic>
          <a:graphicData uri="http://schemas.openxmlformats.org/drawingml/2006/table">
            <a:tbl>
              <a:tblPr/>
              <a:tblGrid>
                <a:gridCol w="2131200"/>
                <a:gridCol w="1435320"/>
                <a:gridCol w="796320"/>
                <a:gridCol w="1152000"/>
                <a:gridCol w="1440000"/>
                <a:gridCol w="2016720"/>
              </a:tblGrid>
              <a:tr h="44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 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7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Points_prelev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disp_prelev(ID)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limites_classes(ID)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97" name="CustomShape 3"/>
          <p:cNvSpPr/>
          <p:nvPr/>
        </p:nvSpPr>
        <p:spPr>
          <a:xfrm>
            <a:off x="1907640" y="3501000"/>
            <a:ext cx="590436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TABLE points_prelev (id SERIAL PRIMARY KEY , id_disp integer not null references disp_prelev(id), id_class integer not null references limites_classes(id)</a:t>
            </a:r>
            <a:endParaRPr/>
          </a:p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Table des jours de prélèvement</a:t>
            </a:r>
            <a:endParaRPr/>
          </a:p>
        </p:txBody>
      </p:sp>
      <p:graphicFrame>
        <p:nvGraphicFramePr>
          <p:cNvPr id="99" name="Table 2"/>
          <p:cNvGraphicFramePr/>
          <p:nvPr/>
        </p:nvGraphicFramePr>
        <p:xfrm>
          <a:off x="64440" y="1418400"/>
          <a:ext cx="8971560" cy="683280"/>
        </p:xfrm>
        <a:graphic>
          <a:graphicData uri="http://schemas.openxmlformats.org/drawingml/2006/table">
            <a:tbl>
              <a:tblPr/>
              <a:tblGrid>
                <a:gridCol w="2131200"/>
                <a:gridCol w="1435320"/>
                <a:gridCol w="1435320"/>
                <a:gridCol w="1864080"/>
                <a:gridCol w="1006920"/>
                <a:gridCol w="1098720"/>
              </a:tblGrid>
              <a:tr h="448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Etiquette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Nom de variable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Type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Table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primaire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Clé étrangère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70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Text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Jours_prelev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N/A</a:t>
                      </a:r>
                      <a:endParaRPr/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2339640" y="3429000"/>
            <a:ext cx="4680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TABLE jours_prelev (id SERIAL PRIMARY KEY , jour varchar(10) NOT NULL 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Application>LibreOffice/5.0.3.2$Linux_x86 LibreOffice_project/00m0$Build-2</Application>
  <Paragraphs>215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2017-12-27T08:29:42Z</dcterms:created>
  <dc:creator>LIAUTAUD Thomas</dc:creator>
  <dc:language>fr-FR</dc:language>
  <cp:lastModifiedBy>thomas </cp:lastModifiedBy>
  <dcterms:modified xsi:type="dcterms:W3CDTF">2018-04-14T01:50:29Z</dcterms:modified>
  <cp:revision>48</cp:revision>
  <dc:title>Suivi des prélèvements microbiologiques d’environnement de l’unité de préparation de nutrition parentérale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