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58" autoAdjust="0"/>
    <p:restoredTop sz="94660"/>
  </p:normalViewPr>
  <p:slideViewPr>
    <p:cSldViewPr>
      <p:cViewPr varScale="1">
        <p:scale>
          <a:sx n="113" d="100"/>
          <a:sy n="113" d="100"/>
        </p:scale>
        <p:origin x="-8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Suivi des prélèvements microbiologiques d’environnement de l’unité de préparation de nutrition parentérale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T. </a:t>
            </a:r>
            <a:r>
              <a:rPr lang="fr-FR" dirty="0" err="1" smtClean="0"/>
              <a:t>Liautaud</a:t>
            </a:r>
            <a:endParaRPr lang="fr-FR" dirty="0" smtClean="0"/>
          </a:p>
          <a:p>
            <a:r>
              <a:rPr lang="fr-FR" dirty="0" smtClean="0"/>
              <a:t>DU </a:t>
            </a:r>
            <a:r>
              <a:rPr lang="fr-FR" dirty="0" err="1" smtClean="0"/>
              <a:t>Bioinformatique</a:t>
            </a:r>
            <a:endParaRPr lang="fr-FR" dirty="0" smtClean="0"/>
          </a:p>
          <a:p>
            <a:r>
              <a:rPr lang="fr-FR" dirty="0" smtClean="0"/>
              <a:t>I. </a:t>
            </a:r>
            <a:r>
              <a:rPr lang="fr-FR" dirty="0" err="1" smtClean="0"/>
              <a:t>Nicolis</a:t>
            </a:r>
            <a:r>
              <a:rPr lang="fr-FR" dirty="0" smtClean="0"/>
              <a:t> – Université Paris-Descartes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29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des jours de prélèvement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688585"/>
              </p:ext>
            </p:extLst>
          </p:nvPr>
        </p:nvGraphicFramePr>
        <p:xfrm>
          <a:off x="64604" y="1418416"/>
          <a:ext cx="897189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92"/>
                <a:gridCol w="1435603"/>
                <a:gridCol w="1435603"/>
                <a:gridCol w="1864166"/>
                <a:gridCol w="1007040"/>
                <a:gridCol w="1098087"/>
              </a:tblGrid>
              <a:tr h="42716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Etiquette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 de variable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Type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</a:t>
                      </a:r>
                    </a:p>
                    <a:p>
                      <a:r>
                        <a:rPr lang="fr-FR" sz="1200" dirty="0" smtClean="0"/>
                        <a:t>primaire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étrangère</a:t>
                      </a:r>
                      <a:endParaRPr lang="fr-FR" sz="1200" dirty="0"/>
                    </a:p>
                  </a:txBody>
                  <a:tcPr/>
                </a:tc>
              </a:tr>
              <a:tr h="25630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Jour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Text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Jours_prelev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N/A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49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du planning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590610"/>
              </p:ext>
            </p:extLst>
          </p:nvPr>
        </p:nvGraphicFramePr>
        <p:xfrm>
          <a:off x="64604" y="1556792"/>
          <a:ext cx="88998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036"/>
                <a:gridCol w="1224136"/>
                <a:gridCol w="864096"/>
                <a:gridCol w="1296144"/>
                <a:gridCol w="2232248"/>
                <a:gridCol w="201622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Jour_prelev</a:t>
                      </a:r>
                      <a:r>
                        <a:rPr lang="fr-FR" dirty="0" smtClean="0"/>
                        <a:t>(ID)</a:t>
                      </a:r>
                    </a:p>
                    <a:p>
                      <a:r>
                        <a:rPr lang="fr-FR" dirty="0" smtClean="0"/>
                        <a:t>Points-</a:t>
                      </a:r>
                      <a:r>
                        <a:rPr lang="fr-FR" dirty="0" err="1" smtClean="0"/>
                        <a:t>prelev</a:t>
                      </a:r>
                      <a:r>
                        <a:rPr lang="fr-FR" dirty="0" smtClean="0"/>
                        <a:t>(ID)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48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Resultats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403611"/>
              </p:ext>
            </p:extLst>
          </p:nvPr>
        </p:nvGraphicFramePr>
        <p:xfrm>
          <a:off x="64604" y="1556792"/>
          <a:ext cx="88998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168974"/>
                <a:gridCol w="1152128"/>
                <a:gridCol w="1152128"/>
                <a:gridCol w="1080120"/>
                <a:gridCol w="2232248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Prelevement</a:t>
                      </a:r>
                      <a:r>
                        <a:rPr lang="fr-FR" dirty="0" smtClean="0"/>
                        <a:t> 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</a:t>
                      </a:r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err="1" smtClean="0"/>
                        <a:t>Resultats</a:t>
                      </a:r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err="1" smtClean="0"/>
                        <a:t>Jour_prelev</a:t>
                      </a:r>
                      <a:r>
                        <a:rPr lang="fr-FR" dirty="0" smtClean="0"/>
                        <a:t>(ID)</a:t>
                      </a:r>
                    </a:p>
                    <a:p>
                      <a:r>
                        <a:rPr lang="fr-FR" dirty="0" smtClean="0"/>
                        <a:t>Points-</a:t>
                      </a:r>
                      <a:r>
                        <a:rPr lang="fr-FR" dirty="0" err="1" smtClean="0"/>
                        <a:t>prelev</a:t>
                      </a:r>
                      <a:r>
                        <a:rPr lang="fr-FR" dirty="0" smtClean="0"/>
                        <a:t>(ID)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Date prélèvement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Date_prel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Datetime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Integer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Date résultat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Date_res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Datetime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66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01692"/>
            <a:ext cx="7704855" cy="63176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ERD (</a:t>
            </a:r>
            <a:r>
              <a:rPr lang="fr-FR" dirty="0" err="1" smtClean="0"/>
              <a:t>Entity</a:t>
            </a:r>
            <a:r>
              <a:rPr lang="fr-FR" dirty="0" smtClean="0"/>
              <a:t> Relationship </a:t>
            </a:r>
            <a:r>
              <a:rPr lang="fr-FR" dirty="0" err="1" smtClean="0"/>
              <a:t>Diagram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7111" y="1366169"/>
            <a:ext cx="1908050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Disp_prelev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2574525"/>
            <a:ext cx="1440954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Class_limites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97500" y="1268760"/>
            <a:ext cx="2005597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Jours_prelev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364667" y="3951799"/>
            <a:ext cx="1120440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Resultats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28263" y="2565608"/>
            <a:ext cx="2085747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Points_prelev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292165" y="2542162"/>
            <a:ext cx="1224136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620466" y="2649352"/>
            <a:ext cx="807797" cy="285588"/>
            <a:chOff x="1504603" y="2861980"/>
            <a:chExt cx="951807" cy="201844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/>
          <p:nvPr/>
        </p:nvSpPr>
        <p:spPr>
          <a:xfrm>
            <a:off x="2464884" y="3732742"/>
            <a:ext cx="2012504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Lieux_prelev</a:t>
            </a:r>
            <a:endParaRPr lang="fr-FR" dirty="0"/>
          </a:p>
        </p:txBody>
      </p:sp>
      <p:grpSp>
        <p:nvGrpSpPr>
          <p:cNvPr id="38" name="Groupe 37"/>
          <p:cNvGrpSpPr/>
          <p:nvPr/>
        </p:nvGrpSpPr>
        <p:grpSpPr>
          <a:xfrm rot="5400000">
            <a:off x="3067237" y="2002748"/>
            <a:ext cx="807797" cy="285588"/>
            <a:chOff x="1504603" y="2861980"/>
            <a:chExt cx="951807" cy="201844"/>
          </a:xfrm>
        </p:grpSpPr>
        <p:cxnSp>
          <p:nvCxnSpPr>
            <p:cNvPr id="39" name="Connecteur droit 38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 rot="16200000">
            <a:off x="3075290" y="3186049"/>
            <a:ext cx="807797" cy="285588"/>
            <a:chOff x="1504603" y="2861980"/>
            <a:chExt cx="951807" cy="201844"/>
          </a:xfrm>
        </p:grpSpPr>
        <p:cxnSp>
          <p:nvCxnSpPr>
            <p:cNvPr id="45" name="Connecteur droit 44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/>
          <p:cNvGrpSpPr/>
          <p:nvPr/>
        </p:nvGrpSpPr>
        <p:grpSpPr>
          <a:xfrm>
            <a:off x="4514009" y="2593636"/>
            <a:ext cx="1778156" cy="285588"/>
            <a:chOff x="1504603" y="2861980"/>
            <a:chExt cx="951807" cy="201844"/>
          </a:xfrm>
        </p:grpSpPr>
        <p:cxnSp>
          <p:nvCxnSpPr>
            <p:cNvPr id="53" name="Connecteur droit 52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/>
          <p:cNvGrpSpPr/>
          <p:nvPr/>
        </p:nvGrpSpPr>
        <p:grpSpPr>
          <a:xfrm rot="5400000">
            <a:off x="6469217" y="1926380"/>
            <a:ext cx="911350" cy="334775"/>
            <a:chOff x="1504603" y="2861980"/>
            <a:chExt cx="951807" cy="201844"/>
          </a:xfrm>
        </p:grpSpPr>
        <p:cxnSp>
          <p:nvCxnSpPr>
            <p:cNvPr id="63" name="Connecteur droit 62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 rot="5400000">
            <a:off x="6418982" y="3264260"/>
            <a:ext cx="1040306" cy="334775"/>
            <a:chOff x="1504603" y="2861980"/>
            <a:chExt cx="951807" cy="201844"/>
          </a:xfrm>
        </p:grpSpPr>
        <p:cxnSp>
          <p:nvCxnSpPr>
            <p:cNvPr id="75" name="Connecteur droit 74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8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26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Masques de saisie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06978" y="3747519"/>
            <a:ext cx="4968553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11533" y="3819528"/>
            <a:ext cx="132036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Jour_prelevement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82957" y="3819527"/>
            <a:ext cx="1456850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Date_prelevement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83642" y="461161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x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83642" y="5035578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y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208613" y="4251575"/>
            <a:ext cx="106402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Date_resultat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438208" y="4251574"/>
            <a:ext cx="722924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Resultat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43867" y="4251573"/>
            <a:ext cx="572975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Limite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448135" y="465313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48135" y="503557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468403" y="465313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468403" y="503557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319184" y="465313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19184" y="503557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7105" y="1340768"/>
            <a:ext cx="3476943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31660" y="1412777"/>
            <a:ext cx="132036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Jour_prelevement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303084" y="1412776"/>
            <a:ext cx="1456850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Date_prelevement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03769" y="2204864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x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703769" y="262882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y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703769" y="303648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z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555392" y="1844824"/>
            <a:ext cx="89274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Prélevé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2690732" y="2274113"/>
            <a:ext cx="141193" cy="138500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2690732" y="2698076"/>
            <a:ext cx="141193" cy="138500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2690732" y="3105736"/>
            <a:ext cx="141193" cy="138500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727254" y="2310740"/>
            <a:ext cx="70596" cy="69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2727248" y="2734321"/>
            <a:ext cx="70596" cy="69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693861" y="5445224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z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450120" y="5445224"/>
            <a:ext cx="10182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Non prélevé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Saisie des prélèvements</a:t>
            </a:r>
          </a:p>
          <a:p>
            <a:r>
              <a:rPr lang="fr-FR" dirty="0" smtClean="0"/>
              <a:t>Saisie des résultats</a:t>
            </a:r>
          </a:p>
          <a:p>
            <a:r>
              <a:rPr lang="fr-FR" dirty="0" smtClean="0"/>
              <a:t>Affichage sur image ?</a:t>
            </a:r>
          </a:p>
          <a:p>
            <a:r>
              <a:rPr lang="fr-FR" dirty="0" smtClean="0"/>
              <a:t>Extraction des données</a:t>
            </a:r>
          </a:p>
          <a:p>
            <a:r>
              <a:rPr lang="fr-FR" dirty="0" smtClean="0"/>
              <a:t>Graphiques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37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Dispositif </a:t>
            </a:r>
            <a:r>
              <a:rPr lang="fr-FR" sz="2400" dirty="0"/>
              <a:t>de prélèvement</a:t>
            </a:r>
          </a:p>
          <a:p>
            <a:pPr lvl="1"/>
            <a:r>
              <a:rPr lang="fr-FR" sz="2000" dirty="0"/>
              <a:t>Écouvillon</a:t>
            </a:r>
          </a:p>
          <a:p>
            <a:pPr lvl="1"/>
            <a:r>
              <a:rPr lang="fr-FR" sz="2000" dirty="0"/>
              <a:t>Boite de Pétri</a:t>
            </a:r>
          </a:p>
          <a:p>
            <a:pPr lvl="1"/>
            <a:r>
              <a:rPr lang="fr-FR" sz="2000" dirty="0" err="1"/>
              <a:t>Biocollecteur</a:t>
            </a:r>
            <a:r>
              <a:rPr lang="fr-FR" sz="2000" dirty="0"/>
              <a:t> </a:t>
            </a:r>
            <a:r>
              <a:rPr lang="fr-FR" sz="2000" dirty="0" err="1"/>
              <a:t>Sampl’R</a:t>
            </a:r>
            <a:endParaRPr lang="fr-FR" sz="2000" dirty="0"/>
          </a:p>
          <a:p>
            <a:pPr lvl="1"/>
            <a:r>
              <a:rPr lang="fr-FR" sz="2000" dirty="0" err="1" smtClean="0"/>
              <a:t>Countact</a:t>
            </a:r>
            <a:endParaRPr lang="fr-FR" sz="2000" dirty="0" smtClean="0"/>
          </a:p>
          <a:p>
            <a:r>
              <a:rPr lang="fr-FR" sz="2400" dirty="0" smtClean="0"/>
              <a:t>Limites par classe selon BPP (UFC)</a:t>
            </a:r>
          </a:p>
          <a:p>
            <a:pPr lvl="1"/>
            <a:r>
              <a:rPr lang="fr-FR" sz="1600" dirty="0" smtClean="0"/>
              <a:t>Classe A : </a:t>
            </a:r>
          </a:p>
          <a:p>
            <a:pPr lvl="2"/>
            <a:r>
              <a:rPr lang="fr-FR" sz="1200" dirty="0"/>
              <a:t>Air : &lt;1</a:t>
            </a:r>
          </a:p>
          <a:p>
            <a:pPr lvl="2"/>
            <a:r>
              <a:rPr lang="fr-FR" sz="1200" dirty="0"/>
              <a:t>Surface :  &lt;1</a:t>
            </a:r>
          </a:p>
          <a:p>
            <a:pPr lvl="2"/>
            <a:r>
              <a:rPr lang="fr-FR" sz="1200" dirty="0" smtClean="0"/>
              <a:t>Gants  : &lt;1</a:t>
            </a:r>
          </a:p>
          <a:p>
            <a:pPr lvl="1"/>
            <a:r>
              <a:rPr lang="fr-FR" sz="1600" dirty="0" smtClean="0"/>
              <a:t>Classe D : </a:t>
            </a:r>
          </a:p>
          <a:p>
            <a:pPr lvl="2"/>
            <a:r>
              <a:rPr lang="fr-FR" sz="1200" dirty="0"/>
              <a:t>Air :  &lt;100</a:t>
            </a:r>
          </a:p>
          <a:p>
            <a:pPr lvl="2"/>
            <a:r>
              <a:rPr lang="fr-FR" sz="1200" dirty="0" smtClean="0"/>
              <a:t>Surface : &lt; 50</a:t>
            </a:r>
          </a:p>
          <a:p>
            <a:pPr lvl="1"/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85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smtClean="0"/>
              <a:t>Points </a:t>
            </a:r>
            <a:r>
              <a:rPr lang="fr-FR" sz="2400" dirty="0"/>
              <a:t>de </a:t>
            </a:r>
            <a:r>
              <a:rPr lang="fr-FR" sz="2400" dirty="0" smtClean="0"/>
              <a:t>prélèvement</a:t>
            </a:r>
          </a:p>
          <a:p>
            <a:pPr lvl="1"/>
            <a:r>
              <a:rPr lang="fr-FR" sz="2000" dirty="0" smtClean="0"/>
              <a:t>Isolateur – classe A</a:t>
            </a:r>
          </a:p>
          <a:p>
            <a:pPr lvl="2"/>
            <a:r>
              <a:rPr lang="fr-FR" sz="1600" dirty="0" smtClean="0"/>
              <a:t>Zone de travail</a:t>
            </a:r>
          </a:p>
          <a:p>
            <a:pPr lvl="3"/>
            <a:r>
              <a:rPr lang="fr-FR" sz="1200" dirty="0" smtClean="0"/>
              <a:t>Gants – </a:t>
            </a:r>
            <a:r>
              <a:rPr lang="fr-FR" sz="1200" dirty="0" err="1" smtClean="0"/>
              <a:t>Countact</a:t>
            </a:r>
            <a:endParaRPr lang="fr-FR" sz="1200" dirty="0" smtClean="0"/>
          </a:p>
          <a:p>
            <a:pPr lvl="3"/>
            <a:r>
              <a:rPr lang="fr-FR" sz="1200" dirty="0" smtClean="0"/>
              <a:t>Manchettes - Ecouvillons</a:t>
            </a:r>
          </a:p>
          <a:p>
            <a:pPr lvl="3"/>
            <a:r>
              <a:rPr lang="fr-FR" sz="1200" dirty="0" smtClean="0"/>
              <a:t>Air - Pétri</a:t>
            </a:r>
          </a:p>
          <a:p>
            <a:pPr lvl="3"/>
            <a:r>
              <a:rPr lang="fr-FR" sz="1200" dirty="0" smtClean="0"/>
              <a:t>Plan de travail – Ecouvillons</a:t>
            </a:r>
          </a:p>
          <a:p>
            <a:pPr lvl="3"/>
            <a:r>
              <a:rPr lang="fr-FR" sz="1200" dirty="0" smtClean="0"/>
              <a:t>Rail, DPTE, Bouton, poignée – Ecouvillons</a:t>
            </a:r>
          </a:p>
          <a:p>
            <a:pPr lvl="3"/>
            <a:r>
              <a:rPr lang="fr-FR" sz="1200" dirty="0" smtClean="0"/>
              <a:t>Automate -  Ecouvillons</a:t>
            </a:r>
          </a:p>
          <a:p>
            <a:pPr lvl="2"/>
            <a:r>
              <a:rPr lang="fr-FR" sz="1600" dirty="0" smtClean="0"/>
              <a:t>Sas de stockage</a:t>
            </a:r>
          </a:p>
          <a:p>
            <a:pPr lvl="3"/>
            <a:r>
              <a:rPr lang="fr-FR" sz="1200" dirty="0" smtClean="0"/>
              <a:t>Etagères – Ecouvillon</a:t>
            </a:r>
          </a:p>
          <a:p>
            <a:pPr lvl="3"/>
            <a:r>
              <a:rPr lang="fr-FR" sz="1200" dirty="0"/>
              <a:t>Plan de travail – Ecouvillons</a:t>
            </a:r>
          </a:p>
          <a:p>
            <a:pPr lvl="3"/>
            <a:r>
              <a:rPr lang="fr-FR" sz="1200" dirty="0"/>
              <a:t>Gants – </a:t>
            </a:r>
            <a:r>
              <a:rPr lang="fr-FR" sz="1200" dirty="0" err="1" smtClean="0"/>
              <a:t>Countact</a:t>
            </a:r>
            <a:endParaRPr lang="fr-FR" sz="1200" dirty="0" smtClean="0"/>
          </a:p>
          <a:p>
            <a:pPr lvl="1"/>
            <a:r>
              <a:rPr lang="fr-FR" sz="2000" dirty="0" smtClean="0"/>
              <a:t>Salle classe D</a:t>
            </a:r>
          </a:p>
          <a:p>
            <a:pPr lvl="2"/>
            <a:r>
              <a:rPr lang="fr-FR" sz="1600" dirty="0" smtClean="0"/>
              <a:t>Air – Pétri</a:t>
            </a:r>
          </a:p>
          <a:p>
            <a:pPr lvl="2"/>
            <a:r>
              <a:rPr lang="fr-FR" sz="1600" dirty="0" smtClean="0"/>
              <a:t>Air – </a:t>
            </a:r>
            <a:r>
              <a:rPr lang="fr-FR" sz="1600" dirty="0" err="1" smtClean="0"/>
              <a:t>Biocollecteur</a:t>
            </a:r>
            <a:r>
              <a:rPr lang="fr-FR" sz="1600" dirty="0" smtClean="0"/>
              <a:t> </a:t>
            </a:r>
            <a:r>
              <a:rPr lang="fr-FR" sz="1600" dirty="0" err="1" smtClean="0"/>
              <a:t>Sampl’R</a:t>
            </a:r>
            <a:endParaRPr lang="fr-FR" sz="1600" dirty="0" smtClean="0"/>
          </a:p>
          <a:p>
            <a:pPr lvl="2"/>
            <a:r>
              <a:rPr lang="fr-FR" sz="1600" dirty="0" smtClean="0"/>
              <a:t>Surface - </a:t>
            </a:r>
            <a:r>
              <a:rPr lang="fr-FR" sz="1600" dirty="0" err="1" smtClean="0"/>
              <a:t>Countact</a:t>
            </a:r>
            <a:endParaRPr lang="fr-FR" sz="1600" dirty="0" smtClean="0"/>
          </a:p>
          <a:p>
            <a:pPr lvl="2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8289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Plan de prélèvement</a:t>
            </a:r>
          </a:p>
          <a:p>
            <a:pPr lvl="1"/>
            <a:r>
              <a:rPr lang="fr-FR" sz="2400" dirty="0"/>
              <a:t>Image de l’isolateur</a:t>
            </a:r>
          </a:p>
          <a:p>
            <a:r>
              <a:rPr lang="fr-FR" sz="2800" dirty="0" smtClean="0"/>
              <a:t>Jours de prélèvement :</a:t>
            </a:r>
          </a:p>
          <a:p>
            <a:pPr lvl="1"/>
            <a:r>
              <a:rPr lang="fr-FR" sz="2400" dirty="0" smtClean="0"/>
              <a:t>1</a:t>
            </a:r>
            <a:r>
              <a:rPr lang="fr-FR" sz="2400" baseline="30000" dirty="0" smtClean="0"/>
              <a:t>er</a:t>
            </a:r>
            <a:r>
              <a:rPr lang="fr-FR" sz="2400" dirty="0" smtClean="0"/>
              <a:t> lundi, 2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mardi…</a:t>
            </a:r>
          </a:p>
          <a:p>
            <a:r>
              <a:rPr lang="fr-FR" sz="2800" dirty="0" smtClean="0"/>
              <a:t>Planning </a:t>
            </a:r>
            <a:r>
              <a:rPr lang="fr-FR" sz="2800" dirty="0"/>
              <a:t>de </a:t>
            </a:r>
            <a:r>
              <a:rPr lang="fr-FR" sz="2800" dirty="0" smtClean="0"/>
              <a:t>prélèvement :</a:t>
            </a:r>
          </a:p>
          <a:p>
            <a:pPr lvl="1"/>
            <a:r>
              <a:rPr lang="fr-FR" sz="2400" dirty="0" smtClean="0"/>
              <a:t>Hebdomadaire</a:t>
            </a:r>
          </a:p>
          <a:p>
            <a:pPr lvl="1"/>
            <a:r>
              <a:rPr lang="fr-FR" sz="2400" dirty="0" smtClean="0"/>
              <a:t>Mensuel</a:t>
            </a:r>
          </a:p>
          <a:p>
            <a:r>
              <a:rPr lang="fr-FR" sz="2800" dirty="0" smtClean="0"/>
              <a:t>Saisie des prélèvements</a:t>
            </a:r>
          </a:p>
          <a:p>
            <a:r>
              <a:rPr lang="fr-FR" sz="2800" dirty="0" smtClean="0"/>
              <a:t>Saisie des résultats</a:t>
            </a:r>
          </a:p>
          <a:p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0412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Table des dispositifs de prélèvements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575118"/>
              </p:ext>
            </p:extLst>
          </p:nvPr>
        </p:nvGraphicFramePr>
        <p:xfrm>
          <a:off x="64604" y="1556792"/>
          <a:ext cx="88998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424081"/>
                <a:gridCol w="1424081"/>
                <a:gridCol w="1849204"/>
                <a:gridCol w="998958"/>
                <a:gridCol w="108927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Dispositif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Dipositif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Dispositif de prélèvement :</a:t>
                      </a:r>
                    </a:p>
                    <a:p>
                      <a:r>
                        <a:rPr lang="fr-FR" dirty="0" err="1" smtClean="0"/>
                        <a:t>Disp_prelev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Condition de prélèvement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Test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9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Table des limites microbiologiques par classe (en UFC)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01046"/>
              </p:ext>
            </p:extLst>
          </p:nvPr>
        </p:nvGraphicFramePr>
        <p:xfrm>
          <a:off x="64604" y="1556792"/>
          <a:ext cx="889988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424081"/>
                <a:gridCol w="1424081"/>
                <a:gridCol w="1849204"/>
                <a:gridCol w="998958"/>
                <a:gridCol w="108927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Classe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dirty="0" err="1" smtClean="0"/>
                        <a:t>Class_limites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Limite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Limite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Integer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66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des lieux de prélèvement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522912"/>
              </p:ext>
            </p:extLst>
          </p:nvPr>
        </p:nvGraphicFramePr>
        <p:xfrm>
          <a:off x="64604" y="1556792"/>
          <a:ext cx="88998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424081"/>
                <a:gridCol w="1424081"/>
                <a:gridCol w="1849204"/>
                <a:gridCol w="998958"/>
                <a:gridCol w="108927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Lieux de prélèvement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Lieux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Lieux_prelev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8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des points de prélèvement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559811"/>
              </p:ext>
            </p:extLst>
          </p:nvPr>
        </p:nvGraphicFramePr>
        <p:xfrm>
          <a:off x="64604" y="1418416"/>
          <a:ext cx="8971891" cy="1067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92"/>
                <a:gridCol w="1435603"/>
                <a:gridCol w="796385"/>
                <a:gridCol w="1152128"/>
                <a:gridCol w="1440160"/>
                <a:gridCol w="2016223"/>
              </a:tblGrid>
              <a:tr h="42716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Etiquette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 de variable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Type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</a:t>
                      </a:r>
                      <a:r>
                        <a:rPr lang="fr-FR" sz="1200" dirty="0" smtClean="0"/>
                        <a:t> primaire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étrangère</a:t>
                      </a:r>
                      <a:endParaRPr lang="fr-FR" sz="1200" dirty="0"/>
                    </a:p>
                  </a:txBody>
                  <a:tcPr/>
                </a:tc>
              </a:tr>
              <a:tr h="25630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Point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Text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Points_prelev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Disp_prelev</a:t>
                      </a:r>
                      <a:r>
                        <a:rPr lang="fr-FR" sz="1200" dirty="0" smtClean="0"/>
                        <a:t>(ID)</a:t>
                      </a:r>
                    </a:p>
                    <a:p>
                      <a:r>
                        <a:rPr lang="fr-FR" sz="1200" dirty="0" err="1" smtClean="0"/>
                        <a:t>Class_limites</a:t>
                      </a:r>
                      <a:r>
                        <a:rPr lang="fr-FR" sz="1200" dirty="0" smtClean="0"/>
                        <a:t>(ID)</a:t>
                      </a:r>
                    </a:p>
                    <a:p>
                      <a:r>
                        <a:rPr lang="fr-FR" sz="1200" dirty="0" err="1" smtClean="0"/>
                        <a:t>Lieux_prelev</a:t>
                      </a:r>
                      <a:r>
                        <a:rPr lang="fr-FR" sz="1200" dirty="0" smtClean="0"/>
                        <a:t>(ID)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908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400</Words>
  <Application>Microsoft Office PowerPoint</Application>
  <PresentationFormat>Affichage à l'écran (4:3)</PresentationFormat>
  <Paragraphs>192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Suivi des prélèvements microbiologiques d’environnement de l’unité de préparation de nutrition parentérale</vt:lpstr>
      <vt:lpstr>Objectifs</vt:lpstr>
      <vt:lpstr>Données</vt:lpstr>
      <vt:lpstr>Données</vt:lpstr>
      <vt:lpstr>Données (suite)</vt:lpstr>
      <vt:lpstr>Table des dispositifs de prélèvements</vt:lpstr>
      <vt:lpstr>Table des limites microbiologiques par classe (en UFC)</vt:lpstr>
      <vt:lpstr>Table des lieux de prélèvement</vt:lpstr>
      <vt:lpstr>Table des points de prélèvement</vt:lpstr>
      <vt:lpstr>Table des jours de prélèvement</vt:lpstr>
      <vt:lpstr>Table du planning</vt:lpstr>
      <vt:lpstr>Resultats</vt:lpstr>
      <vt:lpstr>ERD (Entity Relationship Diagram)</vt:lpstr>
      <vt:lpstr>ERM</vt:lpstr>
      <vt:lpstr>Masques de saisie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des prélèvements microbiologiques d’environnement de l’unité de préparation de nutrition parentérale</dc:title>
  <dc:creator>LIAUTAUD Thomas</dc:creator>
  <cp:lastModifiedBy>LIAUTAUD Thomas</cp:lastModifiedBy>
  <cp:revision>28</cp:revision>
  <dcterms:created xsi:type="dcterms:W3CDTF">2017-12-27T08:29:42Z</dcterms:created>
  <dcterms:modified xsi:type="dcterms:W3CDTF">2017-12-27T15:26:44Z</dcterms:modified>
</cp:coreProperties>
</file>