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9" r:id="rId1"/>
  </p:sldMasterIdLst>
  <p:notesMasterIdLst>
    <p:notesMasterId r:id="rId13"/>
  </p:notesMasterIdLst>
  <p:sldIdLst>
    <p:sldId id="268" r:id="rId2"/>
    <p:sldId id="260" r:id="rId3"/>
    <p:sldId id="261" r:id="rId4"/>
    <p:sldId id="258" r:id="rId5"/>
    <p:sldId id="259"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ללא כותרת" id="{EADA6E60-1C97-4746-BF0B-151E75EAA483}">
          <p14:sldIdLst>
            <p14:sldId id="268"/>
            <p14:sldId id="260"/>
            <p14:sldId id="261"/>
            <p14:sldId id="258"/>
            <p14:sldId id="259"/>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CC72128-83B9-4297-878B-914BAE329B3B}" type="datetimeFigureOut">
              <a:rPr lang="he-IL" smtClean="0"/>
              <a:t>ט"ז/סיון/תשפ"ב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987FD9-EA13-420D-B7D6-A755DBC7C34F}" type="slidenum">
              <a:rPr lang="he-IL" smtClean="0"/>
              <a:t>‹#›</a:t>
            </a:fld>
            <a:endParaRPr lang="he-IL"/>
          </a:p>
        </p:txBody>
      </p:sp>
    </p:spTree>
    <p:extLst>
      <p:ext uri="{BB962C8B-B14F-4D97-AF65-F5344CB8AC3E}">
        <p14:creationId xmlns:p14="http://schemas.microsoft.com/office/powerpoint/2010/main" val="25877491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1602340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142917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4264061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DAF3D5-378B-4EBF-9322-8BEF240E0E86}" type="slidenum">
              <a:rPr lang="he-IL" smtClean="0"/>
              <a:t>‹#›</a:t>
            </a:fld>
            <a:endParaRPr lang="he-IL"/>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0002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1825957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3586008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1861622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3443006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220334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66310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251109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2530835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383108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400882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420368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306834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E8F82A3-3B38-4524-AA08-D376730C2E7C}" type="datetimeFigureOut">
              <a:rPr lang="he-IL" smtClean="0"/>
              <a:t>ט"ז/סיון/תשפ"ב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DAF3D5-378B-4EBF-9322-8BEF240E0E86}" type="slidenum">
              <a:rPr lang="he-IL" smtClean="0"/>
              <a:t>‹#›</a:t>
            </a:fld>
            <a:endParaRPr lang="he-IL"/>
          </a:p>
        </p:txBody>
      </p:sp>
    </p:spTree>
    <p:extLst>
      <p:ext uri="{BB962C8B-B14F-4D97-AF65-F5344CB8AC3E}">
        <p14:creationId xmlns:p14="http://schemas.microsoft.com/office/powerpoint/2010/main" val="210710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E8F82A3-3B38-4524-AA08-D376730C2E7C}" type="datetimeFigureOut">
              <a:rPr lang="he-IL" smtClean="0"/>
              <a:t>ט"ז/סיון/תשפ"ב</a:t>
            </a:fld>
            <a:endParaRPr lang="he-IL"/>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BDAF3D5-378B-4EBF-9322-8BEF240E0E86}" type="slidenum">
              <a:rPr lang="he-IL" smtClean="0"/>
              <a:t>‹#›</a:t>
            </a:fld>
            <a:endParaRPr lang="he-IL"/>
          </a:p>
        </p:txBody>
      </p:sp>
    </p:spTree>
    <p:extLst>
      <p:ext uri="{BB962C8B-B14F-4D97-AF65-F5344CB8AC3E}">
        <p14:creationId xmlns:p14="http://schemas.microsoft.com/office/powerpoint/2010/main" val="2692946661"/>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youtube.com/shorts/uaK8NHYSV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com/shorts/pCJINt0g5TY?feature=sha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com/shorts/ZHSRRkfaaq0?feature=sha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com/shorts/tX8VVClE-zo?feature=sh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com/shorts/ZrU5j08cnVE?feature=sha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99548D-A591-3C99-27FA-ACE70F66DE8B}"/>
              </a:ext>
            </a:extLst>
          </p:cNvPr>
          <p:cNvSpPr>
            <a:spLocks noGrp="1"/>
          </p:cNvSpPr>
          <p:nvPr>
            <p:ph type="title"/>
          </p:nvPr>
        </p:nvSpPr>
        <p:spPr/>
        <p:txBody>
          <a:bodyPr/>
          <a:lstStyle/>
          <a:p>
            <a:endParaRPr lang="he-IL"/>
          </a:p>
        </p:txBody>
      </p:sp>
      <p:pic>
        <p:nvPicPr>
          <p:cNvPr id="5" name="מציין מיקום תוכן 4">
            <a:extLst>
              <a:ext uri="{FF2B5EF4-FFF2-40B4-BE49-F238E27FC236}">
                <a16:creationId xmlns:a16="http://schemas.microsoft.com/office/drawing/2014/main" id="{80006ABA-1256-AD62-B434-1A58D10DDD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28"/>
            <a:ext cx="12192000" cy="6868228"/>
          </a:xfrm>
        </p:spPr>
      </p:pic>
    </p:spTree>
    <p:extLst>
      <p:ext uri="{BB962C8B-B14F-4D97-AF65-F5344CB8AC3E}">
        <p14:creationId xmlns:p14="http://schemas.microsoft.com/office/powerpoint/2010/main" val="427769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6C58E0F-946A-AEC8-2D9B-1A1BB2319D56}"/>
              </a:ext>
            </a:extLst>
          </p:cNvPr>
          <p:cNvSpPr>
            <a:spLocks noGrp="1"/>
          </p:cNvSpPr>
          <p:nvPr>
            <p:ph idx="1"/>
          </p:nvPr>
        </p:nvSpPr>
        <p:spPr>
          <a:xfrm>
            <a:off x="838200" y="1825624"/>
            <a:ext cx="10674096" cy="4657471"/>
          </a:xfrm>
        </p:spPr>
        <p:txBody>
          <a:bodyPr>
            <a:normAutofit fontScale="85000" lnSpcReduction="10000"/>
          </a:bodyPr>
          <a:lstStyle/>
          <a:p>
            <a:pPr marL="0" indent="0" algn="l" rtl="0">
              <a:lnSpc>
                <a:spcPct val="110000"/>
              </a:lnSpc>
              <a:buNone/>
            </a:pPr>
            <a:r>
              <a:rPr lang="en-US" sz="2400" b="0" i="0" dirty="0">
                <a:effectLst/>
                <a:latin typeface="-apple-system"/>
              </a:rPr>
              <a:t>In this part of the project we will present the robot's ability to track and shoot a robot. First we want to control the chassis the and gimbal manual, after that we will Enable detection of robot. We will set the gimbal rotation speed to the maximum possible, for fast object. We will set the travel mode to free mode so we can automatically rotate the gimbal. To truck after the robot we will need to save his previous </a:t>
            </a:r>
            <a:r>
              <a:rPr lang="en-US" sz="2400" b="0" i="0" dirty="0" err="1">
                <a:effectLst/>
                <a:latin typeface="-apple-system"/>
              </a:rPr>
              <a:t>possitions</a:t>
            </a:r>
            <a:r>
              <a:rPr lang="en-US" sz="2400" b="0" i="0" dirty="0">
                <a:effectLst/>
                <a:latin typeface="-apple-system"/>
              </a:rPr>
              <a:t> and his current position. After that as long as we recognize the robot we will track his location and shoot at him non-stop, as soon as the robot comes out of the robot's mediator of vision the robot will stop and wait (to use as little battery of the robot as possible).</a:t>
            </a:r>
          </a:p>
          <a:p>
            <a:pPr marL="0" indent="0" algn="l" rtl="0">
              <a:lnSpc>
                <a:spcPct val="110000"/>
              </a:lnSpc>
              <a:buNone/>
            </a:pPr>
            <a:endParaRPr lang="en-US" sz="2400" b="0" i="0" dirty="0">
              <a:effectLst/>
              <a:latin typeface="-apple-system"/>
            </a:endParaRPr>
          </a:p>
          <a:p>
            <a:pPr marL="0" indent="0" algn="l" rtl="0">
              <a:buNone/>
            </a:pPr>
            <a:r>
              <a:rPr lang="en-US" sz="2400" b="0" i="0" dirty="0">
                <a:effectLst/>
                <a:latin typeface="-apple-system"/>
              </a:rPr>
              <a:t>Video showing the ‘Follow and shot a robot' ability: </a:t>
            </a:r>
            <a:endParaRPr lang="en-US" sz="2400" dirty="0">
              <a:latin typeface="-apple-system"/>
            </a:endParaRPr>
          </a:p>
          <a:p>
            <a:pPr marL="0" indent="0" algn="l" rtl="0">
              <a:buNone/>
            </a:pPr>
            <a:r>
              <a:rPr lang="en-US" sz="2400" b="0" i="0" u="none" strike="noStrike" dirty="0">
                <a:effectLst/>
                <a:latin typeface="-apple-system"/>
                <a:hlinkClick r:id="rId2">
                  <a:extLst>
                    <a:ext uri="{A12FA001-AC4F-418D-AE19-62706E023703}">
                      <ahyp:hlinkClr xmlns:ahyp="http://schemas.microsoft.com/office/drawing/2018/hyperlinkcolor" val="tx"/>
                    </a:ext>
                  </a:extLst>
                </a:hlinkClick>
              </a:rPr>
              <a:t>https://youtube.com/shorts/uaK8NHYSVts</a:t>
            </a:r>
            <a:endParaRPr lang="en-US" sz="2400" b="0" i="0" dirty="0">
              <a:effectLst/>
              <a:latin typeface="-apple-system"/>
            </a:endParaRPr>
          </a:p>
          <a:p>
            <a:br>
              <a:rPr lang="en-US" sz="2400" dirty="0"/>
            </a:br>
            <a:endParaRPr lang="en-US" sz="3600" b="0" i="0" dirty="0">
              <a:effectLst/>
              <a:latin typeface="-apple-system"/>
            </a:endParaRPr>
          </a:p>
        </p:txBody>
      </p:sp>
      <p:sp>
        <p:nvSpPr>
          <p:cNvPr id="4" name="תיבת טקסט 3">
            <a:extLst>
              <a:ext uri="{FF2B5EF4-FFF2-40B4-BE49-F238E27FC236}">
                <a16:creationId xmlns:a16="http://schemas.microsoft.com/office/drawing/2014/main" id="{AB2407C2-D7CB-E5A6-2F6E-6DB7BEA011CA}"/>
              </a:ext>
            </a:extLst>
          </p:cNvPr>
          <p:cNvSpPr txBox="1"/>
          <p:nvPr/>
        </p:nvSpPr>
        <p:spPr>
          <a:xfrm>
            <a:off x="838200" y="809961"/>
            <a:ext cx="10924713" cy="1754326"/>
          </a:xfrm>
          <a:prstGeom prst="rect">
            <a:avLst/>
          </a:prstGeom>
          <a:noFill/>
        </p:spPr>
        <p:txBody>
          <a:bodyPr wrap="square">
            <a:spAutoFit/>
          </a:bodyPr>
          <a:lstStyle/>
          <a:p>
            <a:pPr algn="l" rtl="0"/>
            <a:r>
              <a:rPr lang="en-US" sz="5400" b="0" i="0" dirty="0">
                <a:effectLst/>
                <a:latin typeface="-apple-system"/>
              </a:rPr>
              <a:t>Follow and shot a robot.</a:t>
            </a:r>
          </a:p>
          <a:p>
            <a:pPr algn="l"/>
            <a:endParaRPr lang="he-IL" sz="5400" dirty="0">
              <a:latin typeface="-apple-system"/>
            </a:endParaRPr>
          </a:p>
        </p:txBody>
      </p:sp>
    </p:spTree>
    <p:extLst>
      <p:ext uri="{BB962C8B-B14F-4D97-AF65-F5344CB8AC3E}">
        <p14:creationId xmlns:p14="http://schemas.microsoft.com/office/powerpoint/2010/main" val="142529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6C58E0F-946A-AEC8-2D9B-1A1BB2319D56}"/>
              </a:ext>
            </a:extLst>
          </p:cNvPr>
          <p:cNvSpPr>
            <a:spLocks noGrp="1"/>
          </p:cNvSpPr>
          <p:nvPr>
            <p:ph idx="1"/>
          </p:nvPr>
        </p:nvSpPr>
        <p:spPr>
          <a:xfrm>
            <a:off x="838200" y="1825624"/>
            <a:ext cx="10674096" cy="4657471"/>
          </a:xfrm>
        </p:spPr>
        <p:txBody>
          <a:bodyPr>
            <a:normAutofit/>
          </a:bodyPr>
          <a:lstStyle/>
          <a:p>
            <a:pPr marL="0" indent="0" algn="l" rtl="0">
              <a:buNone/>
            </a:pPr>
            <a:r>
              <a:rPr lang="en-US" sz="2400" b="0" i="0" dirty="0">
                <a:effectLst/>
                <a:latin typeface="-apple-system"/>
              </a:rPr>
              <a:t>In this part of the project we will present the ability of the robot to change lighting with simple claps hand.</a:t>
            </a:r>
          </a:p>
          <a:p>
            <a:pPr algn="l" rtl="0">
              <a:buFont typeface="+mj-lt"/>
              <a:buAutoNum type="arabicPeriod"/>
            </a:pPr>
            <a:r>
              <a:rPr lang="en-US" sz="2400" b="0" i="0" dirty="0">
                <a:effectLst/>
                <a:latin typeface="-apple-system"/>
              </a:rPr>
              <a:t>clap your hands two times- the robot will change his color light.</a:t>
            </a:r>
          </a:p>
          <a:p>
            <a:pPr algn="l" rtl="0">
              <a:buFont typeface="+mj-lt"/>
              <a:buAutoNum type="arabicPeriod"/>
            </a:pPr>
            <a:r>
              <a:rPr lang="en-US" sz="2400" b="0" i="0" dirty="0">
                <a:effectLst/>
                <a:latin typeface="-apple-system"/>
              </a:rPr>
              <a:t>clap your hands three times - the robot will turn off his light.</a:t>
            </a:r>
          </a:p>
          <a:p>
            <a:pPr marL="0" indent="0" algn="l" rtl="0">
              <a:lnSpc>
                <a:spcPct val="110000"/>
              </a:lnSpc>
              <a:buNone/>
            </a:pPr>
            <a:endParaRPr lang="en-US" sz="2400" b="0" i="0" dirty="0">
              <a:effectLst/>
              <a:latin typeface="-apple-system"/>
            </a:endParaRPr>
          </a:p>
          <a:p>
            <a:pPr marL="0" indent="0" algn="l" rtl="0">
              <a:buNone/>
            </a:pPr>
            <a:r>
              <a:rPr lang="en-US" sz="2400" b="0" i="0" dirty="0">
                <a:effectLst/>
                <a:latin typeface="-apple-system"/>
              </a:rPr>
              <a:t>Video showing the 'Change light with simple claps hand' ability:</a:t>
            </a:r>
          </a:p>
          <a:p>
            <a:pPr marL="0" indent="0" algn="l" rtl="0">
              <a:buNone/>
            </a:pPr>
            <a:r>
              <a:rPr lang="en-US" sz="2400" b="0" i="0" u="sng" dirty="0">
                <a:effectLst/>
                <a:latin typeface="-apple-system"/>
                <a:hlinkClick r:id="rId2">
                  <a:extLst>
                    <a:ext uri="{A12FA001-AC4F-418D-AE19-62706E023703}">
                      <ahyp:hlinkClr xmlns:ahyp="http://schemas.microsoft.com/office/drawing/2018/hyperlinkcolor" val="tx"/>
                    </a:ext>
                  </a:extLst>
                </a:hlinkClick>
              </a:rPr>
              <a:t>https://youtube.com/shorts/pCJINt0g5TY?feature=share</a:t>
            </a:r>
            <a:br>
              <a:rPr lang="en-US" sz="2400" dirty="0"/>
            </a:br>
            <a:endParaRPr lang="en-US" sz="3600" b="0" i="0" dirty="0">
              <a:effectLst/>
              <a:latin typeface="-apple-system"/>
            </a:endParaRPr>
          </a:p>
        </p:txBody>
      </p:sp>
      <p:sp>
        <p:nvSpPr>
          <p:cNvPr id="4" name="תיבת טקסט 3">
            <a:extLst>
              <a:ext uri="{FF2B5EF4-FFF2-40B4-BE49-F238E27FC236}">
                <a16:creationId xmlns:a16="http://schemas.microsoft.com/office/drawing/2014/main" id="{AB2407C2-D7CB-E5A6-2F6E-6DB7BEA011CA}"/>
              </a:ext>
            </a:extLst>
          </p:cNvPr>
          <p:cNvSpPr txBox="1"/>
          <p:nvPr/>
        </p:nvSpPr>
        <p:spPr>
          <a:xfrm>
            <a:off x="838201" y="836594"/>
            <a:ext cx="10791548" cy="1754326"/>
          </a:xfrm>
          <a:prstGeom prst="rect">
            <a:avLst/>
          </a:prstGeom>
          <a:noFill/>
        </p:spPr>
        <p:txBody>
          <a:bodyPr wrap="square">
            <a:spAutoFit/>
          </a:bodyPr>
          <a:lstStyle/>
          <a:p>
            <a:pPr algn="l"/>
            <a:r>
              <a:rPr lang="en-US" sz="5400" i="0" dirty="0">
                <a:effectLst/>
                <a:latin typeface="-apple-system"/>
              </a:rPr>
              <a:t>Change light with simple claps hand:</a:t>
            </a:r>
          </a:p>
          <a:p>
            <a:pPr algn="l"/>
            <a:endParaRPr lang="he-IL" sz="5400" dirty="0">
              <a:latin typeface="-apple-system"/>
            </a:endParaRPr>
          </a:p>
        </p:txBody>
      </p:sp>
    </p:spTree>
    <p:extLst>
      <p:ext uri="{BB962C8B-B14F-4D97-AF65-F5344CB8AC3E}">
        <p14:creationId xmlns:p14="http://schemas.microsoft.com/office/powerpoint/2010/main" val="153888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C7688F-908F-5B11-F854-87458B2D9108}"/>
              </a:ext>
            </a:extLst>
          </p:cNvPr>
          <p:cNvSpPr>
            <a:spLocks noGrp="1"/>
          </p:cNvSpPr>
          <p:nvPr>
            <p:ph type="title"/>
          </p:nvPr>
        </p:nvSpPr>
        <p:spPr/>
        <p:txBody>
          <a:bodyPr>
            <a:normAutofit fontScale="90000"/>
          </a:bodyPr>
          <a:lstStyle/>
          <a:p>
            <a:pPr algn="l"/>
            <a:r>
              <a:rPr lang="en-US" sz="6600" b="1" i="0" dirty="0">
                <a:effectLst/>
                <a:latin typeface="-apple-system"/>
              </a:rPr>
              <a:t>RoboMaster-S1</a:t>
            </a:r>
            <a:br>
              <a:rPr lang="en-US" b="1" i="0" dirty="0">
                <a:solidFill>
                  <a:srgbClr val="24292F"/>
                </a:solidFill>
                <a:effectLst/>
                <a:latin typeface="-apple-system"/>
              </a:rPr>
            </a:br>
            <a:endParaRPr lang="he-IL" dirty="0"/>
          </a:p>
        </p:txBody>
      </p:sp>
      <p:sp>
        <p:nvSpPr>
          <p:cNvPr id="3" name="מציין מיקום תוכן 2">
            <a:extLst>
              <a:ext uri="{FF2B5EF4-FFF2-40B4-BE49-F238E27FC236}">
                <a16:creationId xmlns:a16="http://schemas.microsoft.com/office/drawing/2014/main" id="{E115B5FB-0E0C-FB7E-CA91-55BFCE84E628}"/>
              </a:ext>
            </a:extLst>
          </p:cNvPr>
          <p:cNvSpPr>
            <a:spLocks noGrp="1"/>
          </p:cNvSpPr>
          <p:nvPr>
            <p:ph idx="1"/>
          </p:nvPr>
        </p:nvSpPr>
        <p:spPr/>
        <p:txBody>
          <a:bodyPr>
            <a:normAutofit/>
          </a:bodyPr>
          <a:lstStyle/>
          <a:p>
            <a:pPr marL="0" indent="0" algn="l" rtl="0">
              <a:buNone/>
            </a:pPr>
            <a:r>
              <a:rPr lang="en-US" sz="3200" b="1" i="0" dirty="0">
                <a:effectLst/>
                <a:latin typeface="-apple-system"/>
              </a:rPr>
              <a:t>Final project in Autonomous Robots Course.</a:t>
            </a:r>
          </a:p>
          <a:p>
            <a:pPr marL="0" indent="0" algn="l" rtl="0">
              <a:buNone/>
            </a:pPr>
            <a:r>
              <a:rPr lang="en-US" sz="3200" b="0" i="0" dirty="0">
                <a:effectLst/>
                <a:latin typeface="-apple-system"/>
              </a:rPr>
              <a:t>In this project we present the </a:t>
            </a:r>
            <a:r>
              <a:rPr lang="en-US" sz="3200" b="0" i="0" dirty="0" err="1">
                <a:effectLst/>
                <a:latin typeface="-apple-system"/>
              </a:rPr>
              <a:t>roboMaster</a:t>
            </a:r>
            <a:r>
              <a:rPr lang="en-US" sz="3200" b="0" i="0" dirty="0">
                <a:effectLst/>
                <a:latin typeface="-apple-system"/>
              </a:rPr>
              <a:t> system control and different abilities of the robot to perform autonomous tasks.</a:t>
            </a:r>
          </a:p>
          <a:p>
            <a:pPr marL="0" indent="0" algn="l" rtl="0">
              <a:buNone/>
            </a:pPr>
            <a:endParaRPr lang="en-US" dirty="0">
              <a:latin typeface="-apple-system"/>
            </a:endParaRPr>
          </a:p>
          <a:p>
            <a:pPr marL="0" indent="0" algn="l" rtl="0">
              <a:buNone/>
            </a:pPr>
            <a:r>
              <a:rPr lang="en-US" sz="3200" dirty="0">
                <a:latin typeface="-apple-system"/>
              </a:rPr>
              <a:t>Amichai Kafka &amp; </a:t>
            </a:r>
            <a:r>
              <a:rPr lang="en-US" sz="3200" dirty="0" err="1">
                <a:latin typeface="-apple-system"/>
              </a:rPr>
              <a:t>Liav</a:t>
            </a:r>
            <a:r>
              <a:rPr lang="en-US" sz="3200" dirty="0">
                <a:latin typeface="-apple-system"/>
              </a:rPr>
              <a:t> </a:t>
            </a:r>
            <a:r>
              <a:rPr lang="en-US" sz="3200" dirty="0" err="1">
                <a:latin typeface="-apple-system"/>
              </a:rPr>
              <a:t>weiss</a:t>
            </a:r>
            <a:r>
              <a:rPr lang="en-US" sz="3200" dirty="0">
                <a:latin typeface="-apple-system"/>
              </a:rPr>
              <a:t> &amp; Omer Michael </a:t>
            </a:r>
            <a:endParaRPr lang="he-IL" sz="3200" dirty="0"/>
          </a:p>
        </p:txBody>
      </p:sp>
    </p:spTree>
    <p:extLst>
      <p:ext uri="{BB962C8B-B14F-4D97-AF65-F5344CB8AC3E}">
        <p14:creationId xmlns:p14="http://schemas.microsoft.com/office/powerpoint/2010/main" val="293951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CE0368-30CF-B54B-9463-EAA9AE910D92}"/>
              </a:ext>
            </a:extLst>
          </p:cNvPr>
          <p:cNvSpPr>
            <a:spLocks noGrp="1"/>
          </p:cNvSpPr>
          <p:nvPr>
            <p:ph type="title"/>
          </p:nvPr>
        </p:nvSpPr>
        <p:spPr/>
        <p:txBody>
          <a:bodyPr/>
          <a:lstStyle/>
          <a:p>
            <a:pPr algn="l" rtl="0"/>
            <a:r>
              <a:rPr lang="en-US" sz="4400" b="1" i="0" dirty="0">
                <a:effectLst/>
                <a:latin typeface="-apple-system"/>
              </a:rPr>
              <a:t>RoboMaster-S1 Coordinate system</a:t>
            </a:r>
            <a:endParaRPr lang="he-IL" dirty="0"/>
          </a:p>
        </p:txBody>
      </p:sp>
      <p:grpSp>
        <p:nvGrpSpPr>
          <p:cNvPr id="4" name="קבוצה 3">
            <a:extLst>
              <a:ext uri="{FF2B5EF4-FFF2-40B4-BE49-F238E27FC236}">
                <a16:creationId xmlns:a16="http://schemas.microsoft.com/office/drawing/2014/main" id="{25DE0CD8-16FE-F7C3-B602-7C0B70144C66}"/>
              </a:ext>
            </a:extLst>
          </p:cNvPr>
          <p:cNvGrpSpPr/>
          <p:nvPr/>
        </p:nvGrpSpPr>
        <p:grpSpPr>
          <a:xfrm>
            <a:off x="8720438" y="3039436"/>
            <a:ext cx="2173877" cy="2779529"/>
            <a:chOff x="8524875" y="335517"/>
            <a:chExt cx="2173877" cy="2779529"/>
          </a:xfrm>
        </p:grpSpPr>
        <p:grpSp>
          <p:nvGrpSpPr>
            <p:cNvPr id="5" name="קבוצה 4">
              <a:extLst>
                <a:ext uri="{FF2B5EF4-FFF2-40B4-BE49-F238E27FC236}">
                  <a16:creationId xmlns:a16="http://schemas.microsoft.com/office/drawing/2014/main" id="{7AE01B28-4EBC-03D2-E3C3-A514C67AFD20}"/>
                </a:ext>
              </a:extLst>
            </p:cNvPr>
            <p:cNvGrpSpPr/>
            <p:nvPr/>
          </p:nvGrpSpPr>
          <p:grpSpPr>
            <a:xfrm>
              <a:off x="8524875" y="335517"/>
              <a:ext cx="2173877" cy="2779529"/>
              <a:chOff x="8524875" y="335517"/>
              <a:chExt cx="2173877" cy="2779529"/>
            </a:xfrm>
          </p:grpSpPr>
          <p:sp>
            <p:nvSpPr>
              <p:cNvPr id="7" name="מלבן 6">
                <a:extLst>
                  <a:ext uri="{FF2B5EF4-FFF2-40B4-BE49-F238E27FC236}">
                    <a16:creationId xmlns:a16="http://schemas.microsoft.com/office/drawing/2014/main" id="{A82A0FCC-6EEB-43A5-8816-BD5864376CB9}"/>
                  </a:ext>
                </a:extLst>
              </p:cNvPr>
              <p:cNvSpPr/>
              <p:nvPr/>
            </p:nvSpPr>
            <p:spPr>
              <a:xfrm>
                <a:off x="8524875" y="704850"/>
                <a:ext cx="1543050" cy="2009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7">
                <a:extLst>
                  <a:ext uri="{FF2B5EF4-FFF2-40B4-BE49-F238E27FC236}">
                    <a16:creationId xmlns:a16="http://schemas.microsoft.com/office/drawing/2014/main" id="{30AD44BB-44CD-75DE-9D37-38DE32CEB55A}"/>
                  </a:ext>
                </a:extLst>
              </p:cNvPr>
              <p:cNvSpPr/>
              <p:nvPr/>
            </p:nvSpPr>
            <p:spPr>
              <a:xfrm rot="2492970">
                <a:off x="9570128" y="636912"/>
                <a:ext cx="239698" cy="11718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9" name="מחבר ישר 8">
                <a:extLst>
                  <a:ext uri="{FF2B5EF4-FFF2-40B4-BE49-F238E27FC236}">
                    <a16:creationId xmlns:a16="http://schemas.microsoft.com/office/drawing/2014/main" id="{4540A3B9-4AAE-8736-5922-CA4B98D04D2B}"/>
                  </a:ext>
                </a:extLst>
              </p:cNvPr>
              <p:cNvCxnSpPr>
                <a:cxnSpLocks/>
              </p:cNvCxnSpPr>
              <p:nvPr/>
            </p:nvCxnSpPr>
            <p:spPr>
              <a:xfrm flipV="1">
                <a:off x="9211658" y="560989"/>
                <a:ext cx="1086439" cy="1179838"/>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מחבר ישר 9">
                <a:extLst>
                  <a:ext uri="{FF2B5EF4-FFF2-40B4-BE49-F238E27FC236}">
                    <a16:creationId xmlns:a16="http://schemas.microsoft.com/office/drawing/2014/main" id="{A59FFB2A-470B-167C-45C5-4CAE2A657A19}"/>
                  </a:ext>
                </a:extLst>
              </p:cNvPr>
              <p:cNvCxnSpPr>
                <a:cxnSpLocks/>
              </p:cNvCxnSpPr>
              <p:nvPr/>
            </p:nvCxnSpPr>
            <p:spPr>
              <a:xfrm>
                <a:off x="9224386" y="1709737"/>
                <a:ext cx="1242387" cy="909176"/>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תיבת טקסט 10">
                <a:extLst>
                  <a:ext uri="{FF2B5EF4-FFF2-40B4-BE49-F238E27FC236}">
                    <a16:creationId xmlns:a16="http://schemas.microsoft.com/office/drawing/2014/main" id="{C3E4FD5A-6A5B-EB4F-9361-C006CB45BDBA}"/>
                  </a:ext>
                </a:extLst>
              </p:cNvPr>
              <p:cNvSpPr txBox="1"/>
              <p:nvPr/>
            </p:nvSpPr>
            <p:spPr>
              <a:xfrm>
                <a:off x="10240409" y="335517"/>
                <a:ext cx="284053" cy="369332"/>
              </a:xfrm>
              <a:prstGeom prst="rect">
                <a:avLst/>
              </a:prstGeom>
              <a:noFill/>
            </p:spPr>
            <p:txBody>
              <a:bodyPr wrap="none" rtlCol="1">
                <a:spAutoFit/>
              </a:bodyPr>
              <a:lstStyle/>
              <a:p>
                <a:r>
                  <a:rPr lang="en-US" dirty="0"/>
                  <a:t>x</a:t>
                </a:r>
                <a:endParaRPr lang="he-IL" dirty="0"/>
              </a:p>
            </p:txBody>
          </p:sp>
          <p:sp>
            <p:nvSpPr>
              <p:cNvPr id="12" name="תיבת טקסט 11">
                <a:extLst>
                  <a:ext uri="{FF2B5EF4-FFF2-40B4-BE49-F238E27FC236}">
                    <a16:creationId xmlns:a16="http://schemas.microsoft.com/office/drawing/2014/main" id="{CFC27FA6-9B4D-822C-1ED6-D7257C021A02}"/>
                  </a:ext>
                </a:extLst>
              </p:cNvPr>
              <p:cNvSpPr txBox="1"/>
              <p:nvPr/>
            </p:nvSpPr>
            <p:spPr>
              <a:xfrm>
                <a:off x="10409890" y="2529959"/>
                <a:ext cx="288862" cy="369332"/>
              </a:xfrm>
              <a:prstGeom prst="rect">
                <a:avLst/>
              </a:prstGeom>
              <a:noFill/>
            </p:spPr>
            <p:txBody>
              <a:bodyPr wrap="none" rtlCol="1">
                <a:spAutoFit/>
              </a:bodyPr>
              <a:lstStyle/>
              <a:p>
                <a:r>
                  <a:rPr lang="en-US" dirty="0"/>
                  <a:t>y</a:t>
                </a:r>
                <a:endParaRPr lang="he-IL" dirty="0"/>
              </a:p>
            </p:txBody>
          </p:sp>
          <p:sp>
            <p:nvSpPr>
              <p:cNvPr id="13" name="תיבת טקסט 12">
                <a:extLst>
                  <a:ext uri="{FF2B5EF4-FFF2-40B4-BE49-F238E27FC236}">
                    <a16:creationId xmlns:a16="http://schemas.microsoft.com/office/drawing/2014/main" id="{6B38444E-70A0-A4CA-8072-5578FF067C16}"/>
                  </a:ext>
                </a:extLst>
              </p:cNvPr>
              <p:cNvSpPr txBox="1"/>
              <p:nvPr/>
            </p:nvSpPr>
            <p:spPr>
              <a:xfrm>
                <a:off x="8699922" y="2745714"/>
                <a:ext cx="1192955" cy="369332"/>
              </a:xfrm>
              <a:prstGeom prst="rect">
                <a:avLst/>
              </a:prstGeom>
              <a:noFill/>
            </p:spPr>
            <p:txBody>
              <a:bodyPr wrap="none" rtlCol="1">
                <a:spAutoFit/>
              </a:bodyPr>
              <a:lstStyle/>
              <a:p>
                <a:r>
                  <a:rPr lang="en-US" dirty="0"/>
                  <a:t>Gimbal C.S</a:t>
                </a:r>
                <a:endParaRPr lang="he-IL" dirty="0"/>
              </a:p>
            </p:txBody>
          </p:sp>
        </p:grpSp>
        <p:sp>
          <p:nvSpPr>
            <p:cNvPr id="6" name="תיבת טקסט 5">
              <a:extLst>
                <a:ext uri="{FF2B5EF4-FFF2-40B4-BE49-F238E27FC236}">
                  <a16:creationId xmlns:a16="http://schemas.microsoft.com/office/drawing/2014/main" id="{51F5EEDC-E4AA-F923-C008-785685BE0C44}"/>
                </a:ext>
              </a:extLst>
            </p:cNvPr>
            <p:cNvSpPr txBox="1"/>
            <p:nvPr/>
          </p:nvSpPr>
          <p:spPr>
            <a:xfrm>
              <a:off x="9007598" y="1525071"/>
              <a:ext cx="276038" cy="369332"/>
            </a:xfrm>
            <a:prstGeom prst="rect">
              <a:avLst/>
            </a:prstGeom>
            <a:noFill/>
          </p:spPr>
          <p:txBody>
            <a:bodyPr wrap="none" rtlCol="1">
              <a:spAutoFit/>
            </a:bodyPr>
            <a:lstStyle/>
            <a:p>
              <a:r>
                <a:rPr lang="en-US" dirty="0"/>
                <a:t>z</a:t>
              </a:r>
              <a:endParaRPr lang="he-IL" dirty="0"/>
            </a:p>
          </p:txBody>
        </p:sp>
      </p:grpSp>
      <p:grpSp>
        <p:nvGrpSpPr>
          <p:cNvPr id="14" name="קבוצה 13">
            <a:extLst>
              <a:ext uri="{FF2B5EF4-FFF2-40B4-BE49-F238E27FC236}">
                <a16:creationId xmlns:a16="http://schemas.microsoft.com/office/drawing/2014/main" id="{6A5C9D52-F848-2740-3097-4E806D024382}"/>
              </a:ext>
            </a:extLst>
          </p:cNvPr>
          <p:cNvGrpSpPr/>
          <p:nvPr/>
        </p:nvGrpSpPr>
        <p:grpSpPr>
          <a:xfrm>
            <a:off x="4827423" y="2688036"/>
            <a:ext cx="2537154" cy="3090693"/>
            <a:chOff x="4827423" y="2688036"/>
            <a:chExt cx="2537154" cy="3090693"/>
          </a:xfrm>
        </p:grpSpPr>
        <p:sp>
          <p:nvSpPr>
            <p:cNvPr id="15" name="תיבת טקסט 14">
              <a:extLst>
                <a:ext uri="{FF2B5EF4-FFF2-40B4-BE49-F238E27FC236}">
                  <a16:creationId xmlns:a16="http://schemas.microsoft.com/office/drawing/2014/main" id="{77890124-97C0-E510-1F67-7F9EA267B91F}"/>
                </a:ext>
              </a:extLst>
            </p:cNvPr>
            <p:cNvSpPr txBox="1"/>
            <p:nvPr/>
          </p:nvSpPr>
          <p:spPr>
            <a:xfrm>
              <a:off x="5384907" y="2688036"/>
              <a:ext cx="284053" cy="369332"/>
            </a:xfrm>
            <a:prstGeom prst="rect">
              <a:avLst/>
            </a:prstGeom>
            <a:noFill/>
          </p:spPr>
          <p:txBody>
            <a:bodyPr wrap="none" rtlCol="1">
              <a:spAutoFit/>
            </a:bodyPr>
            <a:lstStyle/>
            <a:p>
              <a:r>
                <a:rPr lang="en-US" dirty="0"/>
                <a:t>x</a:t>
              </a:r>
              <a:endParaRPr lang="he-IL" dirty="0"/>
            </a:p>
          </p:txBody>
        </p:sp>
        <p:grpSp>
          <p:nvGrpSpPr>
            <p:cNvPr id="16" name="קבוצה 15">
              <a:extLst>
                <a:ext uri="{FF2B5EF4-FFF2-40B4-BE49-F238E27FC236}">
                  <a16:creationId xmlns:a16="http://schemas.microsoft.com/office/drawing/2014/main" id="{CB044CB4-1E0F-3FB0-8494-E5BDB2FF7669}"/>
                </a:ext>
              </a:extLst>
            </p:cNvPr>
            <p:cNvGrpSpPr/>
            <p:nvPr/>
          </p:nvGrpSpPr>
          <p:grpSpPr>
            <a:xfrm>
              <a:off x="4827423" y="2999200"/>
              <a:ext cx="2537154" cy="2779529"/>
              <a:chOff x="4732576" y="207492"/>
              <a:chExt cx="2537154" cy="2779529"/>
            </a:xfrm>
          </p:grpSpPr>
          <p:grpSp>
            <p:nvGrpSpPr>
              <p:cNvPr id="17" name="קבוצה 16">
                <a:extLst>
                  <a:ext uri="{FF2B5EF4-FFF2-40B4-BE49-F238E27FC236}">
                    <a16:creationId xmlns:a16="http://schemas.microsoft.com/office/drawing/2014/main" id="{1498FE91-70B0-2471-B606-8701E1A9D74A}"/>
                  </a:ext>
                </a:extLst>
              </p:cNvPr>
              <p:cNvGrpSpPr/>
              <p:nvPr/>
            </p:nvGrpSpPr>
            <p:grpSpPr>
              <a:xfrm>
                <a:off x="4732576" y="207492"/>
                <a:ext cx="2537154" cy="2779529"/>
                <a:chOff x="4732576" y="207492"/>
                <a:chExt cx="2537154" cy="2779529"/>
              </a:xfrm>
            </p:grpSpPr>
            <p:sp>
              <p:nvSpPr>
                <p:cNvPr id="19" name="מלבן 18">
                  <a:extLst>
                    <a:ext uri="{FF2B5EF4-FFF2-40B4-BE49-F238E27FC236}">
                      <a16:creationId xmlns:a16="http://schemas.microsoft.com/office/drawing/2014/main" id="{1A8A7FC4-D006-5618-921C-A730E3E4D679}"/>
                    </a:ext>
                  </a:extLst>
                </p:cNvPr>
                <p:cNvSpPr/>
                <p:nvPr/>
              </p:nvSpPr>
              <p:spPr>
                <a:xfrm>
                  <a:off x="4732576" y="576825"/>
                  <a:ext cx="1543050" cy="2009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0" name="מחבר ישר 19">
                  <a:extLst>
                    <a:ext uri="{FF2B5EF4-FFF2-40B4-BE49-F238E27FC236}">
                      <a16:creationId xmlns:a16="http://schemas.microsoft.com/office/drawing/2014/main" id="{6E795AE6-9EA3-EBD9-92B4-80BFF4453629}"/>
                    </a:ext>
                  </a:extLst>
                </p:cNvPr>
                <p:cNvCxnSpPr>
                  <a:cxnSpLocks/>
                </p:cNvCxnSpPr>
                <p:nvPr/>
              </p:nvCxnSpPr>
              <p:spPr>
                <a:xfrm flipV="1">
                  <a:off x="5419359" y="207492"/>
                  <a:ext cx="12728" cy="1405310"/>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מחבר ישר 20">
                  <a:extLst>
                    <a:ext uri="{FF2B5EF4-FFF2-40B4-BE49-F238E27FC236}">
                      <a16:creationId xmlns:a16="http://schemas.microsoft.com/office/drawing/2014/main" id="{7F13047B-7238-C361-A279-DBFDBDBA080C}"/>
                    </a:ext>
                  </a:extLst>
                </p:cNvPr>
                <p:cNvCxnSpPr>
                  <a:cxnSpLocks/>
                </p:cNvCxnSpPr>
                <p:nvPr/>
              </p:nvCxnSpPr>
              <p:spPr>
                <a:xfrm>
                  <a:off x="5432087" y="1581712"/>
                  <a:ext cx="1487094" cy="0"/>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תיבת טקסט 21">
                  <a:extLst>
                    <a:ext uri="{FF2B5EF4-FFF2-40B4-BE49-F238E27FC236}">
                      <a16:creationId xmlns:a16="http://schemas.microsoft.com/office/drawing/2014/main" id="{F45353E3-7E8E-AE93-7DA4-8C1ADD91D209}"/>
                    </a:ext>
                  </a:extLst>
                </p:cNvPr>
                <p:cNvSpPr txBox="1"/>
                <p:nvPr/>
              </p:nvSpPr>
              <p:spPr>
                <a:xfrm>
                  <a:off x="6980868" y="1371495"/>
                  <a:ext cx="288862" cy="369332"/>
                </a:xfrm>
                <a:prstGeom prst="rect">
                  <a:avLst/>
                </a:prstGeom>
                <a:noFill/>
              </p:spPr>
              <p:txBody>
                <a:bodyPr wrap="none" rtlCol="1">
                  <a:spAutoFit/>
                </a:bodyPr>
                <a:lstStyle/>
                <a:p>
                  <a:r>
                    <a:rPr lang="en-US" dirty="0"/>
                    <a:t>y</a:t>
                  </a:r>
                  <a:endParaRPr lang="he-IL" dirty="0"/>
                </a:p>
              </p:txBody>
            </p:sp>
            <p:sp>
              <p:nvSpPr>
                <p:cNvPr id="23" name="תיבת טקסט 22">
                  <a:extLst>
                    <a:ext uri="{FF2B5EF4-FFF2-40B4-BE49-F238E27FC236}">
                      <a16:creationId xmlns:a16="http://schemas.microsoft.com/office/drawing/2014/main" id="{55306498-571B-E0D4-D9CE-D25C6726E55E}"/>
                    </a:ext>
                  </a:extLst>
                </p:cNvPr>
                <p:cNvSpPr txBox="1"/>
                <p:nvPr/>
              </p:nvSpPr>
              <p:spPr>
                <a:xfrm>
                  <a:off x="4923653" y="2617689"/>
                  <a:ext cx="1176925" cy="369332"/>
                </a:xfrm>
                <a:prstGeom prst="rect">
                  <a:avLst/>
                </a:prstGeom>
                <a:noFill/>
              </p:spPr>
              <p:txBody>
                <a:bodyPr wrap="none" rtlCol="1">
                  <a:spAutoFit/>
                </a:bodyPr>
                <a:lstStyle/>
                <a:p>
                  <a:r>
                    <a:rPr lang="en-US" dirty="0"/>
                    <a:t>chassis C.S</a:t>
                  </a:r>
                  <a:endParaRPr lang="he-IL" dirty="0"/>
                </a:p>
              </p:txBody>
            </p:sp>
          </p:grpSp>
          <p:sp>
            <p:nvSpPr>
              <p:cNvPr id="18" name="תיבת טקסט 17">
                <a:extLst>
                  <a:ext uri="{FF2B5EF4-FFF2-40B4-BE49-F238E27FC236}">
                    <a16:creationId xmlns:a16="http://schemas.microsoft.com/office/drawing/2014/main" id="{DC53637F-8777-C50D-6684-5577EB4FBDD5}"/>
                  </a:ext>
                </a:extLst>
              </p:cNvPr>
              <p:cNvSpPr txBox="1"/>
              <p:nvPr/>
            </p:nvSpPr>
            <p:spPr>
              <a:xfrm>
                <a:off x="5285347" y="1536771"/>
                <a:ext cx="276038" cy="369332"/>
              </a:xfrm>
              <a:prstGeom prst="rect">
                <a:avLst/>
              </a:prstGeom>
              <a:noFill/>
            </p:spPr>
            <p:txBody>
              <a:bodyPr wrap="none" rtlCol="1">
                <a:spAutoFit/>
              </a:bodyPr>
              <a:lstStyle/>
              <a:p>
                <a:r>
                  <a:rPr lang="en-US" dirty="0"/>
                  <a:t>z</a:t>
                </a:r>
                <a:endParaRPr lang="he-IL" dirty="0"/>
              </a:p>
            </p:txBody>
          </p:sp>
        </p:grpSp>
      </p:grpSp>
      <p:grpSp>
        <p:nvGrpSpPr>
          <p:cNvPr id="24" name="קבוצה 23">
            <a:extLst>
              <a:ext uri="{FF2B5EF4-FFF2-40B4-BE49-F238E27FC236}">
                <a16:creationId xmlns:a16="http://schemas.microsoft.com/office/drawing/2014/main" id="{DF077954-315A-38B9-2328-A9AB03B3BAEB}"/>
              </a:ext>
            </a:extLst>
          </p:cNvPr>
          <p:cNvGrpSpPr/>
          <p:nvPr/>
        </p:nvGrpSpPr>
        <p:grpSpPr>
          <a:xfrm>
            <a:off x="1053851" y="2785534"/>
            <a:ext cx="2110390" cy="3108356"/>
            <a:chOff x="450170" y="160267"/>
            <a:chExt cx="2110390" cy="3108356"/>
          </a:xfrm>
        </p:grpSpPr>
        <p:cxnSp>
          <p:nvCxnSpPr>
            <p:cNvPr id="25" name="מחבר חץ ישר 24">
              <a:extLst>
                <a:ext uri="{FF2B5EF4-FFF2-40B4-BE49-F238E27FC236}">
                  <a16:creationId xmlns:a16="http://schemas.microsoft.com/office/drawing/2014/main" id="{833D228C-C8BF-CE28-A53A-0D4137F81F70}"/>
                </a:ext>
              </a:extLst>
            </p:cNvPr>
            <p:cNvCxnSpPr/>
            <p:nvPr/>
          </p:nvCxnSpPr>
          <p:spPr>
            <a:xfrm flipV="1">
              <a:off x="914400" y="399495"/>
              <a:ext cx="1331650" cy="6569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מחבר חץ ישר 25">
              <a:extLst>
                <a:ext uri="{FF2B5EF4-FFF2-40B4-BE49-F238E27FC236}">
                  <a16:creationId xmlns:a16="http://schemas.microsoft.com/office/drawing/2014/main" id="{ED7BA6DF-D9E2-B7DA-4C2D-3FF5942F6F4A}"/>
                </a:ext>
              </a:extLst>
            </p:cNvPr>
            <p:cNvCxnSpPr>
              <a:cxnSpLocks/>
            </p:cNvCxnSpPr>
            <p:nvPr/>
          </p:nvCxnSpPr>
          <p:spPr>
            <a:xfrm>
              <a:off x="930098" y="1055498"/>
              <a:ext cx="1328680" cy="83487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מחבר חץ ישר 26">
              <a:extLst>
                <a:ext uri="{FF2B5EF4-FFF2-40B4-BE49-F238E27FC236}">
                  <a16:creationId xmlns:a16="http://schemas.microsoft.com/office/drawing/2014/main" id="{A831AF75-8EAD-F977-B088-2EF48157106F}"/>
                </a:ext>
              </a:extLst>
            </p:cNvPr>
            <p:cNvCxnSpPr>
              <a:cxnSpLocks/>
            </p:cNvCxnSpPr>
            <p:nvPr/>
          </p:nvCxnSpPr>
          <p:spPr>
            <a:xfrm>
              <a:off x="930098" y="1055498"/>
              <a:ext cx="0" cy="141640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8" name="תיבת טקסט 27">
              <a:extLst>
                <a:ext uri="{FF2B5EF4-FFF2-40B4-BE49-F238E27FC236}">
                  <a16:creationId xmlns:a16="http://schemas.microsoft.com/office/drawing/2014/main" id="{ACAB770C-C1BF-72EC-ED30-860B99B2B819}"/>
                </a:ext>
              </a:extLst>
            </p:cNvPr>
            <p:cNvSpPr txBox="1"/>
            <p:nvPr/>
          </p:nvSpPr>
          <p:spPr>
            <a:xfrm>
              <a:off x="2276507" y="160267"/>
              <a:ext cx="284053" cy="369332"/>
            </a:xfrm>
            <a:prstGeom prst="rect">
              <a:avLst/>
            </a:prstGeom>
            <a:noFill/>
          </p:spPr>
          <p:txBody>
            <a:bodyPr wrap="none" rtlCol="1">
              <a:spAutoFit/>
            </a:bodyPr>
            <a:lstStyle/>
            <a:p>
              <a:r>
                <a:rPr lang="en-US" dirty="0"/>
                <a:t>x</a:t>
              </a:r>
              <a:endParaRPr lang="he-IL" dirty="0"/>
            </a:p>
          </p:txBody>
        </p:sp>
        <p:sp>
          <p:nvSpPr>
            <p:cNvPr id="29" name="תיבת טקסט 28">
              <a:extLst>
                <a:ext uri="{FF2B5EF4-FFF2-40B4-BE49-F238E27FC236}">
                  <a16:creationId xmlns:a16="http://schemas.microsoft.com/office/drawing/2014/main" id="{53D871AD-350A-BC93-DDA8-E199B34A91CD}"/>
                </a:ext>
              </a:extLst>
            </p:cNvPr>
            <p:cNvSpPr txBox="1"/>
            <p:nvPr/>
          </p:nvSpPr>
          <p:spPr>
            <a:xfrm>
              <a:off x="2225125" y="1694298"/>
              <a:ext cx="288862" cy="369332"/>
            </a:xfrm>
            <a:prstGeom prst="rect">
              <a:avLst/>
            </a:prstGeom>
            <a:noFill/>
          </p:spPr>
          <p:txBody>
            <a:bodyPr wrap="none" rtlCol="1">
              <a:spAutoFit/>
            </a:bodyPr>
            <a:lstStyle/>
            <a:p>
              <a:r>
                <a:rPr lang="en-US" dirty="0"/>
                <a:t>y</a:t>
              </a:r>
              <a:endParaRPr lang="he-IL" dirty="0"/>
            </a:p>
          </p:txBody>
        </p:sp>
        <p:sp>
          <p:nvSpPr>
            <p:cNvPr id="30" name="תיבת טקסט 29">
              <a:extLst>
                <a:ext uri="{FF2B5EF4-FFF2-40B4-BE49-F238E27FC236}">
                  <a16:creationId xmlns:a16="http://schemas.microsoft.com/office/drawing/2014/main" id="{4243DCB6-CAE3-6125-066D-D021FD42B922}"/>
                </a:ext>
              </a:extLst>
            </p:cNvPr>
            <p:cNvSpPr txBox="1"/>
            <p:nvPr/>
          </p:nvSpPr>
          <p:spPr>
            <a:xfrm>
              <a:off x="780388" y="2529959"/>
              <a:ext cx="276038" cy="369332"/>
            </a:xfrm>
            <a:prstGeom prst="rect">
              <a:avLst/>
            </a:prstGeom>
            <a:noFill/>
          </p:spPr>
          <p:txBody>
            <a:bodyPr wrap="none" rtlCol="1">
              <a:spAutoFit/>
            </a:bodyPr>
            <a:lstStyle/>
            <a:p>
              <a:r>
                <a:rPr lang="en-US" dirty="0"/>
                <a:t>z</a:t>
              </a:r>
              <a:endParaRPr lang="he-IL" dirty="0"/>
            </a:p>
          </p:txBody>
        </p:sp>
        <p:sp>
          <p:nvSpPr>
            <p:cNvPr id="31" name="תיבת טקסט 30">
              <a:extLst>
                <a:ext uri="{FF2B5EF4-FFF2-40B4-BE49-F238E27FC236}">
                  <a16:creationId xmlns:a16="http://schemas.microsoft.com/office/drawing/2014/main" id="{22607C7F-BFE6-0793-6CC3-D22EF6C3B273}"/>
                </a:ext>
              </a:extLst>
            </p:cNvPr>
            <p:cNvSpPr txBox="1"/>
            <p:nvPr/>
          </p:nvSpPr>
          <p:spPr>
            <a:xfrm>
              <a:off x="450170" y="2899291"/>
              <a:ext cx="928460" cy="369332"/>
            </a:xfrm>
            <a:prstGeom prst="rect">
              <a:avLst/>
            </a:prstGeom>
            <a:noFill/>
          </p:spPr>
          <p:txBody>
            <a:bodyPr wrap="none" rtlCol="1">
              <a:spAutoFit/>
            </a:bodyPr>
            <a:lstStyle/>
            <a:p>
              <a:r>
                <a:rPr lang="en-US" dirty="0"/>
                <a:t>NED C.S</a:t>
              </a:r>
              <a:endParaRPr lang="he-IL" dirty="0"/>
            </a:p>
          </p:txBody>
        </p:sp>
      </p:grpSp>
    </p:spTree>
    <p:extLst>
      <p:ext uri="{BB962C8B-B14F-4D97-AF65-F5344CB8AC3E}">
        <p14:creationId xmlns:p14="http://schemas.microsoft.com/office/powerpoint/2010/main" val="3118157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22761BFB-2339-DF2A-E571-2671CAA1DBCC}"/>
              </a:ext>
            </a:extLst>
          </p:cNvPr>
          <p:cNvPicPr>
            <a:picLocks noChangeAspect="1"/>
          </p:cNvPicPr>
          <p:nvPr/>
        </p:nvPicPr>
        <p:blipFill>
          <a:blip r:embed="rId2"/>
          <a:stretch>
            <a:fillRect/>
          </a:stretch>
        </p:blipFill>
        <p:spPr>
          <a:xfrm>
            <a:off x="1295402" y="2097562"/>
            <a:ext cx="2682063" cy="2309671"/>
          </a:xfrm>
          <a:prstGeom prst="rect">
            <a:avLst/>
          </a:prstGeom>
        </p:spPr>
      </p:pic>
      <p:sp>
        <p:nvSpPr>
          <p:cNvPr id="5" name="תיבת טקסט 4">
            <a:extLst>
              <a:ext uri="{FF2B5EF4-FFF2-40B4-BE49-F238E27FC236}">
                <a16:creationId xmlns:a16="http://schemas.microsoft.com/office/drawing/2014/main" id="{57697FFC-BA72-F6D6-4DD6-E3F2627B9E12}"/>
              </a:ext>
            </a:extLst>
          </p:cNvPr>
          <p:cNvSpPr txBox="1"/>
          <p:nvPr/>
        </p:nvSpPr>
        <p:spPr>
          <a:xfrm>
            <a:off x="363001" y="4407233"/>
            <a:ext cx="5903219" cy="923330"/>
          </a:xfrm>
          <a:prstGeom prst="rect">
            <a:avLst/>
          </a:prstGeom>
          <a:noFill/>
        </p:spPr>
        <p:txBody>
          <a:bodyPr wrap="none" rtlCol="1">
            <a:spAutoFit/>
          </a:bodyPr>
          <a:lstStyle/>
          <a:p>
            <a:pPr algn="l"/>
            <a:r>
              <a:rPr lang="en-US" dirty="0"/>
              <a:t>When the gimbal rotates around the z axis of the gimbal C.S,</a:t>
            </a:r>
          </a:p>
          <a:p>
            <a:pPr algn="l" rtl="0"/>
            <a:r>
              <a:rPr lang="en-US" dirty="0"/>
              <a:t> the x axis of the gimbal C.S and the x axis of the NED C.S  </a:t>
            </a:r>
          </a:p>
          <a:p>
            <a:pPr algn="l" rtl="0"/>
            <a:r>
              <a:rPr lang="en-US" dirty="0"/>
              <a:t>from an angle (-25) which is the yaw angle</a:t>
            </a:r>
            <a:endParaRPr lang="he-IL" dirty="0"/>
          </a:p>
        </p:txBody>
      </p:sp>
      <p:sp>
        <p:nvSpPr>
          <p:cNvPr id="7" name="תיבת טקסט 6">
            <a:extLst>
              <a:ext uri="{FF2B5EF4-FFF2-40B4-BE49-F238E27FC236}">
                <a16:creationId xmlns:a16="http://schemas.microsoft.com/office/drawing/2014/main" id="{254D9228-63EE-6498-ED02-5E5252F16E8D}"/>
              </a:ext>
            </a:extLst>
          </p:cNvPr>
          <p:cNvSpPr txBox="1"/>
          <p:nvPr/>
        </p:nvSpPr>
        <p:spPr>
          <a:xfrm>
            <a:off x="6486299" y="4595765"/>
            <a:ext cx="4898308" cy="1754326"/>
          </a:xfrm>
          <a:prstGeom prst="rect">
            <a:avLst/>
          </a:prstGeom>
          <a:noFill/>
        </p:spPr>
        <p:txBody>
          <a:bodyPr wrap="square" rtlCol="1">
            <a:spAutoFit/>
          </a:bodyPr>
          <a:lstStyle/>
          <a:p>
            <a:pPr algn="l"/>
            <a:r>
              <a:rPr lang="en-US" dirty="0"/>
              <a:t>When the gimbal rotates around the y axis of the gimbal C.S</a:t>
            </a:r>
          </a:p>
          <a:p>
            <a:pPr algn="l" rtl="0"/>
            <a:r>
              <a:rPr lang="en-US" dirty="0"/>
              <a:t>the z axis of the gimbal C.S and the z axis of the NED C.S  </a:t>
            </a:r>
          </a:p>
          <a:p>
            <a:pPr algn="l" rtl="0"/>
            <a:r>
              <a:rPr lang="en-US" dirty="0"/>
              <a:t>from an angle (29) which is the pitch angle</a:t>
            </a:r>
            <a:endParaRPr lang="he-IL" dirty="0"/>
          </a:p>
          <a:p>
            <a:endParaRPr lang="he-IL" dirty="0"/>
          </a:p>
        </p:txBody>
      </p:sp>
      <p:pic>
        <p:nvPicPr>
          <p:cNvPr id="8" name="תמונה 7">
            <a:extLst>
              <a:ext uri="{FF2B5EF4-FFF2-40B4-BE49-F238E27FC236}">
                <a16:creationId xmlns:a16="http://schemas.microsoft.com/office/drawing/2014/main" id="{8803525C-6075-3535-90D8-C4C838978C17}"/>
              </a:ext>
            </a:extLst>
          </p:cNvPr>
          <p:cNvPicPr>
            <a:picLocks noChangeAspect="1"/>
          </p:cNvPicPr>
          <p:nvPr/>
        </p:nvPicPr>
        <p:blipFill>
          <a:blip r:embed="rId3"/>
          <a:stretch>
            <a:fillRect/>
          </a:stretch>
        </p:blipFill>
        <p:spPr>
          <a:xfrm>
            <a:off x="7041582" y="2097560"/>
            <a:ext cx="3059772" cy="2309671"/>
          </a:xfrm>
          <a:prstGeom prst="rect">
            <a:avLst/>
          </a:prstGeom>
        </p:spPr>
      </p:pic>
      <p:sp>
        <p:nvSpPr>
          <p:cNvPr id="9" name="כותרת 1">
            <a:extLst>
              <a:ext uri="{FF2B5EF4-FFF2-40B4-BE49-F238E27FC236}">
                <a16:creationId xmlns:a16="http://schemas.microsoft.com/office/drawing/2014/main" id="{1EC79FEE-CC48-7D3F-C8E9-7C279028F4A2}"/>
              </a:ext>
            </a:extLst>
          </p:cNvPr>
          <p:cNvSpPr>
            <a:spLocks noGrp="1"/>
          </p:cNvSpPr>
          <p:nvPr>
            <p:ph type="title"/>
          </p:nvPr>
        </p:nvSpPr>
        <p:spPr/>
        <p:txBody>
          <a:bodyPr/>
          <a:lstStyle/>
          <a:p>
            <a:pPr algn="l" rtl="0"/>
            <a:r>
              <a:rPr lang="en-US" sz="4400" b="1" i="0" dirty="0">
                <a:effectLst/>
                <a:latin typeface="-apple-system"/>
              </a:rPr>
              <a:t>RoboMaster-S1 Coordinate system</a:t>
            </a:r>
            <a:endParaRPr lang="he-IL" dirty="0"/>
          </a:p>
        </p:txBody>
      </p:sp>
    </p:spTree>
    <p:extLst>
      <p:ext uri="{BB962C8B-B14F-4D97-AF65-F5344CB8AC3E}">
        <p14:creationId xmlns:p14="http://schemas.microsoft.com/office/powerpoint/2010/main" val="273879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תיבת טקסט 9">
            <a:extLst>
              <a:ext uri="{FF2B5EF4-FFF2-40B4-BE49-F238E27FC236}">
                <a16:creationId xmlns:a16="http://schemas.microsoft.com/office/drawing/2014/main" id="{C618E924-B754-D84D-9B44-08A043EA0146}"/>
              </a:ext>
            </a:extLst>
          </p:cNvPr>
          <p:cNvSpPr txBox="1"/>
          <p:nvPr/>
        </p:nvSpPr>
        <p:spPr>
          <a:xfrm>
            <a:off x="5513033" y="2096895"/>
            <a:ext cx="284053" cy="369332"/>
          </a:xfrm>
          <a:prstGeom prst="rect">
            <a:avLst/>
          </a:prstGeom>
          <a:noFill/>
        </p:spPr>
        <p:txBody>
          <a:bodyPr wrap="none" rtlCol="1">
            <a:spAutoFit/>
          </a:bodyPr>
          <a:lstStyle/>
          <a:p>
            <a:r>
              <a:rPr lang="en-US" dirty="0"/>
              <a:t>x</a:t>
            </a:r>
            <a:endParaRPr lang="he-IL" dirty="0"/>
          </a:p>
        </p:txBody>
      </p:sp>
      <p:sp>
        <p:nvSpPr>
          <p:cNvPr id="4" name="מלבן 3">
            <a:extLst>
              <a:ext uri="{FF2B5EF4-FFF2-40B4-BE49-F238E27FC236}">
                <a16:creationId xmlns:a16="http://schemas.microsoft.com/office/drawing/2014/main" id="{0B1BA2FE-908A-F86A-F449-F93E4F6D4D0B}"/>
              </a:ext>
            </a:extLst>
          </p:cNvPr>
          <p:cNvSpPr/>
          <p:nvPr/>
        </p:nvSpPr>
        <p:spPr>
          <a:xfrm>
            <a:off x="2459116" y="2380980"/>
            <a:ext cx="4678532" cy="3435659"/>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cxnSp>
        <p:nvCxnSpPr>
          <p:cNvPr id="6" name="מחבר חץ ישר 5">
            <a:extLst>
              <a:ext uri="{FF2B5EF4-FFF2-40B4-BE49-F238E27FC236}">
                <a16:creationId xmlns:a16="http://schemas.microsoft.com/office/drawing/2014/main" id="{B4071E01-E119-83BD-05D5-2F0F7CBA943C}"/>
              </a:ext>
            </a:extLst>
          </p:cNvPr>
          <p:cNvCxnSpPr>
            <a:cxnSpLocks/>
          </p:cNvCxnSpPr>
          <p:nvPr/>
        </p:nvCxnSpPr>
        <p:spPr>
          <a:xfrm>
            <a:off x="2361460" y="2281561"/>
            <a:ext cx="3151573"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מחבר חץ ישר 8">
            <a:extLst>
              <a:ext uri="{FF2B5EF4-FFF2-40B4-BE49-F238E27FC236}">
                <a16:creationId xmlns:a16="http://schemas.microsoft.com/office/drawing/2014/main" id="{FCCA0442-0881-AF4B-7BBB-3ADF7DCF91BD}"/>
              </a:ext>
            </a:extLst>
          </p:cNvPr>
          <p:cNvCxnSpPr/>
          <p:nvPr/>
        </p:nvCxnSpPr>
        <p:spPr>
          <a:xfrm>
            <a:off x="2361460" y="2281561"/>
            <a:ext cx="0" cy="2636668"/>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1" name="תיבת טקסט 10">
            <a:extLst>
              <a:ext uri="{FF2B5EF4-FFF2-40B4-BE49-F238E27FC236}">
                <a16:creationId xmlns:a16="http://schemas.microsoft.com/office/drawing/2014/main" id="{0F0AC817-DD05-B6A0-61B5-CF0571AEDFDE}"/>
              </a:ext>
            </a:extLst>
          </p:cNvPr>
          <p:cNvSpPr txBox="1"/>
          <p:nvPr/>
        </p:nvSpPr>
        <p:spPr>
          <a:xfrm>
            <a:off x="2161376" y="4866442"/>
            <a:ext cx="288862" cy="369332"/>
          </a:xfrm>
          <a:prstGeom prst="rect">
            <a:avLst/>
          </a:prstGeom>
          <a:noFill/>
        </p:spPr>
        <p:txBody>
          <a:bodyPr wrap="none" rtlCol="1">
            <a:spAutoFit/>
          </a:bodyPr>
          <a:lstStyle/>
          <a:p>
            <a:r>
              <a:rPr lang="en-US" dirty="0"/>
              <a:t>y</a:t>
            </a:r>
            <a:endParaRPr lang="he-IL" dirty="0"/>
          </a:p>
        </p:txBody>
      </p:sp>
      <p:sp>
        <p:nvSpPr>
          <p:cNvPr id="13" name="תיבת טקסט 12">
            <a:extLst>
              <a:ext uri="{FF2B5EF4-FFF2-40B4-BE49-F238E27FC236}">
                <a16:creationId xmlns:a16="http://schemas.microsoft.com/office/drawing/2014/main" id="{E949ACF0-2BC5-07BD-1DB6-CB763C305274}"/>
              </a:ext>
            </a:extLst>
          </p:cNvPr>
          <p:cNvSpPr txBox="1"/>
          <p:nvPr/>
        </p:nvSpPr>
        <p:spPr>
          <a:xfrm>
            <a:off x="4580878" y="4181383"/>
            <a:ext cx="966931" cy="369332"/>
          </a:xfrm>
          <a:prstGeom prst="rect">
            <a:avLst/>
          </a:prstGeom>
          <a:noFill/>
        </p:spPr>
        <p:txBody>
          <a:bodyPr wrap="none" rtlCol="1">
            <a:spAutoFit/>
          </a:bodyPr>
          <a:lstStyle/>
          <a:p>
            <a:r>
              <a:rPr lang="en-US" dirty="0"/>
              <a:t>(0.5,0.5)</a:t>
            </a:r>
            <a:endParaRPr lang="he-IL" dirty="0"/>
          </a:p>
        </p:txBody>
      </p:sp>
      <p:sp>
        <p:nvSpPr>
          <p:cNvPr id="14" name="מלבן 13">
            <a:extLst>
              <a:ext uri="{FF2B5EF4-FFF2-40B4-BE49-F238E27FC236}">
                <a16:creationId xmlns:a16="http://schemas.microsoft.com/office/drawing/2014/main" id="{EDEFD5FF-0BA6-F6DD-930F-7129C6CD6996}"/>
              </a:ext>
            </a:extLst>
          </p:cNvPr>
          <p:cNvSpPr/>
          <p:nvPr/>
        </p:nvSpPr>
        <p:spPr>
          <a:xfrm>
            <a:off x="3062797" y="2950091"/>
            <a:ext cx="674703" cy="65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6" name="מחבר חץ ישר 15">
            <a:extLst>
              <a:ext uri="{FF2B5EF4-FFF2-40B4-BE49-F238E27FC236}">
                <a16:creationId xmlns:a16="http://schemas.microsoft.com/office/drawing/2014/main" id="{FF349240-3E7F-C590-6032-18BE425E60B3}"/>
              </a:ext>
            </a:extLst>
          </p:cNvPr>
          <p:cNvCxnSpPr/>
          <p:nvPr/>
        </p:nvCxnSpPr>
        <p:spPr>
          <a:xfrm>
            <a:off x="3400148" y="3278565"/>
            <a:ext cx="656947"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7" name="מחבר חץ ישר 16">
            <a:extLst>
              <a:ext uri="{FF2B5EF4-FFF2-40B4-BE49-F238E27FC236}">
                <a16:creationId xmlns:a16="http://schemas.microsoft.com/office/drawing/2014/main" id="{A89843FE-59CF-029A-0318-CC604500C1F1}"/>
              </a:ext>
            </a:extLst>
          </p:cNvPr>
          <p:cNvCxnSpPr>
            <a:cxnSpLocks/>
          </p:cNvCxnSpPr>
          <p:nvPr/>
        </p:nvCxnSpPr>
        <p:spPr>
          <a:xfrm>
            <a:off x="3400148" y="3278565"/>
            <a:ext cx="0" cy="55510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0" name="מחבר ישר 19">
            <a:extLst>
              <a:ext uri="{FF2B5EF4-FFF2-40B4-BE49-F238E27FC236}">
                <a16:creationId xmlns:a16="http://schemas.microsoft.com/office/drawing/2014/main" id="{C4C571E9-FEA8-6C4B-8984-D7319E81072D}"/>
              </a:ext>
            </a:extLst>
          </p:cNvPr>
          <p:cNvCxnSpPr/>
          <p:nvPr/>
        </p:nvCxnSpPr>
        <p:spPr>
          <a:xfrm>
            <a:off x="3400148" y="3278565"/>
            <a:ext cx="1225118" cy="90281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מחבר ישר 20">
            <a:extLst>
              <a:ext uri="{FF2B5EF4-FFF2-40B4-BE49-F238E27FC236}">
                <a16:creationId xmlns:a16="http://schemas.microsoft.com/office/drawing/2014/main" id="{E1BA5F40-7475-38EC-8AFF-EC6AD4F8D044}"/>
              </a:ext>
            </a:extLst>
          </p:cNvPr>
          <p:cNvCxnSpPr>
            <a:cxnSpLocks/>
          </p:cNvCxnSpPr>
          <p:nvPr/>
        </p:nvCxnSpPr>
        <p:spPr>
          <a:xfrm>
            <a:off x="4625266" y="3205795"/>
            <a:ext cx="0" cy="97558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מחבר ישר 21">
            <a:extLst>
              <a:ext uri="{FF2B5EF4-FFF2-40B4-BE49-F238E27FC236}">
                <a16:creationId xmlns:a16="http://schemas.microsoft.com/office/drawing/2014/main" id="{4E3787CA-6EF8-4B96-254F-29498F046336}"/>
              </a:ext>
            </a:extLst>
          </p:cNvPr>
          <p:cNvCxnSpPr>
            <a:cxnSpLocks/>
          </p:cNvCxnSpPr>
          <p:nvPr/>
        </p:nvCxnSpPr>
        <p:spPr>
          <a:xfrm flipV="1">
            <a:off x="3356127" y="4265721"/>
            <a:ext cx="1215873" cy="138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תיבת טקסט 25">
            <a:extLst>
              <a:ext uri="{FF2B5EF4-FFF2-40B4-BE49-F238E27FC236}">
                <a16:creationId xmlns:a16="http://schemas.microsoft.com/office/drawing/2014/main" id="{EC89D8F2-1E3C-6CDD-5862-076BE0004B38}"/>
              </a:ext>
            </a:extLst>
          </p:cNvPr>
          <p:cNvSpPr txBox="1"/>
          <p:nvPr/>
        </p:nvSpPr>
        <p:spPr>
          <a:xfrm>
            <a:off x="427710" y="3093899"/>
            <a:ext cx="1596399" cy="369332"/>
          </a:xfrm>
          <a:prstGeom prst="rect">
            <a:avLst/>
          </a:prstGeom>
          <a:noFill/>
        </p:spPr>
        <p:txBody>
          <a:bodyPr wrap="none" rtlCol="1">
            <a:spAutoFit/>
          </a:bodyPr>
          <a:lstStyle/>
          <a:p>
            <a:r>
              <a:rPr lang="en-US" dirty="0"/>
              <a:t>Error x = 0.5 - x</a:t>
            </a:r>
            <a:endParaRPr lang="he-IL" dirty="0"/>
          </a:p>
        </p:txBody>
      </p:sp>
      <p:sp>
        <p:nvSpPr>
          <p:cNvPr id="27" name="תיבת טקסט 26">
            <a:extLst>
              <a:ext uri="{FF2B5EF4-FFF2-40B4-BE49-F238E27FC236}">
                <a16:creationId xmlns:a16="http://schemas.microsoft.com/office/drawing/2014/main" id="{13A84D81-2B59-309A-F7C3-0D3089F07AD0}"/>
              </a:ext>
            </a:extLst>
          </p:cNvPr>
          <p:cNvSpPr txBox="1"/>
          <p:nvPr/>
        </p:nvSpPr>
        <p:spPr>
          <a:xfrm>
            <a:off x="435848" y="3429000"/>
            <a:ext cx="1606017" cy="369332"/>
          </a:xfrm>
          <a:prstGeom prst="rect">
            <a:avLst/>
          </a:prstGeom>
          <a:noFill/>
        </p:spPr>
        <p:txBody>
          <a:bodyPr wrap="none" rtlCol="1">
            <a:spAutoFit/>
          </a:bodyPr>
          <a:lstStyle/>
          <a:p>
            <a:r>
              <a:rPr lang="en-US" dirty="0"/>
              <a:t>Error y = 0.5 - y</a:t>
            </a:r>
            <a:endParaRPr lang="he-IL" dirty="0"/>
          </a:p>
        </p:txBody>
      </p:sp>
      <p:sp>
        <p:nvSpPr>
          <p:cNvPr id="29" name="כותרת 1">
            <a:extLst>
              <a:ext uri="{FF2B5EF4-FFF2-40B4-BE49-F238E27FC236}">
                <a16:creationId xmlns:a16="http://schemas.microsoft.com/office/drawing/2014/main" id="{BC0A77E6-C247-FDB0-6879-9D79E20B7CF0}"/>
              </a:ext>
            </a:extLst>
          </p:cNvPr>
          <p:cNvSpPr>
            <a:spLocks noGrp="1"/>
          </p:cNvSpPr>
          <p:nvPr>
            <p:ph type="title"/>
          </p:nvPr>
        </p:nvSpPr>
        <p:spPr/>
        <p:txBody>
          <a:bodyPr/>
          <a:lstStyle/>
          <a:p>
            <a:pPr algn="l" rtl="0"/>
            <a:r>
              <a:rPr lang="en-US" sz="4400" b="1" i="0" dirty="0">
                <a:effectLst/>
                <a:latin typeface="-apple-system"/>
              </a:rPr>
              <a:t>RoboMaster-S1 Object detection</a:t>
            </a:r>
            <a:endParaRPr lang="he-IL" dirty="0"/>
          </a:p>
        </p:txBody>
      </p:sp>
    </p:spTree>
    <p:extLst>
      <p:ext uri="{BB962C8B-B14F-4D97-AF65-F5344CB8AC3E}">
        <p14:creationId xmlns:p14="http://schemas.microsoft.com/office/powerpoint/2010/main" val="187263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23B9F95E-1AB9-E00A-EFFC-45EB6ED61820}"/>
              </a:ext>
            </a:extLst>
          </p:cNvPr>
          <p:cNvSpPr>
            <a:spLocks noGrp="1"/>
          </p:cNvSpPr>
          <p:nvPr>
            <p:ph type="title"/>
          </p:nvPr>
        </p:nvSpPr>
        <p:spPr/>
        <p:txBody>
          <a:bodyPr>
            <a:normAutofit fontScale="90000"/>
          </a:bodyPr>
          <a:lstStyle/>
          <a:p>
            <a:pPr algn="l"/>
            <a:r>
              <a:rPr lang="en-US" sz="6600" b="1" i="0" dirty="0">
                <a:effectLst/>
                <a:latin typeface="-apple-system"/>
              </a:rPr>
              <a:t>RoboMaster-S1 </a:t>
            </a:r>
            <a:br>
              <a:rPr lang="en-US" b="1" i="0" dirty="0">
                <a:effectLst/>
                <a:latin typeface="-apple-system"/>
              </a:rPr>
            </a:br>
            <a:endParaRPr lang="he-IL" dirty="0"/>
          </a:p>
        </p:txBody>
      </p:sp>
      <p:sp>
        <p:nvSpPr>
          <p:cNvPr id="3" name="מציין מיקום תוכן 2">
            <a:extLst>
              <a:ext uri="{FF2B5EF4-FFF2-40B4-BE49-F238E27FC236}">
                <a16:creationId xmlns:a16="http://schemas.microsoft.com/office/drawing/2014/main" id="{AFA19530-D02D-82AD-AE1F-B0B2729EAAA3}"/>
              </a:ext>
            </a:extLst>
          </p:cNvPr>
          <p:cNvSpPr>
            <a:spLocks noGrp="1"/>
          </p:cNvSpPr>
          <p:nvPr>
            <p:ph idx="1"/>
          </p:nvPr>
        </p:nvSpPr>
        <p:spPr/>
        <p:txBody>
          <a:bodyPr/>
          <a:lstStyle/>
          <a:p>
            <a:pPr algn="l" rtl="0"/>
            <a:r>
              <a:rPr lang="en-US" b="0" i="0" dirty="0">
                <a:effectLst/>
                <a:latin typeface="-apple-system"/>
              </a:rPr>
              <a:t>Abilities of the robot that we are going to display</a:t>
            </a:r>
          </a:p>
          <a:p>
            <a:pPr algn="l" rtl="0"/>
            <a:r>
              <a:rPr lang="en-US" b="0" i="0" dirty="0">
                <a:effectLst/>
                <a:latin typeface="-apple-system"/>
              </a:rPr>
              <a:t>Follow after line.</a:t>
            </a:r>
          </a:p>
          <a:p>
            <a:pPr algn="l" rtl="0"/>
            <a:r>
              <a:rPr lang="en-US" b="0" i="0" dirty="0">
                <a:effectLst/>
                <a:latin typeface="-apple-system"/>
              </a:rPr>
              <a:t>Follow and shot a person.</a:t>
            </a:r>
          </a:p>
          <a:p>
            <a:pPr algn="l" rtl="0"/>
            <a:r>
              <a:rPr lang="en-US" b="0" i="0" dirty="0">
                <a:effectLst/>
                <a:latin typeface="-apple-system"/>
              </a:rPr>
              <a:t>Detect and shot a marker</a:t>
            </a:r>
          </a:p>
          <a:p>
            <a:pPr algn="l" rtl="0"/>
            <a:r>
              <a:rPr lang="en-US" b="0" i="0" dirty="0">
                <a:effectLst/>
                <a:latin typeface="-apple-system"/>
              </a:rPr>
              <a:t>Follow and shot a robot.</a:t>
            </a:r>
          </a:p>
          <a:p>
            <a:pPr algn="l" rtl="0"/>
            <a:r>
              <a:rPr lang="en-US" b="0" i="0" dirty="0">
                <a:effectLst/>
                <a:latin typeface="-apple-system"/>
              </a:rPr>
              <a:t>Change light with simple claps hand.</a:t>
            </a:r>
          </a:p>
          <a:p>
            <a:pPr algn="l" rtl="0"/>
            <a:endParaRPr lang="en-US" b="0" i="0" dirty="0">
              <a:effectLst/>
              <a:latin typeface="-apple-system"/>
            </a:endParaRPr>
          </a:p>
          <a:p>
            <a:pPr algn="l" rtl="0"/>
            <a:endParaRPr lang="en-US" b="0" i="0" dirty="0">
              <a:effectLst/>
              <a:latin typeface="-apple-system"/>
            </a:endParaRPr>
          </a:p>
          <a:p>
            <a:pPr algn="l" rtl="0"/>
            <a:endParaRPr lang="he-IL" dirty="0"/>
          </a:p>
        </p:txBody>
      </p:sp>
    </p:spTree>
    <p:extLst>
      <p:ext uri="{BB962C8B-B14F-4D97-AF65-F5344CB8AC3E}">
        <p14:creationId xmlns:p14="http://schemas.microsoft.com/office/powerpoint/2010/main" val="336602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6C58E0F-946A-AEC8-2D9B-1A1BB2319D56}"/>
              </a:ext>
            </a:extLst>
          </p:cNvPr>
          <p:cNvSpPr>
            <a:spLocks noGrp="1"/>
          </p:cNvSpPr>
          <p:nvPr>
            <p:ph idx="1"/>
          </p:nvPr>
        </p:nvSpPr>
        <p:spPr>
          <a:xfrm>
            <a:off x="838200" y="1825624"/>
            <a:ext cx="10674096" cy="4657471"/>
          </a:xfrm>
        </p:spPr>
        <p:txBody>
          <a:bodyPr>
            <a:normAutofit fontScale="92500" lnSpcReduction="20000"/>
          </a:bodyPr>
          <a:lstStyle/>
          <a:p>
            <a:pPr marL="0" indent="0" algn="l" rtl="0">
              <a:lnSpc>
                <a:spcPct val="120000"/>
              </a:lnSpc>
              <a:buNone/>
            </a:pPr>
            <a:r>
              <a:rPr lang="en-US" b="0" i="0" dirty="0">
                <a:effectLst/>
                <a:latin typeface="-apple-system"/>
              </a:rPr>
              <a:t>In this part of the project we will present the robot's ability to track and shoot a person. First we want to control the chassis the and gimbal manual, after that we will Enable detection of persons. We will set the gimbal rotation speed to the maximum possible, for fast object. We will set the travel mode to free mode so we can automatically rotate the gimbal. To truck after the </a:t>
            </a:r>
            <a:r>
              <a:rPr lang="en-US" b="0" i="0" dirty="0" err="1">
                <a:effectLst/>
                <a:latin typeface="-apple-system"/>
              </a:rPr>
              <a:t>persom</a:t>
            </a:r>
            <a:r>
              <a:rPr lang="en-US" b="0" i="0" dirty="0">
                <a:effectLst/>
                <a:latin typeface="-apple-system"/>
              </a:rPr>
              <a:t> we will need to save his previous </a:t>
            </a:r>
            <a:r>
              <a:rPr lang="en-US" b="0" i="0" dirty="0" err="1">
                <a:effectLst/>
                <a:latin typeface="-apple-system"/>
              </a:rPr>
              <a:t>possitions</a:t>
            </a:r>
            <a:r>
              <a:rPr lang="en-US" b="0" i="0" dirty="0">
                <a:effectLst/>
                <a:latin typeface="-apple-system"/>
              </a:rPr>
              <a:t> and his current position. After that as long as we recognize the human we will track his location and shoot at him non-stop, as soon as the person comes out of the robot's mediator of vision the robot will stop and wait (to use as little battery of the robot as possible).</a:t>
            </a:r>
          </a:p>
          <a:p>
            <a:pPr marL="0" indent="0" algn="l" rtl="0">
              <a:lnSpc>
                <a:spcPct val="120000"/>
              </a:lnSpc>
              <a:buNone/>
            </a:pPr>
            <a:endParaRPr lang="en-US" b="0" i="0" dirty="0">
              <a:effectLst/>
              <a:latin typeface="-apple-system"/>
            </a:endParaRPr>
          </a:p>
          <a:p>
            <a:pPr marL="0" indent="0" algn="l" rtl="0">
              <a:lnSpc>
                <a:spcPct val="120000"/>
              </a:lnSpc>
              <a:buNone/>
            </a:pPr>
            <a:r>
              <a:rPr lang="en-US" b="0" i="0" dirty="0">
                <a:effectLst/>
                <a:latin typeface="-apple-system"/>
              </a:rPr>
              <a:t>Video showing the 'Follow and shot a person’ ability:</a:t>
            </a:r>
          </a:p>
          <a:p>
            <a:pPr marL="0" indent="0" algn="l" rtl="0">
              <a:lnSpc>
                <a:spcPct val="120000"/>
              </a:lnSpc>
              <a:buNone/>
            </a:pPr>
            <a:r>
              <a:rPr lang="en-US" b="0" i="0" u="none" strike="noStrike" dirty="0">
                <a:effectLst/>
                <a:latin typeface="-apple-system"/>
                <a:hlinkClick r:id="rId2">
                  <a:extLst>
                    <a:ext uri="{A12FA001-AC4F-418D-AE19-62706E023703}">
                      <ahyp:hlinkClr xmlns:ahyp="http://schemas.microsoft.com/office/drawing/2018/hyperlinkcolor" val="tx"/>
                    </a:ext>
                  </a:extLst>
                </a:hlinkClick>
              </a:rPr>
              <a:t>https://youtube.com/shorts/ZHSRRkfaaq0?feature=share</a:t>
            </a:r>
            <a:endParaRPr lang="en-US" b="0" i="0" dirty="0">
              <a:effectLst/>
              <a:latin typeface="-apple-system"/>
            </a:endParaRPr>
          </a:p>
          <a:p>
            <a:pPr marL="0" indent="0" algn="l" rtl="0">
              <a:lnSpc>
                <a:spcPct val="120000"/>
              </a:lnSpc>
              <a:buNone/>
            </a:pPr>
            <a:br>
              <a:rPr lang="en-US" dirty="0"/>
            </a:br>
            <a:br>
              <a:rPr lang="en-US" dirty="0"/>
            </a:br>
            <a:endParaRPr lang="he-IL" dirty="0"/>
          </a:p>
        </p:txBody>
      </p:sp>
      <p:sp>
        <p:nvSpPr>
          <p:cNvPr id="4" name="תיבת טקסט 3">
            <a:extLst>
              <a:ext uri="{FF2B5EF4-FFF2-40B4-BE49-F238E27FC236}">
                <a16:creationId xmlns:a16="http://schemas.microsoft.com/office/drawing/2014/main" id="{AB2407C2-D7CB-E5A6-2F6E-6DB7BEA011CA}"/>
              </a:ext>
            </a:extLst>
          </p:cNvPr>
          <p:cNvSpPr txBox="1"/>
          <p:nvPr/>
        </p:nvSpPr>
        <p:spPr>
          <a:xfrm>
            <a:off x="838200" y="902294"/>
            <a:ext cx="7682824" cy="923330"/>
          </a:xfrm>
          <a:prstGeom prst="rect">
            <a:avLst/>
          </a:prstGeom>
          <a:noFill/>
        </p:spPr>
        <p:txBody>
          <a:bodyPr wrap="square">
            <a:spAutoFit/>
          </a:bodyPr>
          <a:lstStyle/>
          <a:p>
            <a:pPr algn="l" rtl="0"/>
            <a:r>
              <a:rPr lang="en-US" sz="5400" b="0" i="0" dirty="0">
                <a:effectLst/>
                <a:latin typeface="-apple-system"/>
              </a:rPr>
              <a:t>Follow and shot a person.</a:t>
            </a:r>
          </a:p>
        </p:txBody>
      </p:sp>
    </p:spTree>
    <p:extLst>
      <p:ext uri="{BB962C8B-B14F-4D97-AF65-F5344CB8AC3E}">
        <p14:creationId xmlns:p14="http://schemas.microsoft.com/office/powerpoint/2010/main" val="389624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6C58E0F-946A-AEC8-2D9B-1A1BB2319D56}"/>
              </a:ext>
            </a:extLst>
          </p:cNvPr>
          <p:cNvSpPr>
            <a:spLocks noGrp="1"/>
          </p:cNvSpPr>
          <p:nvPr>
            <p:ph idx="1"/>
          </p:nvPr>
        </p:nvSpPr>
        <p:spPr>
          <a:xfrm>
            <a:off x="838200" y="1825624"/>
            <a:ext cx="10674096" cy="4657471"/>
          </a:xfrm>
        </p:spPr>
        <p:txBody>
          <a:bodyPr>
            <a:normAutofit/>
          </a:bodyPr>
          <a:lstStyle/>
          <a:p>
            <a:pPr marL="0" indent="0" algn="l" rtl="0">
              <a:buNone/>
            </a:pPr>
            <a:r>
              <a:rPr lang="en-US" sz="2400" b="0" i="0" dirty="0">
                <a:effectLst/>
                <a:latin typeface="-apple-system"/>
              </a:rPr>
              <a:t>In this part of the project we will present the ability of the robot to follow a line. In this code the robot will follow a red line, but you can easily change the color of the line that the robot is following using </a:t>
            </a:r>
            <a:r>
              <a:rPr lang="en-US" sz="2400" b="0" i="0" dirty="0" err="1">
                <a:effectLst/>
                <a:latin typeface="-apple-system"/>
              </a:rPr>
              <a:t>line_follow_color</a:t>
            </a:r>
            <a:r>
              <a:rPr lang="en-US" sz="2400" b="0" i="0" dirty="0">
                <a:effectLst/>
                <a:latin typeface="-apple-system"/>
              </a:rPr>
              <a:t>_ located on line 30. First we lower the gimbal to look at the floor and after that as soon as the robot detects the red line it will move towards it, we have chosen the speed of the robot to be slower so that the robot can make sharp turns.</a:t>
            </a:r>
          </a:p>
          <a:p>
            <a:pPr marL="0" indent="0" algn="l" rtl="0">
              <a:buNone/>
            </a:pPr>
            <a:endParaRPr lang="en-US" sz="2400" b="0" i="0" dirty="0">
              <a:effectLst/>
              <a:latin typeface="-apple-system"/>
            </a:endParaRPr>
          </a:p>
          <a:p>
            <a:pPr marL="0" indent="0" algn="l" rtl="0">
              <a:buNone/>
            </a:pPr>
            <a:r>
              <a:rPr lang="en-US" sz="2400" b="0" i="0" dirty="0">
                <a:effectLst/>
                <a:latin typeface="-apple-system"/>
              </a:rPr>
              <a:t>Video showing the 'Follow after line’ ability:</a:t>
            </a:r>
          </a:p>
          <a:p>
            <a:pPr marL="0" indent="0" algn="l" rtl="0">
              <a:buNone/>
            </a:pPr>
            <a:r>
              <a:rPr lang="en-US" sz="2400" b="0" i="0" dirty="0">
                <a:effectLst/>
                <a:latin typeface="-apple-system"/>
              </a:rPr>
              <a:t> </a:t>
            </a:r>
            <a:r>
              <a:rPr lang="en-US" sz="2400" b="0" i="0" u="none" strike="noStrike" dirty="0">
                <a:effectLst/>
                <a:latin typeface="-apple-system"/>
                <a:hlinkClick r:id="rId2">
                  <a:extLst>
                    <a:ext uri="{A12FA001-AC4F-418D-AE19-62706E023703}">
                      <ahyp:hlinkClr xmlns:ahyp="http://schemas.microsoft.com/office/drawing/2018/hyperlinkcolor" val="tx"/>
                    </a:ext>
                  </a:extLst>
                </a:hlinkClick>
              </a:rPr>
              <a:t>https://youtube.com/shorts/tX8VVClE-zo?feature=share</a:t>
            </a:r>
            <a:endParaRPr lang="en-US" sz="2400" b="0" i="0" dirty="0">
              <a:effectLst/>
              <a:latin typeface="-apple-system"/>
            </a:endParaRPr>
          </a:p>
          <a:p>
            <a:pPr algn="l"/>
            <a:endParaRPr lang="he-IL" dirty="0"/>
          </a:p>
        </p:txBody>
      </p:sp>
      <p:sp>
        <p:nvSpPr>
          <p:cNvPr id="4" name="תיבת טקסט 3">
            <a:extLst>
              <a:ext uri="{FF2B5EF4-FFF2-40B4-BE49-F238E27FC236}">
                <a16:creationId xmlns:a16="http://schemas.microsoft.com/office/drawing/2014/main" id="{AB2407C2-D7CB-E5A6-2F6E-6DB7BEA011CA}"/>
              </a:ext>
            </a:extLst>
          </p:cNvPr>
          <p:cNvSpPr txBox="1"/>
          <p:nvPr/>
        </p:nvSpPr>
        <p:spPr>
          <a:xfrm>
            <a:off x="838200" y="902294"/>
            <a:ext cx="7682824" cy="923330"/>
          </a:xfrm>
          <a:prstGeom prst="rect">
            <a:avLst/>
          </a:prstGeom>
          <a:noFill/>
        </p:spPr>
        <p:txBody>
          <a:bodyPr wrap="square">
            <a:spAutoFit/>
          </a:bodyPr>
          <a:lstStyle/>
          <a:p>
            <a:pPr algn="l"/>
            <a:r>
              <a:rPr lang="en-US" sz="5400" dirty="0">
                <a:latin typeface="-apple-system"/>
              </a:rPr>
              <a:t>Follow Line:</a:t>
            </a:r>
            <a:endParaRPr lang="he-IL" sz="5400" dirty="0">
              <a:latin typeface="-apple-system"/>
            </a:endParaRPr>
          </a:p>
        </p:txBody>
      </p:sp>
    </p:spTree>
    <p:extLst>
      <p:ext uri="{BB962C8B-B14F-4D97-AF65-F5344CB8AC3E}">
        <p14:creationId xmlns:p14="http://schemas.microsoft.com/office/powerpoint/2010/main" val="185520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6C58E0F-946A-AEC8-2D9B-1A1BB2319D56}"/>
              </a:ext>
            </a:extLst>
          </p:cNvPr>
          <p:cNvSpPr>
            <a:spLocks noGrp="1"/>
          </p:cNvSpPr>
          <p:nvPr>
            <p:ph idx="1"/>
          </p:nvPr>
        </p:nvSpPr>
        <p:spPr>
          <a:xfrm>
            <a:off x="838200" y="1825624"/>
            <a:ext cx="10674096" cy="4657471"/>
          </a:xfrm>
        </p:spPr>
        <p:txBody>
          <a:bodyPr>
            <a:normAutofit/>
          </a:bodyPr>
          <a:lstStyle/>
          <a:p>
            <a:pPr marL="0" indent="0" algn="l" rtl="0">
              <a:buNone/>
            </a:pPr>
            <a:r>
              <a:rPr lang="en-US" sz="2400" b="0" i="0" dirty="0">
                <a:effectLst/>
                <a:latin typeface="-apple-system"/>
              </a:rPr>
              <a:t>In this part of the project we will present the ability of the robot to search for a mark follow and shot him. First we want to rotate the gimbal to see if we recognize any marker, as soon as we see a certain marker we will save it and rotate the gimbal again until we recognize the same marker, as soon as we recognize the same marker we will make a slow move to it and shoot at it. It is important to note that if we see on the way another marker we will ignore it.</a:t>
            </a:r>
            <a:endParaRPr lang="en-US" sz="3600" b="0" i="0" dirty="0">
              <a:effectLst/>
              <a:latin typeface="-apple-system"/>
            </a:endParaRPr>
          </a:p>
          <a:p>
            <a:pPr marL="0" indent="0" algn="l" rtl="0">
              <a:buNone/>
            </a:pPr>
            <a:r>
              <a:rPr lang="en-US" sz="2400" b="0" i="0" dirty="0">
                <a:effectLst/>
                <a:latin typeface="-apple-system"/>
              </a:rPr>
              <a:t>Video showing the ‘Detect and shot a marker' </a:t>
            </a:r>
            <a:r>
              <a:rPr lang="en-US" sz="2400" b="0" i="0" dirty="0" err="1">
                <a:effectLst/>
                <a:latin typeface="-apple-system"/>
              </a:rPr>
              <a:t>abillity</a:t>
            </a:r>
            <a:r>
              <a:rPr lang="en-US" sz="2400" b="0" i="0" dirty="0">
                <a:effectLst/>
                <a:latin typeface="-apple-system"/>
              </a:rPr>
              <a:t>:</a:t>
            </a:r>
            <a:r>
              <a:rPr lang="en-US" sz="3600" b="0" i="0" dirty="0">
                <a:effectLst/>
                <a:latin typeface="-apple-system"/>
              </a:rPr>
              <a:t> </a:t>
            </a:r>
          </a:p>
          <a:p>
            <a:pPr marL="0" indent="0" algn="l" rtl="0">
              <a:buNone/>
            </a:pPr>
            <a:r>
              <a:rPr lang="en-US" sz="2400" b="0" i="0" u="none" strike="noStrike" dirty="0">
                <a:effectLst/>
                <a:latin typeface="-apple-system"/>
                <a:hlinkClick r:id="rId2">
                  <a:extLst>
                    <a:ext uri="{A12FA001-AC4F-418D-AE19-62706E023703}">
                      <ahyp:hlinkClr xmlns:ahyp="http://schemas.microsoft.com/office/drawing/2018/hyperlinkcolor" val="tx"/>
                    </a:ext>
                  </a:extLst>
                </a:hlinkClick>
              </a:rPr>
              <a:t>https://youtube.com/shorts/ZrU5j08cnVE?feature=share</a:t>
            </a:r>
            <a:endParaRPr lang="he-IL" sz="4000" dirty="0"/>
          </a:p>
        </p:txBody>
      </p:sp>
      <p:sp>
        <p:nvSpPr>
          <p:cNvPr id="4" name="תיבת טקסט 3">
            <a:extLst>
              <a:ext uri="{FF2B5EF4-FFF2-40B4-BE49-F238E27FC236}">
                <a16:creationId xmlns:a16="http://schemas.microsoft.com/office/drawing/2014/main" id="{AB2407C2-D7CB-E5A6-2F6E-6DB7BEA011CA}"/>
              </a:ext>
            </a:extLst>
          </p:cNvPr>
          <p:cNvSpPr txBox="1"/>
          <p:nvPr/>
        </p:nvSpPr>
        <p:spPr>
          <a:xfrm>
            <a:off x="838200" y="809961"/>
            <a:ext cx="10924713" cy="1754326"/>
          </a:xfrm>
          <a:prstGeom prst="rect">
            <a:avLst/>
          </a:prstGeom>
          <a:noFill/>
        </p:spPr>
        <p:txBody>
          <a:bodyPr wrap="square">
            <a:spAutoFit/>
          </a:bodyPr>
          <a:lstStyle/>
          <a:p>
            <a:pPr algn="l"/>
            <a:r>
              <a:rPr lang="en-US" sz="5400" b="0" i="0" dirty="0">
                <a:effectLst/>
                <a:latin typeface="-apple-system"/>
              </a:rPr>
              <a:t>Detect and shot a marker</a:t>
            </a:r>
          </a:p>
          <a:p>
            <a:pPr algn="l"/>
            <a:endParaRPr lang="he-IL" sz="5400" dirty="0">
              <a:latin typeface="-apple-system"/>
            </a:endParaRPr>
          </a:p>
        </p:txBody>
      </p:sp>
    </p:spTree>
    <p:extLst>
      <p:ext uri="{BB962C8B-B14F-4D97-AF65-F5344CB8AC3E}">
        <p14:creationId xmlns:p14="http://schemas.microsoft.com/office/powerpoint/2010/main" val="1215140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TM04033921[[fn=אריג דמשק]]</Template>
  <TotalTime>205</TotalTime>
  <Words>904</Words>
  <Application>Microsoft Office PowerPoint</Application>
  <PresentationFormat>מסך רחב</PresentationFormat>
  <Paragraphs>67</Paragraphs>
  <Slides>11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11</vt:i4>
      </vt:variant>
    </vt:vector>
  </HeadingPairs>
  <TitlesOfParts>
    <vt:vector size="17" baseType="lpstr">
      <vt:lpstr>-apple-system</vt:lpstr>
      <vt:lpstr>Arial</vt:lpstr>
      <vt:lpstr>Bookman Old Style</vt:lpstr>
      <vt:lpstr>Calibri</vt:lpstr>
      <vt:lpstr>Rockwell</vt:lpstr>
      <vt:lpstr>Damask</vt:lpstr>
      <vt:lpstr>מצגת של PowerPoint‏</vt:lpstr>
      <vt:lpstr>RoboMaster-S1 </vt:lpstr>
      <vt:lpstr>RoboMaster-S1 Coordinate system</vt:lpstr>
      <vt:lpstr>RoboMaster-S1 Coordinate system</vt:lpstr>
      <vt:lpstr>RoboMaster-S1 Object detection</vt:lpstr>
      <vt:lpstr>RoboMaster-S1  </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RoboMaster-S1</dc:title>
  <dc:creator>עמיחי צבי קפקה</dc:creator>
  <cp:lastModifiedBy>liav weiss weiss</cp:lastModifiedBy>
  <cp:revision>4</cp:revision>
  <dcterms:created xsi:type="dcterms:W3CDTF">2022-06-15T09:37:41Z</dcterms:created>
  <dcterms:modified xsi:type="dcterms:W3CDTF">2022-06-15T13:06:02Z</dcterms:modified>
</cp:coreProperties>
</file>