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63" r:id="rId3"/>
    <p:sldId id="370" r:id="rId4"/>
    <p:sldId id="380" r:id="rId5"/>
    <p:sldId id="413" r:id="rId6"/>
    <p:sldId id="414" r:id="rId7"/>
    <p:sldId id="418" r:id="rId8"/>
    <p:sldId id="371" r:id="rId9"/>
    <p:sldId id="383" r:id="rId10"/>
    <p:sldId id="384" r:id="rId11"/>
    <p:sldId id="372" r:id="rId12"/>
    <p:sldId id="387" r:id="rId13"/>
    <p:sldId id="416" r:id="rId14"/>
    <p:sldId id="415" r:id="rId15"/>
    <p:sldId id="419" r:id="rId16"/>
    <p:sldId id="373" r:id="rId17"/>
    <p:sldId id="392" r:id="rId18"/>
    <p:sldId id="374" r:id="rId19"/>
    <p:sldId id="396" r:id="rId20"/>
    <p:sldId id="398" r:id="rId21"/>
    <p:sldId id="423" r:id="rId22"/>
    <p:sldId id="399" r:id="rId23"/>
    <p:sldId id="420" r:id="rId24"/>
    <p:sldId id="375" r:id="rId25"/>
    <p:sldId id="424" r:id="rId26"/>
    <p:sldId id="376" r:id="rId27"/>
    <p:sldId id="426" r:id="rId28"/>
    <p:sldId id="427" r:id="rId29"/>
    <p:sldId id="428" r:id="rId30"/>
    <p:sldId id="354" r:id="rId31"/>
    <p:sldId id="42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99"/>
    <a:srgbClr val="FFFFCC"/>
    <a:srgbClr val="FF3300"/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>
      <p:cViewPr varScale="1">
        <p:scale>
          <a:sx n="107" d="100"/>
          <a:sy n="107" d="100"/>
        </p:scale>
        <p:origin x="7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D0E3-FD99-46BE-8B8F-801BAB198BB9}" type="datetimeFigureOut">
              <a:rPr lang="en-US" smtClean="0"/>
              <a:pPr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245C2-E90C-4ABE-8889-81A225B945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arc.edu.my/focs/programmes/diploma/diploma-in-software-engineering/" TargetMode="External"/><Relationship Id="rId3" Type="http://schemas.openxmlformats.org/officeDocument/2006/relationships/hyperlink" Target="http://www.tarc.edu.my/focs/content.jsp?cat_id=A714E192-1AFC-4032-83A2-4FC74F965841&amp;fmenuid=865E8356-6941-4433-BD16-41CB838AE326&amp;fsubid=73AF1918-79EE-4455-807C-D0A6D98376A5" TargetMode="External"/><Relationship Id="rId7" Type="http://schemas.openxmlformats.org/officeDocument/2006/relationships/hyperlink" Target="https://www.tarc.edu.my/focs/programmes/diploma/diploma-in-information-technology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arc.edu.my/focs/programmes/diploma/diploma-in-information-systems/" TargetMode="External"/><Relationship Id="rId5" Type="http://schemas.openxmlformats.org/officeDocument/2006/relationships/hyperlink" Target="https://www.tarc.edu.my/focs/programmes/diploma/diploma-in-computer-science/" TargetMode="External"/><Relationship Id="rId4" Type="http://schemas.openxmlformats.org/officeDocument/2006/relationships/hyperlink" Target="https://www.tarc.edu.my/focs/" TargetMode="External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网页编程简介</a:t>
            </a:r>
            <a:br>
              <a:rPr lang="en-MY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MY" altLang="zh-CN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 to Web Programming</a:t>
            </a:r>
            <a:endParaRPr lang="en-MY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MY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2023-09-09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7D2684-4C6E-6C8C-2F0B-27F426F24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2971800" cy="888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10F402-537E-C32E-0AD3-E113157BF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5" y="1220637"/>
            <a:ext cx="2461069" cy="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13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3733800"/>
            <a:ext cx="5867400" cy="7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单面标签：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不需要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关闭式标签。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80906" y="4622759"/>
            <a:ext cx="121919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8911" y="4622759"/>
            <a:ext cx="1960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390506" y="4248027"/>
            <a:ext cx="76199" cy="3747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40983" y="1752600"/>
            <a:ext cx="2997617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运用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标签来创建一个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元件。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609705" y="4248027"/>
            <a:ext cx="76199" cy="3747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36937" y="3124200"/>
            <a:ext cx="124966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836937" y="3524309"/>
            <a:ext cx="259063" cy="3646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87554" y="4626770"/>
            <a:ext cx="2036292" cy="707886"/>
          </a:xfrm>
          <a:prstGeom prst="rect">
            <a:avLst/>
          </a:prstGeom>
          <a:solidFill>
            <a:srgbClr val="FF0000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没有内容，不需要关闭式标签。</a:t>
            </a:r>
            <a:endParaRPr lang="en-US" sz="2000" dirty="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7086601" y="4215836"/>
            <a:ext cx="152399" cy="4323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9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：实践时间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Practical Time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D3E973-922F-69C7-BEDD-05C98E2B9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2971800" cy="888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38D20-D9FB-2B77-BCAA-04BE92A1E3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5" y="1220637"/>
            <a:ext cx="2461069" cy="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4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A1: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heading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层级。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&lt;h1&gt;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最大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&lt;h2&gt;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&lt;h3&gt;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&lt;h4&gt;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&lt;h5&gt;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&lt;h6&gt;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最小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88244"/>
            <a:ext cx="5464969" cy="50601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124200"/>
            <a:ext cx="3421856" cy="34718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0284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A2: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https://liawcv.github.io</a:t>
            </a:r>
            <a:endParaRPr lang="en-US" altLang="zh-CN" sz="3200" b="1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1817DD-13A1-A904-38AE-DBF12D17B0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76151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DCC56-E8DB-15BC-CE23-4021F7EC2F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608160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963AD0-8751-EEE5-A3A8-5CB3B0A0A1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45044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C9A1EF-B7BA-93D8-9AC2-86869954A3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297090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ACA9B0-AEBD-705C-F2FC-56107118F1A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141279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114858-5991-2303-669E-90B84121475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1752600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D921F7-7646-3C91-654D-572FE8E5F5B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2600525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1B1494-D798-D08D-C87D-A28A5F0A25C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345044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788D53-22EB-62A8-15A9-81CA2F2DF25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430388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76F592-7901-B08D-6527-9F5CC5E2354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978" y="5142087"/>
            <a:ext cx="838200" cy="8382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B80E09-DB4C-ABC4-08D8-85F049E40CCB}"/>
              </a:ext>
            </a:extLst>
          </p:cNvPr>
          <p:cNvSpPr txBox="1"/>
          <p:nvPr/>
        </p:nvSpPr>
        <p:spPr>
          <a:xfrm>
            <a:off x="1828800" y="187551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bear.png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B9E11E-9BF4-9B51-2CEC-00C6665A30D4}"/>
              </a:ext>
            </a:extLst>
          </p:cNvPr>
          <p:cNvSpPr txBox="1"/>
          <p:nvPr/>
        </p:nvSpPr>
        <p:spPr>
          <a:xfrm>
            <a:off x="1828800" y="271371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cat.png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D850BA-0B96-AD52-ADF2-F5B1A022559C}"/>
              </a:ext>
            </a:extLst>
          </p:cNvPr>
          <p:cNvSpPr txBox="1"/>
          <p:nvPr/>
        </p:nvSpPr>
        <p:spPr>
          <a:xfrm>
            <a:off x="1828800" y="3576351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cow.png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32D60A-F0FD-405A-2942-77A1793BF23F}"/>
              </a:ext>
            </a:extLst>
          </p:cNvPr>
          <p:cNvSpPr txBox="1"/>
          <p:nvPr/>
        </p:nvSpPr>
        <p:spPr>
          <a:xfrm>
            <a:off x="1828800" y="4442471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dog.png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6F8025-87CD-E3B1-9B10-9D6E4306E928}"/>
              </a:ext>
            </a:extLst>
          </p:cNvPr>
          <p:cNvSpPr txBox="1"/>
          <p:nvPr/>
        </p:nvSpPr>
        <p:spPr>
          <a:xfrm>
            <a:off x="1828800" y="5263095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lion.png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048C4C-D48F-DFEF-45C6-0E11CA835484}"/>
              </a:ext>
            </a:extLst>
          </p:cNvPr>
          <p:cNvSpPr txBox="1"/>
          <p:nvPr/>
        </p:nvSpPr>
        <p:spPr>
          <a:xfrm>
            <a:off x="5340178" y="1843489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m</a:t>
            </a:r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onkey.png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377ED9-4303-8F2C-2D23-0911702D86D4}"/>
              </a:ext>
            </a:extLst>
          </p:cNvPr>
          <p:cNvSpPr txBox="1"/>
          <p:nvPr/>
        </p:nvSpPr>
        <p:spPr>
          <a:xfrm>
            <a:off x="5340178" y="2681689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owl.png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74955D-5F68-F5FF-3F18-507A8E63B348}"/>
              </a:ext>
            </a:extLst>
          </p:cNvPr>
          <p:cNvSpPr txBox="1"/>
          <p:nvPr/>
        </p:nvSpPr>
        <p:spPr>
          <a:xfrm>
            <a:off x="5340178" y="354433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panda.png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961175-C638-4ED3-587B-D9AB84D71053}"/>
              </a:ext>
            </a:extLst>
          </p:cNvPr>
          <p:cNvSpPr txBox="1"/>
          <p:nvPr/>
        </p:nvSpPr>
        <p:spPr>
          <a:xfrm>
            <a:off x="5340178" y="441045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penguin.png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E28C4F-E687-33F8-53BB-527644C89574}"/>
              </a:ext>
            </a:extLst>
          </p:cNvPr>
          <p:cNvSpPr txBox="1"/>
          <p:nvPr/>
        </p:nvSpPr>
        <p:spPr>
          <a:xfrm>
            <a:off x="5340178" y="5231074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tiger.png</a:t>
            </a:r>
          </a:p>
        </p:txBody>
      </p:sp>
    </p:spTree>
    <p:extLst>
      <p:ext uri="{BB962C8B-B14F-4D97-AF65-F5344CB8AC3E}">
        <p14:creationId xmlns:p14="http://schemas.microsoft.com/office/powerpoint/2010/main" val="14282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&lt;h1&gt;…&lt;h6&gt;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 Heading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标题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&lt;p&gt;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Paragraph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段落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&lt;a&gt;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Anchor / Hyperlink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锚 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超链接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MY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br</a:t>
            </a: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Break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断行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&lt;base&gt;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Base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Path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基路径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</a:t>
            </a:r>
            <a:r>
              <a:rPr lang="en-MY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img</a:t>
            </a: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Image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&lt;audio&gt;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Audio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音频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&lt;video&gt;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Video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视频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10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层叠样式表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CSS: Cascading Style Sheet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458F1-AA42-BF9F-2950-DBD11BB9EFE9}"/>
              </a:ext>
            </a:extLst>
          </p:cNvPr>
          <p:cNvSpPr txBox="1"/>
          <p:nvPr/>
        </p:nvSpPr>
        <p:spPr>
          <a:xfrm>
            <a:off x="3040361" y="2245002"/>
            <a:ext cx="2819400" cy="830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43C52-4C1B-FBAF-C5A1-49844D644245}"/>
              </a:ext>
            </a:extLst>
          </p:cNvPr>
          <p:cNvSpPr txBox="1"/>
          <p:nvPr/>
        </p:nvSpPr>
        <p:spPr>
          <a:xfrm>
            <a:off x="899123" y="4289388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854D1-769B-37B5-A132-9DF221FB04C3}"/>
              </a:ext>
            </a:extLst>
          </p:cNvPr>
          <p:cNvSpPr txBox="1"/>
          <p:nvPr/>
        </p:nvSpPr>
        <p:spPr>
          <a:xfrm>
            <a:off x="3387034" y="4289385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90D03-CEA4-7C9A-3A5A-545BB22B189C}"/>
              </a:ext>
            </a:extLst>
          </p:cNvPr>
          <p:cNvSpPr txBox="1"/>
          <p:nvPr/>
        </p:nvSpPr>
        <p:spPr>
          <a:xfrm>
            <a:off x="5874945" y="4283401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2DAE85-7355-B5E8-A414-B9CA9FEAB47F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450061" y="3075999"/>
            <a:ext cx="1" cy="1213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9692E889-7822-055C-E36B-DCBCB1CE4249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4447069" y="1798484"/>
            <a:ext cx="5987" cy="4975822"/>
          </a:xfrm>
          <a:prstGeom prst="bentConnector3">
            <a:avLst>
              <a:gd name="adj1" fmla="val 100068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66AF5D-60E6-1BC7-E6D3-2DD9002051DE}"/>
              </a:ext>
            </a:extLst>
          </p:cNvPr>
          <p:cNvSpPr txBox="1"/>
          <p:nvPr/>
        </p:nvSpPr>
        <p:spPr>
          <a:xfrm>
            <a:off x="1962151" y="1295400"/>
            <a:ext cx="497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网页的三个基本技术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3 basic technologies for web page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9D582-6F1A-7393-1FC5-A1FBCF00E110}"/>
              </a:ext>
            </a:extLst>
          </p:cNvPr>
          <p:cNvSpPr txBox="1"/>
          <p:nvPr/>
        </p:nvSpPr>
        <p:spPr>
          <a:xfrm>
            <a:off x="899123" y="4916269"/>
            <a:ext cx="212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网页结构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ontent</a:t>
            </a:r>
            <a:endParaRPr lang="en-MY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AD8CA-54D1-F5E2-21D4-7D3871B5E2E1}"/>
              </a:ext>
            </a:extLst>
          </p:cNvPr>
          <p:cNvSpPr txBox="1"/>
          <p:nvPr/>
        </p:nvSpPr>
        <p:spPr>
          <a:xfrm>
            <a:off x="3387033" y="4916269"/>
            <a:ext cx="212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网页外观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041B65-BE49-B0F1-76AF-45EA9735D6FD}"/>
              </a:ext>
            </a:extLst>
          </p:cNvPr>
          <p:cNvSpPr txBox="1"/>
          <p:nvPr/>
        </p:nvSpPr>
        <p:spPr>
          <a:xfrm>
            <a:off x="5874944" y="4916269"/>
            <a:ext cx="212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53E88-4F57-B5B4-DBE9-05ADF50B662B}"/>
              </a:ext>
            </a:extLst>
          </p:cNvPr>
          <p:cNvSpPr/>
          <p:nvPr/>
        </p:nvSpPr>
        <p:spPr>
          <a:xfrm>
            <a:off x="3200400" y="4114800"/>
            <a:ext cx="2514600" cy="1551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504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层叠样式表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CSS: Cascading Style Sheet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控制网页的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外观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Font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Color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字体色调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Background color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背景色调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支持基本的：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过渡效果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transition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动画效果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animation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751A2-163A-4228-B44D-AA9B0A3921D8}"/>
              </a:ext>
            </a:extLst>
          </p:cNvPr>
          <p:cNvSpPr txBox="1"/>
          <p:nvPr/>
        </p:nvSpPr>
        <p:spPr>
          <a:xfrm>
            <a:off x="3352800" y="9906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sz="3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</p:spTree>
    <p:extLst>
      <p:ext uri="{BB962C8B-B14F-4D97-AF65-F5344CB8AC3E}">
        <p14:creationId xmlns:p14="http://schemas.microsoft.com/office/powerpoint/2010/main" val="249516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 b="17927"/>
          <a:stretch/>
        </p:blipFill>
        <p:spPr>
          <a:xfrm>
            <a:off x="457200" y="2593776"/>
            <a:ext cx="8305800" cy="22775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层叠样式表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CSS: Cascading Style Sheet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列：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14600" y="2286000"/>
            <a:ext cx="20574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选择器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selector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05200" y="4595124"/>
            <a:ext cx="1960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property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1800" y="4595124"/>
            <a:ext cx="125640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14600" y="2686110"/>
            <a:ext cx="228600" cy="28970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H="1" flipV="1">
            <a:off x="4303414" y="4203974"/>
            <a:ext cx="181918" cy="39115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255269" y="4203974"/>
            <a:ext cx="181918" cy="39115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64783" y="1143000"/>
            <a:ext cx="2540417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为整体网页内容设定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字体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背景色调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978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：实践时间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Practical Time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9D0498-60DE-14B5-68BA-B982BC4333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2971800" cy="888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C87AD3-5061-10DB-C987-905A82060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5" y="1220637"/>
            <a:ext cx="2461069" cy="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5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B1: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电脑作业系统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operating system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的字体均可被使用。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一些比较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正式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的字体：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Calibri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Cambria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Arial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Tahoma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Verdana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</a:rPr>
              <a:t>一些比较</a:t>
            </a:r>
            <a:r>
              <a:rPr lang="zh-CN" altLang="en-US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特别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</a:rPr>
              <a:t>的字体：</a:t>
            </a: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Algerian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Broadway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Comic Sans MS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Jokerman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font-family: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Kristen ITC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327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自我介绍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7475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Self Introduction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indent="-2286000"/>
            <a:r>
              <a:rPr lang="en-US" altLang="zh-CN" sz="4000" b="1" dirty="0">
                <a:latin typeface="+mj-lt"/>
                <a:ea typeface="Microsoft YaHei" panose="020B0503020204020204" pitchFamily="34" charset="-122"/>
              </a:rPr>
              <a:t>	</a:t>
            </a:r>
            <a:r>
              <a:rPr lang="en-US" altLang="zh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Mr. Liaw Chun Voon</a:t>
            </a:r>
            <a:r>
              <a:rPr lang="zh-CN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（阿廖）</a:t>
            </a:r>
            <a:endParaRPr lang="en-US" altLang="zh-CN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0" indent="-2286000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Senior Lecturer (TAR UMT)</a:t>
            </a:r>
          </a:p>
          <a:p>
            <a:pPr marL="2286000" indent="-2286000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Expertise:</a:t>
            </a:r>
          </a:p>
          <a:p>
            <a:pPr marL="2286000" indent="-2286000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Web </a:t>
            </a:r>
            <a:r>
              <a:rPr lang="en-MY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Technology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（网络技术）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0" indent="-2286000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	Mobile Technology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（移动技术）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+mj-lt"/>
              <a:ea typeface="Microsoft YaHei" panose="020B0503020204020204" pitchFamily="34" charset="-122"/>
            </a:endParaRP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Professional Technologist (ICT),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MBOT, Malaysia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Master of Science (Internet Computing),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University of Surrey, UK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Bachelor of Science (Information Systems Engineering),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Campbell University, USA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Advanced Diploma in Science (Information Systems Engineering),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TARC, Malaysia</a:t>
            </a:r>
          </a:p>
          <a:p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Diploma in Science (Information Systems Engineering),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TARC, Malaysia</a:t>
            </a:r>
          </a:p>
        </p:txBody>
      </p:sp>
      <p:pic>
        <p:nvPicPr>
          <p:cNvPr id="2050" name="Picture 2" descr="http://www.tarc.edu.my/getPhoto.jsp?fkey=g4zg8l0MsQlvRd0NstK%2FWQ%3D%3D&amp;fnicno=jOMUP8nCs42VdboBefM%2FEFkabmiNbdQ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" y="1272539"/>
            <a:ext cx="1600200" cy="20802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44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B2: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像素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pixel (</a:t>
            </a:r>
            <a:r>
              <a:rPr lang="en-US" altLang="zh-CN" sz="20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px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是电脑图像的测量单位。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font-size: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60px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字体大小为 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 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像素</a:t>
            </a:r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文本对齐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text-align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可设定为：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text-align: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left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向左对齐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text-align: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center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中间对齐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text-align: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right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向右对齐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text-align: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justify</a:t>
            </a:r>
            <a:r>
              <a:rPr lang="en-US" altLang="zh-CN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;	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左右对齐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962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0B8386E-3447-FDAF-5FF3-3AF50300D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57" y="1968282"/>
            <a:ext cx="2857143" cy="28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917F4E-42CE-5CD3-A3AC-C16A5962E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657" y="1968282"/>
            <a:ext cx="2857143" cy="28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6D001E-2005-CAD1-1554-A64C9C06E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968282"/>
            <a:ext cx="2857143" cy="2857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B3: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https://liawcv.github.io</a:t>
            </a:r>
            <a:endParaRPr lang="en-US" altLang="zh-CN" sz="3200" b="1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6F8025-87CD-E3B1-9B10-9D6E4306E928}"/>
              </a:ext>
            </a:extLst>
          </p:cNvPr>
          <p:cNvSpPr txBox="1"/>
          <p:nvPr/>
        </p:nvSpPr>
        <p:spPr>
          <a:xfrm>
            <a:off x="114657" y="4825425"/>
            <a:ext cx="285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back1.svg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961175-C638-4ED3-587B-D9AB84D71053}"/>
              </a:ext>
            </a:extLst>
          </p:cNvPr>
          <p:cNvSpPr txBox="1"/>
          <p:nvPr/>
        </p:nvSpPr>
        <p:spPr>
          <a:xfrm>
            <a:off x="3162656" y="4825425"/>
            <a:ext cx="285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back2.svg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E28C4F-E687-33F8-53BB-527644C89574}"/>
              </a:ext>
            </a:extLst>
          </p:cNvPr>
          <p:cNvSpPr txBox="1"/>
          <p:nvPr/>
        </p:nvSpPr>
        <p:spPr>
          <a:xfrm>
            <a:off x="6172200" y="4825425"/>
            <a:ext cx="2857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back3.svg</a:t>
            </a:r>
          </a:p>
        </p:txBody>
      </p:sp>
    </p:spTree>
    <p:extLst>
      <p:ext uri="{BB962C8B-B14F-4D97-AF65-F5344CB8AC3E}">
        <p14:creationId xmlns:p14="http://schemas.microsoft.com/office/powerpoint/2010/main" val="2211016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注解 </a:t>
            </a:r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B4: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52400" y="609600"/>
            <a:ext cx="883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border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的设定分为 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部份：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</a:rPr>
              <a:t>其他的</a:t>
            </a:r>
            <a:r>
              <a:rPr lang="zh-CN" altLang="en-US" sz="2000" b="1" dirty="0">
                <a:latin typeface="Consolas" panose="020B0609020204030204" pitchFamily="49" charset="0"/>
                <a:ea typeface="Microsoft YaHei" panose="020B0503020204020204" pitchFamily="34" charset="-122"/>
              </a:rPr>
              <a:t>边框样式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</a:rPr>
              <a:t>：</a:t>
            </a: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dotted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dashed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solid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double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groove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ridge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inset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</a:rPr>
              <a:t>outset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219200"/>
            <a:ext cx="641032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2895600" y="2144970"/>
            <a:ext cx="12192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边框大小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09122" y="2144536"/>
            <a:ext cx="12192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边框样式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43600" y="2149716"/>
            <a:ext cx="1219200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边框色调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3505200" y="1752600"/>
            <a:ext cx="152400" cy="39237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</p:cNvCxnSpPr>
          <p:nvPr/>
        </p:nvCxnSpPr>
        <p:spPr>
          <a:xfrm flipH="1" flipV="1">
            <a:off x="4866799" y="1696207"/>
            <a:ext cx="151923" cy="44832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6466761" y="1724621"/>
            <a:ext cx="86439" cy="42509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124" y="2981325"/>
            <a:ext cx="6372225" cy="3648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17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JS: JavaScript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CA5B6-503C-AEAA-6FD2-CEA7606A6B96}"/>
              </a:ext>
            </a:extLst>
          </p:cNvPr>
          <p:cNvSpPr txBox="1"/>
          <p:nvPr/>
        </p:nvSpPr>
        <p:spPr>
          <a:xfrm>
            <a:off x="3040361" y="2245002"/>
            <a:ext cx="2819400" cy="830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72903-7F0C-AD0C-DEE0-B51B65D478FF}"/>
              </a:ext>
            </a:extLst>
          </p:cNvPr>
          <p:cNvSpPr txBox="1"/>
          <p:nvPr/>
        </p:nvSpPr>
        <p:spPr>
          <a:xfrm>
            <a:off x="899123" y="4289388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14C0E-87BC-B616-4CFA-B894005CF0F9}"/>
              </a:ext>
            </a:extLst>
          </p:cNvPr>
          <p:cNvSpPr txBox="1"/>
          <p:nvPr/>
        </p:nvSpPr>
        <p:spPr>
          <a:xfrm>
            <a:off x="3387034" y="4289385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212A50-9D3E-63D6-7DAB-CAB838FD7E4F}"/>
              </a:ext>
            </a:extLst>
          </p:cNvPr>
          <p:cNvSpPr txBox="1"/>
          <p:nvPr/>
        </p:nvSpPr>
        <p:spPr>
          <a:xfrm>
            <a:off x="5874945" y="4283401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59DC02-ECA6-B4FA-C7A1-93E3907DC6AC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4450061" y="3075999"/>
            <a:ext cx="1" cy="1213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8">
            <a:extLst>
              <a:ext uri="{FF2B5EF4-FFF2-40B4-BE49-F238E27FC236}">
                <a16:creationId xmlns:a16="http://schemas.microsoft.com/office/drawing/2014/main" id="{07A103A0-3D14-72B2-2DA8-80337E349E0F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4447069" y="1798484"/>
            <a:ext cx="5987" cy="4975822"/>
          </a:xfrm>
          <a:prstGeom prst="bentConnector3">
            <a:avLst>
              <a:gd name="adj1" fmla="val 100068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84FE75-A2ED-2D01-C505-57F0A83BEDC4}"/>
              </a:ext>
            </a:extLst>
          </p:cNvPr>
          <p:cNvSpPr txBox="1"/>
          <p:nvPr/>
        </p:nvSpPr>
        <p:spPr>
          <a:xfrm>
            <a:off x="1962151" y="1295400"/>
            <a:ext cx="497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网页的三个基本技术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3 basic technologies for web page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6D450-B5E7-E857-2D4F-44B7FD2FDF10}"/>
              </a:ext>
            </a:extLst>
          </p:cNvPr>
          <p:cNvSpPr txBox="1"/>
          <p:nvPr/>
        </p:nvSpPr>
        <p:spPr>
          <a:xfrm>
            <a:off x="899123" y="4916269"/>
            <a:ext cx="212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网页结构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ontent</a:t>
            </a:r>
            <a:endParaRPr lang="en-MY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9B149-FE44-A2E6-A15A-61C0E5F07051}"/>
              </a:ext>
            </a:extLst>
          </p:cNvPr>
          <p:cNvSpPr txBox="1"/>
          <p:nvPr/>
        </p:nvSpPr>
        <p:spPr>
          <a:xfrm>
            <a:off x="3387033" y="4916269"/>
            <a:ext cx="212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网页外观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60F948-56FD-45AE-8019-85E3923CB19C}"/>
              </a:ext>
            </a:extLst>
          </p:cNvPr>
          <p:cNvSpPr txBox="1"/>
          <p:nvPr/>
        </p:nvSpPr>
        <p:spPr>
          <a:xfrm>
            <a:off x="5874944" y="4916269"/>
            <a:ext cx="212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A1347A-3E36-39D6-3C2C-6DC7C21849C8}"/>
              </a:ext>
            </a:extLst>
          </p:cNvPr>
          <p:cNvSpPr/>
          <p:nvPr/>
        </p:nvSpPr>
        <p:spPr>
          <a:xfrm>
            <a:off x="5715000" y="4114800"/>
            <a:ext cx="2438399" cy="1551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53879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98F98623-CFE3-D37E-B300-A3803320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051" y="4157213"/>
            <a:ext cx="2789898" cy="2369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JS: JavaScript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控制网页的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Calculation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Dynamic element manipulation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动态元件操作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Selection structure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选择结构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Loop structure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循环结构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Event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事件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列：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3429000"/>
            <a:ext cx="18288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变量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74706" y="5143090"/>
            <a:ext cx="2209800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运算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calculation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19150" y="5915055"/>
            <a:ext cx="192360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Straight Arrow Connector 18"/>
          <p:cNvCxnSpPr>
            <a:cxnSpLocks/>
            <a:stCxn id="16" idx="3"/>
          </p:cNvCxnSpPr>
          <p:nvPr/>
        </p:nvCxnSpPr>
        <p:spPr>
          <a:xfrm>
            <a:off x="2742753" y="6115110"/>
            <a:ext cx="597638" cy="6068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805675" y="3829110"/>
            <a:ext cx="332008" cy="59609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14" idx="1"/>
          </p:cNvCxnSpPr>
          <p:nvPr/>
        </p:nvCxnSpPr>
        <p:spPr>
          <a:xfrm flipH="1">
            <a:off x="5788708" y="5343145"/>
            <a:ext cx="485998" cy="2498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0154C2-EA69-A33C-57D7-D80E3FF408E5}"/>
              </a:ext>
            </a:extLst>
          </p:cNvPr>
          <p:cNvSpPr txBox="1"/>
          <p:nvPr/>
        </p:nvSpPr>
        <p:spPr>
          <a:xfrm>
            <a:off x="3810000" y="990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sz="3600" b="1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3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7CE82-DE23-5C4A-CBC4-602865365D93}"/>
              </a:ext>
            </a:extLst>
          </p:cNvPr>
          <p:cNvSpPr txBox="1"/>
          <p:nvPr/>
        </p:nvSpPr>
        <p:spPr>
          <a:xfrm>
            <a:off x="4572000" y="3429000"/>
            <a:ext cx="1256405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412243-EDB5-A229-4D01-E35456922A32}"/>
              </a:ext>
            </a:extLst>
          </p:cNvPr>
          <p:cNvCxnSpPr>
            <a:cxnSpLocks/>
          </p:cNvCxnSpPr>
          <p:nvPr/>
        </p:nvCxnSpPr>
        <p:spPr>
          <a:xfrm flipH="1">
            <a:off x="4846253" y="3829110"/>
            <a:ext cx="332008" cy="59609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6BC421-7F74-2016-AAAC-3C24A92C27AE}"/>
              </a:ext>
            </a:extLst>
          </p:cNvPr>
          <p:cNvSpPr txBox="1"/>
          <p:nvPr/>
        </p:nvSpPr>
        <p:spPr>
          <a:xfrm>
            <a:off x="659494" y="4724400"/>
            <a:ext cx="2240564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运行内建的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alert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function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以弹出一个信息框。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9628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JavaScript </a:t>
            </a:r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JS: JavaScript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(C)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98E24-3FF9-A84C-1469-A8198A36A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5723116" cy="2629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E362B0-F571-B6BD-72B4-91F2E6A3F6B7}"/>
              </a:ext>
            </a:extLst>
          </p:cNvPr>
          <p:cNvSpPr txBox="1"/>
          <p:nvPr/>
        </p:nvSpPr>
        <p:spPr>
          <a:xfrm>
            <a:off x="228600" y="1161520"/>
            <a:ext cx="960519" cy="40011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25513-DA29-888E-82B6-6ABE3F593473}"/>
              </a:ext>
            </a:extLst>
          </p:cNvPr>
          <p:cNvSpPr txBox="1"/>
          <p:nvPr/>
        </p:nvSpPr>
        <p:spPr>
          <a:xfrm>
            <a:off x="5115058" y="2611973"/>
            <a:ext cx="180558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 </a:t>
            </a:r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给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元件设定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代号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79BAC5-E6A9-133D-C2A1-2BFC32309D40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4232033" y="2504504"/>
            <a:ext cx="883025" cy="46141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B61FD-031B-B602-A333-93CBC094815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10764" y="2965916"/>
            <a:ext cx="604294" cy="4885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8C273B0-1D12-E9BB-B8D5-2F8AC94C2145}"/>
              </a:ext>
            </a:extLst>
          </p:cNvPr>
          <p:cNvSpPr/>
          <p:nvPr/>
        </p:nvSpPr>
        <p:spPr>
          <a:xfrm>
            <a:off x="2984396" y="1797097"/>
            <a:ext cx="1237979" cy="707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757CD9-743A-25AF-447F-5AAD07EB0B3D}"/>
              </a:ext>
            </a:extLst>
          </p:cNvPr>
          <p:cNvSpPr/>
          <p:nvPr/>
        </p:nvSpPr>
        <p:spPr>
          <a:xfrm>
            <a:off x="3257100" y="3446930"/>
            <a:ext cx="1237979" cy="707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5818907-3F9E-374C-E6BF-CB9CCFE3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24" y="5234960"/>
            <a:ext cx="4884843" cy="1447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9A8E558-0776-0E4F-4050-233ED2983CFB}"/>
              </a:ext>
            </a:extLst>
          </p:cNvPr>
          <p:cNvSpPr txBox="1"/>
          <p:nvPr/>
        </p:nvSpPr>
        <p:spPr>
          <a:xfrm>
            <a:off x="2409324" y="4724400"/>
            <a:ext cx="458780" cy="40011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41256B-E332-3EF9-63D3-033CB863F0FF}"/>
              </a:ext>
            </a:extLst>
          </p:cNvPr>
          <p:cNvSpPr txBox="1"/>
          <p:nvPr/>
        </p:nvSpPr>
        <p:spPr>
          <a:xfrm>
            <a:off x="3018924" y="4412997"/>
            <a:ext cx="178237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设定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点击事件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click event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3254379-3992-65E1-009C-D1EC2DD85F71}"/>
              </a:ext>
            </a:extLst>
          </p:cNvPr>
          <p:cNvCxnSpPr>
            <a:cxnSpLocks/>
          </p:cNvCxnSpPr>
          <p:nvPr/>
        </p:nvCxnSpPr>
        <p:spPr>
          <a:xfrm flipH="1">
            <a:off x="3857124" y="5130670"/>
            <a:ext cx="78015" cy="35573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52CD6FA-BA6A-1294-C3FE-379DE1641304}"/>
              </a:ext>
            </a:extLst>
          </p:cNvPr>
          <p:cNvSpPr/>
          <p:nvPr/>
        </p:nvSpPr>
        <p:spPr>
          <a:xfrm>
            <a:off x="4536187" y="5383774"/>
            <a:ext cx="2673737" cy="4991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500493-2601-2D1A-8779-8570C079F72D}"/>
              </a:ext>
            </a:extLst>
          </p:cNvPr>
          <p:cNvSpPr txBox="1"/>
          <p:nvPr/>
        </p:nvSpPr>
        <p:spPr>
          <a:xfrm>
            <a:off x="6105024" y="4018307"/>
            <a:ext cx="2209800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点击事件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发生时会被运行的代码。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81A0829-B52A-AB6F-973A-DB8754613B78}"/>
              </a:ext>
            </a:extLst>
          </p:cNvPr>
          <p:cNvCxnSpPr>
            <a:cxnSpLocks/>
          </p:cNvCxnSpPr>
          <p:nvPr/>
        </p:nvCxnSpPr>
        <p:spPr>
          <a:xfrm flipH="1">
            <a:off x="6138118" y="4724400"/>
            <a:ext cx="415082" cy="66637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3037F3-D2DB-397D-565E-61AA4C414F03}"/>
              </a:ext>
            </a:extLst>
          </p:cNvPr>
          <p:cNvSpPr txBox="1"/>
          <p:nvPr/>
        </p:nvSpPr>
        <p:spPr>
          <a:xfrm>
            <a:off x="7514724" y="6006332"/>
            <a:ext cx="1324476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播放音频。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479C1E-FA49-4365-617C-0E81C56A79F1}"/>
              </a:ext>
            </a:extLst>
          </p:cNvPr>
          <p:cNvCxnSpPr>
            <a:cxnSpLocks/>
          </p:cNvCxnSpPr>
          <p:nvPr/>
        </p:nvCxnSpPr>
        <p:spPr>
          <a:xfrm flipH="1" flipV="1">
            <a:off x="6798934" y="5756768"/>
            <a:ext cx="715790" cy="499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12B6D6-3C70-17C3-C36B-1763A66E19F0}"/>
              </a:ext>
            </a:extLst>
          </p:cNvPr>
          <p:cNvSpPr txBox="1"/>
          <p:nvPr/>
        </p:nvSpPr>
        <p:spPr>
          <a:xfrm>
            <a:off x="544665" y="5758867"/>
            <a:ext cx="15240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元件的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代号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941DDC-41E3-785D-7A0D-AFA2CE6FA6ED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068665" y="5756768"/>
            <a:ext cx="570049" cy="20215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DF507E2-77C6-71EF-E588-CED498F13746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068665" y="5958922"/>
            <a:ext cx="570049" cy="29697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23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US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：实践时间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Practical Time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C27F45-5AB6-EA6C-2A6B-094A18F52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2971800" cy="888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EFDB0-653B-1E60-38F9-3B2EF2FC53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5" y="1220637"/>
            <a:ext cx="2461069" cy="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471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成品</a:t>
            </a:r>
            <a:endParaRPr lang="en-MY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7475"/>
            <a:r>
              <a:rPr lang="en-MY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0DF572-4154-1669-71EF-48D16D7A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90" y="722141"/>
            <a:ext cx="6657181" cy="5413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FFA9D-F958-6E55-29BD-2FE33E82ACB3}"/>
              </a:ext>
            </a:extLst>
          </p:cNvPr>
          <p:cNvSpPr txBox="1"/>
          <p:nvPr/>
        </p:nvSpPr>
        <p:spPr>
          <a:xfrm>
            <a:off x="1295400" y="1143000"/>
            <a:ext cx="960519" cy="40011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9124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成品</a:t>
            </a:r>
            <a:endParaRPr lang="en-MY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7475"/>
            <a:r>
              <a:rPr lang="en-MY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5DF79-D3F2-6E71-CEDC-9BA6B62C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709" y="0"/>
            <a:ext cx="4403292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6694D-B8E6-DA05-E773-CA7E2B1B015B}"/>
              </a:ext>
            </a:extLst>
          </p:cNvPr>
          <p:cNvSpPr txBox="1"/>
          <p:nvPr/>
        </p:nvSpPr>
        <p:spPr>
          <a:xfrm>
            <a:off x="3892986" y="1143000"/>
            <a:ext cx="665567" cy="40011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767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成品</a:t>
            </a:r>
            <a:endParaRPr lang="en-MY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7475"/>
            <a:r>
              <a:rPr lang="en-MY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1EA4-3010-59DB-F447-830D5D257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89" y="685800"/>
            <a:ext cx="4034911" cy="972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07D16-FAFB-2028-27B1-0C89A34A0F7F}"/>
              </a:ext>
            </a:extLst>
          </p:cNvPr>
          <p:cNvSpPr txBox="1"/>
          <p:nvPr/>
        </p:nvSpPr>
        <p:spPr>
          <a:xfrm>
            <a:off x="4494220" y="1124533"/>
            <a:ext cx="458780" cy="40011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MY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700E3F-8E4B-1C78-BC7C-BA09150F4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51" y="1828800"/>
            <a:ext cx="7696538" cy="4878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99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6315073" y="1267321"/>
            <a:ext cx="2554494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PHP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ASP.NET (C#)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网页的三个基本技术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7475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3 basic technologies of web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17463" y="2375316"/>
            <a:ext cx="2819400" cy="830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225" y="3640319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64136" y="3640316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52047" y="3634332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/>
          <p:cNvCxnSpPr>
            <a:stCxn id="8" idx="2"/>
            <a:endCxn id="14" idx="0"/>
          </p:cNvCxnSpPr>
          <p:nvPr/>
        </p:nvCxnSpPr>
        <p:spPr>
          <a:xfrm>
            <a:off x="3827163" y="3206313"/>
            <a:ext cx="1" cy="434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3" idx="0"/>
            <a:endCxn id="15" idx="0"/>
          </p:cNvCxnSpPr>
          <p:nvPr/>
        </p:nvCxnSpPr>
        <p:spPr>
          <a:xfrm rot="5400000" flipH="1" flipV="1">
            <a:off x="3824171" y="1149415"/>
            <a:ext cx="5987" cy="4975822"/>
          </a:xfrm>
          <a:prstGeom prst="bentConnector3">
            <a:avLst>
              <a:gd name="adj1" fmla="val 391827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402279" y="1425714"/>
            <a:ext cx="2849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客户端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Client-Side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15073" y="1295400"/>
            <a:ext cx="255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服务端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Server-Side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6225" y="4267200"/>
            <a:ext cx="212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网页结构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ontent</a:t>
            </a:r>
            <a:endParaRPr lang="en-MY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64135" y="4267200"/>
            <a:ext cx="212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网页外观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52046" y="4267200"/>
            <a:ext cx="212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76225" y="5029200"/>
            <a:ext cx="8593342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8972" y="5270041"/>
            <a:ext cx="2126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学习曲线</a:t>
            </a:r>
            <a:endParaRPr lang="en-MY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Learning Curve</a:t>
            </a:r>
            <a:endParaRPr lang="en-MY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225" y="5156537"/>
            <a:ext cx="1781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较易</a:t>
            </a:r>
            <a:endParaRPr lang="en-MY" altLang="zh-CN" sz="4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MY" sz="4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Easy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378102" y="5156537"/>
            <a:ext cx="1461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较难</a:t>
            </a:r>
            <a:endParaRPr lang="en-MY" altLang="zh-CN" sz="4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r"/>
            <a:r>
              <a:rPr lang="en-MY" altLang="zh-CN" sz="40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Hard</a:t>
            </a:r>
            <a:endParaRPr lang="en-US" altLang="zh-CN" sz="40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480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52400" y="1143000"/>
            <a:ext cx="883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点击以下网页链接（英语）：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https://www.w3schools.com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  <a:hlinkClick r:id="rId3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拉曼理工大学相关科系（英语）：</a:t>
            </a:r>
          </a:p>
          <a:p>
            <a:pPr marL="688975" lvl="1" indent="-231775">
              <a:buFont typeface="Arial" pitchFamily="34" charset="0"/>
              <a:buChar char="•"/>
            </a:pP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4"/>
              </a:rPr>
              <a:t>Faculty of Computing and Information Technology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5"/>
              </a:rPr>
              <a:t>Diploma in Computer Science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（电脑科学）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6"/>
              </a:rPr>
              <a:t>Diploma in Information Systems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（信息系统）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7"/>
              </a:rPr>
              <a:t>Diploma in Information Technology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（信息技术）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8"/>
              </a:rPr>
              <a:t>Diploma in Software Engineering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（软件工程）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在线参考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17475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Online Reference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0545" y="1981200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0544" y="2583845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0545" y="3193445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5C5477-6309-0EE4-1A58-940126D20AB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80769"/>
            <a:ext cx="4800600" cy="2700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ECFC17-6742-1453-DE5C-75820DA85EF4}"/>
              </a:ext>
            </a:extLst>
          </p:cNvPr>
          <p:cNvSpPr txBox="1"/>
          <p:nvPr/>
        </p:nvSpPr>
        <p:spPr>
          <a:xfrm>
            <a:off x="1150544" y="3806387"/>
            <a:ext cx="2126055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Others…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3731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MY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/ </a:t>
            </a:r>
            <a:r>
              <a:rPr lang="zh-CN" altLang="en-US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End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06B7A13-FBB6-F1A0-C07A-74C0141BE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2971800" cy="888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AB63C8-CDC0-3255-F160-50855568BC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5" y="1220637"/>
            <a:ext cx="2461069" cy="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9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495550"/>
            <a:ext cx="9153525" cy="1866900"/>
          </a:xfrm>
          <a:solidFill>
            <a:srgbClr val="FFCC00"/>
          </a:solidFill>
        </p:spPr>
        <p:txBody>
          <a:bodyPr>
            <a:noAutofit/>
          </a:bodyPr>
          <a:lstStyle/>
          <a:p>
            <a:r>
              <a:rPr lang="en-MY" altLang="zh-CN" sz="4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codepen.io</a:t>
            </a:r>
            <a:endParaRPr lang="en-MY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362450"/>
            <a:ext cx="9144000" cy="2495550"/>
          </a:xfrm>
        </p:spPr>
        <p:txBody>
          <a:bodyPr>
            <a:no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Online Web Editor / </a:t>
            </a:r>
            <a:r>
              <a:rPr lang="zh-CN" altLang="en-US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在线网页编辑器</a:t>
            </a:r>
            <a:endParaRPr lang="en-MY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098" name="Picture 2" descr="http://www.tarc.edu.my/files/focs/slide/7D311104-3130-4D1B-8998-44791A3C348C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8319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100" name="Picture 4" descr="http://www.tarc.edu.my/files/focs/slide/2B99BAE5-4543-4FE2-8AAA-94C875CB6AD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158210"/>
            <a:ext cx="2847362" cy="189919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E76C1F-E8D7-F7F0-F1C5-D2F884BEF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2971800" cy="888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B3C84C-B8B9-52ED-706A-29A98B959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5" y="1220637"/>
            <a:ext cx="2461069" cy="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7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en-MY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codepen.io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B8C87-F810-ED3C-2ABD-E78051A96A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9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497682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17475"/>
            <a:r>
              <a:rPr lang="en-MY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codepen.io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BEE59-498A-1C99-4359-B78419618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B1524-4E08-A2F8-765A-AF5D8997C7C4}"/>
              </a:ext>
            </a:extLst>
          </p:cNvPr>
          <p:cNvSpPr txBox="1"/>
          <p:nvPr/>
        </p:nvSpPr>
        <p:spPr>
          <a:xfrm>
            <a:off x="3040361" y="2245002"/>
            <a:ext cx="2819400" cy="830997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C83CF-2501-EF76-2836-E95E77B5B8E5}"/>
              </a:ext>
            </a:extLst>
          </p:cNvPr>
          <p:cNvSpPr txBox="1"/>
          <p:nvPr/>
        </p:nvSpPr>
        <p:spPr>
          <a:xfrm>
            <a:off x="899123" y="4289388"/>
            <a:ext cx="2126055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70D49A-88A1-C346-D404-DD7A5192F906}"/>
              </a:ext>
            </a:extLst>
          </p:cNvPr>
          <p:cNvSpPr txBox="1"/>
          <p:nvPr/>
        </p:nvSpPr>
        <p:spPr>
          <a:xfrm>
            <a:off x="3387034" y="4289385"/>
            <a:ext cx="212605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CSS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CDC02-671F-8AC5-F8BE-6CF8555A568F}"/>
              </a:ext>
            </a:extLst>
          </p:cNvPr>
          <p:cNvSpPr txBox="1"/>
          <p:nvPr/>
        </p:nvSpPr>
        <p:spPr>
          <a:xfrm>
            <a:off x="5874945" y="4283401"/>
            <a:ext cx="212605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113C07-1F35-0CB8-E355-D0BE7EB41F9D}"/>
              </a:ext>
            </a:extLst>
          </p:cNvPr>
          <p:cNvCxnSpPr>
            <a:stCxn id="2" idx="2"/>
            <a:endCxn id="7" idx="0"/>
          </p:cNvCxnSpPr>
          <p:nvPr/>
        </p:nvCxnSpPr>
        <p:spPr>
          <a:xfrm>
            <a:off x="4450061" y="3075999"/>
            <a:ext cx="1" cy="12133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8">
            <a:extLst>
              <a:ext uri="{FF2B5EF4-FFF2-40B4-BE49-F238E27FC236}">
                <a16:creationId xmlns:a16="http://schemas.microsoft.com/office/drawing/2014/main" id="{6F2AF60D-10E5-40AE-B136-305EC42682D6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4447069" y="1798484"/>
            <a:ext cx="5987" cy="4975822"/>
          </a:xfrm>
          <a:prstGeom prst="bentConnector3">
            <a:avLst>
              <a:gd name="adj1" fmla="val 100068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484538-9199-24EF-22D6-F4379DBEF44D}"/>
              </a:ext>
            </a:extLst>
          </p:cNvPr>
          <p:cNvSpPr txBox="1"/>
          <p:nvPr/>
        </p:nvSpPr>
        <p:spPr>
          <a:xfrm>
            <a:off x="1962151" y="1295400"/>
            <a:ext cx="4975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网页的三个基本技术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</a:t>
            </a:r>
            <a:r>
              <a:rPr lang="en-MY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3 basic technologies for web page</a:t>
            </a:r>
            <a:endParaRPr lang="en-MY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F92E0-0C47-BDC2-9D8E-49050A3B10F5}"/>
              </a:ext>
            </a:extLst>
          </p:cNvPr>
          <p:cNvSpPr txBox="1"/>
          <p:nvPr/>
        </p:nvSpPr>
        <p:spPr>
          <a:xfrm>
            <a:off x="899123" y="4916269"/>
            <a:ext cx="212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网页结构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ontent</a:t>
            </a:r>
            <a:endParaRPr lang="en-MY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F7262-E03B-A1C5-4BA3-76B758552925}"/>
              </a:ext>
            </a:extLst>
          </p:cNvPr>
          <p:cNvSpPr txBox="1"/>
          <p:nvPr/>
        </p:nvSpPr>
        <p:spPr>
          <a:xfrm>
            <a:off x="3387033" y="4916269"/>
            <a:ext cx="2126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网页外观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Style + Appearance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265AC8-9206-B083-4A74-C92AD95CF502}"/>
              </a:ext>
            </a:extLst>
          </p:cNvPr>
          <p:cNvSpPr txBox="1"/>
          <p:nvPr/>
        </p:nvSpPr>
        <p:spPr>
          <a:xfrm>
            <a:off x="5874944" y="4916269"/>
            <a:ext cx="2126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</a:t>
            </a:r>
            <a:endParaRPr lang="en-MY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MY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Behavior</a:t>
            </a:r>
            <a:r>
              <a:rPr lang="en-MY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+ Logic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FD9DC-7004-87D9-BF7A-A4799245D2EA}"/>
              </a:ext>
            </a:extLst>
          </p:cNvPr>
          <p:cNvSpPr/>
          <p:nvPr/>
        </p:nvSpPr>
        <p:spPr>
          <a:xfrm>
            <a:off x="762002" y="4114800"/>
            <a:ext cx="2444103" cy="15519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026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控制网页的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结构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，比如：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Heading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Paragraph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段落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Image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8975" lvl="1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等等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marL="688975" lvl="1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运用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元件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element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标签运用：可分为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双面标签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double-sided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单面标签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single-sided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85B1D9-FD5E-09C6-BD9F-D10A99526524}"/>
              </a:ext>
            </a:extLst>
          </p:cNvPr>
          <p:cNvSpPr txBox="1"/>
          <p:nvPr/>
        </p:nvSpPr>
        <p:spPr>
          <a:xfrm>
            <a:off x="3810000" y="990600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Y" sz="36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Structure + Content</a:t>
            </a:r>
          </a:p>
        </p:txBody>
      </p:sp>
    </p:spTree>
    <p:extLst>
      <p:ext uri="{BB962C8B-B14F-4D97-AF65-F5344CB8AC3E}">
        <p14:creationId xmlns:p14="http://schemas.microsoft.com/office/powerpoint/2010/main" val="62243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"/>
          <a:stretch/>
        </p:blipFill>
        <p:spPr>
          <a:xfrm>
            <a:off x="2090738" y="3781515"/>
            <a:ext cx="4843462" cy="1733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rgbClr val="FFCC00"/>
          </a:solidFill>
        </p:spPr>
        <p:txBody>
          <a:bodyPr wrap="square" rtlCol="0" anchor="ctr" anchorCtr="0">
            <a:noAutofit/>
          </a:bodyPr>
          <a:lstStyle/>
          <a:p>
            <a:pPr marL="1371600"/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超文本标记语言</a:t>
            </a:r>
            <a:endParaRPr lang="en-US" altLang="zh-CN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/>
            <a:r>
              <a:rPr lang="en-US" altLang="zh-CN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HTML: Hypertext Markup Language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2400" y="1143000"/>
            <a:ext cx="883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双面标签：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附有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内容，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需要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关闭式标签。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endParaRPr lang="en-US" altLang="zh-CN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31775" indent="-231775">
              <a:buFont typeface="Arial" pitchFamily="34" charset="0"/>
              <a:buChar char="•"/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例：</a:t>
            </a:r>
            <a:endParaRPr lang="en-US" altLang="zh-CN" sz="2000" b="1" dirty="0">
              <a:latin typeface="Consolas" panose="020B0609020204030204" pitchFamily="49" charset="0"/>
              <a:ea typeface="Microsoft YaHei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90738" y="3124200"/>
            <a:ext cx="1219199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tag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2336" y="3124200"/>
            <a:ext cx="1960264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属性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attribute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37239" y="5209606"/>
            <a:ext cx="175835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2700339" y="3524310"/>
            <a:ext cx="152400" cy="3738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2700339" y="5422350"/>
            <a:ext cx="152400" cy="3747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90738" y="5772270"/>
            <a:ext cx="2973144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关闭式标签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closing tag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40983" y="1752600"/>
            <a:ext cx="3226217" cy="707886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运用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&lt;h1&gt;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标签来创建一个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标题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-1</a:t>
            </a:r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heading-1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元件。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006253" y="3524309"/>
            <a:ext cx="152400" cy="3738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138739" y="4845006"/>
            <a:ext cx="152400" cy="3747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36937" y="3124200"/>
            <a:ext cx="1249663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值 </a:t>
            </a:r>
            <a:r>
              <a:rPr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endParaRPr lang="en-US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836937" y="3524309"/>
            <a:ext cx="259063" cy="36460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-76200"/>
            <a:ext cx="1638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(A)</a:t>
            </a:r>
            <a:endParaRPr lang="en-MY" sz="6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35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4016</TotalTime>
  <Words>1372</Words>
  <Application>Microsoft Office PowerPoint</Application>
  <PresentationFormat>On-screen Show (4:3)</PresentationFormat>
  <Paragraphs>303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Microsoft YaHei</vt:lpstr>
      <vt:lpstr>Arial</vt:lpstr>
      <vt:lpstr>Calibri</vt:lpstr>
      <vt:lpstr>Consolas</vt:lpstr>
      <vt:lpstr>Office Theme</vt:lpstr>
      <vt:lpstr>网页编程简介 Introduction to Web Programming</vt:lpstr>
      <vt:lpstr>PowerPoint Presentation</vt:lpstr>
      <vt:lpstr>PowerPoint Presentation</vt:lpstr>
      <vt:lpstr>codepen.io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HTML：实践时间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CSS：实践时间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JS：实践时间</vt:lpstr>
      <vt:lpstr>PowerPoint Presentation</vt:lpstr>
      <vt:lpstr>PowerPoint Presentation</vt:lpstr>
      <vt:lpstr>PowerPoint Presentation</vt:lpstr>
      <vt:lpstr>PowerPoint Presentation</vt:lpstr>
      <vt:lpstr>Thank You /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tarc</dc:creator>
  <cp:lastModifiedBy>Chun Voon Liaw</cp:lastModifiedBy>
  <cp:revision>382</cp:revision>
  <dcterms:created xsi:type="dcterms:W3CDTF">2016-03-30T05:08:34Z</dcterms:created>
  <dcterms:modified xsi:type="dcterms:W3CDTF">2023-09-08T15:49:07Z</dcterms:modified>
</cp:coreProperties>
</file>