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3" r:id="rId2"/>
    <p:sldId id="363" r:id="rId3"/>
    <p:sldId id="370" r:id="rId4"/>
    <p:sldId id="380" r:id="rId5"/>
    <p:sldId id="413" r:id="rId6"/>
    <p:sldId id="414" r:id="rId7"/>
    <p:sldId id="418" r:id="rId8"/>
    <p:sldId id="371" r:id="rId9"/>
    <p:sldId id="383" r:id="rId10"/>
    <p:sldId id="384" r:id="rId11"/>
    <p:sldId id="372" r:id="rId12"/>
    <p:sldId id="387" r:id="rId13"/>
    <p:sldId id="416" r:id="rId14"/>
    <p:sldId id="415" r:id="rId15"/>
    <p:sldId id="419" r:id="rId16"/>
    <p:sldId id="373" r:id="rId17"/>
    <p:sldId id="392" r:id="rId18"/>
    <p:sldId id="374" r:id="rId19"/>
    <p:sldId id="396" r:id="rId20"/>
    <p:sldId id="398" r:id="rId21"/>
    <p:sldId id="399" r:id="rId22"/>
    <p:sldId id="420" r:id="rId23"/>
    <p:sldId id="375" r:id="rId24"/>
    <p:sldId id="421" r:id="rId25"/>
    <p:sldId id="376" r:id="rId26"/>
    <p:sldId id="354" r:id="rId27"/>
    <p:sldId id="422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FF99"/>
    <a:srgbClr val="FFFFCC"/>
    <a:srgbClr val="FF3300"/>
    <a:srgbClr val="FFCC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54" autoAdjust="0"/>
    <p:restoredTop sz="94660"/>
  </p:normalViewPr>
  <p:slideViewPr>
    <p:cSldViewPr>
      <p:cViewPr>
        <p:scale>
          <a:sx n="150" d="100"/>
          <a:sy n="150" d="100"/>
        </p:scale>
        <p:origin x="1914" y="2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3D0E3-FD99-46BE-8B8F-801BAB198BB9}" type="datetimeFigureOut">
              <a:rPr lang="en-US" smtClean="0"/>
              <a:pPr/>
              <a:t>9/3/2022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45C2-E90C-4ABE-8889-81A225B945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3D0E3-FD99-46BE-8B8F-801BAB198BB9}" type="datetimeFigureOut">
              <a:rPr lang="en-US" smtClean="0"/>
              <a:pPr/>
              <a:t>9/3/2022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45C2-E90C-4ABE-8889-81A225B945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3D0E3-FD99-46BE-8B8F-801BAB198BB9}" type="datetimeFigureOut">
              <a:rPr lang="en-US" smtClean="0"/>
              <a:pPr/>
              <a:t>9/3/2022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45C2-E90C-4ABE-8889-81A225B945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3D0E3-FD99-46BE-8B8F-801BAB198BB9}" type="datetimeFigureOut">
              <a:rPr lang="en-US" smtClean="0"/>
              <a:pPr/>
              <a:t>9/3/2022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45C2-E90C-4ABE-8889-81A225B945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3D0E3-FD99-46BE-8B8F-801BAB198BB9}" type="datetimeFigureOut">
              <a:rPr lang="en-US" smtClean="0"/>
              <a:pPr/>
              <a:t>9/3/2022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45C2-E90C-4ABE-8889-81A225B945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3D0E3-FD99-46BE-8B8F-801BAB198BB9}" type="datetimeFigureOut">
              <a:rPr lang="en-US" smtClean="0"/>
              <a:pPr/>
              <a:t>9/3/2022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45C2-E90C-4ABE-8889-81A225B945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3D0E3-FD99-46BE-8B8F-801BAB198BB9}" type="datetimeFigureOut">
              <a:rPr lang="en-US" smtClean="0"/>
              <a:pPr/>
              <a:t>9/3/2022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45C2-E90C-4ABE-8889-81A225B945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3D0E3-FD99-46BE-8B8F-801BAB198BB9}" type="datetimeFigureOut">
              <a:rPr lang="en-US" smtClean="0"/>
              <a:pPr/>
              <a:t>9/3/2022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45C2-E90C-4ABE-8889-81A225B945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3D0E3-FD99-46BE-8B8F-801BAB198BB9}" type="datetimeFigureOut">
              <a:rPr lang="en-US" smtClean="0"/>
              <a:pPr/>
              <a:t>9/3/2022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45C2-E90C-4ABE-8889-81A225B945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3D0E3-FD99-46BE-8B8F-801BAB198BB9}" type="datetimeFigureOut">
              <a:rPr lang="en-US" smtClean="0"/>
              <a:pPr/>
              <a:t>9/3/2022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45C2-E90C-4ABE-8889-81A225B945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3D0E3-FD99-46BE-8B8F-801BAB198BB9}" type="datetimeFigureOut">
              <a:rPr lang="en-US" smtClean="0"/>
              <a:pPr/>
              <a:t>9/3/2022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45C2-E90C-4ABE-8889-81A225B945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D3D0E3-FD99-46BE-8B8F-801BAB198BB9}" type="datetimeFigureOut">
              <a:rPr lang="en-US" smtClean="0"/>
              <a:pPr/>
              <a:t>9/3/2022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8245C2-E90C-4ABE-8889-81A225B9451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arc.edu.my/focs/content.jsp?cat_id=A714E192-1AFC-4032-83A2-4FC74F965841&amp;fmenuid=865E8356-6941-4433-BD16-41CB838AE326&amp;fsubid=73AF1918-79EE-4455-807C-D0A6D98376A5" TargetMode="External"/><Relationship Id="rId2" Type="http://schemas.openxmlformats.org/officeDocument/2006/relationships/hyperlink" Target="https://www.w3schools.com/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hyperlink" Target="https://www.tarc.edu.my/focs/programmes/bachelor-degree/bachelor-of-information-technology-honours-in-internet-technology/" TargetMode="External"/><Relationship Id="rId4" Type="http://schemas.openxmlformats.org/officeDocument/2006/relationships/hyperlink" Target="https://www.tarc.edu.my/focs/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495550"/>
            <a:ext cx="9153525" cy="1866900"/>
          </a:xfrm>
          <a:solidFill>
            <a:srgbClr val="FFCC00"/>
          </a:solidFill>
        </p:spPr>
        <p:txBody>
          <a:bodyPr>
            <a:noAutofit/>
          </a:bodyPr>
          <a:lstStyle/>
          <a:p>
            <a:r>
              <a:rPr lang="zh-CN" altLang="en-US" sz="32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网络编程简介</a:t>
            </a:r>
            <a:br>
              <a:rPr lang="en-MY" altLang="zh-CN" sz="32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MY" altLang="zh-CN" sz="32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Introduction to Web Programming</a:t>
            </a:r>
            <a:endParaRPr lang="en-MY" sz="32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362450"/>
            <a:ext cx="9144000" cy="2495550"/>
          </a:xfrm>
        </p:spPr>
        <p:txBody>
          <a:bodyPr>
            <a:noAutofit/>
          </a:bodyPr>
          <a:lstStyle/>
          <a:p>
            <a:r>
              <a:rPr lang="en-MY" altLang="zh-CN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2022-09-03</a:t>
            </a:r>
            <a:endParaRPr lang="en-MY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4098" name="Picture 2" descr="http://www.tarc.edu.my/files/focs/slide/7D311104-3130-4D1B-8998-44791A3C348C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48319" y="158210"/>
            <a:ext cx="2847362" cy="189919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4100" name="Picture 4" descr="http://www.tarc.edu.my/files/focs/slide/2B99BAE5-4543-4FE2-8AAA-94C875CB6AD8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72200" y="158210"/>
            <a:ext cx="2847362" cy="189919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9" name="Picture 2" descr="Image result for Premier Digital Tech University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8601" y="1488621"/>
            <a:ext cx="1828799" cy="568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tarc log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1926" y="152400"/>
            <a:ext cx="2809874" cy="1208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40130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300" y="3733800"/>
            <a:ext cx="5867400" cy="7048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0" y="0"/>
            <a:ext cx="9144000" cy="990600"/>
          </a:xfrm>
          <a:prstGeom prst="rect">
            <a:avLst/>
          </a:prstGeom>
          <a:solidFill>
            <a:srgbClr val="FFCC00"/>
          </a:solidFill>
        </p:spPr>
        <p:txBody>
          <a:bodyPr wrap="square" rtlCol="0" anchor="ctr" anchorCtr="0">
            <a:noAutofit/>
          </a:bodyPr>
          <a:lstStyle/>
          <a:p>
            <a:pPr marL="1371600"/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超文本标记语言</a:t>
            </a:r>
            <a:endParaRPr lang="en-US" altLang="zh-CN" sz="2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371600"/>
            <a:r>
              <a:rPr lang="en-US" altLang="zh-CN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HTML: Hypertext Markup Language</a:t>
            </a:r>
            <a:endParaRPr lang="en-US" sz="2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52400" y="1143000"/>
            <a:ext cx="8839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1775" indent="-231775">
              <a:buFont typeface="Arial" pitchFamily="34" charset="0"/>
              <a:buChar char="•"/>
            </a:pPr>
            <a:r>
              <a:rPr lang="zh-CN" altLang="en-US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单面标签：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标签</a:t>
            </a:r>
            <a:r>
              <a:rPr lang="zh-CN" altLang="en-US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没有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内容，</a:t>
            </a:r>
            <a:r>
              <a:rPr lang="zh-CN" altLang="en-US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不需要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关闭式标签。</a:t>
            </a: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31775" indent="-231775">
              <a:buFont typeface="Arial" pitchFamily="34" charset="0"/>
              <a:buChar char="•"/>
            </a:pPr>
            <a:endParaRPr lang="en-US" altLang="zh-CN" sz="20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31775" indent="-231775">
              <a:buFont typeface="Arial" pitchFamily="34" charset="0"/>
              <a:buChar char="•"/>
            </a:pP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例：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80906" y="4622759"/>
            <a:ext cx="1219199" cy="4001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标签 </a:t>
            </a:r>
            <a:r>
              <a:rPr lang="en-US" altLang="zh-CN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tag</a:t>
            </a:r>
            <a:endParaRPr lang="en-US" sz="20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18911" y="4622759"/>
            <a:ext cx="1960264" cy="4001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属性 </a:t>
            </a:r>
            <a:r>
              <a:rPr lang="en-US" altLang="zh-CN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attribute</a:t>
            </a:r>
            <a:endParaRPr lang="en-US" sz="20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2390506" y="4248027"/>
            <a:ext cx="76199" cy="374732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040983" y="1752600"/>
            <a:ext cx="2997617" cy="707886"/>
          </a:xfrm>
          <a:prstGeom prst="rect">
            <a:avLst/>
          </a:prstGeom>
          <a:solidFill>
            <a:srgbClr val="92D050"/>
          </a:solidFill>
          <a:ln w="19050"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运用 </a:t>
            </a:r>
            <a:r>
              <a:rPr lang="en-US" altLang="zh-CN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&lt;</a:t>
            </a:r>
            <a:r>
              <a:rPr lang="en-US" altLang="zh-CN" sz="2000" b="1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img</a:t>
            </a:r>
            <a:r>
              <a:rPr lang="en-US" altLang="zh-CN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&gt;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标签来创建一个</a:t>
            </a:r>
            <a:r>
              <a:rPr lang="zh-CN" altLang="en-US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图像 </a:t>
            </a:r>
            <a:r>
              <a:rPr lang="en-US" altLang="zh-CN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image 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元件。</a:t>
            </a: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3609705" y="4248027"/>
            <a:ext cx="76199" cy="374732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836937" y="3124200"/>
            <a:ext cx="1249663" cy="4001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值 </a:t>
            </a:r>
            <a:r>
              <a:rPr lang="en-US" altLang="zh-CN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value</a:t>
            </a:r>
            <a:endParaRPr lang="en-US" sz="20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5836937" y="3524309"/>
            <a:ext cx="259063" cy="364601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487554" y="4626770"/>
            <a:ext cx="2036292" cy="707886"/>
          </a:xfrm>
          <a:prstGeom prst="rect">
            <a:avLst/>
          </a:prstGeom>
          <a:solidFill>
            <a:srgbClr val="FF0000"/>
          </a:solidFill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没有内容，不需要关闭式标签。</a:t>
            </a:r>
            <a:endParaRPr lang="en-US" sz="2000" dirty="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7086601" y="4215836"/>
            <a:ext cx="152399" cy="432304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0" y="-76200"/>
            <a:ext cx="16383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(A)</a:t>
            </a:r>
            <a:endParaRPr lang="en-MY" sz="60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629509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495550"/>
            <a:ext cx="9153525" cy="1866900"/>
          </a:xfrm>
          <a:solidFill>
            <a:srgbClr val="FFCC00"/>
          </a:solidFill>
        </p:spPr>
        <p:txBody>
          <a:bodyPr>
            <a:noAutofit/>
          </a:bodyPr>
          <a:lstStyle/>
          <a:p>
            <a:r>
              <a:rPr lang="en-US" altLang="zh-CN" sz="4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HTML</a:t>
            </a:r>
            <a:r>
              <a:rPr lang="zh-CN" altLang="en-US" sz="4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：实践时间</a:t>
            </a:r>
            <a:endParaRPr lang="en-MY" sz="2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362450"/>
            <a:ext cx="9144000" cy="2495550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Practical Time</a:t>
            </a:r>
            <a:endParaRPr lang="en-MY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4098" name="Picture 2" descr="http://www.tarc.edu.my/files/focs/slide/7D311104-3130-4D1B-8998-44791A3C348C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48319" y="158210"/>
            <a:ext cx="2847362" cy="189919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4100" name="Picture 4" descr="http://www.tarc.edu.my/files/focs/slide/2B99BAE5-4543-4FE2-8AAA-94C875CB6AD8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72200" y="158210"/>
            <a:ext cx="2847362" cy="189919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9" name="Picture 2" descr="Image result for Premier Digital Tech University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8601" y="1488621"/>
            <a:ext cx="1828799" cy="568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tarc log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1926" y="152400"/>
            <a:ext cx="2809874" cy="1208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00419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497682"/>
          </a:xfrm>
          <a:prstGeom prst="rect">
            <a:avLst/>
          </a:prstGeom>
          <a:solidFill>
            <a:srgbClr val="FFCC00"/>
          </a:solidFill>
        </p:spPr>
        <p:txBody>
          <a:bodyPr wrap="square" rtlCol="0" anchor="ctr" anchorCtr="0">
            <a:noAutofit/>
          </a:bodyPr>
          <a:lstStyle/>
          <a:p>
            <a:pPr marL="117475"/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注解 </a:t>
            </a:r>
            <a:r>
              <a:rPr lang="en-US" altLang="zh-CN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A1: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52400" y="609600"/>
            <a:ext cx="88392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1775" indent="-231775">
              <a:buFont typeface="Arial" pitchFamily="34" charset="0"/>
              <a:buChar char="•"/>
            </a:pPr>
            <a:r>
              <a:rPr lang="en-US" altLang="zh-CN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HTML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支持 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6 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个</a:t>
            </a:r>
            <a:r>
              <a:rPr lang="zh-CN" altLang="en-US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标题 </a:t>
            </a:r>
            <a:r>
              <a:rPr lang="en-US" altLang="zh-CN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heading 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层级。</a:t>
            </a: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688975" lvl="1" indent="-231775">
              <a:buFont typeface="Arial" pitchFamily="34" charset="0"/>
              <a:buChar char="•"/>
            </a:pPr>
            <a:r>
              <a:rPr lang="en-US" altLang="zh-CN" sz="2000" b="1" dirty="0">
                <a:latin typeface="Consolas" panose="020B0609020204030204" pitchFamily="49" charset="0"/>
                <a:ea typeface="Microsoft YaHei" panose="020B0503020204020204" pitchFamily="34" charset="-122"/>
              </a:rPr>
              <a:t>&lt;h1&gt; </a:t>
            </a:r>
            <a:r>
              <a:rPr lang="zh-CN" altLang="en-US" sz="2000" b="1" dirty="0">
                <a:solidFill>
                  <a:srgbClr val="FF0000"/>
                </a:solidFill>
                <a:latin typeface="Consolas" panose="020B0609020204030204" pitchFamily="49" charset="0"/>
                <a:ea typeface="Microsoft YaHei" panose="020B0503020204020204" pitchFamily="34" charset="-122"/>
              </a:rPr>
              <a:t>最大</a:t>
            </a:r>
            <a:endParaRPr lang="en-US" altLang="zh-CN" sz="2000" b="1" dirty="0">
              <a:solidFill>
                <a:srgbClr val="FF0000"/>
              </a:solidFill>
              <a:latin typeface="Consolas" panose="020B0609020204030204" pitchFamily="49" charset="0"/>
              <a:ea typeface="Microsoft YaHei" panose="020B0503020204020204" pitchFamily="34" charset="-122"/>
            </a:endParaRPr>
          </a:p>
          <a:p>
            <a:pPr marL="688975" lvl="1" indent="-231775">
              <a:buFont typeface="Arial" pitchFamily="34" charset="0"/>
              <a:buChar char="•"/>
            </a:pPr>
            <a:r>
              <a:rPr lang="en-US" altLang="zh-CN" sz="2000" b="1" dirty="0">
                <a:latin typeface="Consolas" panose="020B0609020204030204" pitchFamily="49" charset="0"/>
                <a:ea typeface="Microsoft YaHei" panose="020B0503020204020204" pitchFamily="34" charset="-122"/>
              </a:rPr>
              <a:t>&lt;h2&gt;</a:t>
            </a:r>
          </a:p>
          <a:p>
            <a:pPr marL="688975" lvl="1" indent="-231775">
              <a:buFont typeface="Arial" pitchFamily="34" charset="0"/>
              <a:buChar char="•"/>
            </a:pPr>
            <a:r>
              <a:rPr lang="en-US" altLang="zh-CN" sz="2000" b="1" dirty="0">
                <a:latin typeface="Consolas" panose="020B0609020204030204" pitchFamily="49" charset="0"/>
                <a:ea typeface="Microsoft YaHei" panose="020B0503020204020204" pitchFamily="34" charset="-122"/>
              </a:rPr>
              <a:t>&lt;h3&gt;</a:t>
            </a:r>
          </a:p>
          <a:p>
            <a:pPr marL="688975" lvl="1" indent="-231775">
              <a:buFont typeface="Arial" pitchFamily="34" charset="0"/>
              <a:buChar char="•"/>
            </a:pPr>
            <a:r>
              <a:rPr lang="en-US" altLang="zh-CN" sz="2000" b="1" dirty="0">
                <a:latin typeface="Consolas" panose="020B0609020204030204" pitchFamily="49" charset="0"/>
                <a:ea typeface="Microsoft YaHei" panose="020B0503020204020204" pitchFamily="34" charset="-122"/>
              </a:rPr>
              <a:t>&lt;h4&gt;</a:t>
            </a:r>
          </a:p>
          <a:p>
            <a:pPr marL="688975" lvl="1" indent="-231775">
              <a:buFont typeface="Arial" pitchFamily="34" charset="0"/>
              <a:buChar char="•"/>
            </a:pPr>
            <a:r>
              <a:rPr lang="en-US" altLang="zh-CN" sz="2000" b="1" dirty="0">
                <a:latin typeface="Consolas" panose="020B0609020204030204" pitchFamily="49" charset="0"/>
                <a:ea typeface="Microsoft YaHei" panose="020B0503020204020204" pitchFamily="34" charset="-122"/>
              </a:rPr>
              <a:t>&lt;h5&gt;</a:t>
            </a:r>
          </a:p>
          <a:p>
            <a:pPr marL="688975" lvl="1" indent="-231775">
              <a:buFont typeface="Arial" pitchFamily="34" charset="0"/>
              <a:buChar char="•"/>
            </a:pPr>
            <a:r>
              <a:rPr lang="en-US" altLang="zh-CN" sz="2000" b="1" dirty="0">
                <a:latin typeface="Consolas" panose="020B0609020204030204" pitchFamily="49" charset="0"/>
                <a:ea typeface="Microsoft YaHei" panose="020B0503020204020204" pitchFamily="34" charset="-122"/>
              </a:rPr>
              <a:t>&lt;h6&gt; </a:t>
            </a:r>
            <a:r>
              <a:rPr lang="zh-CN" altLang="en-US" sz="2000" b="1" dirty="0">
                <a:solidFill>
                  <a:srgbClr val="FF0000"/>
                </a:solidFill>
                <a:latin typeface="Consolas" panose="020B0609020204030204" pitchFamily="49" charset="0"/>
                <a:ea typeface="Microsoft YaHei" panose="020B0503020204020204" pitchFamily="34" charset="-122"/>
              </a:rPr>
              <a:t>最小</a:t>
            </a:r>
            <a:endParaRPr lang="en-US" altLang="zh-CN" sz="2000" b="1" dirty="0">
              <a:solidFill>
                <a:srgbClr val="FF0000"/>
              </a:solidFill>
              <a:latin typeface="Consolas" panose="020B0609020204030204" pitchFamily="49" charset="0"/>
              <a:ea typeface="Microsoft YaHei" panose="020B0503020204020204" pitchFamily="34" charset="-122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1188244"/>
            <a:ext cx="5464969" cy="506015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3124200"/>
            <a:ext cx="3421856" cy="347186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028469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497682"/>
          </a:xfrm>
          <a:prstGeom prst="rect">
            <a:avLst/>
          </a:prstGeom>
          <a:solidFill>
            <a:srgbClr val="FFCC00"/>
          </a:solidFill>
        </p:spPr>
        <p:txBody>
          <a:bodyPr wrap="square" rtlCol="0" anchor="ctr" anchorCtr="0">
            <a:noAutofit/>
          </a:bodyPr>
          <a:lstStyle/>
          <a:p>
            <a:pPr marL="117475"/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注解 </a:t>
            </a:r>
            <a:r>
              <a:rPr lang="en-US" altLang="zh-CN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A2: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52400" y="609600"/>
            <a:ext cx="883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Consolas" panose="020B0609020204030204" pitchFamily="49" charset="0"/>
                <a:ea typeface="Microsoft YaHei" panose="020B0503020204020204" pitchFamily="34" charset="-122"/>
              </a:rPr>
              <a:t>https://liawcv.github.io</a:t>
            </a:r>
            <a:endParaRPr lang="en-US" altLang="zh-CN" sz="3200" b="1" dirty="0">
              <a:solidFill>
                <a:srgbClr val="FF0000"/>
              </a:solidFill>
              <a:latin typeface="Consolas" panose="020B0609020204030204" pitchFamily="49" charset="0"/>
              <a:ea typeface="Microsoft YaHei" panose="020B0503020204020204" pitchFamily="34" charset="-122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1817DD-13A1-A904-38AE-DBF12D17B0A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761517"/>
            <a:ext cx="838200" cy="8382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25DCC56-E8DB-15BC-CE23-4021F7EC2F9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608160"/>
            <a:ext cx="838200" cy="8382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5963AD0-8751-EEE5-A3A8-5CB3B0A0A1E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3450447"/>
            <a:ext cx="838200" cy="8382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8C9A1EF-B7BA-93D8-9AC2-86869954A37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4297090"/>
            <a:ext cx="838200" cy="8382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3ACA9B0-AEBD-705C-F2FC-56107118F1A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5141279"/>
            <a:ext cx="838200" cy="8382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0114858-5991-2303-669E-90B84121475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978" y="1752600"/>
            <a:ext cx="838200" cy="8382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DD921F7-7646-3C91-654D-572FE8E5F5B2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978" y="2600525"/>
            <a:ext cx="838200" cy="8382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51B1494-D798-D08D-C87D-A28A5F0A25C3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978" y="3450447"/>
            <a:ext cx="838200" cy="8382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90788D53-22EB-62A8-15A9-81CA2F2DF25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978" y="4303887"/>
            <a:ext cx="838200" cy="8382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A676F592-7901-B08D-6527-9F5CC5E2354C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978" y="5142087"/>
            <a:ext cx="838200" cy="8382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68B80E09-DB4C-ABC4-08D8-85F049E40CCB}"/>
              </a:ext>
            </a:extLst>
          </p:cNvPr>
          <p:cNvSpPr txBox="1"/>
          <p:nvPr/>
        </p:nvSpPr>
        <p:spPr>
          <a:xfrm>
            <a:off x="1828800" y="1875510"/>
            <a:ext cx="2667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Consolas" panose="020B0609020204030204" pitchFamily="49" charset="0"/>
                <a:ea typeface="Microsoft YaHei" panose="020B0503020204020204" pitchFamily="34" charset="-122"/>
              </a:rPr>
              <a:t>bear.png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4B9E11E-9BF4-9B51-2CEC-00C6665A30D4}"/>
              </a:ext>
            </a:extLst>
          </p:cNvPr>
          <p:cNvSpPr txBox="1"/>
          <p:nvPr/>
        </p:nvSpPr>
        <p:spPr>
          <a:xfrm>
            <a:off x="1828800" y="2713710"/>
            <a:ext cx="2667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Consolas" panose="020B0609020204030204" pitchFamily="49" charset="0"/>
                <a:ea typeface="Microsoft YaHei" panose="020B0503020204020204" pitchFamily="34" charset="-122"/>
              </a:rPr>
              <a:t>cat.png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DD850BA-0B96-AD52-ADF2-F5B1A022559C}"/>
              </a:ext>
            </a:extLst>
          </p:cNvPr>
          <p:cNvSpPr txBox="1"/>
          <p:nvPr/>
        </p:nvSpPr>
        <p:spPr>
          <a:xfrm>
            <a:off x="1828800" y="3576351"/>
            <a:ext cx="2667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Consolas" panose="020B0609020204030204" pitchFamily="49" charset="0"/>
                <a:ea typeface="Microsoft YaHei" panose="020B0503020204020204" pitchFamily="34" charset="-122"/>
              </a:rPr>
              <a:t>cow.png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532D60A-F0FD-405A-2942-77A1793BF23F}"/>
              </a:ext>
            </a:extLst>
          </p:cNvPr>
          <p:cNvSpPr txBox="1"/>
          <p:nvPr/>
        </p:nvSpPr>
        <p:spPr>
          <a:xfrm>
            <a:off x="1828800" y="4442471"/>
            <a:ext cx="2667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Consolas" panose="020B0609020204030204" pitchFamily="49" charset="0"/>
                <a:ea typeface="Microsoft YaHei" panose="020B0503020204020204" pitchFamily="34" charset="-122"/>
              </a:rPr>
              <a:t>dog.png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56F8025-87CD-E3B1-9B10-9D6E4306E928}"/>
              </a:ext>
            </a:extLst>
          </p:cNvPr>
          <p:cNvSpPr txBox="1"/>
          <p:nvPr/>
        </p:nvSpPr>
        <p:spPr>
          <a:xfrm>
            <a:off x="1828800" y="5263095"/>
            <a:ext cx="2667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Consolas" panose="020B0609020204030204" pitchFamily="49" charset="0"/>
                <a:ea typeface="Microsoft YaHei" panose="020B0503020204020204" pitchFamily="34" charset="-122"/>
              </a:rPr>
              <a:t>lion.png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1048C4C-D48F-DFEF-45C6-0E11CA835484}"/>
              </a:ext>
            </a:extLst>
          </p:cNvPr>
          <p:cNvSpPr txBox="1"/>
          <p:nvPr/>
        </p:nvSpPr>
        <p:spPr>
          <a:xfrm>
            <a:off x="5340178" y="1843489"/>
            <a:ext cx="2667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altLang="zh-CN" sz="3200" b="1" dirty="0">
                <a:latin typeface="Consolas" panose="020B0609020204030204" pitchFamily="49" charset="0"/>
                <a:ea typeface="Microsoft YaHei" panose="020B0503020204020204" pitchFamily="34" charset="-122"/>
              </a:rPr>
              <a:t>m</a:t>
            </a:r>
            <a:r>
              <a:rPr lang="en-US" altLang="zh-CN" sz="3200" b="1" dirty="0">
                <a:latin typeface="Consolas" panose="020B0609020204030204" pitchFamily="49" charset="0"/>
                <a:ea typeface="Microsoft YaHei" panose="020B0503020204020204" pitchFamily="34" charset="-122"/>
              </a:rPr>
              <a:t>onkey.png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6377ED9-4303-8F2C-2D23-0911702D86D4}"/>
              </a:ext>
            </a:extLst>
          </p:cNvPr>
          <p:cNvSpPr txBox="1"/>
          <p:nvPr/>
        </p:nvSpPr>
        <p:spPr>
          <a:xfrm>
            <a:off x="5340178" y="2681689"/>
            <a:ext cx="2667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Consolas" panose="020B0609020204030204" pitchFamily="49" charset="0"/>
                <a:ea typeface="Microsoft YaHei" panose="020B0503020204020204" pitchFamily="34" charset="-122"/>
              </a:rPr>
              <a:t>owl.png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774955D-5F68-F5FF-3F18-507A8E63B348}"/>
              </a:ext>
            </a:extLst>
          </p:cNvPr>
          <p:cNvSpPr txBox="1"/>
          <p:nvPr/>
        </p:nvSpPr>
        <p:spPr>
          <a:xfrm>
            <a:off x="5340178" y="3544330"/>
            <a:ext cx="2667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Consolas" panose="020B0609020204030204" pitchFamily="49" charset="0"/>
                <a:ea typeface="Microsoft YaHei" panose="020B0503020204020204" pitchFamily="34" charset="-122"/>
              </a:rPr>
              <a:t>panda.png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B961175-C638-4ED3-587B-D9AB84D71053}"/>
              </a:ext>
            </a:extLst>
          </p:cNvPr>
          <p:cNvSpPr txBox="1"/>
          <p:nvPr/>
        </p:nvSpPr>
        <p:spPr>
          <a:xfrm>
            <a:off x="5340178" y="4410450"/>
            <a:ext cx="2667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Consolas" panose="020B0609020204030204" pitchFamily="49" charset="0"/>
                <a:ea typeface="Microsoft YaHei" panose="020B0503020204020204" pitchFamily="34" charset="-122"/>
              </a:rPr>
              <a:t>penguin.png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0E28C4F-E687-33F8-53BB-527644C89574}"/>
              </a:ext>
            </a:extLst>
          </p:cNvPr>
          <p:cNvSpPr txBox="1"/>
          <p:nvPr/>
        </p:nvSpPr>
        <p:spPr>
          <a:xfrm>
            <a:off x="5340178" y="5231074"/>
            <a:ext cx="2667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Consolas" panose="020B0609020204030204" pitchFamily="49" charset="0"/>
                <a:ea typeface="Microsoft YaHei" panose="020B0503020204020204" pitchFamily="34" charset="-122"/>
              </a:rPr>
              <a:t>tiger.png</a:t>
            </a:r>
          </a:p>
        </p:txBody>
      </p:sp>
    </p:spTree>
    <p:extLst>
      <p:ext uri="{BB962C8B-B14F-4D97-AF65-F5344CB8AC3E}">
        <p14:creationId xmlns:p14="http://schemas.microsoft.com/office/powerpoint/2010/main" val="1428237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497682"/>
          </a:xfrm>
          <a:prstGeom prst="rect">
            <a:avLst/>
          </a:prstGeom>
          <a:solidFill>
            <a:srgbClr val="FFCC00"/>
          </a:solidFill>
        </p:spPr>
        <p:txBody>
          <a:bodyPr wrap="square" rtlCol="0" anchor="ctr" anchorCtr="0">
            <a:noAutofit/>
          </a:bodyPr>
          <a:lstStyle/>
          <a:p>
            <a:pPr marL="117475"/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注解 </a:t>
            </a:r>
            <a:r>
              <a:rPr lang="en-US" altLang="zh-CN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A3: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52400" y="609600"/>
            <a:ext cx="88392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1775" indent="-231775">
              <a:buFont typeface="Arial" pitchFamily="34" charset="0"/>
              <a:buChar char="•"/>
            </a:pPr>
            <a:r>
              <a:rPr lang="en-MY" altLang="zh-CN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&lt;h1&gt;…&lt;h6&gt;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MY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= Heading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标题</a:t>
            </a:r>
            <a:endParaRPr lang="en-MY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31775" indent="-231775">
              <a:buFont typeface="Arial" pitchFamily="34" charset="0"/>
              <a:buChar char="•"/>
            </a:pPr>
            <a:r>
              <a:rPr lang="en-MY" altLang="zh-CN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&lt;p&gt;</a:t>
            </a:r>
            <a:r>
              <a:rPr lang="en-MY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= Paragraph 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段落</a:t>
            </a:r>
            <a:endParaRPr lang="en-MY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31775" indent="-231775">
              <a:buFont typeface="Arial" pitchFamily="34" charset="0"/>
              <a:buChar char="•"/>
            </a:pPr>
            <a:r>
              <a:rPr lang="en-MY" altLang="zh-CN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&lt;a&gt;</a:t>
            </a:r>
            <a:r>
              <a:rPr lang="en-MY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= Anchor / Hyperlink 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锚 </a:t>
            </a:r>
            <a:r>
              <a:rPr lang="en-MY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 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超链接</a:t>
            </a:r>
            <a:endParaRPr lang="en-MY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31775" indent="-231775">
              <a:buFont typeface="Arial" pitchFamily="34" charset="0"/>
              <a:buChar char="•"/>
            </a:pPr>
            <a:r>
              <a:rPr lang="en-MY" altLang="zh-CN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&lt;</a:t>
            </a:r>
            <a:r>
              <a:rPr lang="en-MY" altLang="zh-CN" sz="2000" b="1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br</a:t>
            </a:r>
            <a:r>
              <a:rPr lang="en-MY" altLang="zh-CN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&gt;</a:t>
            </a:r>
            <a:r>
              <a:rPr lang="en-MY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= Break 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断行</a:t>
            </a:r>
            <a:endParaRPr lang="en-MY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31775" indent="-231775">
              <a:buFont typeface="Arial" pitchFamily="34" charset="0"/>
              <a:buChar char="•"/>
            </a:pPr>
            <a:r>
              <a:rPr lang="en-MY" altLang="zh-CN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&lt;base&gt;</a:t>
            </a:r>
            <a:r>
              <a:rPr lang="en-MY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= Base 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Path</a:t>
            </a:r>
            <a:r>
              <a:rPr lang="en-MY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基路径</a:t>
            </a:r>
            <a:endParaRPr lang="en-MY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31775" indent="-231775">
              <a:buFont typeface="Arial" pitchFamily="34" charset="0"/>
              <a:buChar char="•"/>
            </a:pPr>
            <a:r>
              <a:rPr lang="en-MY" altLang="zh-CN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&lt;</a:t>
            </a:r>
            <a:r>
              <a:rPr lang="en-MY" altLang="zh-CN" sz="2000" b="1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img</a:t>
            </a:r>
            <a:r>
              <a:rPr lang="en-MY" altLang="zh-CN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&gt;</a:t>
            </a:r>
            <a:r>
              <a:rPr lang="en-MY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= Image 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图像</a:t>
            </a:r>
            <a:endParaRPr lang="en-MY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31775" indent="-231775">
              <a:buFont typeface="Arial" pitchFamily="34" charset="0"/>
              <a:buChar char="•"/>
            </a:pPr>
            <a:r>
              <a:rPr lang="en-MY" altLang="zh-CN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&lt;audio&gt;</a:t>
            </a:r>
            <a:r>
              <a:rPr lang="en-MY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= Audio 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音频</a:t>
            </a:r>
            <a:endParaRPr lang="en-MY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31775" indent="-231775">
              <a:buFont typeface="Arial" pitchFamily="34" charset="0"/>
              <a:buChar char="•"/>
            </a:pPr>
            <a:r>
              <a:rPr lang="en-MY" altLang="zh-CN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&lt;video&gt;</a:t>
            </a:r>
            <a:r>
              <a:rPr lang="en-MY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= Video 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视频</a:t>
            </a:r>
            <a:endParaRPr lang="en-US" altLang="zh-CN" sz="2000" b="1" dirty="0">
              <a:solidFill>
                <a:srgbClr val="FF0000"/>
              </a:solidFill>
              <a:latin typeface="Consolas" panose="020B0609020204030204" pitchFamily="49" charset="0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901014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990600"/>
          </a:xfrm>
          <a:prstGeom prst="rect">
            <a:avLst/>
          </a:prstGeom>
          <a:solidFill>
            <a:srgbClr val="FFCC00"/>
          </a:solidFill>
        </p:spPr>
        <p:txBody>
          <a:bodyPr wrap="square" rtlCol="0" anchor="ctr" anchorCtr="0">
            <a:noAutofit/>
          </a:bodyPr>
          <a:lstStyle/>
          <a:p>
            <a:pPr marL="1371600"/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层叠样式表</a:t>
            </a:r>
            <a:endParaRPr lang="en-US" altLang="zh-CN" sz="2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371600"/>
            <a:r>
              <a:rPr lang="en-US" altLang="zh-CN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CSS: Cascading Style Sheet</a:t>
            </a:r>
            <a:endParaRPr lang="en-US" sz="2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-76200"/>
            <a:ext cx="16383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(B)</a:t>
            </a:r>
            <a:endParaRPr lang="en-MY" sz="60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A458F1-AA42-BF9F-2950-DBD11BB9EFE9}"/>
              </a:ext>
            </a:extLst>
          </p:cNvPr>
          <p:cNvSpPr txBox="1"/>
          <p:nvPr/>
        </p:nvSpPr>
        <p:spPr>
          <a:xfrm>
            <a:off x="3040361" y="2245002"/>
            <a:ext cx="2819400" cy="830997"/>
          </a:xfrm>
          <a:prstGeom prst="rect">
            <a:avLst/>
          </a:prstGeom>
          <a:solidFill>
            <a:srgbClr val="92D050"/>
          </a:solidFill>
          <a:ln w="19050"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网页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Web Page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343C52-4C1B-FBAF-C5A1-49844D644245}"/>
              </a:ext>
            </a:extLst>
          </p:cNvPr>
          <p:cNvSpPr txBox="1"/>
          <p:nvPr/>
        </p:nvSpPr>
        <p:spPr>
          <a:xfrm>
            <a:off x="899123" y="4289388"/>
            <a:ext cx="2126055" cy="4616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HTML</a:t>
            </a:r>
            <a:endParaRPr lang="en-US" sz="2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F854D1-769B-37B5-A132-9DF221FB04C3}"/>
              </a:ext>
            </a:extLst>
          </p:cNvPr>
          <p:cNvSpPr txBox="1"/>
          <p:nvPr/>
        </p:nvSpPr>
        <p:spPr>
          <a:xfrm>
            <a:off x="3387034" y="4289385"/>
            <a:ext cx="2126055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CSS</a:t>
            </a:r>
            <a:endParaRPr lang="en-US" sz="2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390D03-CEA4-7C9A-3A5A-545BB22B189C}"/>
              </a:ext>
            </a:extLst>
          </p:cNvPr>
          <p:cNvSpPr txBox="1"/>
          <p:nvPr/>
        </p:nvSpPr>
        <p:spPr>
          <a:xfrm>
            <a:off x="5874945" y="4283401"/>
            <a:ext cx="2126055" cy="4616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JS</a:t>
            </a:r>
            <a:endParaRPr lang="en-US" sz="2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82DAE85-7355-B5E8-A414-B9CA9FEAB47F}"/>
              </a:ext>
            </a:extLst>
          </p:cNvPr>
          <p:cNvCxnSpPr>
            <a:stCxn id="2" idx="2"/>
            <a:endCxn id="7" idx="0"/>
          </p:cNvCxnSpPr>
          <p:nvPr/>
        </p:nvCxnSpPr>
        <p:spPr>
          <a:xfrm>
            <a:off x="4450061" y="3075999"/>
            <a:ext cx="1" cy="121338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18">
            <a:extLst>
              <a:ext uri="{FF2B5EF4-FFF2-40B4-BE49-F238E27FC236}">
                <a16:creationId xmlns:a16="http://schemas.microsoft.com/office/drawing/2014/main" id="{9692E889-7822-055C-E36B-DCBCB1CE4249}"/>
              </a:ext>
            </a:extLst>
          </p:cNvPr>
          <p:cNvCxnSpPr>
            <a:stCxn id="6" idx="0"/>
            <a:endCxn id="8" idx="0"/>
          </p:cNvCxnSpPr>
          <p:nvPr/>
        </p:nvCxnSpPr>
        <p:spPr>
          <a:xfrm rot="5400000" flipH="1" flipV="1">
            <a:off x="4447069" y="1798484"/>
            <a:ext cx="5987" cy="4975822"/>
          </a:xfrm>
          <a:prstGeom prst="bentConnector3">
            <a:avLst>
              <a:gd name="adj1" fmla="val 10006848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266AF5D-60E6-1BC7-E6D3-2DD9002051DE}"/>
              </a:ext>
            </a:extLst>
          </p:cNvPr>
          <p:cNvSpPr txBox="1"/>
          <p:nvPr/>
        </p:nvSpPr>
        <p:spPr>
          <a:xfrm>
            <a:off x="1962151" y="1295400"/>
            <a:ext cx="49758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网页的三个基本技术</a:t>
            </a: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The</a:t>
            </a:r>
            <a:r>
              <a:rPr lang="en-MY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3 basic technologies for web page</a:t>
            </a:r>
            <a:endParaRPr lang="en-MY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2C9D582-6F1A-7393-1FC5-A1FBCF00E110}"/>
              </a:ext>
            </a:extLst>
          </p:cNvPr>
          <p:cNvSpPr txBox="1"/>
          <p:nvPr/>
        </p:nvSpPr>
        <p:spPr>
          <a:xfrm>
            <a:off x="899123" y="4916269"/>
            <a:ext cx="21260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网页结构</a:t>
            </a:r>
            <a:endParaRPr lang="en-MY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Structure + C</a:t>
            </a:r>
            <a:r>
              <a:rPr 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ontent</a:t>
            </a:r>
            <a:endParaRPr lang="en-MY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AAD8CA-54D1-F5E2-21D4-7D3871B5E2E1}"/>
              </a:ext>
            </a:extLst>
          </p:cNvPr>
          <p:cNvSpPr txBox="1"/>
          <p:nvPr/>
        </p:nvSpPr>
        <p:spPr>
          <a:xfrm>
            <a:off x="3387033" y="4916269"/>
            <a:ext cx="21260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网页外观</a:t>
            </a:r>
            <a:endParaRPr lang="en-MY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en-MY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Style + Appearance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F041B65-BE49-B0F1-76AF-45EA9735D6FD}"/>
              </a:ext>
            </a:extLst>
          </p:cNvPr>
          <p:cNvSpPr txBox="1"/>
          <p:nvPr/>
        </p:nvSpPr>
        <p:spPr>
          <a:xfrm>
            <a:off x="5874944" y="4916269"/>
            <a:ext cx="2126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程序逻辑</a:t>
            </a:r>
            <a:endParaRPr lang="en-MY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en-MY" sz="16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Behavior</a:t>
            </a:r>
            <a:r>
              <a:rPr lang="en-MY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+ Logic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DF53E88-4F57-B5B4-DBE9-05ADF50B662B}"/>
              </a:ext>
            </a:extLst>
          </p:cNvPr>
          <p:cNvSpPr/>
          <p:nvPr/>
        </p:nvSpPr>
        <p:spPr>
          <a:xfrm>
            <a:off x="3200400" y="4114800"/>
            <a:ext cx="2514600" cy="155199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0650481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990600"/>
          </a:xfrm>
          <a:prstGeom prst="rect">
            <a:avLst/>
          </a:prstGeom>
          <a:solidFill>
            <a:srgbClr val="FFCC00"/>
          </a:solidFill>
        </p:spPr>
        <p:txBody>
          <a:bodyPr wrap="square" rtlCol="0" anchor="ctr" anchorCtr="0">
            <a:noAutofit/>
          </a:bodyPr>
          <a:lstStyle/>
          <a:p>
            <a:pPr marL="1371600"/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层叠样式表</a:t>
            </a:r>
            <a:endParaRPr lang="en-US" altLang="zh-CN" sz="2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371600"/>
            <a:r>
              <a:rPr lang="en-US" altLang="zh-CN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CSS: Cascading Style Sheet</a:t>
            </a:r>
            <a:endParaRPr lang="en-US" sz="2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52400" y="1143000"/>
            <a:ext cx="8839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1775" indent="-231775">
              <a:buFont typeface="Arial" pitchFamily="34" charset="0"/>
              <a:buChar char="•"/>
            </a:pP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控制网页的</a:t>
            </a:r>
            <a:r>
              <a:rPr lang="zh-CN" altLang="en-US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外观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，比如：</a:t>
            </a: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688975" lvl="1" indent="-231775">
              <a:buFont typeface="Arial" pitchFamily="34" charset="0"/>
              <a:buChar char="•"/>
            </a:pP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Font 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字体</a:t>
            </a: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688975" lvl="1" indent="-231775">
              <a:buFont typeface="Arial" pitchFamily="34" charset="0"/>
              <a:buChar char="•"/>
            </a:pP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Color 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字体色调</a:t>
            </a: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688975" lvl="1" indent="-231775">
              <a:buFont typeface="Arial" pitchFamily="34" charset="0"/>
              <a:buChar char="•"/>
            </a:pP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Background color 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背景色调</a:t>
            </a: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688975" lvl="1" indent="-231775">
              <a:buFont typeface="Arial" pitchFamily="34" charset="0"/>
              <a:buChar char="•"/>
            </a:pP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等等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…</a:t>
            </a:r>
          </a:p>
          <a:p>
            <a:pPr marL="688975" lvl="1" indent="-231775">
              <a:buFont typeface="Arial" pitchFamily="34" charset="0"/>
              <a:buChar char="•"/>
            </a:pP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31775" indent="-231775">
              <a:buFont typeface="Arial" pitchFamily="34" charset="0"/>
              <a:buChar char="•"/>
            </a:pP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支持基本的：</a:t>
            </a: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688975" lvl="1" indent="-231775">
              <a:buFont typeface="Arial" pitchFamily="34" charset="0"/>
              <a:buChar char="•"/>
            </a:pPr>
            <a:r>
              <a:rPr lang="zh-CN" altLang="en-US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过渡效果 </a:t>
            </a:r>
            <a:r>
              <a:rPr lang="en-US" altLang="zh-CN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transition</a:t>
            </a: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688975" lvl="1" indent="-231775">
              <a:buFont typeface="Arial" pitchFamily="34" charset="0"/>
              <a:buChar char="•"/>
            </a:pPr>
            <a:r>
              <a:rPr lang="zh-CN" altLang="en-US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动画效果 </a:t>
            </a:r>
            <a:r>
              <a:rPr lang="en-US" altLang="zh-CN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animation</a:t>
            </a: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-76200"/>
            <a:ext cx="16383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(B)</a:t>
            </a:r>
            <a:endParaRPr lang="en-MY" sz="60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9751A2-163A-4228-B44D-AA9B0A3921D8}"/>
              </a:ext>
            </a:extLst>
          </p:cNvPr>
          <p:cNvSpPr txBox="1"/>
          <p:nvPr/>
        </p:nvSpPr>
        <p:spPr>
          <a:xfrm>
            <a:off x="3352800" y="990600"/>
            <a:ext cx="579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MY" sz="36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Style + Appearance</a:t>
            </a:r>
          </a:p>
        </p:txBody>
      </p:sp>
    </p:spTree>
    <p:extLst>
      <p:ext uri="{BB962C8B-B14F-4D97-AF65-F5344CB8AC3E}">
        <p14:creationId xmlns:p14="http://schemas.microsoft.com/office/powerpoint/2010/main" val="24951633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094" b="17927"/>
          <a:stretch/>
        </p:blipFill>
        <p:spPr>
          <a:xfrm>
            <a:off x="457200" y="2593776"/>
            <a:ext cx="8305800" cy="227757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0" y="0"/>
            <a:ext cx="9144000" cy="990600"/>
          </a:xfrm>
          <a:prstGeom prst="rect">
            <a:avLst/>
          </a:prstGeom>
          <a:solidFill>
            <a:srgbClr val="FFCC00"/>
          </a:solidFill>
        </p:spPr>
        <p:txBody>
          <a:bodyPr wrap="square" rtlCol="0" anchor="ctr" anchorCtr="0">
            <a:noAutofit/>
          </a:bodyPr>
          <a:lstStyle/>
          <a:p>
            <a:pPr marL="1371600"/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层叠样式表</a:t>
            </a:r>
            <a:endParaRPr lang="en-US" altLang="zh-CN" sz="2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371600"/>
            <a:r>
              <a:rPr lang="en-US" altLang="zh-CN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CSS: Cascading Style Sheet</a:t>
            </a:r>
            <a:endParaRPr lang="en-US" sz="2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52400" y="1143000"/>
            <a:ext cx="883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1775" indent="-231775">
              <a:buFont typeface="Arial" pitchFamily="34" charset="0"/>
              <a:buChar char="•"/>
            </a:pP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列：</a:t>
            </a:r>
            <a:endParaRPr lang="en-US" altLang="zh-CN" sz="2000" b="1" dirty="0">
              <a:latin typeface="Consolas" panose="020B0609020204030204" pitchFamily="49" charset="0"/>
              <a:ea typeface="Microsoft YaHei" panose="020B0503020204020204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14600" y="2286000"/>
            <a:ext cx="2057400" cy="4001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选择器 </a:t>
            </a:r>
            <a:r>
              <a:rPr lang="en-US" altLang="zh-CN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selector</a:t>
            </a:r>
            <a:endParaRPr lang="en-US" sz="20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05200" y="4595124"/>
            <a:ext cx="1960264" cy="4001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属性 </a:t>
            </a:r>
            <a:r>
              <a:rPr lang="en-US" altLang="zh-CN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property</a:t>
            </a:r>
            <a:endParaRPr lang="en-US" sz="20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781800" y="4595124"/>
            <a:ext cx="1256405" cy="4001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值 </a:t>
            </a:r>
            <a:r>
              <a:rPr lang="en-US" altLang="zh-CN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value</a:t>
            </a:r>
            <a:endParaRPr lang="en-US" sz="20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2514600" y="2686110"/>
            <a:ext cx="228600" cy="289704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3" idx="0"/>
          </p:cNvCxnSpPr>
          <p:nvPr/>
        </p:nvCxnSpPr>
        <p:spPr>
          <a:xfrm flipH="1" flipV="1">
            <a:off x="4303414" y="4203974"/>
            <a:ext cx="181918" cy="39115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7255269" y="4203974"/>
            <a:ext cx="181918" cy="39115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64783" y="1143000"/>
            <a:ext cx="2540417" cy="707886"/>
          </a:xfrm>
          <a:prstGeom prst="rect">
            <a:avLst/>
          </a:prstGeom>
          <a:solidFill>
            <a:srgbClr val="92D050"/>
          </a:solidFill>
          <a:ln w="19050"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为整体网页内容设定</a:t>
            </a:r>
            <a:r>
              <a:rPr lang="zh-CN" altLang="en-US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字体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和</a:t>
            </a:r>
            <a:r>
              <a:rPr lang="zh-CN" altLang="en-US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背景色调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0" y="-76200"/>
            <a:ext cx="16383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(B)</a:t>
            </a:r>
            <a:endParaRPr lang="en-MY" sz="60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597875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495550"/>
            <a:ext cx="9153525" cy="1866900"/>
          </a:xfrm>
          <a:solidFill>
            <a:srgbClr val="FFCC00"/>
          </a:solidFill>
        </p:spPr>
        <p:txBody>
          <a:bodyPr>
            <a:noAutofit/>
          </a:bodyPr>
          <a:lstStyle/>
          <a:p>
            <a:r>
              <a:rPr lang="en-US" altLang="zh-CN" sz="4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CSS</a:t>
            </a:r>
            <a:r>
              <a:rPr lang="zh-CN" altLang="en-US" sz="4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：实践时间</a:t>
            </a:r>
            <a:endParaRPr lang="en-MY" sz="2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362450"/>
            <a:ext cx="9144000" cy="2495550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Practical Time</a:t>
            </a:r>
            <a:endParaRPr lang="en-MY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4098" name="Picture 2" descr="http://www.tarc.edu.my/files/focs/slide/7D311104-3130-4D1B-8998-44791A3C348C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48319" y="158210"/>
            <a:ext cx="2847362" cy="189919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4100" name="Picture 4" descr="http://www.tarc.edu.my/files/focs/slide/2B99BAE5-4543-4FE2-8AAA-94C875CB6AD8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72200" y="158210"/>
            <a:ext cx="2847362" cy="189919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9" name="Picture 2" descr="Image result for Premier Digital Tech University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8601" y="1488621"/>
            <a:ext cx="1828799" cy="568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tarc log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1926" y="152400"/>
            <a:ext cx="2809874" cy="1208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94554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497682"/>
          </a:xfrm>
          <a:prstGeom prst="rect">
            <a:avLst/>
          </a:prstGeom>
          <a:solidFill>
            <a:srgbClr val="FFCC00"/>
          </a:solidFill>
        </p:spPr>
        <p:txBody>
          <a:bodyPr wrap="square" rtlCol="0" anchor="ctr" anchorCtr="0">
            <a:noAutofit/>
          </a:bodyPr>
          <a:lstStyle/>
          <a:p>
            <a:pPr marL="117475"/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注解 </a:t>
            </a:r>
            <a:r>
              <a:rPr lang="en-US" altLang="zh-CN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B1: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52400" y="609600"/>
            <a:ext cx="88392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1775" indent="-231775">
              <a:buFont typeface="Arial" pitchFamily="34" charset="0"/>
              <a:buChar char="•"/>
            </a:pP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电脑作业系统 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operating system </a:t>
            </a:r>
            <a:r>
              <a:rPr lang="zh-CN" altLang="en-US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支持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的字体均可被使用。</a:t>
            </a: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31775" indent="-231775">
              <a:buFont typeface="Arial" pitchFamily="34" charset="0"/>
              <a:buChar char="•"/>
            </a:pP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31775" indent="-231775">
              <a:buFont typeface="Arial" pitchFamily="34" charset="0"/>
              <a:buChar char="•"/>
            </a:pP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一些比较</a:t>
            </a:r>
            <a:r>
              <a:rPr lang="zh-CN" altLang="en-US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正式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的字体：</a:t>
            </a: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688975" lvl="1" indent="-231775">
              <a:buFont typeface="Arial" pitchFamily="34" charset="0"/>
              <a:buChar char="•"/>
            </a:pPr>
            <a:r>
              <a:rPr lang="en-US" altLang="zh-CN" sz="2000" b="1" dirty="0">
                <a:latin typeface="Consolas" panose="020B0609020204030204" pitchFamily="49" charset="0"/>
                <a:ea typeface="Microsoft YaHei" panose="020B0503020204020204" pitchFamily="34" charset="-122"/>
              </a:rPr>
              <a:t>font-family: </a:t>
            </a:r>
            <a:r>
              <a:rPr lang="en-US" altLang="zh-CN" sz="2000" b="1" dirty="0">
                <a:solidFill>
                  <a:srgbClr val="FF0000"/>
                </a:solidFill>
                <a:latin typeface="Consolas" panose="020B0609020204030204" pitchFamily="49" charset="0"/>
                <a:ea typeface="Microsoft YaHei" panose="020B0503020204020204" pitchFamily="34" charset="-122"/>
              </a:rPr>
              <a:t>Calibri</a:t>
            </a:r>
            <a:r>
              <a:rPr lang="en-US" altLang="zh-CN" sz="2000" b="1" dirty="0">
                <a:latin typeface="Consolas" panose="020B0609020204030204" pitchFamily="49" charset="0"/>
                <a:ea typeface="Microsoft YaHei" panose="020B0503020204020204" pitchFamily="34" charset="-122"/>
              </a:rPr>
              <a:t>;</a:t>
            </a:r>
          </a:p>
          <a:p>
            <a:pPr marL="688975" lvl="1" indent="-231775">
              <a:buFont typeface="Arial" pitchFamily="34" charset="0"/>
              <a:buChar char="•"/>
            </a:pPr>
            <a:r>
              <a:rPr lang="en-US" altLang="zh-CN" sz="2000" b="1" dirty="0">
                <a:latin typeface="Consolas" panose="020B0609020204030204" pitchFamily="49" charset="0"/>
                <a:ea typeface="Microsoft YaHei" panose="020B0503020204020204" pitchFamily="34" charset="-122"/>
              </a:rPr>
              <a:t>font-family: </a:t>
            </a:r>
            <a:r>
              <a:rPr lang="en-US" altLang="zh-CN" sz="2000" b="1" dirty="0">
                <a:solidFill>
                  <a:srgbClr val="FF0000"/>
                </a:solidFill>
                <a:latin typeface="Consolas" panose="020B0609020204030204" pitchFamily="49" charset="0"/>
                <a:ea typeface="Microsoft YaHei" panose="020B0503020204020204" pitchFamily="34" charset="-122"/>
              </a:rPr>
              <a:t>Cambria</a:t>
            </a:r>
            <a:r>
              <a:rPr lang="en-US" altLang="zh-CN" sz="2000" b="1" dirty="0">
                <a:latin typeface="Consolas" panose="020B0609020204030204" pitchFamily="49" charset="0"/>
                <a:ea typeface="Microsoft YaHei" panose="020B0503020204020204" pitchFamily="34" charset="-122"/>
              </a:rPr>
              <a:t>;</a:t>
            </a:r>
          </a:p>
          <a:p>
            <a:pPr marL="688975" lvl="1" indent="-231775">
              <a:buFont typeface="Arial" pitchFamily="34" charset="0"/>
              <a:buChar char="•"/>
            </a:pPr>
            <a:r>
              <a:rPr lang="en-US" altLang="zh-CN" sz="2000" b="1" dirty="0">
                <a:latin typeface="Consolas" panose="020B0609020204030204" pitchFamily="49" charset="0"/>
                <a:ea typeface="Microsoft YaHei" panose="020B0503020204020204" pitchFamily="34" charset="-122"/>
              </a:rPr>
              <a:t>font-family: </a:t>
            </a:r>
            <a:r>
              <a:rPr lang="en-US" altLang="zh-CN" sz="2000" b="1" dirty="0">
                <a:solidFill>
                  <a:srgbClr val="FF0000"/>
                </a:solidFill>
                <a:latin typeface="Consolas" panose="020B0609020204030204" pitchFamily="49" charset="0"/>
                <a:ea typeface="Microsoft YaHei" panose="020B0503020204020204" pitchFamily="34" charset="-122"/>
              </a:rPr>
              <a:t>Arial</a:t>
            </a:r>
            <a:r>
              <a:rPr lang="en-US" altLang="zh-CN" sz="2000" b="1" dirty="0">
                <a:latin typeface="Consolas" panose="020B0609020204030204" pitchFamily="49" charset="0"/>
                <a:ea typeface="Microsoft YaHei" panose="020B0503020204020204" pitchFamily="34" charset="-122"/>
              </a:rPr>
              <a:t>;</a:t>
            </a:r>
          </a:p>
          <a:p>
            <a:pPr marL="688975" lvl="1" indent="-231775">
              <a:buFont typeface="Arial" pitchFamily="34" charset="0"/>
              <a:buChar char="•"/>
            </a:pPr>
            <a:r>
              <a:rPr lang="en-US" altLang="zh-CN" sz="2000" b="1" dirty="0">
                <a:latin typeface="Consolas" panose="020B0609020204030204" pitchFamily="49" charset="0"/>
                <a:ea typeface="Microsoft YaHei" panose="020B0503020204020204" pitchFamily="34" charset="-122"/>
              </a:rPr>
              <a:t>font-family: </a:t>
            </a:r>
            <a:r>
              <a:rPr lang="en-US" altLang="zh-CN" sz="2000" b="1" dirty="0">
                <a:solidFill>
                  <a:srgbClr val="FF0000"/>
                </a:solidFill>
                <a:latin typeface="Consolas" panose="020B0609020204030204" pitchFamily="49" charset="0"/>
                <a:ea typeface="Microsoft YaHei" panose="020B0503020204020204" pitchFamily="34" charset="-122"/>
              </a:rPr>
              <a:t>Tahoma</a:t>
            </a:r>
            <a:r>
              <a:rPr lang="en-US" altLang="zh-CN" sz="2000" b="1" dirty="0">
                <a:latin typeface="Consolas" panose="020B0609020204030204" pitchFamily="49" charset="0"/>
                <a:ea typeface="Microsoft YaHei" panose="020B0503020204020204" pitchFamily="34" charset="-122"/>
              </a:rPr>
              <a:t>;</a:t>
            </a:r>
          </a:p>
          <a:p>
            <a:pPr marL="688975" lvl="1" indent="-231775">
              <a:buFont typeface="Arial" pitchFamily="34" charset="0"/>
              <a:buChar char="•"/>
            </a:pPr>
            <a:r>
              <a:rPr lang="en-US" altLang="zh-CN" sz="2000" b="1" dirty="0">
                <a:latin typeface="Consolas" panose="020B0609020204030204" pitchFamily="49" charset="0"/>
                <a:ea typeface="Microsoft YaHei" panose="020B0503020204020204" pitchFamily="34" charset="-122"/>
              </a:rPr>
              <a:t>font-family: </a:t>
            </a:r>
            <a:r>
              <a:rPr lang="en-US" altLang="zh-CN" sz="2000" b="1" dirty="0">
                <a:solidFill>
                  <a:srgbClr val="FF0000"/>
                </a:solidFill>
                <a:latin typeface="Consolas" panose="020B0609020204030204" pitchFamily="49" charset="0"/>
                <a:ea typeface="Microsoft YaHei" panose="020B0503020204020204" pitchFamily="34" charset="-122"/>
              </a:rPr>
              <a:t>Verdana</a:t>
            </a:r>
            <a:r>
              <a:rPr lang="en-US" altLang="zh-CN" sz="2000" b="1" dirty="0">
                <a:latin typeface="Consolas" panose="020B0609020204030204" pitchFamily="49" charset="0"/>
                <a:ea typeface="Microsoft YaHei" panose="020B0503020204020204" pitchFamily="34" charset="-122"/>
              </a:rPr>
              <a:t>;</a:t>
            </a:r>
          </a:p>
          <a:p>
            <a:pPr marL="688975" lvl="1" indent="-231775">
              <a:buFont typeface="Arial" pitchFamily="34" charset="0"/>
              <a:buChar char="•"/>
            </a:pPr>
            <a:endParaRPr lang="en-US" altLang="zh-CN" sz="2000" b="1" dirty="0">
              <a:latin typeface="Consolas" panose="020B0609020204030204" pitchFamily="49" charset="0"/>
              <a:ea typeface="Microsoft YaHei" panose="020B0503020204020204" pitchFamily="34" charset="-122"/>
            </a:endParaRPr>
          </a:p>
          <a:p>
            <a:pPr marL="231775" indent="-231775">
              <a:buFont typeface="Arial" pitchFamily="34" charset="0"/>
              <a:buChar char="•"/>
            </a:pPr>
            <a:r>
              <a:rPr lang="zh-CN" altLang="en-US" sz="2000" dirty="0">
                <a:latin typeface="Consolas" panose="020B0609020204030204" pitchFamily="49" charset="0"/>
                <a:ea typeface="Microsoft YaHei" panose="020B0503020204020204" pitchFamily="34" charset="-122"/>
              </a:rPr>
              <a:t>一些比较</a:t>
            </a:r>
            <a:r>
              <a:rPr lang="zh-CN" altLang="en-US" sz="2000" b="1" dirty="0">
                <a:latin typeface="Consolas" panose="020B0609020204030204" pitchFamily="49" charset="0"/>
                <a:ea typeface="Microsoft YaHei" panose="020B0503020204020204" pitchFamily="34" charset="-122"/>
              </a:rPr>
              <a:t>特别</a:t>
            </a:r>
            <a:r>
              <a:rPr lang="zh-CN" altLang="en-US" sz="2000" dirty="0">
                <a:latin typeface="Consolas" panose="020B0609020204030204" pitchFamily="49" charset="0"/>
                <a:ea typeface="Microsoft YaHei" panose="020B0503020204020204" pitchFamily="34" charset="-122"/>
              </a:rPr>
              <a:t>的字体：</a:t>
            </a:r>
            <a:endParaRPr lang="en-US" altLang="zh-CN" sz="2000" dirty="0">
              <a:latin typeface="Consolas" panose="020B0609020204030204" pitchFamily="49" charset="0"/>
              <a:ea typeface="Microsoft YaHei" panose="020B0503020204020204" pitchFamily="34" charset="-122"/>
            </a:endParaRPr>
          </a:p>
          <a:p>
            <a:pPr marL="688975" lvl="1" indent="-231775">
              <a:buFont typeface="Arial" pitchFamily="34" charset="0"/>
              <a:buChar char="•"/>
            </a:pPr>
            <a:r>
              <a:rPr lang="en-US" altLang="zh-CN" sz="2000" b="1" dirty="0">
                <a:latin typeface="Consolas" panose="020B0609020204030204" pitchFamily="49" charset="0"/>
                <a:ea typeface="Microsoft YaHei" panose="020B0503020204020204" pitchFamily="34" charset="-122"/>
              </a:rPr>
              <a:t>font-family: </a:t>
            </a:r>
            <a:r>
              <a:rPr lang="en-US" altLang="zh-CN" sz="2000" b="1" dirty="0">
                <a:solidFill>
                  <a:srgbClr val="FF0000"/>
                </a:solidFill>
                <a:latin typeface="Consolas" panose="020B0609020204030204" pitchFamily="49" charset="0"/>
                <a:ea typeface="Microsoft YaHei" panose="020B0503020204020204" pitchFamily="34" charset="-122"/>
              </a:rPr>
              <a:t>Algerian</a:t>
            </a:r>
            <a:r>
              <a:rPr lang="en-US" altLang="zh-CN" sz="2000" b="1" dirty="0">
                <a:latin typeface="Consolas" panose="020B0609020204030204" pitchFamily="49" charset="0"/>
                <a:ea typeface="Microsoft YaHei" panose="020B0503020204020204" pitchFamily="34" charset="-122"/>
              </a:rPr>
              <a:t>;</a:t>
            </a:r>
          </a:p>
          <a:p>
            <a:pPr marL="688975" lvl="1" indent="-231775">
              <a:buFont typeface="Arial" pitchFamily="34" charset="0"/>
              <a:buChar char="•"/>
            </a:pPr>
            <a:r>
              <a:rPr lang="en-US" altLang="zh-CN" sz="2000" b="1" dirty="0">
                <a:latin typeface="Consolas" panose="020B0609020204030204" pitchFamily="49" charset="0"/>
                <a:ea typeface="Microsoft YaHei" panose="020B0503020204020204" pitchFamily="34" charset="-122"/>
              </a:rPr>
              <a:t>font-family: </a:t>
            </a:r>
            <a:r>
              <a:rPr lang="en-US" altLang="zh-CN" sz="2000" b="1" dirty="0">
                <a:solidFill>
                  <a:srgbClr val="FF0000"/>
                </a:solidFill>
                <a:latin typeface="Consolas" panose="020B0609020204030204" pitchFamily="49" charset="0"/>
                <a:ea typeface="Microsoft YaHei" panose="020B0503020204020204" pitchFamily="34" charset="-122"/>
              </a:rPr>
              <a:t>Broadway</a:t>
            </a:r>
            <a:r>
              <a:rPr lang="en-US" altLang="zh-CN" sz="2000" b="1" dirty="0">
                <a:latin typeface="Consolas" panose="020B0609020204030204" pitchFamily="49" charset="0"/>
                <a:ea typeface="Microsoft YaHei" panose="020B0503020204020204" pitchFamily="34" charset="-122"/>
              </a:rPr>
              <a:t>;</a:t>
            </a:r>
          </a:p>
          <a:p>
            <a:pPr marL="688975" lvl="1" indent="-231775">
              <a:buFont typeface="Arial" pitchFamily="34" charset="0"/>
              <a:buChar char="•"/>
            </a:pPr>
            <a:r>
              <a:rPr lang="en-US" altLang="zh-CN" sz="2000" b="1" dirty="0">
                <a:latin typeface="Consolas" panose="020B0609020204030204" pitchFamily="49" charset="0"/>
                <a:ea typeface="Microsoft YaHei" panose="020B0503020204020204" pitchFamily="34" charset="-122"/>
              </a:rPr>
              <a:t>font-family: </a:t>
            </a:r>
            <a:r>
              <a:rPr lang="en-US" altLang="zh-CN" sz="2000" b="1" dirty="0">
                <a:solidFill>
                  <a:srgbClr val="FF0000"/>
                </a:solidFill>
                <a:latin typeface="Consolas" panose="020B0609020204030204" pitchFamily="49" charset="0"/>
                <a:ea typeface="Microsoft YaHei" panose="020B0503020204020204" pitchFamily="34" charset="-122"/>
              </a:rPr>
              <a:t>Comic Sans MS</a:t>
            </a:r>
            <a:r>
              <a:rPr lang="en-US" altLang="zh-CN" sz="2000" b="1" dirty="0">
                <a:latin typeface="Consolas" panose="020B0609020204030204" pitchFamily="49" charset="0"/>
                <a:ea typeface="Microsoft YaHei" panose="020B0503020204020204" pitchFamily="34" charset="-122"/>
              </a:rPr>
              <a:t>;</a:t>
            </a:r>
          </a:p>
          <a:p>
            <a:pPr marL="688975" lvl="1" indent="-231775">
              <a:buFont typeface="Arial" pitchFamily="34" charset="0"/>
              <a:buChar char="•"/>
            </a:pPr>
            <a:r>
              <a:rPr lang="en-US" altLang="zh-CN" sz="2000" b="1" dirty="0">
                <a:latin typeface="Consolas" panose="020B0609020204030204" pitchFamily="49" charset="0"/>
                <a:ea typeface="Microsoft YaHei" panose="020B0503020204020204" pitchFamily="34" charset="-122"/>
              </a:rPr>
              <a:t>font-family: </a:t>
            </a:r>
            <a:r>
              <a:rPr lang="en-US" altLang="zh-CN" sz="2000" b="1" dirty="0">
                <a:solidFill>
                  <a:srgbClr val="FF0000"/>
                </a:solidFill>
                <a:latin typeface="Consolas" panose="020B0609020204030204" pitchFamily="49" charset="0"/>
                <a:ea typeface="Microsoft YaHei" panose="020B0503020204020204" pitchFamily="34" charset="-122"/>
              </a:rPr>
              <a:t>Jokerman</a:t>
            </a:r>
            <a:r>
              <a:rPr lang="en-US" altLang="zh-CN" sz="2000" b="1" dirty="0">
                <a:latin typeface="Consolas" panose="020B0609020204030204" pitchFamily="49" charset="0"/>
                <a:ea typeface="Microsoft YaHei" panose="020B0503020204020204" pitchFamily="34" charset="-122"/>
              </a:rPr>
              <a:t>;</a:t>
            </a:r>
          </a:p>
          <a:p>
            <a:pPr marL="688975" lvl="1" indent="-231775">
              <a:buFont typeface="Arial" pitchFamily="34" charset="0"/>
              <a:buChar char="•"/>
            </a:pPr>
            <a:r>
              <a:rPr lang="en-US" altLang="zh-CN" sz="2000" b="1" dirty="0">
                <a:latin typeface="Consolas" panose="020B0609020204030204" pitchFamily="49" charset="0"/>
                <a:ea typeface="Microsoft YaHei" panose="020B0503020204020204" pitchFamily="34" charset="-122"/>
              </a:rPr>
              <a:t>font-family: </a:t>
            </a:r>
            <a:r>
              <a:rPr lang="en-US" altLang="zh-CN" sz="2000" b="1" dirty="0">
                <a:solidFill>
                  <a:srgbClr val="FF0000"/>
                </a:solidFill>
                <a:latin typeface="Consolas" panose="020B0609020204030204" pitchFamily="49" charset="0"/>
                <a:ea typeface="Microsoft YaHei" panose="020B0503020204020204" pitchFamily="34" charset="-122"/>
              </a:rPr>
              <a:t>Kristen ITC</a:t>
            </a:r>
            <a:r>
              <a:rPr lang="en-US" altLang="zh-CN" sz="2000" b="1" dirty="0">
                <a:latin typeface="Consolas" panose="020B0609020204030204" pitchFamily="49" charset="0"/>
                <a:ea typeface="Microsoft YaHei" panose="020B0503020204020204" pitchFamily="34" charset="-122"/>
              </a:rPr>
              <a:t>;</a:t>
            </a:r>
          </a:p>
          <a:p>
            <a:pPr marL="688975" lvl="1" indent="-231775">
              <a:buFont typeface="Arial" pitchFamily="34" charset="0"/>
              <a:buChar char="•"/>
            </a:pPr>
            <a:endParaRPr lang="en-US" altLang="zh-CN" sz="2000" b="1" dirty="0">
              <a:latin typeface="Consolas" panose="020B0609020204030204" pitchFamily="49" charset="0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03278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990600"/>
          </a:xfrm>
          <a:prstGeom prst="rect">
            <a:avLst/>
          </a:prstGeom>
          <a:solidFill>
            <a:srgbClr val="FFCC00"/>
          </a:solidFill>
        </p:spPr>
        <p:txBody>
          <a:bodyPr wrap="square" rtlCol="0" anchor="ctr" anchorCtr="0">
            <a:noAutofit/>
          </a:bodyPr>
          <a:lstStyle/>
          <a:p>
            <a:pPr marL="117475"/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自我介绍</a:t>
            </a:r>
            <a:endParaRPr lang="en-US" altLang="zh-CN" sz="2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17475"/>
            <a:r>
              <a:rPr lang="en-US" altLang="zh-CN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Self Introduction</a:t>
            </a:r>
            <a:endParaRPr lang="en-US" sz="2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52400" y="1143000"/>
            <a:ext cx="88392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0" indent="-2286000"/>
            <a:r>
              <a:rPr lang="en-US" altLang="zh-CN" sz="4000" b="1" dirty="0">
                <a:latin typeface="+mj-lt"/>
                <a:ea typeface="Microsoft YaHei" panose="020B0503020204020204" pitchFamily="34" charset="-122"/>
              </a:rPr>
              <a:t>	</a:t>
            </a:r>
            <a:r>
              <a:rPr lang="en-US" altLang="zh-CN" sz="2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Mr. Liaw Chun Voon</a:t>
            </a:r>
            <a:r>
              <a:rPr lang="zh-CN" altLang="en-US" sz="2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（阿廖）</a:t>
            </a:r>
            <a:endParaRPr lang="en-US" altLang="zh-CN" sz="28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286000" indent="-2286000"/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Senior Lecturer (TAR UC)</a:t>
            </a:r>
          </a:p>
          <a:p>
            <a:pPr marL="2286000" indent="-2286000"/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Expertise:</a:t>
            </a:r>
          </a:p>
          <a:p>
            <a:pPr marL="2286000" indent="-2286000"/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	Web </a:t>
            </a:r>
            <a:r>
              <a:rPr lang="en-MY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Technology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（网络技术）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286000" indent="-2286000"/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	Mobile Technology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（移动技术）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dirty="0">
              <a:latin typeface="+mj-lt"/>
              <a:ea typeface="Microsoft YaHei" panose="020B0503020204020204" pitchFamily="34" charset="-122"/>
            </a:endParaRPr>
          </a:p>
          <a:p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Professional Technologist (ICT), </a:t>
            </a:r>
            <a:r>
              <a:rPr lang="en-US" altLang="zh-CN" sz="1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MBOT, Malaysia</a:t>
            </a:r>
          </a:p>
          <a:p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Master of Science (Internet Computing), </a:t>
            </a:r>
            <a:r>
              <a:rPr lang="en-US" altLang="zh-CN" sz="1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University of Surrey, UK</a:t>
            </a:r>
          </a:p>
          <a:p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Bachelor of Science (Information Systems Engineering), </a:t>
            </a:r>
            <a:r>
              <a:rPr lang="en-US" altLang="zh-CN" sz="1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Campbell University, USA</a:t>
            </a:r>
          </a:p>
          <a:p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Advanced Diploma in Science (Information Systems Engineering), </a:t>
            </a:r>
            <a:r>
              <a:rPr lang="en-US" altLang="zh-CN" sz="1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TARC, Malaysia</a:t>
            </a:r>
          </a:p>
          <a:p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Diploma in Science (Information Systems Engineering), </a:t>
            </a:r>
            <a:r>
              <a:rPr lang="en-US" altLang="zh-CN" sz="1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TARC, Malaysia</a:t>
            </a:r>
          </a:p>
        </p:txBody>
      </p:sp>
      <p:pic>
        <p:nvPicPr>
          <p:cNvPr id="2050" name="Picture 2" descr="http://www.tarc.edu.my/getPhoto.jsp?fkey=g4zg8l0MsQlvRd0NstK%2FWQ%3D%3D&amp;fnicno=jOMUP8nCs42VdboBefM%2FEFkabmiNbdQ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4800" y="1272539"/>
            <a:ext cx="1600200" cy="208026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87442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497682"/>
          </a:xfrm>
          <a:prstGeom prst="rect">
            <a:avLst/>
          </a:prstGeom>
          <a:solidFill>
            <a:srgbClr val="FFCC00"/>
          </a:solidFill>
        </p:spPr>
        <p:txBody>
          <a:bodyPr wrap="square" rtlCol="0" anchor="ctr" anchorCtr="0">
            <a:noAutofit/>
          </a:bodyPr>
          <a:lstStyle/>
          <a:p>
            <a:pPr marL="117475"/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注解 </a:t>
            </a:r>
            <a:r>
              <a:rPr lang="en-US" altLang="zh-CN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B2: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52400" y="609600"/>
            <a:ext cx="8839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1775" indent="-231775">
              <a:buFont typeface="Arial" pitchFamily="34" charset="0"/>
              <a:buChar char="•"/>
            </a:pPr>
            <a:r>
              <a:rPr lang="zh-CN" altLang="en-US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像素 </a:t>
            </a:r>
            <a:r>
              <a:rPr lang="en-US" altLang="zh-CN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pixel (</a:t>
            </a:r>
            <a:r>
              <a:rPr lang="en-US" altLang="zh-CN" sz="2000" b="1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px</a:t>
            </a:r>
            <a:r>
              <a:rPr lang="en-US" altLang="zh-CN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 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是电脑图像的测量单位。</a:t>
            </a: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688975" lvl="1" indent="-231775">
              <a:buFont typeface="Arial" pitchFamily="34" charset="0"/>
              <a:buChar char="•"/>
            </a:pPr>
            <a:r>
              <a:rPr lang="en-US" altLang="zh-CN" sz="2000" b="1" dirty="0">
                <a:latin typeface="Consolas" panose="020B0609020204030204" pitchFamily="49" charset="0"/>
                <a:ea typeface="Microsoft YaHei" panose="020B0503020204020204" pitchFamily="34" charset="-122"/>
              </a:rPr>
              <a:t>font-size: </a:t>
            </a:r>
            <a:r>
              <a:rPr lang="en-US" altLang="zh-CN" sz="2000" b="1" dirty="0">
                <a:solidFill>
                  <a:srgbClr val="FF0000"/>
                </a:solidFill>
                <a:latin typeface="Consolas" panose="020B0609020204030204" pitchFamily="49" charset="0"/>
                <a:ea typeface="Microsoft YaHei" panose="020B0503020204020204" pitchFamily="34" charset="-122"/>
              </a:rPr>
              <a:t>60px</a:t>
            </a:r>
            <a:r>
              <a:rPr lang="en-US" altLang="zh-CN" sz="2000" b="1" dirty="0">
                <a:latin typeface="Consolas" panose="020B0609020204030204" pitchFamily="49" charset="0"/>
                <a:ea typeface="Microsoft YaHei" panose="020B0503020204020204" pitchFamily="34" charset="-122"/>
              </a:rPr>
              <a:t>;	</a:t>
            </a:r>
            <a:r>
              <a:rPr lang="zh-CN" altLang="en-US" sz="20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字体大小为 </a:t>
            </a:r>
            <a:r>
              <a:rPr lang="en-US" altLang="zh-CN" sz="20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60 </a:t>
            </a:r>
            <a:r>
              <a:rPr lang="zh-CN" altLang="en-US" sz="20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像素</a:t>
            </a:r>
            <a:r>
              <a:rPr lang="en-US" altLang="zh-CN" sz="20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</a:p>
          <a:p>
            <a:pPr marL="231775" indent="-231775">
              <a:buFont typeface="Arial" pitchFamily="34" charset="0"/>
              <a:buChar char="•"/>
            </a:pP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31775" indent="-231775">
              <a:buFont typeface="Arial" pitchFamily="34" charset="0"/>
              <a:buChar char="•"/>
            </a:pPr>
            <a:r>
              <a:rPr lang="zh-CN" altLang="en-US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文本对齐 </a:t>
            </a:r>
            <a:r>
              <a:rPr lang="en-US" altLang="zh-CN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text-align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可设定为：</a:t>
            </a: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688975" lvl="1" indent="-231775">
              <a:buFont typeface="Arial" pitchFamily="34" charset="0"/>
              <a:buChar char="•"/>
            </a:pPr>
            <a:r>
              <a:rPr lang="en-US" altLang="zh-CN" sz="2000" b="1" dirty="0">
                <a:latin typeface="Consolas" panose="020B0609020204030204" pitchFamily="49" charset="0"/>
                <a:ea typeface="Microsoft YaHei" panose="020B0503020204020204" pitchFamily="34" charset="-122"/>
              </a:rPr>
              <a:t>text-align: </a:t>
            </a:r>
            <a:r>
              <a:rPr lang="en-US" altLang="zh-CN" sz="2000" b="1" dirty="0">
                <a:solidFill>
                  <a:srgbClr val="FF0000"/>
                </a:solidFill>
                <a:latin typeface="Consolas" panose="020B0609020204030204" pitchFamily="49" charset="0"/>
                <a:ea typeface="Microsoft YaHei" panose="020B0503020204020204" pitchFamily="34" charset="-122"/>
              </a:rPr>
              <a:t>left</a:t>
            </a:r>
            <a:r>
              <a:rPr lang="en-US" altLang="zh-CN" sz="2000" b="1" dirty="0">
                <a:latin typeface="Consolas" panose="020B0609020204030204" pitchFamily="49" charset="0"/>
                <a:ea typeface="Microsoft YaHei" panose="020B0503020204020204" pitchFamily="34" charset="-122"/>
              </a:rPr>
              <a:t>;	</a:t>
            </a:r>
            <a:r>
              <a:rPr lang="zh-CN" altLang="en-US" sz="20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向左对齐</a:t>
            </a:r>
            <a:endParaRPr lang="en-US" altLang="zh-CN" sz="2000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688975" lvl="1" indent="-231775">
              <a:buFont typeface="Arial" pitchFamily="34" charset="0"/>
              <a:buChar char="•"/>
            </a:pPr>
            <a:r>
              <a:rPr lang="en-US" altLang="zh-CN" sz="2000" b="1" dirty="0">
                <a:latin typeface="Consolas" panose="020B0609020204030204" pitchFamily="49" charset="0"/>
                <a:ea typeface="Microsoft YaHei" panose="020B0503020204020204" pitchFamily="34" charset="-122"/>
              </a:rPr>
              <a:t>text-align: </a:t>
            </a:r>
            <a:r>
              <a:rPr lang="en-US" altLang="zh-CN" sz="2000" b="1" dirty="0">
                <a:solidFill>
                  <a:srgbClr val="FF0000"/>
                </a:solidFill>
                <a:latin typeface="Consolas" panose="020B0609020204030204" pitchFamily="49" charset="0"/>
                <a:ea typeface="Microsoft YaHei" panose="020B0503020204020204" pitchFamily="34" charset="-122"/>
              </a:rPr>
              <a:t>center</a:t>
            </a:r>
            <a:r>
              <a:rPr lang="en-US" altLang="zh-CN" sz="2000" b="1" dirty="0">
                <a:latin typeface="Consolas" panose="020B0609020204030204" pitchFamily="49" charset="0"/>
                <a:ea typeface="Microsoft YaHei" panose="020B0503020204020204" pitchFamily="34" charset="-122"/>
              </a:rPr>
              <a:t>;	</a:t>
            </a:r>
            <a:r>
              <a:rPr lang="zh-CN" altLang="en-US" sz="20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中间对齐</a:t>
            </a:r>
            <a:endParaRPr lang="en-US" altLang="zh-CN" sz="2000" b="1" dirty="0">
              <a:latin typeface="Consolas" panose="020B0609020204030204" pitchFamily="49" charset="0"/>
              <a:ea typeface="Microsoft YaHei" panose="020B0503020204020204" pitchFamily="34" charset="-122"/>
            </a:endParaRPr>
          </a:p>
          <a:p>
            <a:pPr marL="688975" lvl="1" indent="-231775">
              <a:buFont typeface="Arial" pitchFamily="34" charset="0"/>
              <a:buChar char="•"/>
            </a:pPr>
            <a:r>
              <a:rPr lang="en-US" altLang="zh-CN" sz="2000" b="1" dirty="0">
                <a:latin typeface="Consolas" panose="020B0609020204030204" pitchFamily="49" charset="0"/>
                <a:ea typeface="Microsoft YaHei" panose="020B0503020204020204" pitchFamily="34" charset="-122"/>
              </a:rPr>
              <a:t>text-align: </a:t>
            </a:r>
            <a:r>
              <a:rPr lang="en-US" altLang="zh-CN" sz="2000" b="1" dirty="0">
                <a:solidFill>
                  <a:srgbClr val="FF0000"/>
                </a:solidFill>
                <a:latin typeface="Consolas" panose="020B0609020204030204" pitchFamily="49" charset="0"/>
                <a:ea typeface="Microsoft YaHei" panose="020B0503020204020204" pitchFamily="34" charset="-122"/>
              </a:rPr>
              <a:t>right</a:t>
            </a:r>
            <a:r>
              <a:rPr lang="en-US" altLang="zh-CN" sz="2000" b="1" dirty="0">
                <a:latin typeface="Consolas" panose="020B0609020204030204" pitchFamily="49" charset="0"/>
                <a:ea typeface="Microsoft YaHei" panose="020B0503020204020204" pitchFamily="34" charset="-122"/>
              </a:rPr>
              <a:t>;	</a:t>
            </a:r>
            <a:r>
              <a:rPr lang="zh-CN" altLang="en-US" sz="20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向右对齐</a:t>
            </a:r>
            <a:endParaRPr lang="en-US" altLang="zh-CN" sz="2000" b="1" dirty="0">
              <a:latin typeface="Consolas" panose="020B0609020204030204" pitchFamily="49" charset="0"/>
              <a:ea typeface="Microsoft YaHei" panose="020B0503020204020204" pitchFamily="34" charset="-122"/>
            </a:endParaRPr>
          </a:p>
          <a:p>
            <a:pPr marL="688975" lvl="1" indent="-231775">
              <a:buFont typeface="Arial" pitchFamily="34" charset="0"/>
              <a:buChar char="•"/>
            </a:pPr>
            <a:r>
              <a:rPr lang="en-US" altLang="zh-CN" sz="2000" b="1" dirty="0">
                <a:latin typeface="Consolas" panose="020B0609020204030204" pitchFamily="49" charset="0"/>
                <a:ea typeface="Microsoft YaHei" panose="020B0503020204020204" pitchFamily="34" charset="-122"/>
              </a:rPr>
              <a:t>text-align: </a:t>
            </a:r>
            <a:r>
              <a:rPr lang="en-US" altLang="zh-CN" sz="2000" b="1" dirty="0">
                <a:solidFill>
                  <a:srgbClr val="FF0000"/>
                </a:solidFill>
                <a:latin typeface="Consolas" panose="020B0609020204030204" pitchFamily="49" charset="0"/>
                <a:ea typeface="Microsoft YaHei" panose="020B0503020204020204" pitchFamily="34" charset="-122"/>
              </a:rPr>
              <a:t>justify</a:t>
            </a:r>
            <a:r>
              <a:rPr lang="en-US" altLang="zh-CN" sz="2000" b="1" dirty="0">
                <a:latin typeface="Consolas" panose="020B0609020204030204" pitchFamily="49" charset="0"/>
                <a:ea typeface="Microsoft YaHei" panose="020B0503020204020204" pitchFamily="34" charset="-122"/>
              </a:rPr>
              <a:t>;	</a:t>
            </a:r>
            <a:r>
              <a:rPr lang="zh-CN" altLang="en-US" sz="20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左右对齐</a:t>
            </a:r>
            <a:endParaRPr lang="en-US" altLang="zh-CN" sz="2000" b="1" dirty="0">
              <a:latin typeface="Consolas" panose="020B0609020204030204" pitchFamily="49" charset="0"/>
              <a:ea typeface="Microsoft YaHei" panose="020B0503020204020204" pitchFamily="34" charset="-122"/>
            </a:endParaRPr>
          </a:p>
          <a:p>
            <a:pPr marL="688975" lvl="1" indent="-231775">
              <a:buFont typeface="Arial" pitchFamily="34" charset="0"/>
              <a:buChar char="•"/>
            </a:pPr>
            <a:endParaRPr lang="en-US" altLang="zh-CN" sz="2000" b="1" dirty="0">
              <a:latin typeface="Consolas" panose="020B0609020204030204" pitchFamily="49" charset="0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779623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497682"/>
          </a:xfrm>
          <a:prstGeom prst="rect">
            <a:avLst/>
          </a:prstGeom>
          <a:solidFill>
            <a:srgbClr val="FFCC00"/>
          </a:solidFill>
        </p:spPr>
        <p:txBody>
          <a:bodyPr wrap="square" rtlCol="0" anchor="ctr" anchorCtr="0">
            <a:noAutofit/>
          </a:bodyPr>
          <a:lstStyle/>
          <a:p>
            <a:pPr marL="117475"/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注解 </a:t>
            </a:r>
            <a:r>
              <a:rPr lang="en-US" altLang="zh-CN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B3: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52400" y="609600"/>
            <a:ext cx="8839200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1775" indent="-231775">
              <a:buFont typeface="Arial" pitchFamily="34" charset="0"/>
              <a:buChar char="•"/>
            </a:pPr>
            <a:r>
              <a:rPr lang="zh-CN" altLang="en-US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边框 </a:t>
            </a:r>
            <a:r>
              <a:rPr lang="en-US" altLang="zh-CN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border 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的设定分为 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 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部份：</a:t>
            </a: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31775" indent="-231775">
              <a:buFont typeface="Arial" pitchFamily="34" charset="0"/>
              <a:buChar char="•"/>
            </a:pPr>
            <a:endParaRPr lang="en-US" altLang="zh-CN" sz="2000" dirty="0">
              <a:latin typeface="Consolas" panose="020B0609020204030204" pitchFamily="49" charset="0"/>
              <a:ea typeface="Microsoft YaHei" panose="020B0503020204020204" pitchFamily="34" charset="-122"/>
            </a:endParaRPr>
          </a:p>
          <a:p>
            <a:pPr marL="231775" indent="-231775">
              <a:buFont typeface="Arial" pitchFamily="34" charset="0"/>
              <a:buChar char="•"/>
            </a:pPr>
            <a:endParaRPr lang="en-US" altLang="zh-CN" sz="2000" dirty="0">
              <a:latin typeface="Consolas" panose="020B0609020204030204" pitchFamily="49" charset="0"/>
              <a:ea typeface="Microsoft YaHei" panose="020B0503020204020204" pitchFamily="34" charset="-122"/>
            </a:endParaRPr>
          </a:p>
          <a:p>
            <a:pPr marL="231775" indent="-231775">
              <a:buFont typeface="Arial" pitchFamily="34" charset="0"/>
              <a:buChar char="•"/>
            </a:pPr>
            <a:endParaRPr lang="en-US" altLang="zh-CN" sz="2000" dirty="0">
              <a:latin typeface="Consolas" panose="020B0609020204030204" pitchFamily="49" charset="0"/>
              <a:ea typeface="Microsoft YaHei" panose="020B0503020204020204" pitchFamily="34" charset="-122"/>
            </a:endParaRPr>
          </a:p>
          <a:p>
            <a:pPr marL="231775" indent="-231775">
              <a:buFont typeface="Arial" pitchFamily="34" charset="0"/>
              <a:buChar char="•"/>
            </a:pPr>
            <a:endParaRPr lang="en-US" altLang="zh-CN" sz="2000" dirty="0">
              <a:latin typeface="Consolas" panose="020B0609020204030204" pitchFamily="49" charset="0"/>
              <a:ea typeface="Microsoft YaHei" panose="020B0503020204020204" pitchFamily="34" charset="-122"/>
            </a:endParaRPr>
          </a:p>
          <a:p>
            <a:pPr marL="231775" indent="-231775">
              <a:buFont typeface="Arial" pitchFamily="34" charset="0"/>
              <a:buChar char="•"/>
            </a:pPr>
            <a:endParaRPr lang="en-US" altLang="zh-CN" sz="2000" dirty="0">
              <a:latin typeface="Consolas" panose="020B0609020204030204" pitchFamily="49" charset="0"/>
              <a:ea typeface="Microsoft YaHei" panose="020B0503020204020204" pitchFamily="34" charset="-122"/>
            </a:endParaRPr>
          </a:p>
          <a:p>
            <a:pPr marL="231775" indent="-231775">
              <a:buFont typeface="Arial" pitchFamily="34" charset="0"/>
              <a:buChar char="•"/>
            </a:pPr>
            <a:endParaRPr lang="en-US" altLang="zh-CN" sz="2000" dirty="0">
              <a:latin typeface="Consolas" panose="020B0609020204030204" pitchFamily="49" charset="0"/>
              <a:ea typeface="Microsoft YaHei" panose="020B0503020204020204" pitchFamily="34" charset="-122"/>
            </a:endParaRPr>
          </a:p>
          <a:p>
            <a:pPr marL="231775" indent="-231775">
              <a:buFont typeface="Arial" pitchFamily="34" charset="0"/>
              <a:buChar char="•"/>
            </a:pPr>
            <a:endParaRPr lang="en-US" altLang="zh-CN" sz="2000" dirty="0">
              <a:latin typeface="Consolas" panose="020B0609020204030204" pitchFamily="49" charset="0"/>
              <a:ea typeface="Microsoft YaHei" panose="020B0503020204020204" pitchFamily="34" charset="-122"/>
            </a:endParaRPr>
          </a:p>
          <a:p>
            <a:pPr marL="231775" indent="-231775">
              <a:buFont typeface="Arial" pitchFamily="34" charset="0"/>
              <a:buChar char="•"/>
            </a:pPr>
            <a:r>
              <a:rPr lang="zh-CN" altLang="en-US" sz="2000" dirty="0">
                <a:latin typeface="Consolas" panose="020B0609020204030204" pitchFamily="49" charset="0"/>
                <a:ea typeface="Microsoft YaHei" panose="020B0503020204020204" pitchFamily="34" charset="-122"/>
              </a:rPr>
              <a:t>其他的</a:t>
            </a:r>
            <a:r>
              <a:rPr lang="zh-CN" altLang="en-US" sz="2000" b="1" dirty="0">
                <a:latin typeface="Consolas" panose="020B0609020204030204" pitchFamily="49" charset="0"/>
                <a:ea typeface="Microsoft YaHei" panose="020B0503020204020204" pitchFamily="34" charset="-122"/>
              </a:rPr>
              <a:t>边框样式</a:t>
            </a:r>
            <a:r>
              <a:rPr lang="zh-CN" altLang="en-US" sz="2000" dirty="0">
                <a:latin typeface="Consolas" panose="020B0609020204030204" pitchFamily="49" charset="0"/>
                <a:ea typeface="Microsoft YaHei" panose="020B0503020204020204" pitchFamily="34" charset="-122"/>
              </a:rPr>
              <a:t>：</a:t>
            </a:r>
            <a:endParaRPr lang="en-US" altLang="zh-CN" sz="2000" dirty="0">
              <a:latin typeface="Consolas" panose="020B0609020204030204" pitchFamily="49" charset="0"/>
              <a:ea typeface="Microsoft YaHei" panose="020B0503020204020204" pitchFamily="34" charset="-122"/>
            </a:endParaRPr>
          </a:p>
          <a:p>
            <a:pPr marL="688975" lvl="1" indent="-231775">
              <a:buFont typeface="Arial" pitchFamily="34" charset="0"/>
              <a:buChar char="•"/>
            </a:pPr>
            <a:r>
              <a:rPr lang="en-US" altLang="zh-CN" sz="2000" b="1" dirty="0">
                <a:solidFill>
                  <a:srgbClr val="FF0000"/>
                </a:solidFill>
                <a:latin typeface="Consolas" panose="020B0609020204030204" pitchFamily="49" charset="0"/>
                <a:ea typeface="Microsoft YaHei" panose="020B0503020204020204" pitchFamily="34" charset="-122"/>
              </a:rPr>
              <a:t>dotted</a:t>
            </a:r>
          </a:p>
          <a:p>
            <a:pPr marL="688975" lvl="1" indent="-231775">
              <a:buFont typeface="Arial" pitchFamily="34" charset="0"/>
              <a:buChar char="•"/>
            </a:pPr>
            <a:r>
              <a:rPr lang="en-US" altLang="zh-CN" sz="2000" b="1" dirty="0">
                <a:solidFill>
                  <a:srgbClr val="FF0000"/>
                </a:solidFill>
                <a:latin typeface="Consolas" panose="020B0609020204030204" pitchFamily="49" charset="0"/>
                <a:ea typeface="Microsoft YaHei" panose="020B0503020204020204" pitchFamily="34" charset="-122"/>
              </a:rPr>
              <a:t>dashed</a:t>
            </a:r>
          </a:p>
          <a:p>
            <a:pPr marL="688975" lvl="1" indent="-231775">
              <a:buFont typeface="Arial" pitchFamily="34" charset="0"/>
              <a:buChar char="•"/>
            </a:pPr>
            <a:r>
              <a:rPr lang="en-US" altLang="zh-CN" sz="2000" b="1" dirty="0">
                <a:solidFill>
                  <a:srgbClr val="FF0000"/>
                </a:solidFill>
                <a:latin typeface="Consolas" panose="020B0609020204030204" pitchFamily="49" charset="0"/>
                <a:ea typeface="Microsoft YaHei" panose="020B0503020204020204" pitchFamily="34" charset="-122"/>
              </a:rPr>
              <a:t>solid</a:t>
            </a:r>
          </a:p>
          <a:p>
            <a:pPr marL="688975" lvl="1" indent="-231775">
              <a:buFont typeface="Arial" pitchFamily="34" charset="0"/>
              <a:buChar char="•"/>
            </a:pPr>
            <a:r>
              <a:rPr lang="en-US" altLang="zh-CN" sz="2000" b="1" dirty="0">
                <a:solidFill>
                  <a:srgbClr val="FF0000"/>
                </a:solidFill>
                <a:latin typeface="Consolas" panose="020B0609020204030204" pitchFamily="49" charset="0"/>
                <a:ea typeface="Microsoft YaHei" panose="020B0503020204020204" pitchFamily="34" charset="-122"/>
              </a:rPr>
              <a:t>double</a:t>
            </a:r>
          </a:p>
          <a:p>
            <a:pPr marL="688975" lvl="1" indent="-231775">
              <a:buFont typeface="Arial" pitchFamily="34" charset="0"/>
              <a:buChar char="•"/>
            </a:pPr>
            <a:r>
              <a:rPr lang="en-US" altLang="zh-CN" sz="2000" b="1" dirty="0">
                <a:solidFill>
                  <a:srgbClr val="FF0000"/>
                </a:solidFill>
                <a:latin typeface="Consolas" panose="020B0609020204030204" pitchFamily="49" charset="0"/>
                <a:ea typeface="Microsoft YaHei" panose="020B0503020204020204" pitchFamily="34" charset="-122"/>
              </a:rPr>
              <a:t>groove</a:t>
            </a:r>
          </a:p>
          <a:p>
            <a:pPr marL="688975" lvl="1" indent="-231775">
              <a:buFont typeface="Arial" pitchFamily="34" charset="0"/>
              <a:buChar char="•"/>
            </a:pPr>
            <a:r>
              <a:rPr lang="en-US" altLang="zh-CN" sz="2000" b="1" dirty="0">
                <a:solidFill>
                  <a:srgbClr val="FF0000"/>
                </a:solidFill>
                <a:latin typeface="Consolas" panose="020B0609020204030204" pitchFamily="49" charset="0"/>
                <a:ea typeface="Microsoft YaHei" panose="020B0503020204020204" pitchFamily="34" charset="-122"/>
              </a:rPr>
              <a:t>ridge</a:t>
            </a:r>
          </a:p>
          <a:p>
            <a:pPr marL="688975" lvl="1" indent="-231775">
              <a:buFont typeface="Arial" pitchFamily="34" charset="0"/>
              <a:buChar char="•"/>
            </a:pPr>
            <a:r>
              <a:rPr lang="en-US" altLang="zh-CN" sz="2000" b="1" dirty="0">
                <a:solidFill>
                  <a:srgbClr val="FF0000"/>
                </a:solidFill>
                <a:latin typeface="Consolas" panose="020B0609020204030204" pitchFamily="49" charset="0"/>
                <a:ea typeface="Microsoft YaHei" panose="020B0503020204020204" pitchFamily="34" charset="-122"/>
              </a:rPr>
              <a:t>inset</a:t>
            </a:r>
          </a:p>
          <a:p>
            <a:pPr marL="688975" lvl="1" indent="-231775">
              <a:buFont typeface="Arial" pitchFamily="34" charset="0"/>
              <a:buChar char="•"/>
            </a:pPr>
            <a:r>
              <a:rPr lang="en-US" altLang="zh-CN" sz="2000" b="1" dirty="0">
                <a:solidFill>
                  <a:srgbClr val="FF0000"/>
                </a:solidFill>
                <a:latin typeface="Consolas" panose="020B0609020204030204" pitchFamily="49" charset="0"/>
                <a:ea typeface="Microsoft YaHei" panose="020B0503020204020204" pitchFamily="34" charset="-122"/>
              </a:rPr>
              <a:t>outset</a:t>
            </a:r>
          </a:p>
          <a:p>
            <a:pPr marL="688975" lvl="1" indent="-231775">
              <a:buFont typeface="Arial" pitchFamily="34" charset="0"/>
              <a:buChar char="•"/>
            </a:pPr>
            <a:endParaRPr lang="en-US" altLang="zh-CN" sz="2000" b="1" dirty="0">
              <a:latin typeface="Consolas" panose="020B0609020204030204" pitchFamily="49" charset="0"/>
              <a:ea typeface="Microsoft YaHei" panose="020B0503020204020204" pitchFamily="34" charset="-122"/>
            </a:endParaRPr>
          </a:p>
          <a:p>
            <a:pPr marL="688975" lvl="1" indent="-231775">
              <a:buFont typeface="Arial" pitchFamily="34" charset="0"/>
              <a:buChar char="•"/>
            </a:pPr>
            <a:endParaRPr lang="en-US" altLang="zh-CN" sz="2000" b="1" dirty="0">
              <a:latin typeface="Consolas" panose="020B0609020204030204" pitchFamily="49" charset="0"/>
              <a:ea typeface="Microsoft YaHei" panose="020B0503020204020204" pitchFamily="34" charset="-122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219200"/>
            <a:ext cx="6410325" cy="6858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2895600" y="2144970"/>
            <a:ext cx="1219200" cy="4001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边框大小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endParaRPr lang="en-US" sz="20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409122" y="2144536"/>
            <a:ext cx="1219200" cy="4001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边框样式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endParaRPr lang="en-US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943600" y="2149716"/>
            <a:ext cx="1219200" cy="4001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边框色调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endParaRPr lang="en-US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2" name="Straight Arrow Connector 11"/>
          <p:cNvCxnSpPr>
            <a:stCxn id="7" idx="0"/>
          </p:cNvCxnSpPr>
          <p:nvPr/>
        </p:nvCxnSpPr>
        <p:spPr>
          <a:xfrm flipV="1">
            <a:off x="3505200" y="1752600"/>
            <a:ext cx="152400" cy="39237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0" idx="0"/>
          </p:cNvCxnSpPr>
          <p:nvPr/>
        </p:nvCxnSpPr>
        <p:spPr>
          <a:xfrm flipH="1" flipV="1">
            <a:off x="4866799" y="1696207"/>
            <a:ext cx="151923" cy="448329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1" idx="0"/>
          </p:cNvCxnSpPr>
          <p:nvPr/>
        </p:nvCxnSpPr>
        <p:spPr>
          <a:xfrm flipH="1" flipV="1">
            <a:off x="6466761" y="1724621"/>
            <a:ext cx="86439" cy="425095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7124" y="2981325"/>
            <a:ext cx="6372225" cy="36480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781744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990600"/>
          </a:xfrm>
          <a:prstGeom prst="rect">
            <a:avLst/>
          </a:prstGeom>
          <a:solidFill>
            <a:srgbClr val="FFCC00"/>
          </a:solidFill>
        </p:spPr>
        <p:txBody>
          <a:bodyPr wrap="square" rtlCol="0" anchor="ctr" anchorCtr="0">
            <a:noAutofit/>
          </a:bodyPr>
          <a:lstStyle/>
          <a:p>
            <a:pPr marL="1371600"/>
            <a:r>
              <a:rPr lang="en-US" altLang="zh-CN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JavaScript </a:t>
            </a:r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程序语言</a:t>
            </a:r>
            <a:endParaRPr lang="en-US" altLang="zh-CN" sz="2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371600"/>
            <a:r>
              <a:rPr lang="en-US" altLang="zh-CN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JS: JavaScript</a:t>
            </a:r>
            <a:endParaRPr lang="en-US" sz="2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0" y="-76200"/>
            <a:ext cx="16383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(C)</a:t>
            </a:r>
            <a:endParaRPr lang="en-MY" sz="60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5CA5B6-503C-AEAA-6FD2-CEA7606A6B96}"/>
              </a:ext>
            </a:extLst>
          </p:cNvPr>
          <p:cNvSpPr txBox="1"/>
          <p:nvPr/>
        </p:nvSpPr>
        <p:spPr>
          <a:xfrm>
            <a:off x="3040361" y="2245002"/>
            <a:ext cx="2819400" cy="830997"/>
          </a:xfrm>
          <a:prstGeom prst="rect">
            <a:avLst/>
          </a:prstGeom>
          <a:solidFill>
            <a:srgbClr val="92D050"/>
          </a:solidFill>
          <a:ln w="19050"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网页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Web Page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172903-7F0C-AD0C-DEE0-B51B65D478FF}"/>
              </a:ext>
            </a:extLst>
          </p:cNvPr>
          <p:cNvSpPr txBox="1"/>
          <p:nvPr/>
        </p:nvSpPr>
        <p:spPr>
          <a:xfrm>
            <a:off x="899123" y="4289388"/>
            <a:ext cx="2126055" cy="4616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HTML</a:t>
            </a:r>
            <a:endParaRPr lang="en-US" sz="2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314C0E-87BC-B616-4CFA-B894005CF0F9}"/>
              </a:ext>
            </a:extLst>
          </p:cNvPr>
          <p:cNvSpPr txBox="1"/>
          <p:nvPr/>
        </p:nvSpPr>
        <p:spPr>
          <a:xfrm>
            <a:off x="3387034" y="4289385"/>
            <a:ext cx="2126055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CSS</a:t>
            </a:r>
            <a:endParaRPr lang="en-US" sz="2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212A50-9D3E-63D6-7DAB-CAB838FD7E4F}"/>
              </a:ext>
            </a:extLst>
          </p:cNvPr>
          <p:cNvSpPr txBox="1"/>
          <p:nvPr/>
        </p:nvSpPr>
        <p:spPr>
          <a:xfrm>
            <a:off x="5874945" y="4283401"/>
            <a:ext cx="2126055" cy="4616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JS</a:t>
            </a:r>
            <a:endParaRPr lang="en-US" sz="2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C59DC02-ECA6-B4FA-C7A1-93E3907DC6AC}"/>
              </a:ext>
            </a:extLst>
          </p:cNvPr>
          <p:cNvCxnSpPr>
            <a:stCxn id="3" idx="2"/>
            <a:endCxn id="7" idx="0"/>
          </p:cNvCxnSpPr>
          <p:nvPr/>
        </p:nvCxnSpPr>
        <p:spPr>
          <a:xfrm>
            <a:off x="4450061" y="3075999"/>
            <a:ext cx="1" cy="121338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8">
            <a:extLst>
              <a:ext uri="{FF2B5EF4-FFF2-40B4-BE49-F238E27FC236}">
                <a16:creationId xmlns:a16="http://schemas.microsoft.com/office/drawing/2014/main" id="{07A103A0-3D14-72B2-2DA8-80337E349E0F}"/>
              </a:ext>
            </a:extLst>
          </p:cNvPr>
          <p:cNvCxnSpPr>
            <a:stCxn id="6" idx="0"/>
            <a:endCxn id="8" idx="0"/>
          </p:cNvCxnSpPr>
          <p:nvPr/>
        </p:nvCxnSpPr>
        <p:spPr>
          <a:xfrm rot="5400000" flipH="1" flipV="1">
            <a:off x="4447069" y="1798484"/>
            <a:ext cx="5987" cy="4975822"/>
          </a:xfrm>
          <a:prstGeom prst="bentConnector3">
            <a:avLst>
              <a:gd name="adj1" fmla="val 10006848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A84FE75-A2ED-2D01-C505-57F0A83BEDC4}"/>
              </a:ext>
            </a:extLst>
          </p:cNvPr>
          <p:cNvSpPr txBox="1"/>
          <p:nvPr/>
        </p:nvSpPr>
        <p:spPr>
          <a:xfrm>
            <a:off x="1962151" y="1295400"/>
            <a:ext cx="49758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网页的三个基本技术</a:t>
            </a: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The</a:t>
            </a:r>
            <a:r>
              <a:rPr lang="en-MY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3 basic technologies for web page</a:t>
            </a:r>
            <a:endParaRPr lang="en-MY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06D450-B5E7-E857-2D4F-44B7FD2FDF10}"/>
              </a:ext>
            </a:extLst>
          </p:cNvPr>
          <p:cNvSpPr txBox="1"/>
          <p:nvPr/>
        </p:nvSpPr>
        <p:spPr>
          <a:xfrm>
            <a:off x="899123" y="4916269"/>
            <a:ext cx="21260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网页结构</a:t>
            </a:r>
            <a:endParaRPr lang="en-MY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Structure + C</a:t>
            </a:r>
            <a:r>
              <a:rPr 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ontent</a:t>
            </a:r>
            <a:endParaRPr lang="en-MY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5B9B149-FE44-A2E6-A15A-61C0E5F07051}"/>
              </a:ext>
            </a:extLst>
          </p:cNvPr>
          <p:cNvSpPr txBox="1"/>
          <p:nvPr/>
        </p:nvSpPr>
        <p:spPr>
          <a:xfrm>
            <a:off x="3387033" y="4916269"/>
            <a:ext cx="21260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网页外观</a:t>
            </a:r>
            <a:endParaRPr lang="en-MY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en-MY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Style + Appearance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360F948-56FD-45AE-8019-85E3923CB19C}"/>
              </a:ext>
            </a:extLst>
          </p:cNvPr>
          <p:cNvSpPr txBox="1"/>
          <p:nvPr/>
        </p:nvSpPr>
        <p:spPr>
          <a:xfrm>
            <a:off x="5874944" y="4916269"/>
            <a:ext cx="2126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程序逻辑</a:t>
            </a:r>
            <a:endParaRPr lang="en-MY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en-MY" sz="16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Behavior</a:t>
            </a:r>
            <a:r>
              <a:rPr lang="en-MY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+ Logic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0A1347A-3E36-39D6-3C2C-6DC7C21849C8}"/>
              </a:ext>
            </a:extLst>
          </p:cNvPr>
          <p:cNvSpPr/>
          <p:nvPr/>
        </p:nvSpPr>
        <p:spPr>
          <a:xfrm>
            <a:off x="5715000" y="4114800"/>
            <a:ext cx="2438399" cy="155199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538793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343" b="25283"/>
          <a:stretch/>
        </p:blipFill>
        <p:spPr>
          <a:xfrm>
            <a:off x="0" y="4876800"/>
            <a:ext cx="9144000" cy="9906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0" y="0"/>
            <a:ext cx="9144000" cy="990600"/>
          </a:xfrm>
          <a:prstGeom prst="rect">
            <a:avLst/>
          </a:prstGeom>
          <a:solidFill>
            <a:srgbClr val="FFCC00"/>
          </a:solidFill>
        </p:spPr>
        <p:txBody>
          <a:bodyPr wrap="square" rtlCol="0" anchor="ctr" anchorCtr="0">
            <a:noAutofit/>
          </a:bodyPr>
          <a:lstStyle/>
          <a:p>
            <a:pPr marL="1371600"/>
            <a:r>
              <a:rPr lang="en-US" altLang="zh-CN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JavaScript </a:t>
            </a:r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程序语言</a:t>
            </a:r>
            <a:endParaRPr lang="en-US" altLang="zh-CN" sz="2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371600"/>
            <a:r>
              <a:rPr lang="en-US" altLang="zh-CN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JS: JavaScript</a:t>
            </a:r>
            <a:endParaRPr lang="en-US" sz="2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52400" y="1143000"/>
            <a:ext cx="8839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1775" indent="-231775">
              <a:buFont typeface="Arial" pitchFamily="34" charset="0"/>
              <a:buChar char="•"/>
            </a:pP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控制网页的</a:t>
            </a:r>
            <a:r>
              <a:rPr lang="zh-CN" altLang="en-US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程序逻辑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，比如：</a:t>
            </a: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688975" lvl="1" indent="-231775">
              <a:buFont typeface="Arial" pitchFamily="34" charset="0"/>
              <a:buChar char="•"/>
            </a:pP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Calculation 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运算</a:t>
            </a: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688975" lvl="1" indent="-231775">
              <a:buFont typeface="Arial" pitchFamily="34" charset="0"/>
              <a:buChar char="•"/>
            </a:pP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Dynamic element manipulation 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动态元件操作</a:t>
            </a: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688975" lvl="1" indent="-231775">
              <a:buFont typeface="Arial" pitchFamily="34" charset="0"/>
              <a:buChar char="•"/>
            </a:pP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Selection structure 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选择结构</a:t>
            </a: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688975" lvl="1" indent="-231775">
              <a:buFont typeface="Arial" pitchFamily="34" charset="0"/>
              <a:buChar char="•"/>
            </a:pP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Loop structure 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循环结构</a:t>
            </a: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688975" lvl="1" indent="-231775">
              <a:buFont typeface="Arial" pitchFamily="34" charset="0"/>
              <a:buChar char="•"/>
            </a:pP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Event 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事件</a:t>
            </a: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688975" lvl="1" indent="-231775">
              <a:buFont typeface="Arial" pitchFamily="34" charset="0"/>
              <a:buChar char="•"/>
            </a:pP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等等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…</a:t>
            </a:r>
          </a:p>
          <a:p>
            <a:pPr marL="688975" lvl="1" indent="-231775">
              <a:buFont typeface="Arial" pitchFamily="34" charset="0"/>
              <a:buChar char="•"/>
            </a:pP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31775" indent="-231775">
              <a:buFont typeface="Arial" pitchFamily="34" charset="0"/>
              <a:buChar char="•"/>
            </a:pP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列：</a:t>
            </a:r>
            <a:endParaRPr lang="en-US" altLang="zh-CN" sz="2000" b="1" dirty="0">
              <a:latin typeface="Consolas" panose="020B0609020204030204" pitchFamily="49" charset="0"/>
              <a:ea typeface="Microsoft YaHei" panose="020B0503020204020204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171700" y="4363797"/>
            <a:ext cx="1828800" cy="4001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变量 </a:t>
            </a:r>
            <a:r>
              <a:rPr lang="en-US" altLang="zh-CN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variable</a:t>
            </a:r>
            <a:endParaRPr lang="en-US" sz="20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124200" y="6019800"/>
            <a:ext cx="2209800" cy="4001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运算 </a:t>
            </a:r>
            <a:r>
              <a:rPr lang="en-US" altLang="zh-CN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calculation</a:t>
            </a:r>
            <a:endParaRPr lang="en-US" sz="20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391597" y="3733800"/>
            <a:ext cx="1923603" cy="4001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函数 </a:t>
            </a:r>
            <a:r>
              <a:rPr lang="en-US" altLang="zh-CN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function</a:t>
            </a:r>
            <a:endParaRPr lang="en-US" sz="20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6172200" y="4157722"/>
            <a:ext cx="181198" cy="75681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2514600" y="4763907"/>
            <a:ext cx="228600" cy="265293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cxnSpLocks/>
          </p:cNvCxnSpPr>
          <p:nvPr/>
        </p:nvCxnSpPr>
        <p:spPr>
          <a:xfrm flipH="1" flipV="1">
            <a:off x="3352800" y="5715000"/>
            <a:ext cx="304800" cy="312948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0" y="-76200"/>
            <a:ext cx="16383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(C)</a:t>
            </a:r>
            <a:endParaRPr lang="en-MY" sz="60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0154C2-EA69-A33C-57D7-D80E3FF408E5}"/>
              </a:ext>
            </a:extLst>
          </p:cNvPr>
          <p:cNvSpPr txBox="1"/>
          <p:nvPr/>
        </p:nvSpPr>
        <p:spPr>
          <a:xfrm>
            <a:off x="3810000" y="990600"/>
            <a:ext cx="533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MY" sz="3600" b="1" dirty="0" err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Behavior</a:t>
            </a:r>
            <a:r>
              <a:rPr lang="en-MY" sz="36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+ Logic</a:t>
            </a:r>
          </a:p>
        </p:txBody>
      </p:sp>
    </p:spTree>
    <p:extLst>
      <p:ext uri="{BB962C8B-B14F-4D97-AF65-F5344CB8AC3E}">
        <p14:creationId xmlns:p14="http://schemas.microsoft.com/office/powerpoint/2010/main" val="41296289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990600"/>
          </a:xfrm>
          <a:prstGeom prst="rect">
            <a:avLst/>
          </a:prstGeom>
          <a:solidFill>
            <a:srgbClr val="FFCC00"/>
          </a:solidFill>
        </p:spPr>
        <p:txBody>
          <a:bodyPr wrap="square" rtlCol="0" anchor="ctr" anchorCtr="0">
            <a:noAutofit/>
          </a:bodyPr>
          <a:lstStyle/>
          <a:p>
            <a:pPr marL="1371600"/>
            <a:r>
              <a:rPr lang="en-US" altLang="zh-CN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JavaScript </a:t>
            </a:r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程序语言</a:t>
            </a:r>
            <a:endParaRPr lang="en-US" altLang="zh-CN" sz="2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371600"/>
            <a:r>
              <a:rPr lang="en-US" altLang="zh-CN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JS: JavaScript</a:t>
            </a:r>
            <a:endParaRPr lang="en-US" sz="2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0" y="-76200"/>
            <a:ext cx="16383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(C)</a:t>
            </a:r>
            <a:endParaRPr lang="en-MY" sz="60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7B8F7DE-918E-6D9C-D7CE-61CBE5CC9B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64" b="7888"/>
          <a:stretch/>
        </p:blipFill>
        <p:spPr>
          <a:xfrm>
            <a:off x="1369160" y="2132315"/>
            <a:ext cx="7448584" cy="434468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4BFF6FA-3ED9-7A07-F29C-3E6DABAC44DB}"/>
              </a:ext>
            </a:extLst>
          </p:cNvPr>
          <p:cNvSpPr txBox="1"/>
          <p:nvPr/>
        </p:nvSpPr>
        <p:spPr>
          <a:xfrm>
            <a:off x="6576411" y="1245615"/>
            <a:ext cx="2247900" cy="70788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在网页内寻找拥有此</a:t>
            </a:r>
            <a:r>
              <a:rPr lang="zh-CN" altLang="en-US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代号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的元件。</a:t>
            </a:r>
            <a:endParaRPr lang="en-US" sz="20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4665B34-BB18-2070-476A-F4B74C4DB471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7586061" y="1953501"/>
            <a:ext cx="114300" cy="316755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FAA3713-126B-410B-554C-85A9ED709121}"/>
              </a:ext>
            </a:extLst>
          </p:cNvPr>
          <p:cNvSpPr txBox="1"/>
          <p:nvPr/>
        </p:nvSpPr>
        <p:spPr>
          <a:xfrm>
            <a:off x="1369160" y="1245615"/>
            <a:ext cx="2133600" cy="70788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用 </a:t>
            </a:r>
            <a:r>
              <a:rPr lang="zh-CN" altLang="en-US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变量 </a:t>
            </a:r>
            <a:r>
              <a:rPr lang="en-US" altLang="zh-CN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variable 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来代表此元件。</a:t>
            </a:r>
            <a:endParaRPr lang="en-US" sz="20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E0741F8-7C0A-B1C8-52C2-4566DAAF1C0B}"/>
              </a:ext>
            </a:extLst>
          </p:cNvPr>
          <p:cNvCxnSpPr>
            <a:cxnSpLocks/>
          </p:cNvCxnSpPr>
          <p:nvPr/>
        </p:nvCxnSpPr>
        <p:spPr>
          <a:xfrm>
            <a:off x="2971800" y="1953501"/>
            <a:ext cx="92813" cy="302325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4020306-4447-84CE-990D-B2D7B5E73903}"/>
              </a:ext>
            </a:extLst>
          </p:cNvPr>
          <p:cNvSpPr txBox="1"/>
          <p:nvPr/>
        </p:nvSpPr>
        <p:spPr>
          <a:xfrm>
            <a:off x="228600" y="2743201"/>
            <a:ext cx="1782378" cy="70788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设定</a:t>
            </a:r>
            <a:r>
              <a:rPr lang="zh-CN" altLang="en-US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点击事件 </a:t>
            </a:r>
            <a:r>
              <a:rPr lang="en-US" altLang="zh-CN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click event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endParaRPr lang="en-US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773E773-F3F5-5387-65EE-13D44CBF45F9}"/>
              </a:ext>
            </a:extLst>
          </p:cNvPr>
          <p:cNvCxnSpPr/>
          <p:nvPr/>
        </p:nvCxnSpPr>
        <p:spPr>
          <a:xfrm flipH="1" flipV="1">
            <a:off x="5132772" y="4326011"/>
            <a:ext cx="554856" cy="253113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135CC45-2D28-7540-CF23-F290A06E33E3}"/>
              </a:ext>
            </a:extLst>
          </p:cNvPr>
          <p:cNvCxnSpPr>
            <a:cxnSpLocks/>
          </p:cNvCxnSpPr>
          <p:nvPr/>
        </p:nvCxnSpPr>
        <p:spPr>
          <a:xfrm>
            <a:off x="1693478" y="3451087"/>
            <a:ext cx="516322" cy="358914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0EBEAE7-02D6-5576-EE82-6C9BA8B174A2}"/>
              </a:ext>
            </a:extLst>
          </p:cNvPr>
          <p:cNvSpPr txBox="1"/>
          <p:nvPr/>
        </p:nvSpPr>
        <p:spPr>
          <a:xfrm>
            <a:off x="6032500" y="3335770"/>
            <a:ext cx="2209800" cy="70788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点击事件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发生时会被运行的代码。</a:t>
            </a:r>
            <a:endParaRPr lang="en-US" sz="20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D50AD36-6156-DBE1-60C5-7F9C9FDD8FAA}"/>
              </a:ext>
            </a:extLst>
          </p:cNvPr>
          <p:cNvCxnSpPr>
            <a:cxnSpLocks/>
          </p:cNvCxnSpPr>
          <p:nvPr/>
        </p:nvCxnSpPr>
        <p:spPr>
          <a:xfrm flipH="1">
            <a:off x="5410200" y="3543807"/>
            <a:ext cx="622300" cy="266194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2CB20DC-6C78-261A-36F0-9738CF2C4F59}"/>
              </a:ext>
            </a:extLst>
          </p:cNvPr>
          <p:cNvSpPr txBox="1"/>
          <p:nvPr/>
        </p:nvSpPr>
        <p:spPr>
          <a:xfrm>
            <a:off x="5687628" y="4304657"/>
            <a:ext cx="2240564" cy="10156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运行内建的 </a:t>
            </a:r>
            <a:r>
              <a:rPr lang="en-US" altLang="zh-CN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alert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en-US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函数 </a:t>
            </a:r>
            <a:r>
              <a:rPr lang="en-US" altLang="zh-CN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function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以弹出一个信息框。</a:t>
            </a:r>
            <a:endParaRPr lang="en-US" sz="20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EDBFF8E-26CA-C784-A366-1AA9245CC8F5}"/>
              </a:ext>
            </a:extLst>
          </p:cNvPr>
          <p:cNvSpPr txBox="1"/>
          <p:nvPr/>
        </p:nvSpPr>
        <p:spPr>
          <a:xfrm>
            <a:off x="686502" y="4379069"/>
            <a:ext cx="1324476" cy="4001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播放音频。</a:t>
            </a:r>
            <a:endParaRPr lang="en-US" sz="20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B053363-6A6E-5421-6F9E-3F2561ED0394}"/>
              </a:ext>
            </a:extLst>
          </p:cNvPr>
          <p:cNvCxnSpPr>
            <a:cxnSpLocks/>
            <a:stCxn id="24" idx="3"/>
          </p:cNvCxnSpPr>
          <p:nvPr/>
        </p:nvCxnSpPr>
        <p:spPr>
          <a:xfrm flipV="1">
            <a:off x="2010978" y="4495801"/>
            <a:ext cx="753824" cy="83323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02757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495550"/>
            <a:ext cx="9153525" cy="1866900"/>
          </a:xfrm>
          <a:solidFill>
            <a:srgbClr val="FFCC00"/>
          </a:solidFill>
        </p:spPr>
        <p:txBody>
          <a:bodyPr>
            <a:noAutofit/>
          </a:bodyPr>
          <a:lstStyle/>
          <a:p>
            <a:r>
              <a:rPr lang="en-US" altLang="zh-CN" sz="4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JS</a:t>
            </a:r>
            <a:r>
              <a:rPr lang="zh-CN" altLang="en-US" sz="4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：实践时间</a:t>
            </a:r>
            <a:endParaRPr lang="en-MY" sz="2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362450"/>
            <a:ext cx="9144000" cy="2495550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Practical Time</a:t>
            </a:r>
            <a:endParaRPr lang="en-MY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4098" name="Picture 2" descr="http://www.tarc.edu.my/files/focs/slide/7D311104-3130-4D1B-8998-44791A3C348C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48319" y="158210"/>
            <a:ext cx="2847362" cy="189919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4100" name="Picture 4" descr="http://www.tarc.edu.my/files/focs/slide/2B99BAE5-4543-4FE2-8AAA-94C875CB6AD8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72200" y="158210"/>
            <a:ext cx="2847362" cy="189919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9" name="Picture 2" descr="Image result for Premier Digital Tech University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8601" y="1488621"/>
            <a:ext cx="1828799" cy="568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tarc log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1926" y="152400"/>
            <a:ext cx="2809874" cy="1208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94711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152400" y="1143000"/>
            <a:ext cx="88392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1775" indent="-231775">
              <a:buFont typeface="Arial" pitchFamily="34" charset="0"/>
              <a:buChar char="•"/>
            </a:pP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点击以下网页链接（英语）：</a:t>
            </a: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688975" lvl="1" indent="-231775">
              <a:buFont typeface="Arial" pitchFamily="34" charset="0"/>
              <a:buChar char="•"/>
            </a:pP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  <a:hlinkClick r:id="rId2"/>
              </a:rPr>
              <a:t>https://www.w3schools.com</a:t>
            </a: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688975" lvl="1" indent="-231775">
              <a:buFont typeface="Arial" pitchFamily="34" charset="0"/>
              <a:buChar char="•"/>
            </a:pP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  <a:hlinkClick r:id="rId3"/>
            </a:endParaRPr>
          </a:p>
          <a:p>
            <a:pPr marL="688975" lvl="1" indent="-231775">
              <a:buFont typeface="Arial" pitchFamily="34" charset="0"/>
              <a:buChar char="•"/>
            </a:pP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  <a:hlinkClick r:id="rId3"/>
            </a:endParaRPr>
          </a:p>
          <a:p>
            <a:pPr marL="688975" lvl="1" indent="-231775">
              <a:buFont typeface="Arial" pitchFamily="34" charset="0"/>
              <a:buChar char="•"/>
            </a:pP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  <a:hlinkClick r:id="rId3"/>
            </a:endParaRPr>
          </a:p>
          <a:p>
            <a:pPr marL="688975" lvl="1" indent="-231775">
              <a:buFont typeface="Arial" pitchFamily="34" charset="0"/>
              <a:buChar char="•"/>
            </a:pP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  <a:hlinkClick r:id="rId3"/>
            </a:endParaRPr>
          </a:p>
          <a:p>
            <a:pPr marL="688975" lvl="1" indent="-231775">
              <a:buFont typeface="Arial" pitchFamily="34" charset="0"/>
              <a:buChar char="•"/>
            </a:pP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  <a:hlinkClick r:id="rId3"/>
            </a:endParaRPr>
          </a:p>
          <a:p>
            <a:pPr marL="688975" lvl="1" indent="-231775">
              <a:buFont typeface="Arial" pitchFamily="34" charset="0"/>
              <a:buChar char="•"/>
            </a:pP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  <a:hlinkClick r:id="rId3"/>
            </a:endParaRPr>
          </a:p>
          <a:p>
            <a:pPr marL="231775" indent="-231775">
              <a:buFont typeface="Arial" pitchFamily="34" charset="0"/>
              <a:buChar char="•"/>
            </a:pP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  <a:hlinkClick r:id="rId3"/>
            </a:endParaRPr>
          </a:p>
          <a:p>
            <a:pPr marL="231775" indent="-231775">
              <a:buFont typeface="Arial" pitchFamily="34" charset="0"/>
              <a:buChar char="•"/>
            </a:pP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  <a:hlinkClick r:id="rId3"/>
            </a:endParaRPr>
          </a:p>
          <a:p>
            <a:pPr marL="231775" indent="-231775">
              <a:buFont typeface="Arial" pitchFamily="34" charset="0"/>
              <a:buChar char="•"/>
            </a:pP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  <a:hlinkClick r:id="rId3"/>
            </a:endParaRPr>
          </a:p>
          <a:p>
            <a:pPr marL="231775" indent="-231775">
              <a:buFont typeface="Arial" pitchFamily="34" charset="0"/>
              <a:buChar char="•"/>
            </a:pP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  <a:hlinkClick r:id="rId3"/>
            </a:endParaRPr>
          </a:p>
          <a:p>
            <a:pPr marL="231775" indent="-231775">
              <a:buFont typeface="Arial" pitchFamily="34" charset="0"/>
              <a:buChar char="•"/>
            </a:pP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  <a:hlinkClick r:id="rId3"/>
            </a:endParaRPr>
          </a:p>
          <a:p>
            <a:pPr marL="231775" indent="-231775">
              <a:buFont typeface="Arial" pitchFamily="34" charset="0"/>
              <a:buChar char="•"/>
            </a:pP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拉曼大学学院相关科系（英语）：</a:t>
            </a: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688975" lvl="1" indent="-231775">
              <a:buFont typeface="Arial" pitchFamily="34" charset="0"/>
              <a:buChar char="•"/>
            </a:pP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  <a:hlinkClick r:id="rId4"/>
              </a:rPr>
              <a:t>电脑与资讯科技学院</a:t>
            </a: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688975" lvl="1" indent="-231775">
              <a:buFont typeface="Arial" pitchFamily="34" charset="0"/>
              <a:buChar char="•"/>
            </a:pP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  <a:hlinkClick r:id="rId5"/>
              </a:rPr>
              <a:t>互联网科技</a:t>
            </a: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9144000" cy="990600"/>
          </a:xfrm>
          <a:prstGeom prst="rect">
            <a:avLst/>
          </a:prstGeom>
          <a:solidFill>
            <a:srgbClr val="FFCC00"/>
          </a:solidFill>
        </p:spPr>
        <p:txBody>
          <a:bodyPr wrap="square" rtlCol="0" anchor="ctr" anchorCtr="0">
            <a:noAutofit/>
          </a:bodyPr>
          <a:lstStyle/>
          <a:p>
            <a:pPr marL="117475"/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在线参考</a:t>
            </a:r>
            <a:endParaRPr lang="en-US" altLang="zh-CN" sz="2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17475"/>
            <a:r>
              <a:rPr lang="en-US" altLang="zh-CN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Online Reference</a:t>
            </a:r>
            <a:endParaRPr lang="en-US" sz="2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50545" y="1981200"/>
            <a:ext cx="2126055" cy="4616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HTML</a:t>
            </a:r>
            <a:endParaRPr lang="en-US" sz="2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50544" y="2583845"/>
            <a:ext cx="2126055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CSS</a:t>
            </a:r>
            <a:endParaRPr lang="en-US" sz="2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50545" y="3193445"/>
            <a:ext cx="2126055" cy="4616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JS</a:t>
            </a:r>
            <a:endParaRPr lang="en-US" sz="2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5C5477-6309-0EE4-1A58-940126D20AB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1980769"/>
            <a:ext cx="4800600" cy="270033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5ECFC17-6742-1453-DE5C-75820DA85EF4}"/>
              </a:ext>
            </a:extLst>
          </p:cNvPr>
          <p:cNvSpPr txBox="1"/>
          <p:nvPr/>
        </p:nvSpPr>
        <p:spPr>
          <a:xfrm>
            <a:off x="1150544" y="3806387"/>
            <a:ext cx="2126055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Others…</a:t>
            </a:r>
            <a:endParaRPr lang="en-US" sz="2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937313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495550"/>
            <a:ext cx="9153525" cy="1866900"/>
          </a:xfrm>
          <a:solidFill>
            <a:srgbClr val="FFCC00"/>
          </a:solidFill>
        </p:spPr>
        <p:txBody>
          <a:bodyPr>
            <a:noAutofit/>
          </a:bodyPr>
          <a:lstStyle/>
          <a:p>
            <a:r>
              <a:rPr lang="en-MY" altLang="zh-CN" sz="4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Thank You / </a:t>
            </a:r>
            <a:r>
              <a:rPr lang="zh-CN" altLang="en-US" sz="4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谢谢</a:t>
            </a:r>
            <a:endParaRPr lang="en-MY" sz="2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362450"/>
            <a:ext cx="9144000" cy="2495550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The End</a:t>
            </a:r>
            <a:endParaRPr lang="en-MY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4098" name="Picture 2" descr="http://www.tarc.edu.my/files/focs/slide/7D311104-3130-4D1B-8998-44791A3C348C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48319" y="158210"/>
            <a:ext cx="2847362" cy="189919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4100" name="Picture 4" descr="http://www.tarc.edu.my/files/focs/slide/2B99BAE5-4543-4FE2-8AAA-94C875CB6AD8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72200" y="158210"/>
            <a:ext cx="2847362" cy="189919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9" name="Picture 2" descr="Image result for Premier Digital Tech University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8601" y="1488621"/>
            <a:ext cx="1828799" cy="568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tarc log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1926" y="152400"/>
            <a:ext cx="2809874" cy="1208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2092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/>
          <p:cNvSpPr txBox="1"/>
          <p:nvPr/>
        </p:nvSpPr>
        <p:spPr>
          <a:xfrm>
            <a:off x="6315073" y="1267321"/>
            <a:ext cx="2554494" cy="1938992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PHP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 (Servlet, JSP)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ASP.NET</a:t>
            </a:r>
            <a:endParaRPr lang="en-MY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9144000" cy="990600"/>
          </a:xfrm>
          <a:prstGeom prst="rect">
            <a:avLst/>
          </a:prstGeom>
          <a:solidFill>
            <a:srgbClr val="FFCC00"/>
          </a:solidFill>
        </p:spPr>
        <p:txBody>
          <a:bodyPr wrap="square" rtlCol="0" anchor="ctr" anchorCtr="0">
            <a:noAutofit/>
          </a:bodyPr>
          <a:lstStyle/>
          <a:p>
            <a:pPr marL="117475"/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网页的三个基本技术</a:t>
            </a:r>
            <a:endParaRPr lang="en-US" altLang="zh-CN" sz="2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17475"/>
            <a:r>
              <a:rPr lang="en-US" altLang="zh-CN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The 3 basic technologies of web page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417463" y="2375316"/>
            <a:ext cx="2819400" cy="830997"/>
          </a:xfrm>
          <a:prstGeom prst="rect">
            <a:avLst/>
          </a:prstGeom>
          <a:solidFill>
            <a:srgbClr val="92D050"/>
          </a:solidFill>
          <a:ln w="19050"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网页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Web Page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76225" y="3640319"/>
            <a:ext cx="2126055" cy="4616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HTML</a:t>
            </a:r>
            <a:endParaRPr lang="en-US" sz="2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764136" y="3640316"/>
            <a:ext cx="2126055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CSS</a:t>
            </a:r>
            <a:endParaRPr lang="en-US" sz="2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252047" y="3634332"/>
            <a:ext cx="2126055" cy="4616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JS</a:t>
            </a:r>
            <a:endParaRPr lang="en-US" sz="2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6" name="Straight Connector 5"/>
          <p:cNvCxnSpPr>
            <a:stCxn id="8" idx="2"/>
            <a:endCxn id="14" idx="0"/>
          </p:cNvCxnSpPr>
          <p:nvPr/>
        </p:nvCxnSpPr>
        <p:spPr>
          <a:xfrm>
            <a:off x="3827163" y="3206313"/>
            <a:ext cx="1" cy="4340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13" idx="0"/>
            <a:endCxn id="15" idx="0"/>
          </p:cNvCxnSpPr>
          <p:nvPr/>
        </p:nvCxnSpPr>
        <p:spPr>
          <a:xfrm rot="5400000" flipH="1" flipV="1">
            <a:off x="3824171" y="1149415"/>
            <a:ext cx="5987" cy="4975822"/>
          </a:xfrm>
          <a:prstGeom prst="bentConnector3">
            <a:avLst>
              <a:gd name="adj1" fmla="val 3918273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402279" y="1425714"/>
            <a:ext cx="28497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网页</a:t>
            </a:r>
            <a:r>
              <a:rPr lang="zh-CN" altLang="en-US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客户端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技术</a:t>
            </a: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Client-Side</a:t>
            </a:r>
            <a:endParaRPr lang="en-MY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315073" y="1295400"/>
            <a:ext cx="25544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网页</a:t>
            </a:r>
            <a:r>
              <a:rPr lang="zh-CN" altLang="en-US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服务端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技术</a:t>
            </a: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Server-Side</a:t>
            </a:r>
            <a:endParaRPr lang="en-MY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76225" y="4267200"/>
            <a:ext cx="21260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网页结构</a:t>
            </a:r>
            <a:endParaRPr lang="en-MY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Structure + C</a:t>
            </a:r>
            <a:r>
              <a:rPr 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ontent</a:t>
            </a:r>
            <a:endParaRPr lang="en-MY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764135" y="4267200"/>
            <a:ext cx="21260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网页外观</a:t>
            </a:r>
            <a:endParaRPr lang="en-MY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en-MY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Style + Appearance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252046" y="4267200"/>
            <a:ext cx="2126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程序逻辑</a:t>
            </a:r>
            <a:endParaRPr lang="en-MY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en-MY" sz="16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Behavior</a:t>
            </a:r>
            <a:r>
              <a:rPr lang="en-MY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+ Logic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276225" y="5029200"/>
            <a:ext cx="8593342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508972" y="5270041"/>
            <a:ext cx="21260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学习曲线</a:t>
            </a:r>
            <a:endParaRPr lang="en-MY" altLang="zh-CN" sz="2000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en-US" altLang="zh-CN" sz="20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Learning Curve</a:t>
            </a:r>
            <a:endParaRPr lang="en-MY" sz="2000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76225" y="5156537"/>
            <a:ext cx="178117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较易</a:t>
            </a:r>
            <a:endParaRPr lang="en-MY" altLang="zh-CN" sz="4000" b="1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MY" sz="40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Easy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378102" y="5156537"/>
            <a:ext cx="146109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40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较难</a:t>
            </a:r>
            <a:endParaRPr lang="en-MY" altLang="zh-CN" sz="4000" b="1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r"/>
            <a:r>
              <a:rPr lang="en-MY" altLang="zh-CN" sz="40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Hard</a:t>
            </a:r>
            <a:endParaRPr lang="en-US" altLang="zh-CN" sz="4000" b="1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38480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495550"/>
            <a:ext cx="9153525" cy="1866900"/>
          </a:xfrm>
          <a:solidFill>
            <a:srgbClr val="FFCC00"/>
          </a:solidFill>
        </p:spPr>
        <p:txBody>
          <a:bodyPr>
            <a:noAutofit/>
          </a:bodyPr>
          <a:lstStyle/>
          <a:p>
            <a:r>
              <a:rPr lang="en-MY" altLang="zh-CN" sz="4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codepen.io</a:t>
            </a:r>
            <a:endParaRPr lang="en-MY" sz="2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362450"/>
            <a:ext cx="9144000" cy="2495550"/>
          </a:xfrm>
        </p:spPr>
        <p:txBody>
          <a:bodyPr>
            <a:noAutofit/>
          </a:bodyPr>
          <a:lstStyle/>
          <a:p>
            <a:r>
              <a:rPr lang="en-US" altLang="zh-CN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Online Web Editor / </a:t>
            </a:r>
            <a:r>
              <a:rPr lang="zh-CN" altLang="en-US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在线网页编辑器</a:t>
            </a:r>
            <a:endParaRPr lang="en-MY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4098" name="Picture 2" descr="http://www.tarc.edu.my/files/focs/slide/7D311104-3130-4D1B-8998-44791A3C348C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48319" y="158210"/>
            <a:ext cx="2847362" cy="189919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4100" name="Picture 4" descr="http://www.tarc.edu.my/files/focs/slide/2B99BAE5-4543-4FE2-8AAA-94C875CB6AD8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72200" y="158210"/>
            <a:ext cx="2847362" cy="189919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9" name="Picture 2" descr="Image result for Premier Digital Tech University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8601" y="1488621"/>
            <a:ext cx="1828799" cy="568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tarc log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1926" y="152400"/>
            <a:ext cx="2809874" cy="1208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9774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497682"/>
          </a:xfrm>
          <a:prstGeom prst="rect">
            <a:avLst/>
          </a:prstGeom>
          <a:solidFill>
            <a:srgbClr val="FFCC00"/>
          </a:solidFill>
        </p:spPr>
        <p:txBody>
          <a:bodyPr wrap="square" rtlCol="0" anchor="ctr" anchorCtr="0">
            <a:noAutofit/>
          </a:bodyPr>
          <a:lstStyle/>
          <a:p>
            <a:pPr marL="117475"/>
            <a:r>
              <a:rPr lang="en-MY" altLang="zh-CN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codepen.io</a:t>
            </a:r>
            <a:endParaRPr lang="en-US" altLang="zh-CN" sz="2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B6B8C87-F810-ED3C-2ABD-E78051A96AD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994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497682"/>
          </a:xfrm>
          <a:prstGeom prst="rect">
            <a:avLst/>
          </a:prstGeom>
          <a:solidFill>
            <a:srgbClr val="FFCC00"/>
          </a:solidFill>
        </p:spPr>
        <p:txBody>
          <a:bodyPr wrap="square" rtlCol="0" anchor="ctr" anchorCtr="0">
            <a:noAutofit/>
          </a:bodyPr>
          <a:lstStyle/>
          <a:p>
            <a:pPr marL="117475"/>
            <a:r>
              <a:rPr lang="en-MY" altLang="zh-CN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codepen.io</a:t>
            </a:r>
            <a:endParaRPr lang="en-US" altLang="zh-CN" sz="2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B1BEE59-498A-1C99-4359-B7841961868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73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990600"/>
          </a:xfrm>
          <a:prstGeom prst="rect">
            <a:avLst/>
          </a:prstGeom>
          <a:solidFill>
            <a:srgbClr val="FFCC00"/>
          </a:solidFill>
        </p:spPr>
        <p:txBody>
          <a:bodyPr wrap="square" rtlCol="0" anchor="ctr" anchorCtr="0">
            <a:noAutofit/>
          </a:bodyPr>
          <a:lstStyle/>
          <a:p>
            <a:pPr marL="1371600"/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超文本标记语言</a:t>
            </a:r>
            <a:endParaRPr lang="en-US" altLang="zh-CN" sz="2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371600"/>
            <a:r>
              <a:rPr lang="en-US" altLang="zh-CN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HTML: Hypertext Markup Language</a:t>
            </a:r>
            <a:endParaRPr lang="en-US" sz="2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-76200"/>
            <a:ext cx="16383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(A)</a:t>
            </a:r>
            <a:endParaRPr lang="en-MY" sz="60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2FB1524-4E08-A2F8-765A-AF5D8997C7C4}"/>
              </a:ext>
            </a:extLst>
          </p:cNvPr>
          <p:cNvSpPr txBox="1"/>
          <p:nvPr/>
        </p:nvSpPr>
        <p:spPr>
          <a:xfrm>
            <a:off x="3040361" y="2245002"/>
            <a:ext cx="2819400" cy="830997"/>
          </a:xfrm>
          <a:prstGeom prst="rect">
            <a:avLst/>
          </a:prstGeom>
          <a:solidFill>
            <a:srgbClr val="92D050"/>
          </a:solidFill>
          <a:ln w="19050"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网页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Web Page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1C83CF-2501-EF76-2836-E95E77B5B8E5}"/>
              </a:ext>
            </a:extLst>
          </p:cNvPr>
          <p:cNvSpPr txBox="1"/>
          <p:nvPr/>
        </p:nvSpPr>
        <p:spPr>
          <a:xfrm>
            <a:off x="899123" y="4289388"/>
            <a:ext cx="2126055" cy="4616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HTML</a:t>
            </a:r>
            <a:endParaRPr lang="en-US" sz="2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70D49A-88A1-C346-D404-DD7A5192F906}"/>
              </a:ext>
            </a:extLst>
          </p:cNvPr>
          <p:cNvSpPr txBox="1"/>
          <p:nvPr/>
        </p:nvSpPr>
        <p:spPr>
          <a:xfrm>
            <a:off x="3387034" y="4289385"/>
            <a:ext cx="2126055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CSS</a:t>
            </a:r>
            <a:endParaRPr lang="en-US" sz="2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8CDC02-671F-8AC5-F8BE-6CF8555A568F}"/>
              </a:ext>
            </a:extLst>
          </p:cNvPr>
          <p:cNvSpPr txBox="1"/>
          <p:nvPr/>
        </p:nvSpPr>
        <p:spPr>
          <a:xfrm>
            <a:off x="5874945" y="4283401"/>
            <a:ext cx="2126055" cy="4616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JS</a:t>
            </a:r>
            <a:endParaRPr lang="en-US" sz="2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E113C07-1F35-0CB8-E355-D0BE7EB41F9D}"/>
              </a:ext>
            </a:extLst>
          </p:cNvPr>
          <p:cNvCxnSpPr>
            <a:stCxn id="2" idx="2"/>
            <a:endCxn id="7" idx="0"/>
          </p:cNvCxnSpPr>
          <p:nvPr/>
        </p:nvCxnSpPr>
        <p:spPr>
          <a:xfrm>
            <a:off x="4450061" y="3075999"/>
            <a:ext cx="1" cy="121338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18">
            <a:extLst>
              <a:ext uri="{FF2B5EF4-FFF2-40B4-BE49-F238E27FC236}">
                <a16:creationId xmlns:a16="http://schemas.microsoft.com/office/drawing/2014/main" id="{6F2AF60D-10E5-40AE-B136-305EC42682D6}"/>
              </a:ext>
            </a:extLst>
          </p:cNvPr>
          <p:cNvCxnSpPr>
            <a:stCxn id="6" idx="0"/>
            <a:endCxn id="8" idx="0"/>
          </p:cNvCxnSpPr>
          <p:nvPr/>
        </p:nvCxnSpPr>
        <p:spPr>
          <a:xfrm rot="5400000" flipH="1" flipV="1">
            <a:off x="4447069" y="1798484"/>
            <a:ext cx="5987" cy="4975822"/>
          </a:xfrm>
          <a:prstGeom prst="bentConnector3">
            <a:avLst>
              <a:gd name="adj1" fmla="val 10006848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7484538-9199-24EF-22D6-F4379DBEF44D}"/>
              </a:ext>
            </a:extLst>
          </p:cNvPr>
          <p:cNvSpPr txBox="1"/>
          <p:nvPr/>
        </p:nvSpPr>
        <p:spPr>
          <a:xfrm>
            <a:off x="1962151" y="1295400"/>
            <a:ext cx="49758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网页的三个基本技术</a:t>
            </a: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The</a:t>
            </a:r>
            <a:r>
              <a:rPr lang="en-MY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3 basic technologies for web page</a:t>
            </a:r>
            <a:endParaRPr lang="en-MY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A7F92E0-0C47-BDC2-9D8E-49050A3B10F5}"/>
              </a:ext>
            </a:extLst>
          </p:cNvPr>
          <p:cNvSpPr txBox="1"/>
          <p:nvPr/>
        </p:nvSpPr>
        <p:spPr>
          <a:xfrm>
            <a:off x="899123" y="4916269"/>
            <a:ext cx="21260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网页结构</a:t>
            </a:r>
            <a:endParaRPr lang="en-MY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Structure + C</a:t>
            </a:r>
            <a:r>
              <a:rPr 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ontent</a:t>
            </a:r>
            <a:endParaRPr lang="en-MY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93F7262-E03B-A1C5-4BA3-76B758552925}"/>
              </a:ext>
            </a:extLst>
          </p:cNvPr>
          <p:cNvSpPr txBox="1"/>
          <p:nvPr/>
        </p:nvSpPr>
        <p:spPr>
          <a:xfrm>
            <a:off x="3387033" y="4916269"/>
            <a:ext cx="21260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网页外观</a:t>
            </a:r>
            <a:endParaRPr lang="en-MY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en-MY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Style + Appearance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C265AC8-9206-B083-4A74-C92AD95CF502}"/>
              </a:ext>
            </a:extLst>
          </p:cNvPr>
          <p:cNvSpPr txBox="1"/>
          <p:nvPr/>
        </p:nvSpPr>
        <p:spPr>
          <a:xfrm>
            <a:off x="5874944" y="4916269"/>
            <a:ext cx="2126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程序逻辑</a:t>
            </a:r>
            <a:endParaRPr lang="en-MY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en-MY" sz="16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Behavior</a:t>
            </a:r>
            <a:r>
              <a:rPr lang="en-MY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+ Logic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C7FD9DC-7004-87D9-BF7A-A4799245D2EA}"/>
              </a:ext>
            </a:extLst>
          </p:cNvPr>
          <p:cNvSpPr/>
          <p:nvPr/>
        </p:nvSpPr>
        <p:spPr>
          <a:xfrm>
            <a:off x="762002" y="4114800"/>
            <a:ext cx="2444103" cy="155199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8402640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990600"/>
          </a:xfrm>
          <a:prstGeom prst="rect">
            <a:avLst/>
          </a:prstGeom>
          <a:solidFill>
            <a:srgbClr val="FFCC00"/>
          </a:solidFill>
        </p:spPr>
        <p:txBody>
          <a:bodyPr wrap="square" rtlCol="0" anchor="ctr" anchorCtr="0">
            <a:noAutofit/>
          </a:bodyPr>
          <a:lstStyle/>
          <a:p>
            <a:pPr marL="1371600"/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超文本标记语言</a:t>
            </a:r>
            <a:endParaRPr lang="en-US" altLang="zh-CN" sz="2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371600"/>
            <a:r>
              <a:rPr lang="en-US" altLang="zh-CN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HTML: Hypertext Markup Language</a:t>
            </a:r>
            <a:endParaRPr lang="en-US" sz="2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52400" y="1143000"/>
            <a:ext cx="8839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1775" indent="-231775">
              <a:buFont typeface="Arial" pitchFamily="34" charset="0"/>
              <a:buChar char="•"/>
            </a:pP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控制网页的</a:t>
            </a:r>
            <a:r>
              <a:rPr lang="zh-CN" altLang="en-US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结构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，比如：</a:t>
            </a: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688975" lvl="1" indent="-231775">
              <a:buFont typeface="Arial" pitchFamily="34" charset="0"/>
              <a:buChar char="•"/>
            </a:pP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Heading 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标题</a:t>
            </a: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688975" lvl="1" indent="-231775">
              <a:buFont typeface="Arial" pitchFamily="34" charset="0"/>
              <a:buChar char="•"/>
            </a:pP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Paragraph 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段落</a:t>
            </a: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688975" lvl="1" indent="-231775">
              <a:buFont typeface="Arial" pitchFamily="34" charset="0"/>
              <a:buChar char="•"/>
            </a:pP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Image 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图像</a:t>
            </a: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688975" lvl="1" indent="-231775">
              <a:buFont typeface="Arial" pitchFamily="34" charset="0"/>
              <a:buChar char="•"/>
            </a:pP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等等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…</a:t>
            </a:r>
          </a:p>
          <a:p>
            <a:pPr marL="688975" lvl="1" indent="-231775">
              <a:buFont typeface="Arial" pitchFamily="34" charset="0"/>
              <a:buChar char="•"/>
            </a:pP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31775" indent="-231775">
              <a:buFont typeface="Arial" pitchFamily="34" charset="0"/>
              <a:buChar char="•"/>
            </a:pP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运用</a:t>
            </a:r>
            <a:r>
              <a:rPr lang="zh-CN" altLang="en-US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标签 </a:t>
            </a:r>
            <a:r>
              <a:rPr lang="en-US" altLang="zh-CN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tag 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来创建</a:t>
            </a:r>
            <a:r>
              <a:rPr lang="zh-CN" altLang="en-US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元件 </a:t>
            </a:r>
            <a:r>
              <a:rPr lang="en-US" altLang="zh-CN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element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31775" indent="-231775">
              <a:buFont typeface="Arial" pitchFamily="34" charset="0"/>
              <a:buChar char="•"/>
            </a:pP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31775" indent="-231775">
              <a:buFont typeface="Arial" pitchFamily="34" charset="0"/>
              <a:buChar char="•"/>
            </a:pP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标签运用：可分为</a:t>
            </a:r>
            <a:r>
              <a:rPr lang="zh-CN" altLang="en-US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双面标签 </a:t>
            </a:r>
            <a:r>
              <a:rPr lang="en-US" altLang="zh-CN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double-sided 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和</a:t>
            </a:r>
            <a:r>
              <a:rPr lang="zh-CN" altLang="en-US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单面标签 </a:t>
            </a:r>
            <a:r>
              <a:rPr lang="en-US" altLang="zh-CN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single-sided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endParaRPr lang="en-US" altLang="zh-CN" sz="2000" dirty="0">
              <a:latin typeface="Consolas" panose="020B0609020204030204" pitchFamily="49" charset="0"/>
              <a:ea typeface="Microsoft YaHei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-76200"/>
            <a:ext cx="16383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(A)</a:t>
            </a:r>
            <a:endParaRPr lang="en-MY" sz="60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85B1D9-FD5E-09C6-BD9F-D10A99526524}"/>
              </a:ext>
            </a:extLst>
          </p:cNvPr>
          <p:cNvSpPr txBox="1"/>
          <p:nvPr/>
        </p:nvSpPr>
        <p:spPr>
          <a:xfrm>
            <a:off x="3810000" y="990600"/>
            <a:ext cx="533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MY" sz="36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Structure + Content</a:t>
            </a:r>
          </a:p>
        </p:txBody>
      </p:sp>
    </p:spTree>
    <p:extLst>
      <p:ext uri="{BB962C8B-B14F-4D97-AF65-F5344CB8AC3E}">
        <p14:creationId xmlns:p14="http://schemas.microsoft.com/office/powerpoint/2010/main" val="6224366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47"/>
          <a:stretch/>
        </p:blipFill>
        <p:spPr>
          <a:xfrm>
            <a:off x="2090738" y="3781515"/>
            <a:ext cx="4843462" cy="17335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0" y="0"/>
            <a:ext cx="9144000" cy="990600"/>
          </a:xfrm>
          <a:prstGeom prst="rect">
            <a:avLst/>
          </a:prstGeom>
          <a:solidFill>
            <a:srgbClr val="FFCC00"/>
          </a:solidFill>
        </p:spPr>
        <p:txBody>
          <a:bodyPr wrap="square" rtlCol="0" anchor="ctr" anchorCtr="0">
            <a:noAutofit/>
          </a:bodyPr>
          <a:lstStyle/>
          <a:p>
            <a:pPr marL="1371600"/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超文本标记语言</a:t>
            </a:r>
            <a:endParaRPr lang="en-US" altLang="zh-CN" sz="2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371600"/>
            <a:r>
              <a:rPr lang="en-US" altLang="zh-CN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HTML: Hypertext Markup Language</a:t>
            </a:r>
            <a:endParaRPr lang="en-US" sz="2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52400" y="1143000"/>
            <a:ext cx="8839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1775" indent="-231775">
              <a:buFont typeface="Arial" pitchFamily="34" charset="0"/>
              <a:buChar char="•"/>
            </a:pPr>
            <a:r>
              <a:rPr lang="zh-CN" altLang="en-US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双面标签：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标签</a:t>
            </a:r>
            <a:r>
              <a:rPr lang="zh-CN" altLang="en-US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附有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内容，</a:t>
            </a:r>
            <a:r>
              <a:rPr lang="zh-CN" altLang="en-US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需要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关闭式标签。</a:t>
            </a: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31775" indent="-231775">
              <a:buFont typeface="Arial" pitchFamily="34" charset="0"/>
              <a:buChar char="•"/>
            </a:pPr>
            <a:endParaRPr lang="en-US" altLang="zh-CN" sz="20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31775" indent="-231775">
              <a:buFont typeface="Arial" pitchFamily="34" charset="0"/>
              <a:buChar char="•"/>
            </a:pP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例：</a:t>
            </a:r>
            <a:endParaRPr lang="en-US" altLang="zh-CN" sz="2000" b="1" dirty="0">
              <a:latin typeface="Consolas" panose="020B0609020204030204" pitchFamily="49" charset="0"/>
              <a:ea typeface="Microsoft YaHei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90738" y="3124200"/>
            <a:ext cx="1219199" cy="4001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标签 </a:t>
            </a:r>
            <a:r>
              <a:rPr lang="en-US" altLang="zh-CN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tag</a:t>
            </a:r>
            <a:endParaRPr lang="en-US" sz="20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602336" y="3124200"/>
            <a:ext cx="1960264" cy="4001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属性 </a:t>
            </a:r>
            <a:r>
              <a:rPr lang="en-US" altLang="zh-CN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attribute</a:t>
            </a:r>
            <a:endParaRPr lang="en-US" sz="20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37239" y="5209606"/>
            <a:ext cx="1758353" cy="4001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内容 </a:t>
            </a:r>
            <a:r>
              <a:rPr lang="en-US" altLang="zh-CN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content</a:t>
            </a:r>
            <a:endParaRPr lang="en-US" sz="20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2700339" y="3524310"/>
            <a:ext cx="152400" cy="373839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2700339" y="5422350"/>
            <a:ext cx="152400" cy="374732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090738" y="5772270"/>
            <a:ext cx="2973144" cy="4001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关闭式标签 </a:t>
            </a:r>
            <a:r>
              <a:rPr lang="en-US" altLang="zh-CN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closing tag</a:t>
            </a:r>
            <a:endParaRPr lang="en-US" sz="20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40983" y="1752600"/>
            <a:ext cx="3226217" cy="707886"/>
          </a:xfrm>
          <a:prstGeom prst="rect">
            <a:avLst/>
          </a:prstGeom>
          <a:solidFill>
            <a:srgbClr val="92D050"/>
          </a:solidFill>
          <a:ln w="19050"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运用 </a:t>
            </a:r>
            <a:r>
              <a:rPr lang="en-US" altLang="zh-CN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&lt;h1&gt;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标签来创建一个</a:t>
            </a:r>
            <a:r>
              <a:rPr lang="zh-CN" altLang="en-US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标题</a:t>
            </a:r>
            <a:r>
              <a:rPr lang="en-US" altLang="zh-CN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-1</a:t>
            </a:r>
            <a:r>
              <a:rPr lang="zh-CN" altLang="en-US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heading-1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元件。</a:t>
            </a: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4006253" y="3524309"/>
            <a:ext cx="152400" cy="373839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 flipV="1">
            <a:off x="5138739" y="4845006"/>
            <a:ext cx="152400" cy="374732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836937" y="3124200"/>
            <a:ext cx="1249663" cy="4001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值 </a:t>
            </a:r>
            <a:r>
              <a:rPr lang="en-US" altLang="zh-CN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value</a:t>
            </a:r>
            <a:endParaRPr lang="en-US" sz="20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5836937" y="3524309"/>
            <a:ext cx="259063" cy="364601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0" y="-76200"/>
            <a:ext cx="16383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(A)</a:t>
            </a:r>
            <a:endParaRPr lang="en-MY" sz="60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733507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3897</TotalTime>
  <Words>1317</Words>
  <Application>Microsoft Office PowerPoint</Application>
  <PresentationFormat>On-screen Show (4:3)</PresentationFormat>
  <Paragraphs>283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Microsoft YaHei</vt:lpstr>
      <vt:lpstr>Arial</vt:lpstr>
      <vt:lpstr>Calibri</vt:lpstr>
      <vt:lpstr>Consolas</vt:lpstr>
      <vt:lpstr>Office Theme</vt:lpstr>
      <vt:lpstr>网络编程简介 Introduction to Web Programming</vt:lpstr>
      <vt:lpstr>PowerPoint Presentation</vt:lpstr>
      <vt:lpstr>PowerPoint Presentation</vt:lpstr>
      <vt:lpstr>codepen.io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HTML：实践时间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CSS：实践时间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JS：实践时间</vt:lpstr>
      <vt:lpstr>PowerPoint Presentation</vt:lpstr>
      <vt:lpstr>Thank You / 谢谢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tarc</dc:creator>
  <cp:lastModifiedBy>Chun Voon Liaw</cp:lastModifiedBy>
  <cp:revision>378</cp:revision>
  <dcterms:created xsi:type="dcterms:W3CDTF">2016-03-30T05:08:34Z</dcterms:created>
  <dcterms:modified xsi:type="dcterms:W3CDTF">2022-09-02T20:26:15Z</dcterms:modified>
</cp:coreProperties>
</file>