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920" cy="86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3583080" cy="244728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31080" y="3096000"/>
            <a:ext cx="3583080" cy="2447280"/>
          </a:xfrm>
          <a:prstGeom prst="rect">
            <a:avLst/>
          </a:prstGeom>
        </p:spPr>
        <p:txBody>
          <a:bodyPr lIns="0" rIns="0" tIns="0" bIns="0">
            <a:normAutofit fontScale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ww.nvidia.com/object/grid-certified-servers.html" TargetMode="External"/><Relationship Id="rId2" Type="http://schemas.openxmlformats.org/officeDocument/2006/relationships/hyperlink" Target="https://lists.freedesktop.org/archives/amd-gfx/2016-December/004075.html" TargetMode="External"/><Relationship Id="rId3" Type="http://schemas.openxmlformats.org/officeDocument/2006/relationships/hyperlink" Target="https://github.com/intel/gvt-linux/wiki" TargetMode="External"/><Relationship Id="rId4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redhat.com/archives/libvir-list/2016-August/msg00939.html" TargetMode="External"/><Relationship Id="rId2" Type="http://schemas.openxmlformats.org/officeDocument/2006/relationships/hyperlink" Target="https://yq.aliyun.com/articles/590909?spm=a2c4e.11153940.blogcont599189.23.f2016d7bXPo7TD" TargetMode="External"/><Relationship Id="rId3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360" y="3528000"/>
            <a:ext cx="90709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49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GPU Virtualization: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What we should know today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822960" y="1504800"/>
            <a:ext cx="8595000" cy="33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Use Scenario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GPU as a service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IVI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Visual Cloud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477720" y="2468880"/>
            <a:ext cx="4093920" cy="381384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5640120" y="2377440"/>
            <a:ext cx="4235040" cy="444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182880" y="1828800"/>
            <a:ext cx="9423360" cy="37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Great performance Full API compatibility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– </a:t>
            </a:r>
            <a:r>
              <a:rPr b="0" lang="en-US" sz="2000" spc="-1" strike="noStrike">
                <a:latin typeface="Arial"/>
              </a:rPr>
              <a:t>GPU vendor driver inside the virtual machine Poor density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– </a:t>
            </a:r>
            <a:r>
              <a:rPr b="0" lang="en-US" sz="2000" spc="-1" strike="noStrike">
                <a:latin typeface="Arial"/>
              </a:rPr>
              <a:t>limited by PCI-E resource Minimal visibility of the device on the host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– </a:t>
            </a:r>
            <a:r>
              <a:rPr b="0" lang="en-US" sz="2000" spc="-1" strike="noStrike">
                <a:latin typeface="Arial"/>
              </a:rPr>
              <a:t>generic vfio_pci owns this device, and only perform enable/disable/route interrupts, reset the device Difficult to cover all graphics workload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– </a:t>
            </a:r>
            <a:r>
              <a:rPr b="0" lang="en-US" sz="2000" spc="-1" strike="noStrike">
                <a:latin typeface="Arial"/>
              </a:rPr>
              <a:t>either underutilized or too small to scale V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Full GPU virtualization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036800" y="1504800"/>
            <a:ext cx="6918120" cy="57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 order to share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● </a:t>
            </a:r>
            <a:r>
              <a:rPr b="0" lang="en-US" sz="2000" spc="-1" strike="noStrike">
                <a:latin typeface="Arial"/>
              </a:rPr>
              <a:t>Split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Hardware or Software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SRIOV/Mdev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● </a:t>
            </a:r>
            <a:r>
              <a:rPr b="0" lang="en-US" sz="2000" spc="-1" strike="noStrike">
                <a:latin typeface="Arial"/>
              </a:rPr>
              <a:t>Isolate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Give a clean and secure access between VM device to Physical Device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IOMMU/Mdev and VFIO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DMA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Interrupt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● </a:t>
            </a:r>
            <a:r>
              <a:rPr b="0" lang="en-US" sz="2000" spc="-1" strike="noStrike">
                <a:latin typeface="Arial"/>
              </a:rPr>
              <a:t>Schedule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Efficient and Robust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Pretty fix for AMD,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More flexible for NVIDIA, RR, BOND 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G</a:t>
            </a:r>
            <a:r>
              <a:rPr b="0" lang="en-US" sz="4400" spc="-1" strike="noStrike">
                <a:latin typeface="Arial"/>
              </a:rPr>
              <a:t>P</a:t>
            </a:r>
            <a:r>
              <a:rPr b="0" lang="en-US" sz="4400" spc="-1" strike="noStrike">
                <a:latin typeface="Arial"/>
              </a:rPr>
              <a:t>U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ir</a:t>
            </a:r>
            <a:r>
              <a:rPr b="0" lang="en-US" sz="4400" spc="-1" strike="noStrike">
                <a:latin typeface="Arial"/>
              </a:rPr>
              <a:t>u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z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036800" y="1504800"/>
            <a:ext cx="6918120" cy="65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vGPU Investments Upstream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● </a:t>
            </a:r>
            <a:r>
              <a:rPr b="0" lang="en-US" sz="2000" spc="-1" strike="noStrike">
                <a:latin typeface="Arial"/>
              </a:rPr>
              <a:t>NVIDIA (GRID)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●  </a:t>
            </a:r>
            <a:r>
              <a:rPr b="0" lang="en-US" sz="2000" spc="-1" strike="noStrike">
                <a:latin typeface="Arial"/>
              </a:rPr>
              <a:t>Intel (GVT-G)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●  </a:t>
            </a:r>
            <a:r>
              <a:rPr b="0" lang="en-US" sz="2000" spc="-1" strike="noStrike">
                <a:latin typeface="Arial"/>
              </a:rPr>
              <a:t>AMD(GIM)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Intel has no VRAM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AMD has IOMMU support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SRIOV  97%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MDEV  80~90%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543240" y="1554480"/>
            <a:ext cx="814320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First implemented on Haswell - Intel 4th Generation Processor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And for XenGT, 2013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Achieve 80% performance of native Linux in VM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• </a:t>
            </a:r>
            <a:r>
              <a:rPr b="0" lang="en-US" sz="2200" spc="-1" strike="noStrike">
                <a:latin typeface="Arial"/>
              </a:rPr>
              <a:t>Experimental formal support of Windows VM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• </a:t>
            </a:r>
            <a:r>
              <a:rPr b="0" lang="en-US" sz="2200" spc="-1" strike="noStrike">
                <a:latin typeface="Arial"/>
              </a:rPr>
              <a:t>Support up to 3 VMs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• </a:t>
            </a:r>
            <a:r>
              <a:rPr b="0" lang="en-US" sz="2200" spc="-1" strike="noStrike">
                <a:latin typeface="Arial"/>
              </a:rPr>
              <a:t>Target rich virtual client usage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Now: KVMGT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945800" y="2382120"/>
            <a:ext cx="6249240" cy="338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Full GPU virtualization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04000" y="1769040"/>
            <a:ext cx="4426200" cy="49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5152680" y="1769040"/>
            <a:ext cx="4426200" cy="49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5152680" y="2011680"/>
            <a:ext cx="4265280" cy="42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Mediated devices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non SR-IOV, require vendor-specific drivers to mediate sharing Leveraging existing VFIO framework, UAPI Vendor driver - Mediated Device – managing device’s internal I/O resource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684000" y="1994040"/>
            <a:ext cx="4344840" cy="35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SR-IOV devices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supported by standard VFIO PCI (Direct Assignment) today Established QEMU VFIO/PCI driver, KVM agnostic and well-defined UAPI Virtualized PCI config /MMIO space access,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interrupt delivery Modular IOMMU, pin and map memory for DMA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"/>
          <p:cNvSpPr/>
          <p:nvPr/>
        </p:nvSpPr>
        <p:spPr>
          <a:xfrm>
            <a:off x="-43920" y="1737360"/>
            <a:ext cx="9919080" cy="55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ME</a:t>
            </a:r>
            <a:r>
              <a:rPr b="0" lang="en-US" sz="2000" spc="-1" strike="noStrike">
                <a:latin typeface="Arial"/>
              </a:rPr>
              <a:t>DI</a:t>
            </a:r>
            <a:r>
              <a:rPr b="0" lang="en-US" sz="2000" spc="-1" strike="noStrike">
                <a:latin typeface="Arial"/>
              </a:rPr>
              <a:t>AT</a:t>
            </a:r>
            <a:r>
              <a:rPr b="0" lang="en-US" sz="2000" spc="-1" strike="noStrike">
                <a:latin typeface="Arial"/>
              </a:rPr>
              <a:t>ED </a:t>
            </a:r>
            <a:r>
              <a:rPr b="0" lang="en-US" sz="2000" spc="-1" strike="noStrike">
                <a:latin typeface="Arial"/>
              </a:rPr>
              <a:t>DE</a:t>
            </a:r>
            <a:r>
              <a:rPr b="0" lang="en-US" sz="2000" spc="-1" strike="noStrike">
                <a:latin typeface="Arial"/>
              </a:rPr>
              <a:t>VI</a:t>
            </a:r>
            <a:r>
              <a:rPr b="0" lang="en-US" sz="2000" spc="-1" strike="noStrike">
                <a:latin typeface="Arial"/>
              </a:rPr>
              <a:t>CE </a:t>
            </a:r>
            <a:r>
              <a:rPr b="0" lang="en-US" sz="2000" spc="-1" strike="noStrike">
                <a:latin typeface="Arial"/>
              </a:rPr>
              <a:t>FR</a:t>
            </a:r>
            <a:r>
              <a:rPr b="0" lang="en-US" sz="2000" spc="-1" strike="noStrike">
                <a:latin typeface="Arial"/>
              </a:rPr>
              <a:t>AM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OR</a:t>
            </a:r>
            <a:r>
              <a:rPr b="0" lang="en-US" sz="2000" spc="-1" strike="noStrike">
                <a:latin typeface="Arial"/>
              </a:rPr>
              <a:t>K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Me</a:t>
            </a:r>
            <a:r>
              <a:rPr b="0" lang="en-US" sz="2000" spc="-1" strike="noStrike">
                <a:latin typeface="Arial"/>
              </a:rPr>
              <a:t>dia</a:t>
            </a:r>
            <a:r>
              <a:rPr b="0" lang="en-US" sz="2000" spc="-1" strike="noStrike">
                <a:latin typeface="Arial"/>
              </a:rPr>
              <a:t>ted </a:t>
            </a:r>
            <a:r>
              <a:rPr b="0" lang="en-US" sz="2000" spc="-1" strike="noStrike">
                <a:latin typeface="Arial"/>
              </a:rPr>
              <a:t>cor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mo</a:t>
            </a:r>
            <a:r>
              <a:rPr b="0" lang="en-US" sz="2000" spc="-1" strike="noStrike">
                <a:latin typeface="Arial"/>
              </a:rPr>
              <a:t>dul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(ne</a:t>
            </a:r>
            <a:r>
              <a:rPr b="0" lang="en-US" sz="2000" spc="-1" strike="noStrike">
                <a:latin typeface="Arial"/>
              </a:rPr>
              <a:t>w) </a:t>
            </a:r>
            <a:r>
              <a:rPr b="0" lang="en-US" sz="2000" spc="-1" strike="noStrike">
                <a:latin typeface="Arial"/>
              </a:rPr>
              <a:t>Me</a:t>
            </a:r>
            <a:r>
              <a:rPr b="0" lang="en-US" sz="2000" spc="-1" strike="noStrike">
                <a:latin typeface="Arial"/>
              </a:rPr>
              <a:t>dia</a:t>
            </a:r>
            <a:r>
              <a:rPr b="0" lang="en-US" sz="2000" spc="-1" strike="noStrike">
                <a:latin typeface="Arial"/>
              </a:rPr>
              <a:t>ted </a:t>
            </a:r>
            <a:r>
              <a:rPr b="0" lang="en-US" sz="2000" spc="-1" strike="noStrike">
                <a:latin typeface="Arial"/>
              </a:rPr>
              <a:t>bu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dri</a:t>
            </a:r>
            <a:r>
              <a:rPr b="0" lang="en-US" sz="2000" spc="-1" strike="noStrike">
                <a:latin typeface="Arial"/>
              </a:rPr>
              <a:t>ver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cre</a:t>
            </a:r>
            <a:r>
              <a:rPr b="0" lang="en-US" sz="2000" spc="-1" strike="noStrike">
                <a:latin typeface="Arial"/>
              </a:rPr>
              <a:t>ate </a:t>
            </a:r>
            <a:r>
              <a:rPr b="0" lang="en-US" sz="2000" spc="-1" strike="noStrike">
                <a:latin typeface="Arial"/>
              </a:rPr>
              <a:t>me</a:t>
            </a:r>
            <a:r>
              <a:rPr b="0" lang="en-US" sz="2000" spc="-1" strike="noStrike">
                <a:latin typeface="Arial"/>
              </a:rPr>
              <a:t>dia</a:t>
            </a:r>
            <a:r>
              <a:rPr b="0" lang="en-US" sz="2000" spc="-1" strike="noStrike">
                <a:latin typeface="Arial"/>
              </a:rPr>
              <a:t>ted </a:t>
            </a:r>
            <a:r>
              <a:rPr b="0" lang="en-US" sz="2000" spc="-1" strike="noStrike">
                <a:latin typeface="Arial"/>
              </a:rPr>
              <a:t>de</a:t>
            </a:r>
            <a:r>
              <a:rPr b="0" lang="en-US" sz="2000" spc="-1" strike="noStrike">
                <a:latin typeface="Arial"/>
              </a:rPr>
              <a:t>vic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Ph</a:t>
            </a:r>
            <a:r>
              <a:rPr b="0" lang="en-US" sz="2000" spc="-1" strike="noStrike">
                <a:latin typeface="Arial"/>
              </a:rPr>
              <a:t>ysi</a:t>
            </a:r>
            <a:r>
              <a:rPr b="0" lang="en-US" sz="2000" spc="-1" strike="noStrike">
                <a:latin typeface="Arial"/>
              </a:rPr>
              <a:t>cal </a:t>
            </a:r>
            <a:r>
              <a:rPr b="0" lang="en-US" sz="2000" spc="-1" strike="noStrike">
                <a:latin typeface="Arial"/>
              </a:rPr>
              <a:t>de</a:t>
            </a:r>
            <a:r>
              <a:rPr b="0" lang="en-US" sz="2000" spc="-1" strike="noStrike">
                <a:latin typeface="Arial"/>
              </a:rPr>
              <a:t>vic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int</a:t>
            </a:r>
            <a:r>
              <a:rPr b="0" lang="en-US" sz="2000" spc="-1" strike="noStrike">
                <a:latin typeface="Arial"/>
              </a:rPr>
              <a:t>erf</a:t>
            </a:r>
            <a:r>
              <a:rPr b="0" lang="en-US" sz="2000" spc="-1" strike="noStrike">
                <a:latin typeface="Arial"/>
              </a:rPr>
              <a:t>ac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for </a:t>
            </a:r>
            <a:r>
              <a:rPr b="0" lang="en-US" sz="2000" spc="-1" strike="noStrike">
                <a:latin typeface="Arial"/>
              </a:rPr>
              <a:t>ve</a:t>
            </a:r>
            <a:r>
              <a:rPr b="0" lang="en-US" sz="2000" spc="-1" strike="noStrike">
                <a:latin typeface="Arial"/>
              </a:rPr>
              <a:t>nd</a:t>
            </a:r>
            <a:r>
              <a:rPr b="0" lang="en-US" sz="2000" spc="-1" strike="noStrike">
                <a:latin typeface="Arial"/>
              </a:rPr>
              <a:t>or </a:t>
            </a:r>
            <a:r>
              <a:rPr b="0" lang="en-US" sz="2000" spc="-1" strike="noStrike">
                <a:latin typeface="Arial"/>
              </a:rPr>
              <a:t>dri</a:t>
            </a:r>
            <a:r>
              <a:rPr b="0" lang="en-US" sz="2000" spc="-1" strike="noStrike">
                <a:latin typeface="Arial"/>
              </a:rPr>
              <a:t>ver </a:t>
            </a:r>
            <a:r>
              <a:rPr b="0" lang="en-US" sz="2000" spc="-1" strike="noStrike">
                <a:latin typeface="Arial"/>
              </a:rPr>
              <a:t>call</a:t>
            </a:r>
            <a:r>
              <a:rPr b="0" lang="en-US" sz="2000" spc="-1" strike="noStrike">
                <a:latin typeface="Arial"/>
              </a:rPr>
              <a:t>ba</a:t>
            </a:r>
            <a:r>
              <a:rPr b="0" lang="en-US" sz="2000" spc="-1" strike="noStrike">
                <a:latin typeface="Arial"/>
              </a:rPr>
              <a:t>cks </a:t>
            </a:r>
            <a:r>
              <a:rPr b="0" lang="en-US" sz="2000" spc="-1" strike="noStrike">
                <a:latin typeface="Arial"/>
              </a:rPr>
              <a:t>Ge</a:t>
            </a:r>
            <a:r>
              <a:rPr b="0" lang="en-US" sz="2000" spc="-1" strike="noStrike">
                <a:latin typeface="Arial"/>
              </a:rPr>
              <a:t>ner</a:t>
            </a:r>
            <a:r>
              <a:rPr b="0" lang="en-US" sz="2000" spc="-1" strike="noStrike">
                <a:latin typeface="Arial"/>
              </a:rPr>
              <a:t>ic </a:t>
            </a:r>
            <a:r>
              <a:rPr b="0" lang="en-US" sz="2000" spc="-1" strike="noStrike">
                <a:latin typeface="Arial"/>
              </a:rPr>
              <a:t>me</a:t>
            </a:r>
            <a:r>
              <a:rPr b="0" lang="en-US" sz="2000" spc="-1" strike="noStrike">
                <a:latin typeface="Arial"/>
              </a:rPr>
              <a:t>dia</a:t>
            </a:r>
            <a:r>
              <a:rPr b="0" lang="en-US" sz="2000" spc="-1" strike="noStrike">
                <a:latin typeface="Arial"/>
              </a:rPr>
              <a:t>te </a:t>
            </a:r>
            <a:r>
              <a:rPr b="0" lang="en-US" sz="2000" spc="-1" strike="noStrike">
                <a:latin typeface="Arial"/>
              </a:rPr>
              <a:t>de</a:t>
            </a:r>
            <a:r>
              <a:rPr b="0" lang="en-US" sz="2000" spc="-1" strike="noStrike">
                <a:latin typeface="Arial"/>
              </a:rPr>
              <a:t>vic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ma</a:t>
            </a:r>
            <a:r>
              <a:rPr b="0" lang="en-US" sz="2000" spc="-1" strike="noStrike">
                <a:latin typeface="Arial"/>
              </a:rPr>
              <a:t>na</a:t>
            </a:r>
            <a:r>
              <a:rPr b="0" lang="en-US" sz="2000" spc="-1" strike="noStrike">
                <a:latin typeface="Arial"/>
              </a:rPr>
              <a:t>ge</a:t>
            </a:r>
            <a:r>
              <a:rPr b="0" lang="en-US" sz="2000" spc="-1" strike="noStrike">
                <a:latin typeface="Arial"/>
              </a:rPr>
              <a:t>me</a:t>
            </a:r>
            <a:r>
              <a:rPr b="0" lang="en-US" sz="2000" spc="-1" strike="noStrike">
                <a:latin typeface="Arial"/>
              </a:rPr>
              <a:t>nt </a:t>
            </a:r>
            <a:r>
              <a:rPr b="0" lang="en-US" sz="2000" spc="-1" strike="noStrike">
                <a:latin typeface="Arial"/>
              </a:rPr>
              <a:t>us</a:t>
            </a:r>
            <a:r>
              <a:rPr b="0" lang="en-US" sz="2000" spc="-1" strike="noStrike">
                <a:latin typeface="Arial"/>
              </a:rPr>
              <a:t>er </a:t>
            </a:r>
            <a:r>
              <a:rPr b="0" lang="en-US" sz="2000" spc="-1" strike="noStrike">
                <a:latin typeface="Arial"/>
              </a:rPr>
              <a:t>int</a:t>
            </a:r>
            <a:r>
              <a:rPr b="0" lang="en-US" sz="2000" spc="-1" strike="noStrike">
                <a:latin typeface="Arial"/>
              </a:rPr>
              <a:t>erf</a:t>
            </a:r>
            <a:r>
              <a:rPr b="0" lang="en-US" sz="2000" spc="-1" strike="noStrike">
                <a:latin typeface="Arial"/>
              </a:rPr>
              <a:t>ac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(sy</a:t>
            </a:r>
            <a:r>
              <a:rPr b="0" lang="en-US" sz="2000" spc="-1" strike="noStrike">
                <a:latin typeface="Arial"/>
              </a:rPr>
              <a:t>sfs</a:t>
            </a:r>
            <a:r>
              <a:rPr b="0" lang="en-US" sz="2000" spc="-1" strike="noStrike">
                <a:latin typeface="Arial"/>
              </a:rPr>
              <a:t>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Me</a:t>
            </a:r>
            <a:r>
              <a:rPr b="0" lang="en-US" sz="2000" spc="-1" strike="noStrike">
                <a:latin typeface="Arial"/>
              </a:rPr>
              <a:t>dia</a:t>
            </a:r>
            <a:r>
              <a:rPr b="0" lang="en-US" sz="2000" spc="-1" strike="noStrike">
                <a:latin typeface="Arial"/>
              </a:rPr>
              <a:t>ted </a:t>
            </a:r>
            <a:r>
              <a:rPr b="0" lang="en-US" sz="2000" spc="-1" strike="noStrike">
                <a:latin typeface="Arial"/>
              </a:rPr>
              <a:t>de</a:t>
            </a:r>
            <a:r>
              <a:rPr b="0" lang="en-US" sz="2000" spc="-1" strike="noStrike">
                <a:latin typeface="Arial"/>
              </a:rPr>
              <a:t>vic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mo</a:t>
            </a:r>
            <a:r>
              <a:rPr b="0" lang="en-US" sz="2000" spc="-1" strike="noStrike">
                <a:latin typeface="Arial"/>
              </a:rPr>
              <a:t>dul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(ne</a:t>
            </a:r>
            <a:r>
              <a:rPr b="0" lang="en-US" sz="2000" spc="-1" strike="noStrike">
                <a:latin typeface="Arial"/>
              </a:rPr>
              <a:t>w) </a:t>
            </a:r>
            <a:r>
              <a:rPr b="0" lang="en-US" sz="2000" spc="-1" strike="noStrike">
                <a:latin typeface="Arial"/>
              </a:rPr>
              <a:t>Ma</a:t>
            </a:r>
            <a:r>
              <a:rPr b="0" lang="en-US" sz="2000" spc="-1" strike="noStrike">
                <a:latin typeface="Arial"/>
              </a:rPr>
              <a:t>na</a:t>
            </a:r>
            <a:r>
              <a:rPr b="0" lang="en-US" sz="2000" spc="-1" strike="noStrike">
                <a:latin typeface="Arial"/>
              </a:rPr>
              <a:t>ge </a:t>
            </a:r>
            <a:r>
              <a:rPr b="0" lang="en-US" sz="2000" spc="-1" strike="noStrike">
                <a:latin typeface="Arial"/>
              </a:rPr>
              <a:t>cre</a:t>
            </a:r>
            <a:r>
              <a:rPr b="0" lang="en-US" sz="2000" spc="-1" strike="noStrike">
                <a:latin typeface="Arial"/>
              </a:rPr>
              <a:t>ate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me</a:t>
            </a:r>
            <a:r>
              <a:rPr b="0" lang="en-US" sz="2000" spc="-1" strike="noStrike">
                <a:latin typeface="Arial"/>
              </a:rPr>
              <a:t>dia</a:t>
            </a:r>
            <a:r>
              <a:rPr b="0" lang="en-US" sz="2000" spc="-1" strike="noStrike">
                <a:latin typeface="Arial"/>
              </a:rPr>
              <a:t>ted </a:t>
            </a:r>
            <a:r>
              <a:rPr b="0" lang="en-US" sz="2000" spc="-1" strike="noStrike">
                <a:latin typeface="Arial"/>
              </a:rPr>
              <a:t>de</a:t>
            </a:r>
            <a:r>
              <a:rPr b="0" lang="en-US" sz="2000" spc="-1" strike="noStrike">
                <a:latin typeface="Arial"/>
              </a:rPr>
              <a:t>vic</a:t>
            </a:r>
            <a:r>
              <a:rPr b="0" lang="en-US" sz="2000" spc="-1" strike="noStrike">
                <a:latin typeface="Arial"/>
              </a:rPr>
              <a:t>e, </a:t>
            </a:r>
            <a:r>
              <a:rPr b="0" lang="en-US" sz="2000" spc="-1" strike="noStrike">
                <a:latin typeface="Arial"/>
              </a:rPr>
              <a:t>full</a:t>
            </a:r>
            <a:r>
              <a:rPr b="0" lang="en-US" sz="2000" spc="-1" strike="noStrike">
                <a:latin typeface="Arial"/>
              </a:rPr>
              <a:t>y </a:t>
            </a:r>
            <a:r>
              <a:rPr b="0" lang="en-US" sz="2000" spc="-1" strike="noStrike">
                <a:latin typeface="Arial"/>
              </a:rPr>
              <a:t>co</a:t>
            </a:r>
            <a:r>
              <a:rPr b="0" lang="en-US" sz="2000" spc="-1" strike="noStrike">
                <a:latin typeface="Arial"/>
              </a:rPr>
              <a:t>mp</a:t>
            </a:r>
            <a:r>
              <a:rPr b="0" lang="en-US" sz="2000" spc="-1" strike="noStrike">
                <a:latin typeface="Arial"/>
              </a:rPr>
              <a:t>ati</a:t>
            </a:r>
            <a:r>
              <a:rPr b="0" lang="en-US" sz="2000" spc="-1" strike="noStrike">
                <a:latin typeface="Arial"/>
              </a:rPr>
              <a:t>ble </a:t>
            </a:r>
            <a:r>
              <a:rPr b="0" lang="en-US" sz="2000" spc="-1" strike="noStrike">
                <a:latin typeface="Arial"/>
              </a:rPr>
              <a:t>wit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VFI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us</a:t>
            </a:r>
            <a:r>
              <a:rPr b="0" lang="en-US" sz="2000" spc="-1" strike="noStrike">
                <a:latin typeface="Arial"/>
              </a:rPr>
              <a:t>er </a:t>
            </a:r>
            <a:r>
              <a:rPr b="0" lang="en-US" sz="2000" spc="-1" strike="noStrike">
                <a:latin typeface="Arial"/>
              </a:rPr>
              <a:t>AP</a:t>
            </a:r>
            <a:r>
              <a:rPr b="0" lang="en-US" sz="2000" spc="-1" strike="noStrike">
                <a:latin typeface="Arial"/>
              </a:rPr>
              <a:t>I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VFI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IO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MU </a:t>
            </a:r>
            <a:r>
              <a:rPr b="0" lang="en-US" sz="2000" spc="-1" strike="noStrike">
                <a:latin typeface="Arial"/>
              </a:rPr>
              <a:t>dri</a:t>
            </a:r>
            <a:r>
              <a:rPr b="0" lang="en-US" sz="2000" spc="-1" strike="noStrike">
                <a:latin typeface="Arial"/>
              </a:rPr>
              <a:t>ver </a:t>
            </a:r>
            <a:r>
              <a:rPr b="0" lang="en-US" sz="2000" spc="-1" strike="noStrike">
                <a:latin typeface="Arial"/>
              </a:rPr>
              <a:t>(en</a:t>
            </a:r>
            <a:r>
              <a:rPr b="0" lang="en-US" sz="2000" spc="-1" strike="noStrike">
                <a:latin typeface="Arial"/>
              </a:rPr>
              <a:t>ha</a:t>
            </a:r>
            <a:r>
              <a:rPr b="0" lang="en-US" sz="2000" spc="-1" strike="noStrike">
                <a:latin typeface="Arial"/>
              </a:rPr>
              <a:t>nc</a:t>
            </a:r>
            <a:r>
              <a:rPr b="0" lang="en-US" sz="2000" spc="-1" strike="noStrike">
                <a:latin typeface="Arial"/>
              </a:rPr>
              <a:t>em</a:t>
            </a:r>
            <a:r>
              <a:rPr b="0" lang="en-US" sz="2000" spc="-1" strike="noStrike">
                <a:latin typeface="Arial"/>
              </a:rPr>
              <a:t>ent</a:t>
            </a:r>
            <a:r>
              <a:rPr b="0" lang="en-US" sz="2000" spc="-1" strike="noStrike">
                <a:latin typeface="Arial"/>
              </a:rPr>
              <a:t>) </a:t>
            </a:r>
            <a:r>
              <a:rPr b="0" lang="en-US" sz="2000" spc="-1" strike="noStrike">
                <a:latin typeface="Arial"/>
              </a:rPr>
              <a:t>VFI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IO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MU </a:t>
            </a:r>
            <a:r>
              <a:rPr b="0" lang="en-US" sz="2000" spc="-1" strike="noStrike">
                <a:latin typeface="Arial"/>
              </a:rPr>
              <a:t>AP</a:t>
            </a:r>
            <a:r>
              <a:rPr b="0" lang="en-US" sz="2000" spc="-1" strike="noStrike">
                <a:latin typeface="Arial"/>
              </a:rPr>
              <a:t>I </a:t>
            </a:r>
            <a:r>
              <a:rPr b="0" lang="en-US" sz="2000" spc="-1" strike="noStrike">
                <a:latin typeface="Arial"/>
              </a:rPr>
              <a:t>TY</a:t>
            </a:r>
            <a:r>
              <a:rPr b="0" lang="en-US" sz="2000" spc="-1" strike="noStrike">
                <a:latin typeface="Arial"/>
              </a:rPr>
              <a:t>PE</a:t>
            </a:r>
            <a:r>
              <a:rPr b="0" lang="en-US" sz="2000" spc="-1" strike="noStrike">
                <a:latin typeface="Arial"/>
              </a:rPr>
              <a:t>1 </a:t>
            </a:r>
            <a:r>
              <a:rPr b="0" lang="en-US" sz="2000" spc="-1" strike="noStrike">
                <a:latin typeface="Arial"/>
              </a:rPr>
              <a:t>co</a:t>
            </a:r>
            <a:r>
              <a:rPr b="0" lang="en-US" sz="2000" spc="-1" strike="noStrike">
                <a:latin typeface="Arial"/>
              </a:rPr>
              <a:t>mp</a:t>
            </a:r>
            <a:r>
              <a:rPr b="0" lang="en-US" sz="2000" spc="-1" strike="noStrike">
                <a:latin typeface="Arial"/>
              </a:rPr>
              <a:t>ati</a:t>
            </a:r>
            <a:r>
              <a:rPr b="0" lang="en-US" sz="2000" spc="-1" strike="noStrike">
                <a:latin typeface="Arial"/>
              </a:rPr>
              <a:t>ble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ea</a:t>
            </a:r>
            <a:r>
              <a:rPr b="0" lang="en-US" sz="2000" spc="-1" strike="noStrike">
                <a:latin typeface="Arial"/>
              </a:rPr>
              <a:t>sy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ext</a:t>
            </a:r>
            <a:r>
              <a:rPr b="0" lang="en-US" sz="2000" spc="-1" strike="noStrike">
                <a:latin typeface="Arial"/>
              </a:rPr>
              <a:t>en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no</a:t>
            </a:r>
            <a:r>
              <a:rPr b="0" lang="en-US" sz="2000" spc="-1" strike="noStrike">
                <a:latin typeface="Arial"/>
              </a:rPr>
              <a:t>n-</a:t>
            </a:r>
            <a:r>
              <a:rPr b="0" lang="en-US" sz="2000" spc="-1" strike="noStrike">
                <a:latin typeface="Arial"/>
              </a:rPr>
              <a:t>TY</a:t>
            </a:r>
            <a:r>
              <a:rPr b="0" lang="en-US" sz="2000" spc="-1" strike="noStrike">
                <a:latin typeface="Arial"/>
              </a:rPr>
              <a:t>PE</a:t>
            </a:r>
            <a:r>
              <a:rPr b="0" lang="en-US" sz="2000" spc="-1" strike="noStrike">
                <a:latin typeface="Arial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"/>
          <p:cNvSpPr/>
          <p:nvPr/>
        </p:nvSpPr>
        <p:spPr>
          <a:xfrm>
            <a:off x="10800" y="1920240"/>
            <a:ext cx="10138320" cy="51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</a:t>
            </a:r>
            <a:r>
              <a:rPr b="0" lang="en-US" sz="2000" spc="-1" strike="noStrike">
                <a:latin typeface="Arial"/>
              </a:rPr>
              <a:t>gis</a:t>
            </a:r>
            <a:r>
              <a:rPr b="0" lang="en-US" sz="2000" spc="-1" strike="noStrike">
                <a:latin typeface="Arial"/>
              </a:rPr>
              <a:t>ter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VFI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MD</a:t>
            </a:r>
            <a:r>
              <a:rPr b="0" lang="en-US" sz="2000" spc="-1" strike="noStrike">
                <a:latin typeface="Arial"/>
              </a:rPr>
              <a:t>EV </a:t>
            </a:r>
            <a:r>
              <a:rPr b="0" lang="en-US" sz="2000" spc="-1" strike="noStrike">
                <a:latin typeface="Arial"/>
              </a:rPr>
              <a:t>as </a:t>
            </a:r>
            <a:r>
              <a:rPr b="0" lang="en-US" sz="2000" spc="-1" strike="noStrike">
                <a:latin typeface="Arial"/>
              </a:rPr>
              <a:t>dri</a:t>
            </a:r>
            <a:r>
              <a:rPr b="0" lang="en-US" sz="2000" spc="-1" strike="noStrike">
                <a:latin typeface="Arial"/>
              </a:rPr>
              <a:t>ver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Ve</a:t>
            </a:r>
            <a:r>
              <a:rPr b="0" lang="en-US" sz="2000" spc="-1" strike="noStrike">
                <a:latin typeface="Arial"/>
              </a:rPr>
              <a:t>nd</a:t>
            </a:r>
            <a:r>
              <a:rPr b="0" lang="en-US" sz="2000" spc="-1" strike="noStrike">
                <a:latin typeface="Arial"/>
              </a:rPr>
              <a:t>or </a:t>
            </a:r>
            <a:r>
              <a:rPr b="0" lang="en-US" sz="2000" spc="-1" strike="noStrike">
                <a:latin typeface="Arial"/>
              </a:rPr>
              <a:t>dri</a:t>
            </a:r>
            <a:r>
              <a:rPr b="0" lang="en-US" sz="2000" spc="-1" strike="noStrike">
                <a:latin typeface="Arial"/>
              </a:rPr>
              <a:t>ver </a:t>
            </a:r>
            <a:r>
              <a:rPr b="0" lang="en-US" sz="2000" spc="-1" strike="noStrike">
                <a:latin typeface="Arial"/>
              </a:rPr>
              <a:t>reg</a:t>
            </a:r>
            <a:r>
              <a:rPr b="0" lang="en-US" sz="2000" spc="-1" strike="noStrike">
                <a:latin typeface="Arial"/>
              </a:rPr>
              <a:t>ist</a:t>
            </a:r>
            <a:r>
              <a:rPr b="0" lang="en-US" sz="2000" spc="-1" strike="noStrike">
                <a:latin typeface="Arial"/>
              </a:rPr>
              <a:t>ers </a:t>
            </a:r>
            <a:r>
              <a:rPr b="0" lang="en-US" sz="2000" spc="-1" strike="noStrike">
                <a:latin typeface="Arial"/>
              </a:rPr>
              <a:t>de</a:t>
            </a:r>
            <a:r>
              <a:rPr b="0" lang="en-US" sz="2000" spc="-1" strike="noStrike">
                <a:latin typeface="Arial"/>
              </a:rPr>
              <a:t>vic</a:t>
            </a:r>
            <a:r>
              <a:rPr b="0" lang="en-US" sz="2000" spc="-1" strike="noStrike">
                <a:latin typeface="Arial"/>
              </a:rPr>
              <a:t>es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Ve</a:t>
            </a:r>
            <a:r>
              <a:rPr b="0" lang="en-US" sz="2000" spc="-1" strike="noStrike">
                <a:latin typeface="Arial"/>
              </a:rPr>
              <a:t>nd</a:t>
            </a:r>
            <a:r>
              <a:rPr b="0" lang="en-US" sz="2000" spc="-1" strike="noStrike">
                <a:latin typeface="Arial"/>
              </a:rPr>
              <a:t>or </a:t>
            </a:r>
            <a:r>
              <a:rPr b="0" lang="en-US" sz="2000" spc="-1" strike="noStrike">
                <a:latin typeface="Arial"/>
              </a:rPr>
              <a:t>dri</a:t>
            </a:r>
            <a:r>
              <a:rPr b="0" lang="en-US" sz="2000" spc="-1" strike="noStrike">
                <a:latin typeface="Arial"/>
              </a:rPr>
              <a:t>ver </a:t>
            </a:r>
            <a:r>
              <a:rPr b="0" lang="en-US" sz="2000" spc="-1" strike="noStrike">
                <a:latin typeface="Arial"/>
              </a:rPr>
              <a:t>reg</a:t>
            </a:r>
            <a:r>
              <a:rPr b="0" lang="en-US" sz="2000" spc="-1" strike="noStrike">
                <a:latin typeface="Arial"/>
              </a:rPr>
              <a:t>ist</a:t>
            </a:r>
            <a:r>
              <a:rPr b="0" lang="en-US" sz="2000" spc="-1" strike="noStrike">
                <a:latin typeface="Arial"/>
              </a:rPr>
              <a:t>ers </a:t>
            </a:r>
            <a:r>
              <a:rPr b="0" lang="en-US" sz="2000" spc="-1" strike="noStrike">
                <a:latin typeface="Arial"/>
              </a:rPr>
              <a:t>Me</a:t>
            </a:r>
            <a:r>
              <a:rPr b="0" lang="en-US" sz="2000" spc="-1" strike="noStrike">
                <a:latin typeface="Arial"/>
              </a:rPr>
              <a:t>dia</a:t>
            </a:r>
            <a:r>
              <a:rPr b="0" lang="en-US" sz="2000" spc="-1" strike="noStrike">
                <a:latin typeface="Arial"/>
              </a:rPr>
              <a:t>ted </a:t>
            </a:r>
            <a:r>
              <a:rPr b="0" lang="en-US" sz="2000" spc="-1" strike="noStrike">
                <a:latin typeface="Arial"/>
              </a:rPr>
              <a:t>CB</a:t>
            </a:r>
            <a:r>
              <a:rPr b="0" lang="en-US" sz="2000" spc="-1" strike="noStrike">
                <a:latin typeface="Arial"/>
              </a:rPr>
              <a:t>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Us</a:t>
            </a:r>
            <a:r>
              <a:rPr b="0" lang="en-US" sz="2000" spc="-1" strike="noStrike">
                <a:latin typeface="Arial"/>
              </a:rPr>
              <a:t>er </a:t>
            </a:r>
            <a:r>
              <a:rPr b="0" lang="en-US" sz="2000" spc="-1" strike="noStrike">
                <a:latin typeface="Arial"/>
              </a:rPr>
              <a:t>writ</a:t>
            </a:r>
            <a:r>
              <a:rPr b="0" lang="en-US" sz="2000" spc="-1" strike="noStrike">
                <a:latin typeface="Arial"/>
              </a:rPr>
              <a:t>es </a:t>
            </a:r>
            <a:r>
              <a:rPr b="0" lang="en-US" sz="2000" spc="-1" strike="noStrike">
                <a:latin typeface="Arial"/>
              </a:rPr>
              <a:t>md</a:t>
            </a:r>
            <a:r>
              <a:rPr b="0" lang="en-US" sz="2000" spc="-1" strike="noStrike">
                <a:latin typeface="Arial"/>
              </a:rPr>
              <a:t>ev </a:t>
            </a:r>
            <a:r>
              <a:rPr b="0" lang="en-US" sz="2000" spc="-1" strike="noStrike">
                <a:latin typeface="Arial"/>
              </a:rPr>
              <a:t>sys</a:t>
            </a:r>
            <a:r>
              <a:rPr b="0" lang="en-US" sz="2000" spc="-1" strike="noStrike">
                <a:latin typeface="Arial"/>
              </a:rPr>
              <a:t>fs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cre</a:t>
            </a:r>
            <a:r>
              <a:rPr b="0" lang="en-US" sz="2000" spc="-1" strike="noStrike">
                <a:latin typeface="Arial"/>
              </a:rPr>
              <a:t>ate </a:t>
            </a:r>
            <a:r>
              <a:rPr b="0" lang="en-US" sz="2000" spc="-1" strike="noStrike">
                <a:latin typeface="Arial"/>
              </a:rPr>
              <a:t>md</a:t>
            </a:r>
            <a:r>
              <a:rPr b="0" lang="en-US" sz="2000" spc="-1" strike="noStrike">
                <a:latin typeface="Arial"/>
              </a:rPr>
              <a:t>ev </a:t>
            </a:r>
            <a:r>
              <a:rPr b="0" lang="en-US" sz="2000" spc="-1" strike="noStrike">
                <a:latin typeface="Arial"/>
              </a:rPr>
              <a:t>de</a:t>
            </a:r>
            <a:r>
              <a:rPr b="0" lang="en-US" sz="2000" spc="-1" strike="noStrike">
                <a:latin typeface="Arial"/>
              </a:rPr>
              <a:t>vic</a:t>
            </a:r>
            <a:r>
              <a:rPr b="0" lang="en-US" sz="2000" spc="-1" strike="noStrike">
                <a:latin typeface="Arial"/>
              </a:rPr>
              <a:t>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QE</a:t>
            </a:r>
            <a:r>
              <a:rPr b="0" lang="en-US" sz="2000" spc="-1" strike="noStrike">
                <a:latin typeface="Arial"/>
              </a:rPr>
              <a:t>MU </a:t>
            </a:r>
            <a:r>
              <a:rPr b="0" lang="en-US" sz="2000" spc="-1" strike="noStrike">
                <a:latin typeface="Arial"/>
              </a:rPr>
              <a:t>call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VFI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AP</a:t>
            </a:r>
            <a:r>
              <a:rPr b="0" lang="en-US" sz="2000" spc="-1" strike="noStrike">
                <a:latin typeface="Arial"/>
              </a:rPr>
              <a:t>I to </a:t>
            </a:r>
            <a:r>
              <a:rPr b="0" lang="en-US" sz="2000" spc="-1" strike="noStrike">
                <a:latin typeface="Arial"/>
              </a:rPr>
              <a:t>ad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VFI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de</a:t>
            </a:r>
            <a:r>
              <a:rPr b="0" lang="en-US" sz="2000" spc="-1" strike="noStrike">
                <a:latin typeface="Arial"/>
              </a:rPr>
              <a:t>v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IO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MU </a:t>
            </a:r>
            <a:r>
              <a:rPr b="0" lang="en-US" sz="2000" spc="-1" strike="noStrike">
                <a:latin typeface="Arial"/>
              </a:rPr>
              <a:t>co</a:t>
            </a:r>
            <a:r>
              <a:rPr b="0" lang="en-US" sz="2000" spc="-1" strike="noStrike">
                <a:latin typeface="Arial"/>
              </a:rPr>
              <a:t>nta</a:t>
            </a:r>
            <a:r>
              <a:rPr b="0" lang="en-US" sz="2000" spc="-1" strike="noStrike">
                <a:latin typeface="Arial"/>
              </a:rPr>
              <a:t>ine</a:t>
            </a:r>
            <a:r>
              <a:rPr b="0" lang="en-US" sz="2000" spc="-1" strike="noStrike">
                <a:latin typeface="Arial"/>
              </a:rPr>
              <a:t>r, </a:t>
            </a:r>
            <a:r>
              <a:rPr b="0" lang="en-US" sz="2000" spc="-1" strike="noStrike">
                <a:latin typeface="Arial"/>
              </a:rPr>
              <a:t>gro</a:t>
            </a:r>
            <a:r>
              <a:rPr b="0" lang="en-US" sz="2000" spc="-1" strike="noStrike">
                <a:latin typeface="Arial"/>
              </a:rPr>
              <a:t>up, </a:t>
            </a:r>
            <a:r>
              <a:rPr b="0" lang="en-US" sz="2000" spc="-1" strike="noStrike">
                <a:latin typeface="Arial"/>
              </a:rPr>
              <a:t>get </a:t>
            </a:r>
            <a:r>
              <a:rPr b="0" lang="en-US" sz="2000" spc="-1" strike="noStrike">
                <a:latin typeface="Arial"/>
              </a:rPr>
              <a:t>fd </a:t>
            </a:r>
            <a:r>
              <a:rPr b="0" lang="en-US" sz="2000" spc="-1" strike="noStrike">
                <a:latin typeface="Arial"/>
              </a:rPr>
              <a:t>ba</a:t>
            </a:r>
            <a:r>
              <a:rPr b="0" lang="en-US" sz="2000" spc="-1" strike="noStrike">
                <a:latin typeface="Arial"/>
              </a:rPr>
              <a:t>ck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QE</a:t>
            </a:r>
            <a:r>
              <a:rPr b="0" lang="en-US" sz="2000" spc="-1" strike="noStrike">
                <a:latin typeface="Arial"/>
              </a:rPr>
              <a:t>MU </a:t>
            </a:r>
            <a:r>
              <a:rPr b="0" lang="en-US" sz="2000" spc="-1" strike="noStrike">
                <a:latin typeface="Arial"/>
              </a:rPr>
              <a:t>ac</a:t>
            </a:r>
            <a:r>
              <a:rPr b="0" lang="en-US" sz="2000" spc="-1" strike="noStrike">
                <a:latin typeface="Arial"/>
              </a:rPr>
              <a:t>ce</a:t>
            </a:r>
            <a:r>
              <a:rPr b="0" lang="en-US" sz="2000" spc="-1" strike="noStrike">
                <a:latin typeface="Arial"/>
              </a:rPr>
              <a:t>ss </a:t>
            </a:r>
            <a:r>
              <a:rPr b="0" lang="en-US" sz="2000" spc="-1" strike="noStrike">
                <a:latin typeface="Arial"/>
              </a:rPr>
              <a:t>de</a:t>
            </a:r>
            <a:r>
              <a:rPr b="0" lang="en-US" sz="2000" spc="-1" strike="noStrike">
                <a:latin typeface="Arial"/>
              </a:rPr>
              <a:t>vic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fd </a:t>
            </a:r>
            <a:r>
              <a:rPr b="0" lang="en-US" sz="2000" spc="-1" strike="noStrike">
                <a:latin typeface="Arial"/>
              </a:rPr>
              <a:t>an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pre</a:t>
            </a:r>
            <a:r>
              <a:rPr b="0" lang="en-US" sz="2000" spc="-1" strike="noStrike">
                <a:latin typeface="Arial"/>
              </a:rPr>
              <a:t>se</a:t>
            </a:r>
            <a:r>
              <a:rPr b="0" lang="en-US" sz="2000" spc="-1" strike="noStrike">
                <a:latin typeface="Arial"/>
              </a:rPr>
              <a:t>nt </a:t>
            </a:r>
            <a:r>
              <a:rPr b="0" lang="en-US" sz="2000" spc="-1" strike="noStrike">
                <a:latin typeface="Arial"/>
              </a:rPr>
              <a:t>it </a:t>
            </a:r>
            <a:r>
              <a:rPr b="0" lang="en-US" sz="2000" spc="-1" strike="noStrike">
                <a:latin typeface="Arial"/>
              </a:rPr>
              <a:t>int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VM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85080" y="1519200"/>
            <a:ext cx="8641440" cy="52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1. Background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GPU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Virtualization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2. GPU virtualization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Definition and Classification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Use scenario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3. Critical techniques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4. Demo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5. Current status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Outside Provider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</a:t>
            </a:r>
            <a:r>
              <a:rPr b="0" lang="en-US" sz="2000" spc="-1" strike="noStrike">
                <a:latin typeface="Arial"/>
              </a:rPr>
              <a:t>SUSE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6. Todo in SUSE and Outside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7. Q&amp;A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V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u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z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  <a:ea typeface="DejaVu Sans"/>
              </a:rPr>
              <a:t>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-91440" y="1737360"/>
            <a:ext cx="10089360" cy="45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m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-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h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u</a:t>
            </a:r>
            <a:r>
              <a:rPr b="0" lang="en-US" sz="2200" spc="-1" strike="noStrike">
                <a:latin typeface="Arial"/>
              </a:rPr>
              <a:t>g</a:t>
            </a:r>
            <a:r>
              <a:rPr b="0" lang="en-US" sz="2200" spc="-1" strike="noStrike">
                <a:latin typeface="Arial"/>
              </a:rPr>
              <a:t>h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u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f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g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h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v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u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z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•</a:t>
            </a: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-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h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u</a:t>
            </a:r>
            <a:r>
              <a:rPr b="0" lang="en-US" sz="2200" spc="-1" strike="noStrike">
                <a:latin typeface="Arial"/>
              </a:rPr>
              <a:t>g</a:t>
            </a:r>
            <a:r>
              <a:rPr b="0" lang="en-US" sz="2200" spc="-1" strike="noStrike">
                <a:latin typeface="Arial"/>
              </a:rPr>
              <a:t>h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f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m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u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•</a:t>
            </a: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-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-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m</a:t>
            </a:r>
            <a:r>
              <a:rPr b="0" lang="en-US" sz="2200" spc="-1" strike="noStrike">
                <a:latin typeface="Arial"/>
              </a:rPr>
              <a:t>u</a:t>
            </a:r>
            <a:r>
              <a:rPr b="0" lang="en-US" sz="2200" spc="-1" strike="noStrike"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v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g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•</a:t>
            </a: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M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v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m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V</a:t>
            </a:r>
            <a:r>
              <a:rPr b="0" lang="en-US" sz="2200" spc="-1" strike="noStrike">
                <a:latin typeface="Arial"/>
              </a:rPr>
              <a:t>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u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v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g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h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s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v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V</a:t>
            </a:r>
            <a:r>
              <a:rPr b="0" lang="en-US" sz="2200" spc="-1" strike="noStrike">
                <a:latin typeface="Arial"/>
              </a:rPr>
              <a:t>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h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v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g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f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m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m</a:t>
            </a:r>
            <a:r>
              <a:rPr b="0" lang="en-US" sz="2200" spc="-1" strike="noStrike">
                <a:latin typeface="Arial"/>
              </a:rPr>
              <a:t>o</a:t>
            </a:r>
            <a:r>
              <a:rPr b="0" lang="en-US" sz="2200" spc="-1" strike="noStrike">
                <a:latin typeface="Arial"/>
              </a:rPr>
              <a:t>d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r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m</a:t>
            </a:r>
            <a:r>
              <a:rPr b="0" lang="en-US" sz="2200" spc="-1" strike="noStrike">
                <a:latin typeface="Arial"/>
              </a:rPr>
              <a:t>u</a:t>
            </a:r>
            <a:r>
              <a:rPr b="0" lang="en-US" sz="2200" spc="-1" strike="noStrike"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e</a:t>
            </a:r>
            <a:r>
              <a:rPr b="0" lang="en-US" sz="2200" spc="-1" strike="noStrike">
                <a:latin typeface="Arial"/>
              </a:rPr>
              <a:t>x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n</a:t>
            </a:r>
            <a:r>
              <a:rPr b="0" lang="en-US" sz="2200" spc="-1" strike="noStrike">
                <a:latin typeface="Arial"/>
              </a:rPr>
              <a:t>g</a:t>
            </a:r>
            <a:r>
              <a:rPr b="0" lang="en-US" sz="2200" spc="-1" strike="noStrike">
                <a:latin typeface="Arial"/>
              </a:rPr>
              <a:t> </a:t>
            </a:r>
            <a:r>
              <a:rPr b="0" lang="en-US" sz="2200" spc="-1" strike="noStrike">
                <a:latin typeface="Arial"/>
              </a:rPr>
              <a:t>c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p</a:t>
            </a:r>
            <a:r>
              <a:rPr b="0" lang="en-US" sz="2200" spc="-1" strike="noStrike">
                <a:latin typeface="Arial"/>
              </a:rPr>
              <a:t>a</a:t>
            </a:r>
            <a:r>
              <a:rPr b="0" lang="en-US" sz="2200" spc="-1" strike="noStrike">
                <a:latin typeface="Arial"/>
              </a:rPr>
              <a:t>b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l</a:t>
            </a:r>
            <a:r>
              <a:rPr b="0" lang="en-US" sz="2200" spc="-1" strike="noStrike">
                <a:latin typeface="Arial"/>
              </a:rPr>
              <a:t>i</a:t>
            </a:r>
            <a:r>
              <a:rPr b="0" lang="en-US" sz="2200" spc="-1" strike="noStrike">
                <a:latin typeface="Arial"/>
              </a:rPr>
              <a:t>t</a:t>
            </a:r>
            <a:r>
              <a:rPr b="0" lang="en-US" sz="2200" spc="-1" strike="noStrike">
                <a:latin typeface="Arial"/>
              </a:rPr>
              <a:t>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Producti</a:t>
            </a:r>
            <a:r>
              <a:rPr b="0" lang="en-US" sz="4400" spc="-1" strike="noStrike">
                <a:latin typeface="Arial"/>
              </a:rPr>
              <a:t>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280160"/>
            <a:ext cx="8321040" cy="626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latin typeface="Arial"/>
              </a:rPr>
              <a:t>Nvi</a:t>
            </a:r>
            <a:r>
              <a:rPr b="1" lang="en-US" sz="1600" spc="-1" strike="noStrike">
                <a:latin typeface="Arial"/>
              </a:rPr>
              <a:t>dia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Tesl</a:t>
            </a:r>
            <a:r>
              <a:rPr b="0" lang="en-US" sz="1600" spc="-1" strike="noStrike">
                <a:latin typeface="Arial"/>
              </a:rPr>
              <a:t>a </a:t>
            </a:r>
            <a:r>
              <a:rPr b="0" lang="en-US" sz="1600" spc="-1" strike="noStrike">
                <a:latin typeface="Arial"/>
              </a:rPr>
              <a:t>Seri</a:t>
            </a:r>
            <a:r>
              <a:rPr b="0" lang="en-US" sz="1600" spc="-1" strike="noStrike">
                <a:latin typeface="Arial"/>
              </a:rPr>
              <a:t>es: </a:t>
            </a:r>
            <a:r>
              <a:rPr b="0" lang="en-US" sz="1600" spc="-1" strike="noStrike">
                <a:latin typeface="Arial"/>
              </a:rPr>
              <a:t>Volt</a:t>
            </a:r>
            <a:r>
              <a:rPr b="0" lang="en-US" sz="1600" spc="-1" strike="noStrike">
                <a:latin typeface="Arial"/>
              </a:rPr>
              <a:t>a </a:t>
            </a:r>
            <a:r>
              <a:rPr b="0" lang="en-US" sz="1600" spc="-1" strike="noStrike">
                <a:latin typeface="Arial"/>
              </a:rPr>
              <a:t>Pas</a:t>
            </a:r>
            <a:r>
              <a:rPr b="0" lang="en-US" sz="1600" spc="-1" strike="noStrike">
                <a:latin typeface="Arial"/>
              </a:rPr>
              <a:t>cal </a:t>
            </a:r>
            <a:r>
              <a:rPr b="0" lang="en-US" sz="1600" spc="-1" strike="noStrike">
                <a:latin typeface="Arial"/>
              </a:rPr>
              <a:t>Max</a:t>
            </a:r>
            <a:r>
              <a:rPr b="0" lang="en-US" sz="1600" spc="-1" strike="noStrike">
                <a:latin typeface="Arial"/>
              </a:rPr>
              <a:t>well </a:t>
            </a:r>
            <a:r>
              <a:rPr b="0" lang="en-US" sz="1600" spc="-1" strike="noStrike">
                <a:latin typeface="Arial"/>
              </a:rPr>
              <a:t>M6 </a:t>
            </a:r>
            <a:r>
              <a:rPr b="0" lang="en-US" sz="1600" spc="-1" strike="noStrike">
                <a:latin typeface="Arial"/>
              </a:rPr>
              <a:t>M1</a:t>
            </a:r>
            <a:r>
              <a:rPr b="0" lang="en-US" sz="1600" spc="-1" strike="noStrike">
                <a:latin typeface="Arial"/>
              </a:rPr>
              <a:t>0 </a:t>
            </a:r>
            <a:r>
              <a:rPr b="0" lang="en-US" sz="1600" spc="-1" strike="noStrike">
                <a:latin typeface="Arial"/>
              </a:rPr>
              <a:t>M6</a:t>
            </a:r>
            <a:r>
              <a:rPr b="0" lang="en-US" sz="1600" spc="-1" strike="noStrike">
                <a:latin typeface="Arial"/>
              </a:rPr>
              <a:t>0 </a:t>
            </a:r>
            <a:r>
              <a:rPr b="0" lang="en-US" sz="1600" spc="-1" strike="noStrike">
                <a:latin typeface="Arial"/>
              </a:rPr>
              <a:t>P4 </a:t>
            </a:r>
            <a:r>
              <a:rPr b="0" lang="en-US" sz="1600" spc="-1" strike="noStrike">
                <a:latin typeface="Arial"/>
              </a:rPr>
              <a:t>P6 </a:t>
            </a:r>
            <a:r>
              <a:rPr b="0" lang="en-US" sz="1600" spc="-1" strike="noStrike">
                <a:latin typeface="Arial"/>
              </a:rPr>
              <a:t>P40 </a:t>
            </a:r>
            <a:r>
              <a:rPr b="0" lang="en-US" sz="1600" spc="-1" strike="noStrike">
                <a:latin typeface="Arial"/>
              </a:rPr>
              <a:t>P10</a:t>
            </a:r>
            <a:r>
              <a:rPr b="0" lang="en-US" sz="1600" spc="-1" strike="noStrike">
                <a:latin typeface="Arial"/>
              </a:rPr>
              <a:t>0 </a:t>
            </a:r>
            <a:r>
              <a:rPr b="0" lang="en-US" sz="1600" spc="-1" strike="noStrike">
                <a:latin typeface="Arial"/>
              </a:rPr>
              <a:t>V10</a:t>
            </a:r>
            <a:r>
              <a:rPr b="0" lang="en-US" sz="1600" spc="-1" strike="noStrike"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GRI</a:t>
            </a:r>
            <a:r>
              <a:rPr b="0" lang="en-US" sz="1600" spc="-1" strike="noStrike">
                <a:latin typeface="Arial"/>
              </a:rPr>
              <a:t>D: </a:t>
            </a:r>
            <a:r>
              <a:rPr b="0" lang="en-US" sz="1600" spc="-1" strike="noStrike">
                <a:latin typeface="Arial"/>
              </a:rPr>
              <a:t>Kep</a:t>
            </a:r>
            <a:r>
              <a:rPr b="0" lang="en-US" sz="1600" spc="-1" strike="noStrike">
                <a:latin typeface="Arial"/>
              </a:rPr>
              <a:t>ler </a:t>
            </a:r>
            <a:r>
              <a:rPr b="0" lang="en-US" sz="1600" spc="-1" strike="noStrike">
                <a:latin typeface="Arial"/>
              </a:rPr>
              <a:t>K1 </a:t>
            </a:r>
            <a:r>
              <a:rPr b="0" lang="en-US" sz="1600" spc="-1" strike="noStrike">
                <a:latin typeface="Arial"/>
              </a:rPr>
              <a:t>K2 </a:t>
            </a:r>
            <a:r>
              <a:rPr b="0" lang="en-US" sz="1600" spc="-1" strike="noStrike">
                <a:latin typeface="Arial"/>
              </a:rPr>
              <a:t>(VD</a:t>
            </a:r>
            <a:r>
              <a:rPr b="0" lang="en-US" sz="1600" spc="-1" strike="noStrike">
                <a:latin typeface="Arial"/>
              </a:rPr>
              <a:t>I </a:t>
            </a:r>
            <a:r>
              <a:rPr b="0" lang="en-US" sz="1600" spc="-1" strike="noStrike">
                <a:latin typeface="Arial"/>
              </a:rPr>
              <a:t>and </a:t>
            </a:r>
            <a:r>
              <a:rPr b="0" lang="en-US" sz="1600" spc="-1" strike="noStrike">
                <a:latin typeface="Arial"/>
              </a:rPr>
              <a:t>appl</a:t>
            </a:r>
            <a:r>
              <a:rPr b="0" lang="en-US" sz="1600" spc="-1" strike="noStrike">
                <a:latin typeface="Arial"/>
              </a:rPr>
              <a:t>icati</a:t>
            </a:r>
            <a:r>
              <a:rPr b="0" lang="en-US" sz="1600" spc="-1" strike="noStrike">
                <a:latin typeface="Arial"/>
              </a:rPr>
              <a:t>on </a:t>
            </a:r>
            <a:r>
              <a:rPr b="0" lang="en-US" sz="1600" spc="-1" strike="noStrike">
                <a:latin typeface="Arial"/>
              </a:rPr>
              <a:t>virtu</a:t>
            </a:r>
            <a:r>
              <a:rPr b="0" lang="en-US" sz="1600" spc="-1" strike="noStrike">
                <a:latin typeface="Arial"/>
              </a:rPr>
              <a:t>aliz</a:t>
            </a:r>
            <a:r>
              <a:rPr b="0" lang="en-US" sz="1600" spc="-1" strike="noStrike">
                <a:latin typeface="Arial"/>
              </a:rPr>
              <a:t>atio</a:t>
            </a:r>
            <a:r>
              <a:rPr b="0" lang="en-US" sz="1600" spc="-1" strike="noStrike">
                <a:latin typeface="Arial"/>
              </a:rPr>
              <a:t>n)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  <a:hlinkClick r:id="rId1"/>
              </a:rPr>
              <a:t>http://www.nvidia.com/object/grid-certified-servers.html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AM</a:t>
            </a:r>
            <a:r>
              <a:rPr b="1" lang="en-US" sz="1600" spc="-1" strike="noStrike">
                <a:latin typeface="Arial"/>
              </a:rPr>
              <a:t>D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Fire</a:t>
            </a:r>
            <a:r>
              <a:rPr b="0" lang="en-US" sz="1600" spc="-1" strike="noStrike">
                <a:latin typeface="Arial"/>
              </a:rPr>
              <a:t>Pro </a:t>
            </a:r>
            <a:r>
              <a:rPr b="0" lang="en-US" sz="1600" spc="-1" strike="noStrike">
                <a:latin typeface="Arial"/>
              </a:rPr>
              <a:t>S71</a:t>
            </a:r>
            <a:r>
              <a:rPr b="0" lang="en-US" sz="1600" spc="-1" strike="noStrike">
                <a:latin typeface="Arial"/>
              </a:rPr>
              <a:t>50 </a:t>
            </a:r>
            <a:r>
              <a:rPr b="0" lang="en-US" sz="1600" spc="-1" strike="noStrike">
                <a:latin typeface="Arial"/>
              </a:rPr>
              <a:t>S71</a:t>
            </a:r>
            <a:r>
              <a:rPr b="0" lang="en-US" sz="1600" spc="-1" strike="noStrike">
                <a:latin typeface="Arial"/>
              </a:rPr>
              <a:t>50x</a:t>
            </a:r>
            <a:r>
              <a:rPr b="0" lang="en-US" sz="1600" spc="-1" strike="noStrike">
                <a:latin typeface="Arial"/>
              </a:rPr>
              <a:t>2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Rad</a:t>
            </a:r>
            <a:r>
              <a:rPr b="0" lang="en-US" sz="1600" spc="-1" strike="noStrike">
                <a:latin typeface="Arial"/>
              </a:rPr>
              <a:t>eon </a:t>
            </a:r>
            <a:r>
              <a:rPr b="0" lang="en-US" sz="1600" spc="-1" strike="noStrike">
                <a:latin typeface="Arial"/>
              </a:rPr>
              <a:t>Pro </a:t>
            </a:r>
            <a:r>
              <a:rPr b="0" lang="en-US" sz="1600" spc="-1" strike="noStrike">
                <a:latin typeface="Arial"/>
              </a:rPr>
              <a:t>V32</a:t>
            </a:r>
            <a:r>
              <a:rPr b="0" lang="en-US" sz="1600" spc="-1" strike="noStrike">
                <a:latin typeface="Arial"/>
              </a:rPr>
              <a:t>0 </a:t>
            </a:r>
            <a:r>
              <a:rPr b="0" lang="en-US" sz="1600" spc="-1" strike="noStrike">
                <a:latin typeface="Arial"/>
              </a:rPr>
              <a:t>V34</a:t>
            </a:r>
            <a:r>
              <a:rPr b="0" lang="en-US" sz="1600" spc="-1" strike="noStrike"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Rad</a:t>
            </a:r>
            <a:r>
              <a:rPr b="0" lang="en-US" sz="1600" spc="-1" strike="noStrike">
                <a:latin typeface="Arial"/>
              </a:rPr>
              <a:t>eon </a:t>
            </a:r>
            <a:r>
              <a:rPr b="0" lang="en-US" sz="1600" spc="-1" strike="noStrike">
                <a:latin typeface="Arial"/>
              </a:rPr>
              <a:t>Insti</a:t>
            </a:r>
            <a:r>
              <a:rPr b="0" lang="en-US" sz="1600" spc="-1" strike="noStrike">
                <a:latin typeface="Arial"/>
              </a:rPr>
              <a:t>nct </a:t>
            </a:r>
            <a:r>
              <a:rPr b="0" lang="en-US" sz="1600" spc="-1" strike="noStrike">
                <a:latin typeface="Arial"/>
              </a:rPr>
              <a:t>MI6 </a:t>
            </a:r>
            <a:r>
              <a:rPr b="0" lang="en-US" sz="1600" spc="-1" strike="noStrike">
                <a:latin typeface="Arial"/>
              </a:rPr>
              <a:t>MI8 </a:t>
            </a:r>
            <a:r>
              <a:rPr b="0" lang="en-US" sz="1600" spc="-1" strike="noStrike">
                <a:latin typeface="Arial"/>
              </a:rPr>
              <a:t>MI2</a:t>
            </a:r>
            <a:r>
              <a:rPr b="0" lang="en-US" sz="1600" spc="-1" strike="noStrike">
                <a:latin typeface="Arial"/>
              </a:rPr>
              <a:t>5(M</a:t>
            </a:r>
            <a:r>
              <a:rPr b="0" lang="en-US" sz="1600" spc="-1" strike="noStrike">
                <a:latin typeface="Arial"/>
              </a:rPr>
              <a:t>achi</a:t>
            </a:r>
            <a:r>
              <a:rPr b="0" lang="en-US" sz="1600" spc="-1" strike="noStrike">
                <a:latin typeface="Arial"/>
              </a:rPr>
              <a:t>ne </a:t>
            </a:r>
            <a:r>
              <a:rPr b="0" lang="en-US" sz="1600" spc="-1" strike="noStrike">
                <a:latin typeface="Arial"/>
              </a:rPr>
              <a:t>lear</a:t>
            </a:r>
            <a:r>
              <a:rPr b="0" lang="en-US" sz="1600" spc="-1" strike="noStrike">
                <a:latin typeface="Arial"/>
              </a:rPr>
              <a:t>ning </a:t>
            </a:r>
            <a:r>
              <a:rPr b="0" lang="en-US" sz="1600" spc="-1" strike="noStrike">
                <a:latin typeface="Arial"/>
              </a:rPr>
              <a:t>inte</a:t>
            </a:r>
            <a:r>
              <a:rPr b="0" lang="en-US" sz="1600" spc="-1" strike="noStrike">
                <a:latin typeface="Arial"/>
              </a:rPr>
              <a:t>rfac</a:t>
            </a:r>
            <a:r>
              <a:rPr b="0" lang="en-US" sz="1600" spc="-1" strike="noStrike">
                <a:latin typeface="Arial"/>
              </a:rPr>
              <a:t>e, </a:t>
            </a:r>
            <a:r>
              <a:rPr b="0" lang="en-US" sz="1600" spc="-1" strike="noStrike">
                <a:latin typeface="Arial"/>
              </a:rPr>
              <a:t>CU</a:t>
            </a:r>
            <a:r>
              <a:rPr b="0" lang="en-US" sz="1600" spc="-1" strike="noStrike">
                <a:latin typeface="Arial"/>
              </a:rPr>
              <a:t>DA </a:t>
            </a:r>
            <a:r>
              <a:rPr b="0" lang="en-US" sz="1600" spc="-1" strike="noStrike">
                <a:latin typeface="Arial"/>
              </a:rPr>
              <a:t>com</a:t>
            </a:r>
            <a:r>
              <a:rPr b="0" lang="en-US" sz="1600" spc="-1" strike="noStrike">
                <a:latin typeface="Arial"/>
              </a:rPr>
              <a:t>pati</a:t>
            </a:r>
            <a:r>
              <a:rPr b="0" lang="en-US" sz="1600" spc="-1" strike="noStrike">
                <a:latin typeface="Arial"/>
              </a:rPr>
              <a:t>ble </a:t>
            </a:r>
            <a:r>
              <a:rPr b="0" lang="en-US" sz="1600" spc="-1" strike="noStrike">
                <a:latin typeface="Arial"/>
              </a:rPr>
              <a:t>with </a:t>
            </a:r>
            <a:r>
              <a:rPr b="0" lang="en-US" sz="1600" spc="-1" strike="noStrike">
                <a:latin typeface="Arial"/>
              </a:rPr>
              <a:t>HIP</a:t>
            </a:r>
            <a:r>
              <a:rPr b="0" lang="en-US" sz="1600" spc="-1" strike="noStrike">
                <a:latin typeface="Arial"/>
              </a:rPr>
              <a:t>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  <a:hlinkClick r:id="rId2"/>
              </a:rPr>
              <a:t>https://lists.freedesktop.org/archives/amd-gfx/2016-December/004075.html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Inte</a:t>
            </a:r>
            <a:r>
              <a:rPr b="1" lang="en-US" sz="1600" spc="-1" strike="noStrike">
                <a:latin typeface="Arial"/>
              </a:rPr>
              <a:t>l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     </a:t>
            </a:r>
            <a:r>
              <a:rPr b="0" lang="en-US" sz="1600" spc="-1" strike="noStrike">
                <a:latin typeface="Arial"/>
              </a:rPr>
              <a:t>Has</a:t>
            </a:r>
            <a:r>
              <a:rPr b="0" lang="en-US" sz="1600" spc="-1" strike="noStrike">
                <a:latin typeface="Arial"/>
              </a:rPr>
              <a:t>well</a:t>
            </a:r>
            <a:r>
              <a:rPr b="0" lang="en-US" sz="1600" spc="-1" strike="noStrike">
                <a:latin typeface="Arial"/>
              </a:rPr>
              <a:t>(3V</a:t>
            </a:r>
            <a:r>
              <a:rPr b="0" lang="en-US" sz="1600" spc="-1" strike="noStrike">
                <a:latin typeface="Arial"/>
              </a:rPr>
              <a:t>Ms)</a:t>
            </a:r>
            <a:r>
              <a:rPr b="0" lang="en-US" sz="1600" spc="-1" strike="noStrike">
                <a:latin typeface="Arial"/>
              </a:rPr>
              <a:t>  </a:t>
            </a:r>
            <a:r>
              <a:rPr b="0" lang="en-US" sz="1600" spc="-1" strike="noStrike">
                <a:latin typeface="Arial"/>
              </a:rPr>
              <a:t>Bro</a:t>
            </a:r>
            <a:r>
              <a:rPr b="0" lang="en-US" sz="1600" spc="-1" strike="noStrike">
                <a:latin typeface="Arial"/>
              </a:rPr>
              <a:t>adw</a:t>
            </a:r>
            <a:r>
              <a:rPr b="0" lang="en-US" sz="1600" spc="-1" strike="noStrike">
                <a:latin typeface="Arial"/>
              </a:rPr>
              <a:t>ell(7</a:t>
            </a:r>
            <a:r>
              <a:rPr b="0" lang="en-US" sz="1600" spc="-1" strike="noStrike">
                <a:latin typeface="Arial"/>
              </a:rPr>
              <a:t>VM</a:t>
            </a:r>
            <a:r>
              <a:rPr b="0" lang="en-US" sz="1600" spc="-1" strike="noStrike">
                <a:latin typeface="Arial"/>
              </a:rPr>
              <a:t>s) </a:t>
            </a:r>
            <a:r>
              <a:rPr b="0" lang="en-US" sz="1600" spc="-1" strike="noStrike">
                <a:latin typeface="Arial"/>
              </a:rPr>
              <a:t>Skyl</a:t>
            </a:r>
            <a:r>
              <a:rPr b="0" lang="en-US" sz="1600" spc="-1" strike="noStrike">
                <a:latin typeface="Arial"/>
              </a:rPr>
              <a:t>ake, </a:t>
            </a:r>
            <a:r>
              <a:rPr b="0" lang="en-US" sz="1600" spc="-1" strike="noStrike">
                <a:latin typeface="Arial"/>
              </a:rPr>
              <a:t>Kab</a:t>
            </a:r>
            <a:r>
              <a:rPr b="0" lang="en-US" sz="1600" spc="-1" strike="noStrike">
                <a:latin typeface="Arial"/>
              </a:rPr>
              <a:t>y </a:t>
            </a:r>
            <a:r>
              <a:rPr b="0" lang="en-US" sz="1600" spc="-1" strike="noStrike">
                <a:latin typeface="Arial"/>
              </a:rPr>
              <a:t>Lak</a:t>
            </a:r>
            <a:r>
              <a:rPr b="0" lang="en-US" sz="1600" spc="-1" strike="noStrike">
                <a:latin typeface="Arial"/>
              </a:rPr>
              <a:t>e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     </a:t>
            </a:r>
            <a:r>
              <a:rPr b="0" lang="en-US" sz="1600" spc="-1" strike="noStrike">
                <a:latin typeface="Arial"/>
                <a:hlinkClick r:id="rId3"/>
              </a:rPr>
              <a:t>https://github.com/intel/gvt-linux/wiki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"/>
          <p:cNvSpPr/>
          <p:nvPr/>
        </p:nvSpPr>
        <p:spPr>
          <a:xfrm>
            <a:off x="1463040" y="1554480"/>
            <a:ext cx="6674760" cy="59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DEMO: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1. Intel VGPU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Requirement: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Kernel 4.12+, QEMU 2.7+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SLES 15 SLES 12SP3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2. NVIDIA VGPU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u</a:t>
            </a:r>
            <a:r>
              <a:rPr b="0" lang="en-US" sz="4400" spc="-1" strike="noStrike">
                <a:latin typeface="Arial"/>
              </a:rPr>
              <a:t>s </a:t>
            </a:r>
            <a:r>
              <a:rPr b="0" lang="en-US" sz="4400" spc="-1" strike="noStrike">
                <a:latin typeface="Arial"/>
              </a:rPr>
              <a:t>&amp;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60000" y="1866960"/>
            <a:ext cx="8417880" cy="48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SUSE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Intel KVMGT </a:t>
            </a:r>
            <a:r>
              <a:rPr b="0" lang="en-US" sz="2000" spc="-1" strike="noStrike">
                <a:latin typeface="Arial"/>
              </a:rPr>
              <a:t>technical ready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Nvidia GRID </a:t>
            </a:r>
            <a:r>
              <a:rPr b="0" lang="en-US" sz="2000" spc="-1" strike="noStrike">
                <a:latin typeface="Arial"/>
              </a:rPr>
              <a:t>technical ready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AMD MxGPU </a:t>
            </a:r>
            <a:r>
              <a:rPr b="0" lang="en-US" sz="2000" spc="-1" strike="noStrike">
                <a:latin typeface="Arial"/>
              </a:rPr>
              <a:t>ongoing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GPU passthrough </a:t>
            </a:r>
            <a:r>
              <a:rPr b="0" lang="en-US" sz="2000" spc="-1" strike="noStrike">
                <a:latin typeface="Arial"/>
              </a:rPr>
              <a:t>stage for Cloud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GPU virtualization for </a:t>
            </a:r>
            <a:r>
              <a:rPr b="0" lang="en-US" sz="2000" spc="-1" strike="noStrike">
                <a:latin typeface="Arial"/>
              </a:rPr>
              <a:t>CAAS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Outside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Remote display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IOMMU compatible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Live Migration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Scalar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592920" y="2403000"/>
            <a:ext cx="8973720" cy="32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REFERENCE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VGPU ON KVM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[1] An Introduction to PCI Device Assignment with VFIO - Alex Williamson,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Red Hat [Qemu-devel] [PATCH v7 0/4] Add Mediated device support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https://lists.nongnu.org/archive/html/qemu-devel/2016-08/msg03798.html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[libvirt] [RFC] libvirt vGPU QEMU integrati</a:t>
            </a:r>
            <a:r>
              <a:rPr b="0" lang="en-US" sz="1600" spc="-1" strike="noStrike">
                <a:latin typeface="Arial"/>
                <a:hlinkClick r:id="rId1"/>
              </a:rPr>
              <a:t>https://www.redhat.com/archives/libvir-list/2016-August/msg00939.html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  <a:hlinkClick r:id="rId2"/>
              </a:rPr>
              <a:t>https://yq.aliyun.com/articles/590909?spm=a2c4e.11153940.blogcont599189.23.f2016d7bXPo7TD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https://zhuanlan.zhihu.com/p/35489035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>
            <a:off x="1368000" y="3096000"/>
            <a:ext cx="73432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Question?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GPU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65760" y="1413360"/>
            <a:ext cx="9509400" cy="62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Graphic: 3D hardware acceleration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DirectX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OpenCL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Vulkan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General Compute(Heterogeneous computing): Big Data, Machine Learning such as Tensorflow and Caffe2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latin typeface="Arial"/>
              </a:rPr>
              <a:t>CUDA                     Compute Unified Device Architecture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pc="-1" strike="noStrike">
                <a:latin typeface="Arial"/>
              </a:rPr>
              <a:t>OpenCL                 Open Computing Language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DirectCompute      DirectX GPGPU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GPU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212080" y="1740600"/>
            <a:ext cx="3748680" cy="60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Pipeline Structure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Vertex Shader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Fragment/Pixel Shader (2x or 3x)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Geometry Shader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==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Unified shader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Unified Architecture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817560" y="1933560"/>
            <a:ext cx="2656800" cy="40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GPU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822960" y="1280160"/>
            <a:ext cx="3657240" cy="594324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5120640" y="1737360"/>
            <a:ext cx="4297320" cy="56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Fermi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Unified Architecture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First generation of Tesla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Changed a lot today for Volta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MIMD ==&gt; but better performance with SIMD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VLIW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Different Storage Unit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Register 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GPU Memory VRAM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unified Memory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GPU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725760" y="1547640"/>
            <a:ext cx="7686360" cy="302400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731520" y="5085000"/>
            <a:ext cx="877788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Channel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For command batches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 Context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3. Memory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VRAM: frame buffer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GTT: ring buffer for channel here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Virtualization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39560" y="1390680"/>
            <a:ext cx="90698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What is virtualization?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Choices: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KVM, XEN, Cirtrix XEN-Server, VMWare Vsphere, Hyper-V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69" name="Group 3"/>
          <p:cNvGrpSpPr/>
          <p:nvPr/>
        </p:nvGrpSpPr>
        <p:grpSpPr>
          <a:xfrm>
            <a:off x="1213920" y="2247840"/>
            <a:ext cx="2521080" cy="2201760"/>
            <a:chOff x="1213920" y="2247840"/>
            <a:chExt cx="2521080" cy="2201760"/>
          </a:xfrm>
        </p:grpSpPr>
        <p:sp>
          <p:nvSpPr>
            <p:cNvPr id="170" name="CustomShape 4"/>
            <p:cNvSpPr/>
            <p:nvPr/>
          </p:nvSpPr>
          <p:spPr>
            <a:xfrm>
              <a:off x="1213920" y="2600280"/>
              <a:ext cx="2521080" cy="500040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latin typeface="Neo Sans Intel"/>
                </a:rPr>
                <a:t>Operating System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" name="CustomShape 5"/>
            <p:cNvSpPr/>
            <p:nvPr/>
          </p:nvSpPr>
          <p:spPr>
            <a:xfrm>
              <a:off x="1347120" y="2247840"/>
              <a:ext cx="438120" cy="284040"/>
            </a:xfrm>
            <a:prstGeom prst="rect">
              <a:avLst/>
            </a:prstGeom>
            <a:solidFill>
              <a:srgbClr val="c0c0e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latin typeface="Neo Sans Intel"/>
                </a:rPr>
                <a:t>App. 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72" name="CustomShape 6"/>
            <p:cNvSpPr/>
            <p:nvPr/>
          </p:nvSpPr>
          <p:spPr>
            <a:xfrm>
              <a:off x="1994760" y="2247840"/>
              <a:ext cx="438480" cy="284040"/>
            </a:xfrm>
            <a:prstGeom prst="rect">
              <a:avLst/>
            </a:prstGeom>
            <a:solidFill>
              <a:srgbClr val="e5ff9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latin typeface="Neo Sans Intel"/>
                </a:rPr>
                <a:t>App. B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73" name="CustomShape 7"/>
            <p:cNvSpPr/>
            <p:nvPr/>
          </p:nvSpPr>
          <p:spPr>
            <a:xfrm>
              <a:off x="2642760" y="2247840"/>
              <a:ext cx="438120" cy="284040"/>
            </a:xfrm>
            <a:prstGeom prst="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latin typeface="Neo Sans Intel"/>
                </a:rPr>
                <a:t>App. C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74" name="CustomShape 8"/>
            <p:cNvSpPr/>
            <p:nvPr/>
          </p:nvSpPr>
          <p:spPr>
            <a:xfrm>
              <a:off x="3290400" y="2247840"/>
              <a:ext cx="438120" cy="284040"/>
            </a:xfrm>
            <a:prstGeom prst="rect">
              <a:avLst/>
            </a:prstGeom>
            <a:solidFill>
              <a:srgbClr val="b6c5e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1" lang="en-US" sz="1000" spc="-1" strike="noStrike">
                  <a:latin typeface="Neo Sans Intel"/>
                </a:rPr>
                <a:t>App. D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75" name="CustomShape 9"/>
            <p:cNvSpPr/>
            <p:nvPr/>
          </p:nvSpPr>
          <p:spPr>
            <a:xfrm>
              <a:off x="1213920" y="3508200"/>
              <a:ext cx="2514600" cy="941400"/>
            </a:xfrm>
            <a:prstGeom prst="rect">
              <a:avLst/>
            </a:prstGeom>
            <a:noFill/>
            <a:ln w="12600">
              <a:solidFill>
                <a:srgbClr val="808080"/>
              </a:solidFill>
              <a:custDash>
                <a:ds d="400000" sp="300000"/>
              </a:custDash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b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latin typeface="Neo Sans Intel"/>
                </a:rPr>
                <a:t>Hardware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176" name="" descr=""/>
            <p:cNvPicPr/>
            <p:nvPr/>
          </p:nvPicPr>
          <p:blipFill>
            <a:blip r:embed="rId1"/>
            <a:stretch/>
          </p:blipFill>
          <p:spPr>
            <a:xfrm rot="19074000">
              <a:off x="1329840" y="3795480"/>
              <a:ext cx="784080" cy="174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7" name="" descr=""/>
            <p:cNvPicPr/>
            <p:nvPr/>
          </p:nvPicPr>
          <p:blipFill>
            <a:blip r:embed="rId2"/>
            <a:stretch/>
          </p:blipFill>
          <p:spPr>
            <a:xfrm>
              <a:off x="2072880" y="3668400"/>
              <a:ext cx="471240" cy="427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8" name="" descr=""/>
            <p:cNvPicPr/>
            <p:nvPr/>
          </p:nvPicPr>
          <p:blipFill>
            <a:blip r:embed="rId3"/>
            <a:stretch/>
          </p:blipFill>
          <p:spPr>
            <a:xfrm>
              <a:off x="2544120" y="3690720"/>
              <a:ext cx="444600" cy="381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9" name="" descr=""/>
            <p:cNvPicPr/>
            <p:nvPr/>
          </p:nvPicPr>
          <p:blipFill>
            <a:blip r:embed="rId4"/>
            <a:stretch/>
          </p:blipFill>
          <p:spPr>
            <a:xfrm>
              <a:off x="2988720" y="3671640"/>
              <a:ext cx="604800" cy="419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0" name="Line 10"/>
            <p:cNvSpPr/>
            <p:nvPr/>
          </p:nvSpPr>
          <p:spPr>
            <a:xfrm>
              <a:off x="1725120" y="3149280"/>
              <a:ext cx="0" cy="3384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Line 11"/>
            <p:cNvSpPr/>
            <p:nvPr/>
          </p:nvSpPr>
          <p:spPr>
            <a:xfrm>
              <a:off x="2175840" y="3149280"/>
              <a:ext cx="0" cy="3384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Line 12"/>
            <p:cNvSpPr/>
            <p:nvPr/>
          </p:nvSpPr>
          <p:spPr>
            <a:xfrm>
              <a:off x="2626920" y="3149280"/>
              <a:ext cx="0" cy="3384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Line 13"/>
            <p:cNvSpPr/>
            <p:nvPr/>
          </p:nvSpPr>
          <p:spPr>
            <a:xfrm>
              <a:off x="3077640" y="3149280"/>
              <a:ext cx="0" cy="33840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4" name="CustomShape 14"/>
          <p:cNvSpPr/>
          <p:nvPr/>
        </p:nvSpPr>
        <p:spPr>
          <a:xfrm>
            <a:off x="5252760" y="2681280"/>
            <a:ext cx="2522520" cy="503280"/>
          </a:xfrm>
          <a:prstGeom prst="rect">
            <a:avLst/>
          </a:prstGeom>
          <a:solidFill>
            <a:srgbClr val="ffd08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latin typeface="Neo Sans Intel"/>
              </a:rPr>
              <a:t>Virtualization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5373360" y="1863360"/>
            <a:ext cx="1118880" cy="7884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1" lang="en-US" sz="1200" spc="-1" strike="noStrike">
                <a:latin typeface="Neo Sans Intel"/>
              </a:rPr>
              <a:t>Virtual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latin typeface="Neo Sans Intel"/>
              </a:rPr>
              <a:t>Machine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latin typeface="Neo Sans Intel"/>
              </a:rPr>
              <a:t>Operating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latin typeface="Neo Sans Intel"/>
              </a:rPr>
              <a:t>System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16"/>
          <p:cNvSpPr/>
          <p:nvPr/>
        </p:nvSpPr>
        <p:spPr>
          <a:xfrm>
            <a:off x="5425560" y="1523880"/>
            <a:ext cx="438480" cy="284040"/>
          </a:xfrm>
          <a:prstGeom prst="rect">
            <a:avLst/>
          </a:prstGeom>
          <a:solidFill>
            <a:srgbClr val="c0c0e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latin typeface="Neo Sans Intel"/>
              </a:rPr>
              <a:t>App. 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" name="CustomShape 17"/>
          <p:cNvSpPr/>
          <p:nvPr/>
        </p:nvSpPr>
        <p:spPr>
          <a:xfrm>
            <a:off x="5920920" y="1523880"/>
            <a:ext cx="438120" cy="284040"/>
          </a:xfrm>
          <a:prstGeom prst="rect">
            <a:avLst/>
          </a:prstGeom>
          <a:solidFill>
            <a:srgbClr val="e5ff9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latin typeface="Neo Sans Intel"/>
              </a:rPr>
              <a:t>App. 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" name="CustomShape 18"/>
          <p:cNvSpPr/>
          <p:nvPr/>
        </p:nvSpPr>
        <p:spPr>
          <a:xfrm>
            <a:off x="5244840" y="3508560"/>
            <a:ext cx="2514600" cy="941400"/>
          </a:xfrm>
          <a:prstGeom prst="rect">
            <a:avLst/>
          </a:prstGeom>
          <a:noFill/>
          <a:ln w="12600">
            <a:solidFill>
              <a:srgbClr val="80808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b"/>
          <a:p>
            <a:pPr algn="ctr">
              <a:lnSpc>
                <a:spcPct val="100000"/>
              </a:lnSpc>
            </a:pPr>
            <a:r>
              <a:rPr b="1" lang="en-US" sz="1800" spc="-1" strike="noStrike">
                <a:latin typeface="Neo Sans Intel"/>
              </a:rPr>
              <a:t>Hardware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5"/>
          <a:stretch/>
        </p:blipFill>
        <p:spPr>
          <a:xfrm rot="19074000">
            <a:off x="5360760" y="3795840"/>
            <a:ext cx="784080" cy="17460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6"/>
          <a:stretch/>
        </p:blipFill>
        <p:spPr>
          <a:xfrm>
            <a:off x="6103440" y="3668760"/>
            <a:ext cx="471600" cy="42696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7"/>
          <a:stretch/>
        </p:blipFill>
        <p:spPr>
          <a:xfrm>
            <a:off x="6575040" y="3691080"/>
            <a:ext cx="444600" cy="38088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8"/>
          <a:stretch/>
        </p:blipFill>
        <p:spPr>
          <a:xfrm>
            <a:off x="7019640" y="3672000"/>
            <a:ext cx="604800" cy="419040"/>
          </a:xfrm>
          <a:prstGeom prst="rect">
            <a:avLst/>
          </a:prstGeom>
          <a:ln>
            <a:noFill/>
          </a:ln>
        </p:spPr>
      </p:pic>
      <p:sp>
        <p:nvSpPr>
          <p:cNvPr id="193" name="Line 19"/>
          <p:cNvSpPr/>
          <p:nvPr/>
        </p:nvSpPr>
        <p:spPr>
          <a:xfrm>
            <a:off x="5756040" y="3113640"/>
            <a:ext cx="0" cy="338040"/>
          </a:xfrm>
          <a:prstGeom prst="line">
            <a:avLst/>
          </a:prstGeom>
          <a:ln w="2844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0"/>
          <p:cNvSpPr/>
          <p:nvPr/>
        </p:nvSpPr>
        <p:spPr>
          <a:xfrm>
            <a:off x="6206760" y="3149640"/>
            <a:ext cx="0" cy="338040"/>
          </a:xfrm>
          <a:prstGeom prst="line">
            <a:avLst/>
          </a:prstGeom>
          <a:ln w="2844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1"/>
          <p:cNvSpPr/>
          <p:nvPr/>
        </p:nvSpPr>
        <p:spPr>
          <a:xfrm>
            <a:off x="6657480" y="3185640"/>
            <a:ext cx="0" cy="338040"/>
          </a:xfrm>
          <a:prstGeom prst="line">
            <a:avLst/>
          </a:prstGeom>
          <a:ln w="2844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2"/>
          <p:cNvSpPr/>
          <p:nvPr/>
        </p:nvSpPr>
        <p:spPr>
          <a:xfrm>
            <a:off x="7108560" y="3149640"/>
            <a:ext cx="0" cy="338040"/>
          </a:xfrm>
          <a:prstGeom prst="line">
            <a:avLst/>
          </a:prstGeom>
          <a:ln w="2844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3"/>
          <p:cNvSpPr/>
          <p:nvPr/>
        </p:nvSpPr>
        <p:spPr>
          <a:xfrm>
            <a:off x="6668640" y="1854000"/>
            <a:ext cx="1012320" cy="7977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1" lang="en-US" sz="1200" spc="-1" strike="noStrike">
                <a:latin typeface="Neo Sans Intel"/>
              </a:rPr>
              <a:t>Virtual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latin typeface="Neo Sans Intel"/>
              </a:rPr>
              <a:t>Machine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latin typeface="Neo Sans Intel"/>
              </a:rPr>
              <a:t>Operating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latin typeface="Neo Sans Intel"/>
              </a:rPr>
              <a:t>System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CustomShape 24"/>
          <p:cNvSpPr/>
          <p:nvPr/>
        </p:nvSpPr>
        <p:spPr>
          <a:xfrm>
            <a:off x="6721200" y="1523880"/>
            <a:ext cx="438120" cy="28404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latin typeface="Neo Sans Intel"/>
              </a:rPr>
              <a:t>App. C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" name="CustomShape 25"/>
          <p:cNvSpPr/>
          <p:nvPr/>
        </p:nvSpPr>
        <p:spPr>
          <a:xfrm>
            <a:off x="7197480" y="1523880"/>
            <a:ext cx="438120" cy="284040"/>
          </a:xfrm>
          <a:prstGeom prst="rect">
            <a:avLst/>
          </a:prstGeom>
          <a:solidFill>
            <a:srgbClr val="b6c5e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latin typeface="Neo Sans Intel"/>
              </a:rPr>
              <a:t>App. 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" name="TextShape 26"/>
          <p:cNvSpPr txBox="1"/>
          <p:nvPr/>
        </p:nvSpPr>
        <p:spPr>
          <a:xfrm>
            <a:off x="457200" y="4754880"/>
            <a:ext cx="9235440" cy="104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Why?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New infrastructure, fundamental of Cloud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Efficient, Security,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Virtualization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39560" y="1390680"/>
            <a:ext cx="9069840" cy="50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Why use virtualization?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Efficient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Security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Convenient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How been used today?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CPU: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VT-x  Root and None-Root Mode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Memory: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EPT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IO device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VT-d/ AMD-Vi /SMMU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SR-IOV/MR-IOV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7200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GPU virtualization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036800" y="1504800"/>
            <a:ext cx="8564040" cy="57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Belongs to IO virtualization, AS GPU is a PCIE device today.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GPU virtualization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●  </a:t>
            </a:r>
            <a:r>
              <a:rPr b="0" lang="en-US" sz="2000" spc="-1" strike="noStrike">
                <a:latin typeface="Arial"/>
              </a:rPr>
              <a:t>Software Emulated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●  </a:t>
            </a:r>
            <a:r>
              <a:rPr b="0" lang="en-US" sz="2000" spc="-1" strike="noStrike">
                <a:latin typeface="Arial"/>
              </a:rPr>
              <a:t>API forwarding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●  </a:t>
            </a:r>
            <a:r>
              <a:rPr b="0" lang="en-US" sz="2000" spc="-1" strike="noStrike">
                <a:latin typeface="Arial"/>
              </a:rPr>
              <a:t>GPU Passthrough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●  </a:t>
            </a:r>
            <a:r>
              <a:rPr b="0" lang="en-US" sz="2000" spc="-1" strike="noStrike">
                <a:latin typeface="Arial"/>
              </a:rPr>
              <a:t>Full GPU Virtualization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Application>LibreOffice/6.1.0.3$Linux_X86_64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2018-09-10T15:31:39Z</dcterms:created>
  <dc:creator/>
  <dc:description/>
  <dc:language>en-US</dc:language>
  <cp:lastModifiedBy/>
  <dcterms:modified xsi:type="dcterms:W3CDTF">2018-09-13T20:42:22Z</dcterms:modified>
  <cp:revision>143</cp:revision>
  <dc:subject/>
  <dc:title>Lush Green</dc:title>
</cp:coreProperties>
</file>