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30274895" cy="43200320"/>
  <p:notesSz cx="10234295" cy="14663420"/>
  <p:defaultTextStyle>
    <a:defPPr>
      <a:defRPr lang="en-US"/>
    </a:defPPr>
    <a:lvl1pPr marL="0" algn="l" defTabSz="3526790" rtl="0" eaLnBrk="1" latinLnBrk="0" hangingPunct="1">
      <a:defRPr sz="6945" kern="1200">
        <a:solidFill>
          <a:schemeClr val="tx1"/>
        </a:solidFill>
        <a:latin typeface="+mn-lt"/>
        <a:ea typeface="+mn-ea"/>
        <a:cs typeface="+mn-cs"/>
      </a:defRPr>
    </a:lvl1pPr>
    <a:lvl2pPr marL="1763395" algn="l" defTabSz="3526790" rtl="0" eaLnBrk="1" latinLnBrk="0" hangingPunct="1">
      <a:defRPr sz="6945" kern="1200">
        <a:solidFill>
          <a:schemeClr val="tx1"/>
        </a:solidFill>
        <a:latin typeface="+mn-lt"/>
        <a:ea typeface="+mn-ea"/>
        <a:cs typeface="+mn-cs"/>
      </a:defRPr>
    </a:lvl2pPr>
    <a:lvl3pPr marL="3526790" algn="l" defTabSz="3526790" rtl="0" eaLnBrk="1" latinLnBrk="0" hangingPunct="1">
      <a:defRPr sz="6945" kern="1200">
        <a:solidFill>
          <a:schemeClr val="tx1"/>
        </a:solidFill>
        <a:latin typeface="+mn-lt"/>
        <a:ea typeface="+mn-ea"/>
        <a:cs typeface="+mn-cs"/>
      </a:defRPr>
    </a:lvl3pPr>
    <a:lvl4pPr marL="5290185" algn="l" defTabSz="3526790" rtl="0" eaLnBrk="1" latinLnBrk="0" hangingPunct="1">
      <a:defRPr sz="6945" kern="1200">
        <a:solidFill>
          <a:schemeClr val="tx1"/>
        </a:solidFill>
        <a:latin typeface="+mn-lt"/>
        <a:ea typeface="+mn-ea"/>
        <a:cs typeface="+mn-cs"/>
      </a:defRPr>
    </a:lvl4pPr>
    <a:lvl5pPr marL="7053580" algn="l" defTabSz="3526790" rtl="0" eaLnBrk="1" latinLnBrk="0" hangingPunct="1">
      <a:defRPr sz="6945" kern="1200">
        <a:solidFill>
          <a:schemeClr val="tx1"/>
        </a:solidFill>
        <a:latin typeface="+mn-lt"/>
        <a:ea typeface="+mn-ea"/>
        <a:cs typeface="+mn-cs"/>
      </a:defRPr>
    </a:lvl5pPr>
    <a:lvl6pPr marL="8816975" algn="l" defTabSz="3526790" rtl="0" eaLnBrk="1" latinLnBrk="0" hangingPunct="1">
      <a:defRPr sz="6945" kern="1200">
        <a:solidFill>
          <a:schemeClr val="tx1"/>
        </a:solidFill>
        <a:latin typeface="+mn-lt"/>
        <a:ea typeface="+mn-ea"/>
        <a:cs typeface="+mn-cs"/>
      </a:defRPr>
    </a:lvl6pPr>
    <a:lvl7pPr marL="10580370" algn="l" defTabSz="3526790" rtl="0" eaLnBrk="1" latinLnBrk="0" hangingPunct="1">
      <a:defRPr sz="6945" kern="1200">
        <a:solidFill>
          <a:schemeClr val="tx1"/>
        </a:solidFill>
        <a:latin typeface="+mn-lt"/>
        <a:ea typeface="+mn-ea"/>
        <a:cs typeface="+mn-cs"/>
      </a:defRPr>
    </a:lvl7pPr>
    <a:lvl8pPr marL="12343765" algn="l" defTabSz="3526790" rtl="0" eaLnBrk="1" latinLnBrk="0" hangingPunct="1">
      <a:defRPr sz="6945" kern="1200">
        <a:solidFill>
          <a:schemeClr val="tx1"/>
        </a:solidFill>
        <a:latin typeface="+mn-lt"/>
        <a:ea typeface="+mn-ea"/>
        <a:cs typeface="+mn-cs"/>
      </a:defRPr>
    </a:lvl8pPr>
    <a:lvl9pPr marL="14107160" algn="l" defTabSz="3526790" rtl="0" eaLnBrk="1" latinLnBrk="0" hangingPunct="1">
      <a:defRPr sz="694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D6EC"/>
    <a:srgbClr val="D2A000"/>
    <a:srgbClr val="A88000"/>
    <a:srgbClr val="DAA600"/>
    <a:srgbClr val="FFC000"/>
    <a:srgbClr val="7D7D7D"/>
    <a:srgbClr val="A5A5A5"/>
    <a:srgbClr val="ED7D31"/>
    <a:srgbClr val="EEB500"/>
    <a:srgbClr val="6937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68" autoAdjust="0"/>
    <p:restoredTop sz="94660"/>
  </p:normalViewPr>
  <p:slideViewPr>
    <p:cSldViewPr snapToGrid="0">
      <p:cViewPr>
        <p:scale>
          <a:sx n="25" d="100"/>
          <a:sy n="25" d="100"/>
        </p:scale>
        <p:origin x="1877" y="-22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70108"/>
            <a:ext cx="25733931" cy="15040222"/>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690338"/>
            <a:ext cx="22706410" cy="10430151"/>
          </a:xfrm>
        </p:spPr>
        <p:txBody>
          <a:bodyPr/>
          <a:lstStyle>
            <a:lvl1pPr marL="0" indent="0" algn="ctr">
              <a:buNone/>
              <a:defRPr sz="7945"/>
            </a:lvl1pPr>
            <a:lvl2pPr marL="1513840" indent="0" algn="ctr">
              <a:buNone/>
              <a:defRPr sz="6620"/>
            </a:lvl2pPr>
            <a:lvl3pPr marL="3027680" indent="0" algn="ctr">
              <a:buNone/>
              <a:defRPr sz="5960"/>
            </a:lvl3pPr>
            <a:lvl4pPr marL="4541520" indent="0" algn="ctr">
              <a:buNone/>
              <a:defRPr sz="5295"/>
            </a:lvl4pPr>
            <a:lvl5pPr marL="6054725" indent="0" algn="ctr">
              <a:buNone/>
              <a:defRPr sz="5295"/>
            </a:lvl5pPr>
            <a:lvl6pPr marL="7568565" indent="0" algn="ctr">
              <a:buNone/>
              <a:defRPr sz="5295"/>
            </a:lvl6pPr>
            <a:lvl7pPr marL="9082405" indent="0" algn="ctr">
              <a:buNone/>
              <a:defRPr sz="5295"/>
            </a:lvl7pPr>
            <a:lvl8pPr marL="10596245" indent="0" algn="ctr">
              <a:buNone/>
              <a:defRPr sz="5295"/>
            </a:lvl8pPr>
            <a:lvl9pPr marL="12110085" indent="0" algn="ctr">
              <a:buNone/>
              <a:defRPr sz="52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3B3263-1B38-433F-9269-6345145A2E27}"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13B3263-1B38-433F-9269-6345145A2E27}"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300034"/>
            <a:ext cx="6528093" cy="36610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300034"/>
            <a:ext cx="19205838" cy="366105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13B3263-1B38-433F-9269-6345145A2E27}"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13B3263-1B38-433F-9269-6345145A2E27}"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770172"/>
            <a:ext cx="26112371" cy="17970262"/>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910440"/>
            <a:ext cx="26112371" cy="9450136"/>
          </a:xfrm>
        </p:spPr>
        <p:txBody>
          <a:bodyPr/>
          <a:lstStyle>
            <a:lvl1pPr marL="0" indent="0">
              <a:buNone/>
              <a:defRPr sz="7945">
                <a:solidFill>
                  <a:schemeClr val="tx1"/>
                </a:solidFill>
              </a:defRPr>
            </a:lvl1pPr>
            <a:lvl2pPr marL="1513840" indent="0">
              <a:buNone/>
              <a:defRPr sz="6620">
                <a:solidFill>
                  <a:schemeClr val="tx1">
                    <a:tint val="75000"/>
                  </a:schemeClr>
                </a:solidFill>
              </a:defRPr>
            </a:lvl2pPr>
            <a:lvl3pPr marL="3027680" indent="0">
              <a:buNone/>
              <a:defRPr sz="5960">
                <a:solidFill>
                  <a:schemeClr val="tx1">
                    <a:tint val="75000"/>
                  </a:schemeClr>
                </a:solidFill>
              </a:defRPr>
            </a:lvl3pPr>
            <a:lvl4pPr marL="4541520" indent="0">
              <a:buNone/>
              <a:defRPr sz="5295">
                <a:solidFill>
                  <a:schemeClr val="tx1">
                    <a:tint val="75000"/>
                  </a:schemeClr>
                </a:solidFill>
              </a:defRPr>
            </a:lvl4pPr>
            <a:lvl5pPr marL="6054725" indent="0">
              <a:buNone/>
              <a:defRPr sz="5295">
                <a:solidFill>
                  <a:schemeClr val="tx1">
                    <a:tint val="75000"/>
                  </a:schemeClr>
                </a:solidFill>
              </a:defRPr>
            </a:lvl5pPr>
            <a:lvl6pPr marL="7568565" indent="0">
              <a:buNone/>
              <a:defRPr sz="5295">
                <a:solidFill>
                  <a:schemeClr val="tx1">
                    <a:tint val="75000"/>
                  </a:schemeClr>
                </a:solidFill>
              </a:defRPr>
            </a:lvl6pPr>
            <a:lvl7pPr marL="9082405" indent="0">
              <a:buNone/>
              <a:defRPr sz="5295">
                <a:solidFill>
                  <a:schemeClr val="tx1">
                    <a:tint val="75000"/>
                  </a:schemeClr>
                </a:solidFill>
              </a:defRPr>
            </a:lvl7pPr>
            <a:lvl8pPr marL="10596245" indent="0">
              <a:buNone/>
              <a:defRPr sz="5295">
                <a:solidFill>
                  <a:schemeClr val="tx1">
                    <a:tint val="75000"/>
                  </a:schemeClr>
                </a:solidFill>
              </a:defRPr>
            </a:lvl8pPr>
            <a:lvl9pPr marL="12110085" indent="0">
              <a:buNone/>
              <a:defRPr sz="529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13B3263-1B38-433F-9269-6345145A2E27}"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500170"/>
            <a:ext cx="12866966" cy="2741040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5326826" y="11500170"/>
            <a:ext cx="12866966" cy="2741040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13B3263-1B38-433F-9269-6345145A2E27}" type="datetimeFigureOut">
              <a:rPr lang="en-IE" smtClean="0"/>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300044"/>
            <a:ext cx="26112371" cy="8350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590160"/>
            <a:ext cx="12807832" cy="5190073"/>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295" b="1"/>
            </a:lvl4pPr>
            <a:lvl5pPr marL="6054725" indent="0">
              <a:buNone/>
              <a:defRPr sz="5295" b="1"/>
            </a:lvl5pPr>
            <a:lvl6pPr marL="7568565" indent="0">
              <a:buNone/>
              <a:defRPr sz="5295" b="1"/>
            </a:lvl6pPr>
            <a:lvl7pPr marL="9082405" indent="0">
              <a:buNone/>
              <a:defRPr sz="5295" b="1"/>
            </a:lvl7pPr>
            <a:lvl8pPr marL="10596245" indent="0">
              <a:buNone/>
              <a:defRPr sz="5295" b="1"/>
            </a:lvl8pPr>
            <a:lvl9pPr marL="12110085" indent="0">
              <a:buNone/>
              <a:defRPr sz="5295" b="1"/>
            </a:lvl9pPr>
          </a:lstStyle>
          <a:p>
            <a:pPr lvl="0"/>
            <a:r>
              <a:rPr lang="en-US"/>
              <a:t>Click to edit Master text styles</a:t>
            </a:r>
            <a:endParaRPr lang="en-US"/>
          </a:p>
        </p:txBody>
      </p:sp>
      <p:sp>
        <p:nvSpPr>
          <p:cNvPr id="4" name="Content Placeholder 3"/>
          <p:cNvSpPr>
            <a:spLocks noGrp="1"/>
          </p:cNvSpPr>
          <p:nvPr>
            <p:ph sz="half" idx="2"/>
          </p:nvPr>
        </p:nvSpPr>
        <p:spPr>
          <a:xfrm>
            <a:off x="2085368" y="15780233"/>
            <a:ext cx="12807832" cy="2321034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5326828" y="10590160"/>
            <a:ext cx="12870909" cy="5190073"/>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295" b="1"/>
            </a:lvl4pPr>
            <a:lvl5pPr marL="6054725" indent="0">
              <a:buNone/>
              <a:defRPr sz="5295" b="1"/>
            </a:lvl5pPr>
            <a:lvl6pPr marL="7568565" indent="0">
              <a:buNone/>
              <a:defRPr sz="5295" b="1"/>
            </a:lvl6pPr>
            <a:lvl7pPr marL="9082405" indent="0">
              <a:buNone/>
              <a:defRPr sz="5295" b="1"/>
            </a:lvl7pPr>
            <a:lvl8pPr marL="10596245" indent="0">
              <a:buNone/>
              <a:defRPr sz="5295" b="1"/>
            </a:lvl8pPr>
            <a:lvl9pPr marL="12110085" indent="0">
              <a:buNone/>
              <a:defRPr sz="5295" b="1"/>
            </a:lvl9pPr>
          </a:lstStyle>
          <a:p>
            <a:pPr lvl="0"/>
            <a:r>
              <a:rPr lang="en-US"/>
              <a:t>Click to edit Master text styles</a:t>
            </a:r>
            <a:endParaRPr lang="en-US"/>
          </a:p>
        </p:txBody>
      </p:sp>
      <p:sp>
        <p:nvSpPr>
          <p:cNvPr id="6" name="Content Placeholder 5"/>
          <p:cNvSpPr>
            <a:spLocks noGrp="1"/>
          </p:cNvSpPr>
          <p:nvPr>
            <p:ph sz="quarter" idx="4"/>
          </p:nvPr>
        </p:nvSpPr>
        <p:spPr>
          <a:xfrm>
            <a:off x="15326828" y="15780233"/>
            <a:ext cx="12870909" cy="2321034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13B3263-1B38-433F-9269-6345145A2E27}" type="datetimeFigureOut">
              <a:rPr lang="en-IE" smtClean="0"/>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3B3263-1B38-433F-9269-6345145A2E27}" type="datetimeFigureOut">
              <a:rPr lang="en-IE" smtClean="0"/>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B3263-1B38-433F-9269-6345145A2E27}" type="datetimeFigureOut">
              <a:rPr lang="en-IE" smtClean="0"/>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80042"/>
            <a:ext cx="9764544" cy="10080149"/>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220102"/>
            <a:ext cx="15326827" cy="30700453"/>
          </a:xfrm>
        </p:spPr>
        <p:txBody>
          <a:bodyPr/>
          <a:lstStyle>
            <a:lvl1pPr>
              <a:defRPr sz="10595"/>
            </a:lvl1pPr>
            <a:lvl2pPr>
              <a:defRPr sz="9270"/>
            </a:lvl2pPr>
            <a:lvl3pPr>
              <a:defRPr sz="7945"/>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085364" y="12960191"/>
            <a:ext cx="9764544" cy="24010358"/>
          </a:xfrm>
        </p:spPr>
        <p:txBody>
          <a:bodyPr/>
          <a:lstStyle>
            <a:lvl1pPr marL="0" indent="0">
              <a:buNone/>
              <a:defRPr sz="5295"/>
            </a:lvl1pPr>
            <a:lvl2pPr marL="1513840" indent="0">
              <a:buNone/>
              <a:defRPr sz="4635"/>
            </a:lvl2pPr>
            <a:lvl3pPr marL="3027680" indent="0">
              <a:buNone/>
              <a:defRPr sz="3975"/>
            </a:lvl3pPr>
            <a:lvl4pPr marL="4541520" indent="0">
              <a:buNone/>
              <a:defRPr sz="3310"/>
            </a:lvl4pPr>
            <a:lvl5pPr marL="6054725" indent="0">
              <a:buNone/>
              <a:defRPr sz="3310"/>
            </a:lvl5pPr>
            <a:lvl6pPr marL="7568565" indent="0">
              <a:buNone/>
              <a:defRPr sz="3310"/>
            </a:lvl6pPr>
            <a:lvl7pPr marL="9082405" indent="0">
              <a:buNone/>
              <a:defRPr sz="3310"/>
            </a:lvl7pPr>
            <a:lvl8pPr marL="10596245" indent="0">
              <a:buNone/>
              <a:defRPr sz="3310"/>
            </a:lvl8pPr>
            <a:lvl9pPr marL="12110085" indent="0">
              <a:buNone/>
              <a:defRPr sz="331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13B3263-1B38-433F-9269-6345145A2E27}" type="datetimeFigureOut">
              <a:rPr lang="en-IE" smtClean="0"/>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80042"/>
            <a:ext cx="9764544" cy="10080149"/>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220102"/>
            <a:ext cx="15326827" cy="30700453"/>
          </a:xfrm>
        </p:spPr>
        <p:txBody>
          <a:bodyPr anchor="t"/>
          <a:lstStyle>
            <a:lvl1pPr marL="0" indent="0">
              <a:buNone/>
              <a:defRPr sz="10595"/>
            </a:lvl1pPr>
            <a:lvl2pPr marL="1513840" indent="0">
              <a:buNone/>
              <a:defRPr sz="9270"/>
            </a:lvl2pPr>
            <a:lvl3pPr marL="3027680" indent="0">
              <a:buNone/>
              <a:defRPr sz="7945"/>
            </a:lvl3pPr>
            <a:lvl4pPr marL="4541520" indent="0">
              <a:buNone/>
              <a:defRPr sz="6620"/>
            </a:lvl4pPr>
            <a:lvl5pPr marL="6054725" indent="0">
              <a:buNone/>
              <a:defRPr sz="6620"/>
            </a:lvl5pPr>
            <a:lvl6pPr marL="7568565" indent="0">
              <a:buNone/>
              <a:defRPr sz="6620"/>
            </a:lvl6pPr>
            <a:lvl7pPr marL="9082405" indent="0">
              <a:buNone/>
              <a:defRPr sz="6620"/>
            </a:lvl7pPr>
            <a:lvl8pPr marL="10596245" indent="0">
              <a:buNone/>
              <a:defRPr sz="6620"/>
            </a:lvl8pPr>
            <a:lvl9pPr marL="12110085"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5364" y="12960191"/>
            <a:ext cx="9764544" cy="24010358"/>
          </a:xfrm>
        </p:spPr>
        <p:txBody>
          <a:bodyPr/>
          <a:lstStyle>
            <a:lvl1pPr marL="0" indent="0">
              <a:buNone/>
              <a:defRPr sz="5295"/>
            </a:lvl1pPr>
            <a:lvl2pPr marL="1513840" indent="0">
              <a:buNone/>
              <a:defRPr sz="4635"/>
            </a:lvl2pPr>
            <a:lvl3pPr marL="3027680" indent="0">
              <a:buNone/>
              <a:defRPr sz="3975"/>
            </a:lvl3pPr>
            <a:lvl4pPr marL="4541520" indent="0">
              <a:buNone/>
              <a:defRPr sz="3310"/>
            </a:lvl4pPr>
            <a:lvl5pPr marL="6054725" indent="0">
              <a:buNone/>
              <a:defRPr sz="3310"/>
            </a:lvl5pPr>
            <a:lvl6pPr marL="7568565" indent="0">
              <a:buNone/>
              <a:defRPr sz="3310"/>
            </a:lvl6pPr>
            <a:lvl7pPr marL="9082405" indent="0">
              <a:buNone/>
              <a:defRPr sz="3310"/>
            </a:lvl7pPr>
            <a:lvl8pPr marL="10596245" indent="0">
              <a:buNone/>
              <a:defRPr sz="3310"/>
            </a:lvl8pPr>
            <a:lvl9pPr marL="12110085" indent="0">
              <a:buNone/>
              <a:defRPr sz="331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13B3263-1B38-433F-9269-6345145A2E27}" type="datetimeFigureOut">
              <a:rPr lang="en-IE" smtClean="0"/>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300044"/>
            <a:ext cx="26112371" cy="8350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500170"/>
            <a:ext cx="26112371" cy="2741040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081421" y="40040601"/>
            <a:ext cx="6811923" cy="2300034"/>
          </a:xfrm>
          <a:prstGeom prst="rect">
            <a:avLst/>
          </a:prstGeom>
        </p:spPr>
        <p:txBody>
          <a:bodyPr vert="horz" lIns="91440" tIns="45720" rIns="91440" bIns="45720" rtlCol="0" anchor="ctr"/>
          <a:lstStyle>
            <a:lvl1pPr algn="l">
              <a:defRPr sz="3975">
                <a:solidFill>
                  <a:schemeClr val="tx1">
                    <a:tint val="75000"/>
                  </a:schemeClr>
                </a:solidFill>
              </a:defRPr>
            </a:lvl1pPr>
          </a:lstStyle>
          <a:p>
            <a:fld id="{913B3263-1B38-433F-9269-6345145A2E27}" type="datetimeFigureOut">
              <a:rPr lang="en-IE" smtClean="0"/>
            </a:fld>
            <a:endParaRPr lang="en-IE"/>
          </a:p>
        </p:txBody>
      </p:sp>
      <p:sp>
        <p:nvSpPr>
          <p:cNvPr id="5" name="Footer Placeholder 4"/>
          <p:cNvSpPr>
            <a:spLocks noGrp="1"/>
          </p:cNvSpPr>
          <p:nvPr>
            <p:ph type="ftr" sz="quarter" idx="3"/>
          </p:nvPr>
        </p:nvSpPr>
        <p:spPr>
          <a:xfrm>
            <a:off x="10028665" y="40040601"/>
            <a:ext cx="10217884" cy="2300034"/>
          </a:xfrm>
          <a:prstGeom prst="rect">
            <a:avLst/>
          </a:prstGeom>
        </p:spPr>
        <p:txBody>
          <a:bodyPr vert="horz" lIns="91440" tIns="45720" rIns="91440" bIns="45720" rtlCol="0" anchor="ctr"/>
          <a:lstStyle>
            <a:lvl1pPr algn="ctr">
              <a:defRPr sz="3975">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21381869" y="40040601"/>
            <a:ext cx="6811923" cy="2300034"/>
          </a:xfrm>
          <a:prstGeom prst="rect">
            <a:avLst/>
          </a:prstGeom>
        </p:spPr>
        <p:txBody>
          <a:bodyPr vert="horz" lIns="91440" tIns="45720" rIns="91440" bIns="45720" rtlCol="0" anchor="ctr"/>
          <a:lstStyle>
            <a:lvl1pPr algn="r">
              <a:defRPr sz="3975">
                <a:solidFill>
                  <a:schemeClr val="tx1">
                    <a:tint val="75000"/>
                  </a:schemeClr>
                </a:solidFill>
              </a:defRPr>
            </a:lvl1pPr>
          </a:lstStyle>
          <a:p>
            <a:fld id="{523454F8-4DB5-448E-80D7-A5379902AE7E}" type="slidenum">
              <a:rPr lang="en-IE" smtClean="0"/>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27680" rtl="0" eaLnBrk="1" latinLnBrk="0" hangingPunct="1">
        <a:lnSpc>
          <a:spcPct val="90000"/>
        </a:lnSpc>
        <a:spcBef>
          <a:spcPct val="0"/>
        </a:spcBef>
        <a:buNone/>
        <a:defRPr sz="14570" kern="1200">
          <a:solidFill>
            <a:schemeClr val="tx1"/>
          </a:solidFill>
          <a:latin typeface="+mj-lt"/>
          <a:ea typeface="+mj-ea"/>
          <a:cs typeface="+mj-cs"/>
        </a:defRPr>
      </a:lvl1pPr>
    </p:titleStyle>
    <p:bodyStyle>
      <a:lvl1pPr marL="756920" indent="-756920" algn="l" defTabSz="3027680" rtl="0" eaLnBrk="1" latinLnBrk="0" hangingPunct="1">
        <a:lnSpc>
          <a:spcPct val="90000"/>
        </a:lnSpc>
        <a:spcBef>
          <a:spcPts val="3310"/>
        </a:spcBef>
        <a:buFont typeface="Arial" panose="020B0604020202020204" pitchFamily="34" charset="0"/>
        <a:buChar char="•"/>
        <a:defRPr sz="9270" kern="1200">
          <a:solidFill>
            <a:schemeClr val="tx1"/>
          </a:solidFill>
          <a:latin typeface="+mn-lt"/>
          <a:ea typeface="+mn-ea"/>
          <a:cs typeface="+mn-cs"/>
        </a:defRPr>
      </a:lvl1pPr>
      <a:lvl2pPr marL="2270760" indent="-756920" algn="l" defTabSz="3027680" rtl="0" eaLnBrk="1" latinLnBrk="0" hangingPunct="1">
        <a:lnSpc>
          <a:spcPct val="90000"/>
        </a:lnSpc>
        <a:spcBef>
          <a:spcPts val="1655"/>
        </a:spcBef>
        <a:buFont typeface="Arial" panose="020B0604020202020204" pitchFamily="34" charset="0"/>
        <a:buChar char="•"/>
        <a:defRPr sz="7945" kern="1200">
          <a:solidFill>
            <a:schemeClr val="tx1"/>
          </a:solidFill>
          <a:latin typeface="+mn-lt"/>
          <a:ea typeface="+mn-ea"/>
          <a:cs typeface="+mn-cs"/>
        </a:defRPr>
      </a:lvl2pPr>
      <a:lvl3pPr marL="3784600" indent="-756920" algn="l" defTabSz="3027680"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780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64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48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2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16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700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680" rtl="0" eaLnBrk="1" latinLnBrk="0" hangingPunct="1">
        <a:defRPr sz="5960" kern="1200">
          <a:solidFill>
            <a:schemeClr val="tx1"/>
          </a:solidFill>
          <a:latin typeface="+mn-lt"/>
          <a:ea typeface="+mn-ea"/>
          <a:cs typeface="+mn-cs"/>
        </a:defRPr>
      </a:lvl1pPr>
      <a:lvl2pPr marL="1513840" algn="l" defTabSz="3027680" rtl="0" eaLnBrk="1" latinLnBrk="0" hangingPunct="1">
        <a:defRPr sz="5960" kern="1200">
          <a:solidFill>
            <a:schemeClr val="tx1"/>
          </a:solidFill>
          <a:latin typeface="+mn-lt"/>
          <a:ea typeface="+mn-ea"/>
          <a:cs typeface="+mn-cs"/>
        </a:defRPr>
      </a:lvl2pPr>
      <a:lvl3pPr marL="3027680" algn="l" defTabSz="3027680" rtl="0" eaLnBrk="1" latinLnBrk="0" hangingPunct="1">
        <a:defRPr sz="5960" kern="1200">
          <a:solidFill>
            <a:schemeClr val="tx1"/>
          </a:solidFill>
          <a:latin typeface="+mn-lt"/>
          <a:ea typeface="+mn-ea"/>
          <a:cs typeface="+mn-cs"/>
        </a:defRPr>
      </a:lvl3pPr>
      <a:lvl4pPr marL="4541520" algn="l" defTabSz="3027680" rtl="0" eaLnBrk="1" latinLnBrk="0" hangingPunct="1">
        <a:defRPr sz="5960" kern="1200">
          <a:solidFill>
            <a:schemeClr val="tx1"/>
          </a:solidFill>
          <a:latin typeface="+mn-lt"/>
          <a:ea typeface="+mn-ea"/>
          <a:cs typeface="+mn-cs"/>
        </a:defRPr>
      </a:lvl4pPr>
      <a:lvl5pPr marL="6054725" algn="l" defTabSz="3027680" rtl="0" eaLnBrk="1" latinLnBrk="0" hangingPunct="1">
        <a:defRPr sz="5960" kern="1200">
          <a:solidFill>
            <a:schemeClr val="tx1"/>
          </a:solidFill>
          <a:latin typeface="+mn-lt"/>
          <a:ea typeface="+mn-ea"/>
          <a:cs typeface="+mn-cs"/>
        </a:defRPr>
      </a:lvl5pPr>
      <a:lvl6pPr marL="7568565" algn="l" defTabSz="3027680" rtl="0" eaLnBrk="1" latinLnBrk="0" hangingPunct="1">
        <a:defRPr sz="5960" kern="1200">
          <a:solidFill>
            <a:schemeClr val="tx1"/>
          </a:solidFill>
          <a:latin typeface="+mn-lt"/>
          <a:ea typeface="+mn-ea"/>
          <a:cs typeface="+mn-cs"/>
        </a:defRPr>
      </a:lvl6pPr>
      <a:lvl7pPr marL="9082405" algn="l" defTabSz="3027680" rtl="0" eaLnBrk="1" latinLnBrk="0" hangingPunct="1">
        <a:defRPr sz="5960" kern="1200">
          <a:solidFill>
            <a:schemeClr val="tx1"/>
          </a:solidFill>
          <a:latin typeface="+mn-lt"/>
          <a:ea typeface="+mn-ea"/>
          <a:cs typeface="+mn-cs"/>
        </a:defRPr>
      </a:lvl7pPr>
      <a:lvl8pPr marL="10596245" algn="l" defTabSz="3027680" rtl="0" eaLnBrk="1" latinLnBrk="0" hangingPunct="1">
        <a:defRPr sz="5960" kern="1200">
          <a:solidFill>
            <a:schemeClr val="tx1"/>
          </a:solidFill>
          <a:latin typeface="+mn-lt"/>
          <a:ea typeface="+mn-ea"/>
          <a:cs typeface="+mn-cs"/>
        </a:defRPr>
      </a:lvl8pPr>
      <a:lvl9pPr marL="12110085" algn="l" defTabSz="3027680"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1.xml"/><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p:nvGrpSpPr>
        <p:grpSpPr>
          <a:xfrm>
            <a:off x="837565" y="3764915"/>
            <a:ext cx="29183330" cy="35273615"/>
            <a:chOff x="799119" y="3751434"/>
            <a:chExt cx="29183465" cy="34050622"/>
          </a:xfrm>
        </p:grpSpPr>
        <p:sp>
          <p:nvSpPr>
            <p:cNvPr id="9" name="TextBox 8"/>
            <p:cNvSpPr txBox="1"/>
            <p:nvPr/>
          </p:nvSpPr>
          <p:spPr>
            <a:xfrm>
              <a:off x="799119" y="3751434"/>
              <a:ext cx="22302470" cy="4604119"/>
            </a:xfrm>
            <a:prstGeom prst="rect">
              <a:avLst/>
            </a:prstGeom>
            <a:noFill/>
          </p:spPr>
          <p:txBody>
            <a:bodyPr wrap="square">
              <a:spAutoFit/>
            </a:bodyPr>
            <a:lstStyle/>
            <a:p>
              <a:r>
                <a:rPr lang="en-US" altLang="en-GB" sz="7600" b="1" dirty="0"/>
                <a:t>Deciphering Silent Speech: A Multi-dimensional Neural Network Approach Using Conv3D, LSTM, and CTC for Lip-reading</a:t>
              </a:r>
              <a:endParaRPr lang="en-US" altLang="en-GB" sz="7600" b="1" dirty="0"/>
            </a:p>
          </p:txBody>
        </p:sp>
        <p:cxnSp>
          <p:nvCxnSpPr>
            <p:cNvPr id="17" name="Straight Connector 16"/>
            <p:cNvCxnSpPr/>
            <p:nvPr/>
          </p:nvCxnSpPr>
          <p:spPr>
            <a:xfrm flipH="1">
              <a:off x="15078075" y="9660572"/>
              <a:ext cx="14605" cy="28141484"/>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904529" y="8179880"/>
              <a:ext cx="9694545" cy="890052"/>
            </a:xfrm>
            <a:prstGeom prst="rect">
              <a:avLst/>
            </a:prstGeom>
            <a:noFill/>
          </p:spPr>
          <p:txBody>
            <a:bodyPr wrap="square">
              <a:spAutoFit/>
            </a:bodyPr>
            <a:lstStyle/>
            <a:p>
              <a:r>
                <a:rPr lang="en-US" altLang="en-GB" sz="5400" b="1" i="1" dirty="0"/>
                <a:t>Zhenyi Li</a:t>
              </a:r>
              <a:r>
                <a:rPr lang="en-GB" b="1" i="1" baseline="30000" dirty="0"/>
                <a:t>1</a:t>
              </a:r>
              <a:r>
                <a:rPr lang="en-GB" sz="5400" b="1" i="1" dirty="0"/>
                <a:t>, </a:t>
              </a:r>
              <a:r>
                <a:rPr lang="en-US" altLang="en-GB" sz="5400" b="1" i="1" dirty="0"/>
                <a:t>Enda Farrell </a:t>
              </a:r>
              <a:r>
                <a:rPr lang="en-GB" sz="5400" b="1" i="1" baseline="30000" dirty="0"/>
                <a:t>2</a:t>
              </a:r>
              <a:endParaRPr lang="en-MY" sz="5400" b="1" i="1" dirty="0"/>
            </a:p>
          </p:txBody>
        </p:sp>
        <p:sp>
          <p:nvSpPr>
            <p:cNvPr id="25" name="Rectangle: Rounded Corners 24"/>
            <p:cNvSpPr/>
            <p:nvPr/>
          </p:nvSpPr>
          <p:spPr>
            <a:xfrm>
              <a:off x="24742563" y="4873984"/>
              <a:ext cx="4297678" cy="4196664"/>
            </a:xfrm>
            <a:prstGeom prst="roundRect">
              <a:avLst>
                <a:gd name="adj" fmla="val 1230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noFill/>
              </a:endParaRPr>
            </a:p>
          </p:txBody>
        </p:sp>
        <p:sp>
          <p:nvSpPr>
            <p:cNvPr id="26" name="TextBox 25"/>
            <p:cNvSpPr txBox="1"/>
            <p:nvPr/>
          </p:nvSpPr>
          <p:spPr>
            <a:xfrm>
              <a:off x="23526509" y="3751434"/>
              <a:ext cx="6456075" cy="1120534"/>
            </a:xfrm>
            <a:prstGeom prst="rect">
              <a:avLst/>
            </a:prstGeom>
            <a:noFill/>
          </p:spPr>
          <p:txBody>
            <a:bodyPr wrap="square" rtlCol="0">
              <a:spAutoFit/>
            </a:bodyPr>
            <a:lstStyle/>
            <a:p>
              <a:pPr algn="ctr"/>
              <a:r>
                <a:rPr lang="en-GB" b="1" i="1" dirty="0"/>
                <a:t>Scan for</a:t>
              </a:r>
              <a:r>
                <a:rPr lang="x-none" altLang="en-GB" b="1" i="1" dirty="0"/>
                <a:t> </a:t>
              </a:r>
              <a:r>
                <a:rPr lang="en-US" altLang="en-GB" b="1" i="1" dirty="0"/>
                <a:t>Code</a:t>
              </a:r>
              <a:endParaRPr lang="en-US" altLang="en-GB" b="1" i="1" dirty="0"/>
            </a:p>
          </p:txBody>
        </p:sp>
        <p:sp>
          <p:nvSpPr>
            <p:cNvPr id="28" name="TextBox 27"/>
            <p:cNvSpPr txBox="1"/>
            <p:nvPr/>
          </p:nvSpPr>
          <p:spPr>
            <a:xfrm>
              <a:off x="904091" y="10909730"/>
              <a:ext cx="13869687" cy="4723038"/>
            </a:xfrm>
            <a:prstGeom prst="rect">
              <a:avLst/>
            </a:prstGeom>
            <a:noFill/>
          </p:spPr>
          <p:txBody>
            <a:bodyPr wrap="square" rtlCol="0">
              <a:spAutoFit/>
            </a:bodyPr>
            <a:lstStyle/>
            <a:p>
              <a:pPr algn="just" fontAlgn="auto">
                <a:spcBef>
                  <a:spcPts val="600"/>
                </a:spcBef>
                <a:spcAft>
                  <a:spcPts val="600"/>
                </a:spcAft>
              </a:pPr>
              <a:r>
                <a:rPr lang="en-US" sz="2400" dirty="0"/>
                <a:t>In this investigation, we examined the impact of image resolution on the performance of lip-reading models, with a focus on character error rate (CER) and word error rate (WER) as primary metrics. Two models were rigorously trained, one at a low resolution of 35x70 pixels and the other at a higher resolution of 70x140 pixels.The dataset we are using is one of the grid corpus datasets, which is a widely used dataset in the field of lip reading. The results were telling: the high-resolution model achieved a CER of 0.0008 and a WER of 0.0033, in contrast to the low-resolution model's CER of 0.3034 and WER of 0.3015. This indicates a significant performance leap with higher resolution inputs. However, the trade-off for precision was computational time, with the higher resolution training taking 4.319 hours, compared to 1.212 hours for the lower resolution. To translate these findings into practical insights, we have developed an online platform where users can gauge the model's accuracy in real-time scenarios. The direct comparison of CER and WER across resolutions highlights the delicate balance between model accuracy and computational efficiency in the field of automated lip-reading.</a:t>
              </a:r>
              <a:endParaRPr lang="en-US" sz="2400" dirty="0"/>
            </a:p>
          </p:txBody>
        </p:sp>
        <p:sp>
          <p:nvSpPr>
            <p:cNvPr id="30" name="TextBox 29"/>
            <p:cNvSpPr txBox="1"/>
            <p:nvPr/>
          </p:nvSpPr>
          <p:spPr>
            <a:xfrm>
              <a:off x="879629" y="16818599"/>
              <a:ext cx="13873198" cy="7159035"/>
            </a:xfrm>
            <a:prstGeom prst="rect">
              <a:avLst/>
            </a:prstGeom>
            <a:noFill/>
          </p:spPr>
          <p:txBody>
            <a:bodyPr wrap="square" rtlCol="0">
              <a:spAutoFit/>
            </a:bodyPr>
            <a:lstStyle/>
            <a:p>
              <a:pPr algn="just">
                <a:spcBef>
                  <a:spcPts val="600"/>
                </a:spcBef>
                <a:spcAft>
                  <a:spcPts val="600"/>
                </a:spcAft>
                <a:buClrTx/>
                <a:buSzTx/>
                <a:buFontTx/>
              </a:pPr>
              <a:r>
                <a:rPr lang="en-US" sz="2400" dirty="0"/>
                <a:t> Lip</a:t>
              </a:r>
              <a:r>
                <a:rPr lang="x-none" altLang="en-US" sz="2400" dirty="0"/>
                <a:t>-</a:t>
              </a:r>
              <a:r>
                <a:rPr lang="en-US" sz="2400" dirty="0"/>
                <a:t>reading is a complex visual task that involves deciphering speech from the movements of the lips, tongue, and face</a:t>
              </a:r>
              <a:r>
                <a:rPr lang="x-none" altLang="en-US" sz="2400" dirty="0"/>
                <a:t> </a:t>
              </a:r>
              <a:r>
                <a:rPr lang="en-US" sz="2400" dirty="0"/>
                <a:t>without auditory input. It is particularly critical for those with hearing impairments and has extensive applications in</a:t>
              </a:r>
              <a:r>
                <a:rPr lang="x-none" altLang="en-US" sz="2400" dirty="0"/>
                <a:t> </a:t>
              </a:r>
              <a:r>
                <a:rPr lang="en-US" sz="2400" dirty="0"/>
                <a:t>noisy environments where audio signals may be compromised. The advent of deep learning has significantly enhanced the</a:t>
              </a:r>
              <a:r>
                <a:rPr lang="x-none" altLang="en-US" sz="2400" dirty="0"/>
                <a:t> </a:t>
              </a:r>
              <a:r>
                <a:rPr lang="en-US" sz="2400" dirty="0"/>
                <a:t>prospects of automating this task, but achieving high accuracy depends on multiple factors including the resolution of</a:t>
              </a:r>
              <a:r>
                <a:rPr lang="x-none" altLang="en-US" sz="2400" dirty="0"/>
                <a:t> </a:t>
              </a:r>
              <a:r>
                <a:rPr lang="en-US" sz="2400" dirty="0"/>
                <a:t>the input data.</a:t>
              </a:r>
              <a:endParaRPr lang="en-US" sz="2400" dirty="0"/>
            </a:p>
            <a:p>
              <a:pPr algn="just">
                <a:spcBef>
                  <a:spcPts val="600"/>
                </a:spcBef>
                <a:spcAft>
                  <a:spcPts val="600"/>
                </a:spcAft>
                <a:buClrTx/>
                <a:buSzTx/>
                <a:buFontTx/>
              </a:pPr>
              <a:r>
                <a:rPr lang="en-US" sz="2400" dirty="0"/>
                <a:t>In this paper, we investigate the influence of input resolution on the performance of a lip-reading model that</a:t>
              </a:r>
              <a:r>
                <a:rPr lang="x-none" altLang="en-US" sz="2400" dirty="0"/>
                <a:t> </a:t>
              </a:r>
              <a:r>
                <a:rPr lang="en-US" sz="2400" dirty="0"/>
                <a:t>integrates three-dimensional convolutional neural networks (Conv3D), Long Short-Term Memory networks (LSTM), and</a:t>
              </a:r>
              <a:r>
                <a:rPr lang="x-none" altLang="en-US" sz="2400" dirty="0"/>
                <a:t> </a:t>
              </a:r>
              <a:r>
                <a:rPr lang="en-US" sz="2400" dirty="0"/>
                <a:t>Connectionist Temporal Classification (CTC) for training. This combination leverages spatial feature extraction through</a:t>
              </a:r>
              <a:r>
                <a:rPr lang="x-none" altLang="en-US" sz="2400" dirty="0"/>
                <a:t> </a:t>
              </a:r>
              <a:r>
                <a:rPr lang="en-US" sz="2400" dirty="0"/>
                <a:t>Conv3D, temporal dynamics captured by LSTM, and an end-to-end training approach offered by CTC, which is well-suited for</a:t>
              </a:r>
              <a:r>
                <a:rPr lang="x-none" altLang="en-US" sz="2400" dirty="0"/>
                <a:t> </a:t>
              </a:r>
              <a:r>
                <a:rPr lang="en-US" sz="2400" dirty="0"/>
                <a:t>sequence prediction problems such as lip</a:t>
              </a:r>
              <a:r>
                <a:rPr lang="x-none" altLang="en-US" sz="2400" dirty="0"/>
                <a:t>-</a:t>
              </a:r>
              <a:r>
                <a:rPr lang="en-US" sz="2400" dirty="0"/>
                <a:t>reading.</a:t>
              </a:r>
              <a:endParaRPr lang="en-US" sz="2400" dirty="0"/>
            </a:p>
            <a:p>
              <a:pPr algn="just">
                <a:spcBef>
                  <a:spcPts val="600"/>
                </a:spcBef>
                <a:spcAft>
                  <a:spcPts val="600"/>
                </a:spcAft>
                <a:buClrTx/>
                <a:buSzTx/>
                <a:buFontTx/>
              </a:pPr>
              <a:r>
                <a:rPr lang="en-US" sz="2400" dirty="0"/>
                <a:t>Our study compares the character error rate (CER) and word error rate (WER) of two models: one trained on</a:t>
              </a:r>
              <a:r>
                <a:rPr lang="x-none" altLang="en-US" sz="2400" dirty="0"/>
                <a:t> </a:t>
              </a:r>
              <a:r>
                <a:rPr lang="en-US" sz="2400" dirty="0"/>
                <a:t>low-resolution (35x70 pixels) and the other on high-resolution (70x140 pixels) datasets. These metrics gauge the models'</a:t>
              </a:r>
              <a:r>
                <a:rPr lang="x-none" altLang="en-US" sz="2400" dirty="0"/>
                <a:t> </a:t>
              </a:r>
              <a:r>
                <a:rPr lang="en-US" sz="2400" dirty="0"/>
                <a:t>abilities to accurately recognize and reproduce characters and words from visual information alone. By presenting a</a:t>
              </a:r>
              <a:r>
                <a:rPr lang="x-none" altLang="en-US" sz="2400" dirty="0"/>
                <a:t> </a:t>
              </a:r>
              <a:r>
                <a:rPr lang="en-US" sz="2400" dirty="0"/>
                <a:t>side-by-side analysis of models trained with varying input resolutions, we aim to illuminate the trade-offs between</a:t>
              </a:r>
              <a:r>
                <a:rPr lang="x-none" altLang="en-US" sz="2400" dirty="0"/>
                <a:t> </a:t>
              </a:r>
              <a:r>
                <a:rPr lang="en-US" sz="2400" dirty="0"/>
                <a:t>computational efficiency and the precision of lip-reading models. Furthermore, the paper discusses the implementation of</a:t>
              </a:r>
              <a:r>
                <a:rPr lang="x-none" altLang="en-US" sz="2400" dirty="0"/>
                <a:t> </a:t>
              </a:r>
              <a:r>
                <a:rPr lang="en-US" sz="2400" dirty="0"/>
                <a:t>an online platform to assess the practical capabilities of the trained models in real-world scenarios.</a:t>
              </a:r>
              <a:endParaRPr lang="en-US" sz="2400" dirty="0"/>
            </a:p>
          </p:txBody>
        </p:sp>
        <p:sp>
          <p:nvSpPr>
            <p:cNvPr id="55" name="TextBox 54"/>
            <p:cNvSpPr txBox="1"/>
            <p:nvPr/>
          </p:nvSpPr>
          <p:spPr>
            <a:xfrm>
              <a:off x="17068685" y="16195312"/>
              <a:ext cx="4139083" cy="623172"/>
            </a:xfrm>
            <a:prstGeom prst="rect">
              <a:avLst/>
            </a:prstGeom>
            <a:noFill/>
          </p:spPr>
          <p:txBody>
            <a:bodyPr wrap="square" rtlCol="0">
              <a:spAutoFit/>
            </a:bodyPr>
            <a:lstStyle/>
            <a:p>
              <a:endParaRPr lang="en-IE" sz="3600" dirty="0"/>
            </a:p>
          </p:txBody>
        </p:sp>
        <p:sp>
          <p:nvSpPr>
            <p:cNvPr id="56" name="TextBox 55"/>
            <p:cNvSpPr txBox="1"/>
            <p:nvPr/>
          </p:nvSpPr>
          <p:spPr>
            <a:xfrm>
              <a:off x="17149354" y="22419415"/>
              <a:ext cx="4139083" cy="623172"/>
            </a:xfrm>
            <a:prstGeom prst="rect">
              <a:avLst/>
            </a:prstGeom>
            <a:noFill/>
          </p:spPr>
          <p:txBody>
            <a:bodyPr wrap="square" rtlCol="0">
              <a:spAutoFit/>
            </a:bodyPr>
            <a:lstStyle/>
            <a:p>
              <a:endParaRPr lang="en-IE" sz="3600" dirty="0"/>
            </a:p>
          </p:txBody>
        </p:sp>
      </p:grpSp>
      <p:pic>
        <p:nvPicPr>
          <p:cNvPr id="12" name="Picture 11"/>
          <p:cNvPicPr>
            <a:picLocks noChangeAspect="1"/>
          </p:cNvPicPr>
          <p:nvPr/>
        </p:nvPicPr>
        <p:blipFill>
          <a:blip r:embed="rId1"/>
          <a:stretch>
            <a:fillRect/>
          </a:stretch>
        </p:blipFill>
        <p:spPr>
          <a:xfrm>
            <a:off x="0" y="28557"/>
            <a:ext cx="30275213" cy="3581400"/>
          </a:xfrm>
          <a:prstGeom prst="rect">
            <a:avLst/>
          </a:prstGeom>
        </p:spPr>
      </p:pic>
      <p:pic>
        <p:nvPicPr>
          <p:cNvPr id="13" name="Picture 12"/>
          <p:cNvPicPr>
            <a:picLocks noChangeAspect="1"/>
          </p:cNvPicPr>
          <p:nvPr/>
        </p:nvPicPr>
        <p:blipFill>
          <a:blip r:embed="rId2"/>
          <a:stretch>
            <a:fillRect/>
          </a:stretch>
        </p:blipFill>
        <p:spPr>
          <a:xfrm>
            <a:off x="0" y="39581156"/>
            <a:ext cx="30275213" cy="3590925"/>
          </a:xfrm>
          <a:prstGeom prst="rect">
            <a:avLst/>
          </a:prstGeom>
        </p:spPr>
      </p:pic>
      <p:pic>
        <p:nvPicPr>
          <p:cNvPr id="2" name="Picture 1"/>
          <p:cNvPicPr>
            <a:picLocks noChangeAspect="1"/>
          </p:cNvPicPr>
          <p:nvPr/>
        </p:nvPicPr>
        <p:blipFill>
          <a:blip r:embed="rId3"/>
          <a:stretch>
            <a:fillRect/>
          </a:stretch>
        </p:blipFill>
        <p:spPr>
          <a:xfrm>
            <a:off x="24808180" y="5290820"/>
            <a:ext cx="4166870" cy="3590925"/>
          </a:xfrm>
          <a:prstGeom prst="rect">
            <a:avLst/>
          </a:prstGeom>
        </p:spPr>
      </p:pic>
      <p:pic>
        <p:nvPicPr>
          <p:cNvPr id="5" name="Picture 4" descr="lip_reading.drawio"/>
          <p:cNvPicPr>
            <a:picLocks noChangeAspect="1"/>
          </p:cNvPicPr>
          <p:nvPr/>
        </p:nvPicPr>
        <p:blipFill>
          <a:blip r:embed="rId4"/>
          <a:stretch>
            <a:fillRect/>
          </a:stretch>
        </p:blipFill>
        <p:spPr>
          <a:xfrm>
            <a:off x="1630045" y="25988010"/>
            <a:ext cx="11683365" cy="7616190"/>
          </a:xfrm>
          <a:prstGeom prst="rect">
            <a:avLst/>
          </a:prstGeom>
        </p:spPr>
      </p:pic>
      <p:sp>
        <p:nvSpPr>
          <p:cNvPr id="3" name="Text Box 2"/>
          <p:cNvSpPr txBox="1"/>
          <p:nvPr/>
        </p:nvSpPr>
        <p:spPr>
          <a:xfrm>
            <a:off x="942975" y="9742170"/>
            <a:ext cx="13878560" cy="1160780"/>
          </a:xfrm>
          <a:prstGeom prst="rect">
            <a:avLst/>
          </a:prstGeom>
          <a:solidFill>
            <a:schemeClr val="tx1"/>
          </a:solidFill>
        </p:spPr>
        <p:txBody>
          <a:bodyPr wrap="square" rtlCol="0">
            <a:spAutoFit/>
          </a:bodyPr>
          <a:p>
            <a:pPr algn="ctr"/>
            <a:r>
              <a:rPr lang="en-US" altLang="x-none">
                <a:solidFill>
                  <a:schemeClr val="bg1"/>
                </a:solidFill>
              </a:rPr>
              <a:t>Abstract</a:t>
            </a:r>
            <a:endParaRPr lang="en-US" altLang="x-none">
              <a:solidFill>
                <a:schemeClr val="bg1"/>
              </a:solidFill>
            </a:endParaRPr>
          </a:p>
        </p:txBody>
      </p:sp>
      <p:sp>
        <p:nvSpPr>
          <p:cNvPr id="6" name="Text Box 5"/>
          <p:cNvSpPr txBox="1"/>
          <p:nvPr/>
        </p:nvSpPr>
        <p:spPr>
          <a:xfrm>
            <a:off x="934720" y="15982315"/>
            <a:ext cx="13888085" cy="1160780"/>
          </a:xfrm>
          <a:prstGeom prst="rect">
            <a:avLst/>
          </a:prstGeom>
          <a:solidFill>
            <a:schemeClr val="tx1"/>
          </a:solidFill>
        </p:spPr>
        <p:txBody>
          <a:bodyPr wrap="square" rtlCol="0">
            <a:spAutoFit/>
          </a:bodyPr>
          <a:p>
            <a:pPr algn="ctr"/>
            <a:r>
              <a:rPr lang="x-none" altLang="en-US">
                <a:solidFill>
                  <a:schemeClr val="bg1"/>
                </a:solidFill>
              </a:rPr>
              <a:t>Introduction</a:t>
            </a:r>
            <a:endParaRPr lang="x-none" altLang="en-US">
              <a:solidFill>
                <a:schemeClr val="bg1"/>
              </a:solidFill>
            </a:endParaRPr>
          </a:p>
        </p:txBody>
      </p:sp>
      <p:sp>
        <p:nvSpPr>
          <p:cNvPr id="7" name="Text Box 6"/>
          <p:cNvSpPr txBox="1"/>
          <p:nvPr/>
        </p:nvSpPr>
        <p:spPr>
          <a:xfrm>
            <a:off x="4488180" y="33297495"/>
            <a:ext cx="5701665" cy="398780"/>
          </a:xfrm>
          <a:prstGeom prst="rect">
            <a:avLst/>
          </a:prstGeom>
          <a:noFill/>
        </p:spPr>
        <p:txBody>
          <a:bodyPr wrap="square" rtlCol="0">
            <a:spAutoFit/>
          </a:bodyPr>
          <a:p>
            <a:r>
              <a:rPr lang="x-none" altLang="en-US" sz="2000">
                <a:solidFill>
                  <a:schemeClr val="accent4"/>
                </a:solidFill>
              </a:rPr>
              <a:t>Fig 1:  The processing pipeline of the model</a:t>
            </a:r>
            <a:endParaRPr lang="x-none" altLang="en-US" sz="2000">
              <a:solidFill>
                <a:schemeClr val="accent4"/>
              </a:solidFill>
            </a:endParaRPr>
          </a:p>
        </p:txBody>
      </p:sp>
      <p:sp>
        <p:nvSpPr>
          <p:cNvPr id="10" name="Text Box 9"/>
          <p:cNvSpPr txBox="1"/>
          <p:nvPr/>
        </p:nvSpPr>
        <p:spPr>
          <a:xfrm>
            <a:off x="883285" y="24761825"/>
            <a:ext cx="13888085" cy="1160780"/>
          </a:xfrm>
          <a:prstGeom prst="rect">
            <a:avLst/>
          </a:prstGeom>
          <a:solidFill>
            <a:schemeClr val="tx1"/>
          </a:solidFill>
        </p:spPr>
        <p:txBody>
          <a:bodyPr wrap="square" rtlCol="0">
            <a:spAutoFit/>
          </a:bodyPr>
          <a:p>
            <a:pPr algn="ctr"/>
            <a:r>
              <a:rPr lang="x-none" altLang="en-US">
                <a:solidFill>
                  <a:schemeClr val="bg1"/>
                </a:solidFill>
              </a:rPr>
              <a:t>Experimental Setup</a:t>
            </a:r>
            <a:endParaRPr lang="x-none" altLang="en-US">
              <a:solidFill>
                <a:schemeClr val="bg1"/>
              </a:solidFill>
            </a:endParaRPr>
          </a:p>
        </p:txBody>
      </p:sp>
      <p:sp>
        <p:nvSpPr>
          <p:cNvPr id="15" name="TextBox 29"/>
          <p:cNvSpPr txBox="1"/>
          <p:nvPr/>
        </p:nvSpPr>
        <p:spPr>
          <a:xfrm>
            <a:off x="783590" y="34000440"/>
            <a:ext cx="13987780" cy="4831080"/>
          </a:xfrm>
          <a:prstGeom prst="rect">
            <a:avLst/>
          </a:prstGeom>
          <a:noFill/>
        </p:spPr>
        <p:txBody>
          <a:bodyPr wrap="square" rtlCol="0">
            <a:spAutoFit/>
          </a:bodyPr>
          <a:p>
            <a:pPr algn="just">
              <a:spcBef>
                <a:spcPts val="600"/>
              </a:spcBef>
              <a:spcAft>
                <a:spcPts val="600"/>
              </a:spcAft>
              <a:buClrTx/>
              <a:buSzTx/>
              <a:buFontTx/>
            </a:pPr>
            <a:r>
              <a:rPr sz="2400" dirty="0"/>
              <a:t>The system starts by taking a sequence of 75 video frames as input. These frames undergo face detection using OpenCV, a library for computer vision tasks, to ensure the model focuses on the relevant area for lip reading. After detecting the face, the data is normalized to a fixed size of 75 frames with a resolution of 70x140 pixels and a single color channel (grayscale).</a:t>
            </a:r>
            <a:endParaRPr sz="2400" dirty="0"/>
          </a:p>
          <a:p>
            <a:pPr algn="just">
              <a:spcBef>
                <a:spcPts val="600"/>
              </a:spcBef>
              <a:spcAft>
                <a:spcPts val="600"/>
              </a:spcAft>
              <a:buClrTx/>
              <a:buSzTx/>
              <a:buFontTx/>
            </a:pPr>
            <a:r>
              <a:rPr sz="2400" dirty="0"/>
              <a:t>The normalized video data is then passed through a series of three-dimensional convolutional layers (Conv3D), each followed by a ReLU activation function and a 3D max-pooling layer. These Conv3D layers are designed to extract spatial-temporal features from the video sequence. Padding (ZeroPad3D) is applied to the input of the Conv3D layers to maintain the spatial dimensions after convolutions.</a:t>
            </a:r>
            <a:endParaRPr sz="2400" dirty="0"/>
          </a:p>
          <a:p>
            <a:pPr algn="just">
              <a:spcBef>
                <a:spcPts val="600"/>
              </a:spcBef>
              <a:spcAft>
                <a:spcPts val="600"/>
              </a:spcAft>
              <a:buClrTx/>
              <a:buSzTx/>
              <a:buFontTx/>
            </a:pPr>
            <a:r>
              <a:rPr sz="2400" dirty="0"/>
              <a:t>After feature extraction, the output is flattened across the temporal dimension to prepare for sequence modeling. This flattened output is fed into a bidirectional LSTM (Long Short-Term Memory) network, which is capable of learning long-term dependencies and capturing the </a:t>
            </a:r>
            <a:endParaRPr sz="2400" dirty="0"/>
          </a:p>
        </p:txBody>
      </p:sp>
      <p:sp>
        <p:nvSpPr>
          <p:cNvPr id="16" name="TextBox 29"/>
          <p:cNvSpPr txBox="1"/>
          <p:nvPr/>
        </p:nvSpPr>
        <p:spPr>
          <a:xfrm>
            <a:off x="15425420" y="9718675"/>
            <a:ext cx="14143990" cy="3723005"/>
          </a:xfrm>
          <a:prstGeom prst="rect">
            <a:avLst/>
          </a:prstGeom>
          <a:noFill/>
        </p:spPr>
        <p:txBody>
          <a:bodyPr wrap="square" rtlCol="0">
            <a:spAutoFit/>
          </a:bodyPr>
          <a:p>
            <a:pPr algn="just">
              <a:spcBef>
                <a:spcPts val="600"/>
              </a:spcBef>
              <a:spcAft>
                <a:spcPts val="600"/>
              </a:spcAft>
              <a:buClrTx/>
              <a:buSzTx/>
              <a:buFontTx/>
            </a:pPr>
            <a:r>
              <a:rPr sz="2400" dirty="0"/>
              <a:t>dynamics in both forward and backward directions of the temporal sequence. Two such LSTM layers are stacked, each followed by a dropout layer to prevent overfitting.</a:t>
            </a:r>
            <a:endParaRPr sz="2400" dirty="0"/>
          </a:p>
          <a:p>
            <a:pPr algn="just">
              <a:spcBef>
                <a:spcPts val="600"/>
              </a:spcBef>
              <a:spcAft>
                <a:spcPts val="600"/>
              </a:spcAft>
              <a:buClrTx/>
              <a:buSzTx/>
              <a:buFontTx/>
            </a:pPr>
            <a:r>
              <a:rPr sz="2400" dirty="0"/>
              <a:t>The output of the LSTM layers is then passed to a Connectionist Temporal Classification (CTC) layer, which allows the network to align the input sequences with the output sequences without pre-segmented training data. CTC is particularly useful for tasks like lip reading, where the alignment between the input video frames and the spoken words is not explicitly known.</a:t>
            </a:r>
            <a:endParaRPr sz="2400" dirty="0"/>
          </a:p>
          <a:p>
            <a:pPr algn="just">
              <a:spcBef>
                <a:spcPts val="600"/>
              </a:spcBef>
              <a:spcAft>
                <a:spcPts val="600"/>
              </a:spcAft>
              <a:buClrTx/>
              <a:buSzTx/>
              <a:buFontTx/>
            </a:pPr>
            <a:r>
              <a:rPr sz="2400" dirty="0"/>
              <a:t>Finally, the CTC layer's output is processed by a softmax activation function to produce a probability distribution over the possible transcriptions for each time step. The model aims to transcribe the spoken content from the video frames, converting the visual information into corresponding text.</a:t>
            </a:r>
            <a:endParaRPr sz="2400" dirty="0"/>
          </a:p>
        </p:txBody>
      </p:sp>
      <p:sp>
        <p:nvSpPr>
          <p:cNvPr id="20" name="Text Box 19"/>
          <p:cNvSpPr txBox="1"/>
          <p:nvPr/>
        </p:nvSpPr>
        <p:spPr>
          <a:xfrm>
            <a:off x="15434945" y="13521690"/>
            <a:ext cx="14138275" cy="1160780"/>
          </a:xfrm>
          <a:prstGeom prst="rect">
            <a:avLst/>
          </a:prstGeom>
          <a:solidFill>
            <a:schemeClr val="tx1"/>
          </a:solidFill>
        </p:spPr>
        <p:txBody>
          <a:bodyPr wrap="square" rtlCol="0">
            <a:spAutoFit/>
          </a:bodyPr>
          <a:p>
            <a:pPr algn="ctr"/>
            <a:r>
              <a:rPr lang="x-none" altLang="en-US">
                <a:solidFill>
                  <a:schemeClr val="bg1"/>
                </a:solidFill>
              </a:rPr>
              <a:t>Result</a:t>
            </a:r>
            <a:endParaRPr lang="x-none" altLang="en-US">
              <a:solidFill>
                <a:schemeClr val="bg1"/>
              </a:solidFill>
            </a:endParaRPr>
          </a:p>
        </p:txBody>
      </p:sp>
      <p:pic>
        <p:nvPicPr>
          <p:cNvPr id="22" name="Picture 21" descr="Screenshot from 2024-04-17 15-14-08"/>
          <p:cNvPicPr>
            <a:picLocks noChangeAspect="1"/>
          </p:cNvPicPr>
          <p:nvPr/>
        </p:nvPicPr>
        <p:blipFill>
          <a:blip r:embed="rId5"/>
          <a:stretch>
            <a:fillRect/>
          </a:stretch>
        </p:blipFill>
        <p:spPr>
          <a:xfrm>
            <a:off x="23028275" y="14961235"/>
            <a:ext cx="6645910" cy="2430145"/>
          </a:xfrm>
          <a:prstGeom prst="rect">
            <a:avLst/>
          </a:prstGeom>
        </p:spPr>
      </p:pic>
      <p:pic>
        <p:nvPicPr>
          <p:cNvPr id="29" name="Picture 28" descr="Screenshot from 2024-04-17 15-15-10"/>
          <p:cNvPicPr>
            <a:picLocks noChangeAspect="1"/>
          </p:cNvPicPr>
          <p:nvPr/>
        </p:nvPicPr>
        <p:blipFill>
          <a:blip r:embed="rId6"/>
          <a:stretch>
            <a:fillRect/>
          </a:stretch>
        </p:blipFill>
        <p:spPr>
          <a:xfrm>
            <a:off x="15957550" y="14994890"/>
            <a:ext cx="7070725" cy="2585720"/>
          </a:xfrm>
          <a:prstGeom prst="rect">
            <a:avLst/>
          </a:prstGeom>
        </p:spPr>
      </p:pic>
      <p:pic>
        <p:nvPicPr>
          <p:cNvPr id="32" name="Picture 31" descr="Screenshot from 2024-04-17 15-15-55"/>
          <p:cNvPicPr>
            <a:picLocks noChangeAspect="1"/>
          </p:cNvPicPr>
          <p:nvPr/>
        </p:nvPicPr>
        <p:blipFill>
          <a:blip r:embed="rId7"/>
          <a:stretch>
            <a:fillRect/>
          </a:stretch>
        </p:blipFill>
        <p:spPr>
          <a:xfrm>
            <a:off x="15852140" y="17812385"/>
            <a:ext cx="7287895" cy="3082925"/>
          </a:xfrm>
          <a:prstGeom prst="rect">
            <a:avLst/>
          </a:prstGeom>
        </p:spPr>
      </p:pic>
      <p:pic>
        <p:nvPicPr>
          <p:cNvPr id="33" name="Picture 32" descr="Screenshot from 2024-04-17 15-16-31"/>
          <p:cNvPicPr>
            <a:picLocks noChangeAspect="1"/>
          </p:cNvPicPr>
          <p:nvPr/>
        </p:nvPicPr>
        <p:blipFill>
          <a:blip r:embed="rId8"/>
          <a:stretch>
            <a:fillRect/>
          </a:stretch>
        </p:blipFill>
        <p:spPr>
          <a:xfrm>
            <a:off x="23244810" y="17987645"/>
            <a:ext cx="6456680" cy="2731770"/>
          </a:xfrm>
          <a:prstGeom prst="rect">
            <a:avLst/>
          </a:prstGeom>
        </p:spPr>
      </p:pic>
      <p:sp>
        <p:nvSpPr>
          <p:cNvPr id="44" name="Text Box 43"/>
          <p:cNvSpPr txBox="1"/>
          <p:nvPr/>
        </p:nvSpPr>
        <p:spPr>
          <a:xfrm>
            <a:off x="20281900" y="21127085"/>
            <a:ext cx="5701665" cy="398780"/>
          </a:xfrm>
          <a:prstGeom prst="rect">
            <a:avLst/>
          </a:prstGeom>
          <a:noFill/>
        </p:spPr>
        <p:txBody>
          <a:bodyPr wrap="square" rtlCol="0">
            <a:spAutoFit/>
          </a:bodyPr>
          <a:p>
            <a:r>
              <a:rPr lang="x-none" altLang="en-US" sz="2000">
                <a:solidFill>
                  <a:schemeClr val="accent4"/>
                </a:solidFill>
              </a:rPr>
              <a:t>Fig 2:  The Line cha</a:t>
            </a:r>
            <a:r>
              <a:rPr lang="en-US" altLang="x-none" sz="2000">
                <a:solidFill>
                  <a:schemeClr val="accent4"/>
                </a:solidFill>
              </a:rPr>
              <a:t>r</a:t>
            </a:r>
            <a:r>
              <a:rPr lang="x-none" altLang="en-US" sz="2000">
                <a:solidFill>
                  <a:schemeClr val="accent4"/>
                </a:solidFill>
              </a:rPr>
              <a:t>t for WER and CER</a:t>
            </a:r>
            <a:endParaRPr lang="x-none" altLang="en-US" sz="2000">
              <a:solidFill>
                <a:schemeClr val="accent4"/>
              </a:solidFill>
            </a:endParaRPr>
          </a:p>
        </p:txBody>
      </p:sp>
      <p:pic>
        <p:nvPicPr>
          <p:cNvPr id="46" name="Picture 45"/>
          <p:cNvPicPr>
            <a:picLocks noChangeAspect="1"/>
          </p:cNvPicPr>
          <p:nvPr/>
        </p:nvPicPr>
        <p:blipFill>
          <a:blip r:embed="rId9"/>
          <a:stretch>
            <a:fillRect/>
          </a:stretch>
        </p:blipFill>
        <p:spPr>
          <a:xfrm>
            <a:off x="16311245" y="22142450"/>
            <a:ext cx="5916930" cy="2502535"/>
          </a:xfrm>
          <a:prstGeom prst="rect">
            <a:avLst/>
          </a:prstGeom>
        </p:spPr>
      </p:pic>
      <p:sp>
        <p:nvSpPr>
          <p:cNvPr id="48" name="Text Box 47"/>
          <p:cNvSpPr txBox="1"/>
          <p:nvPr/>
        </p:nvSpPr>
        <p:spPr>
          <a:xfrm>
            <a:off x="16842105" y="24775160"/>
            <a:ext cx="4669790" cy="398780"/>
          </a:xfrm>
          <a:prstGeom prst="rect">
            <a:avLst/>
          </a:prstGeom>
          <a:noFill/>
        </p:spPr>
        <p:txBody>
          <a:bodyPr wrap="square" rtlCol="0">
            <a:spAutoFit/>
          </a:bodyPr>
          <a:p>
            <a:r>
              <a:rPr lang="x-none" altLang="en-US" sz="2000">
                <a:solidFill>
                  <a:schemeClr val="accent4"/>
                </a:solidFill>
              </a:rPr>
              <a:t>Fig 3:  The Line cha</a:t>
            </a:r>
            <a:r>
              <a:rPr lang="en-US" altLang="x-none" sz="2000">
                <a:solidFill>
                  <a:schemeClr val="accent4"/>
                </a:solidFill>
              </a:rPr>
              <a:t>r</a:t>
            </a:r>
            <a:r>
              <a:rPr lang="x-none" altLang="en-US" sz="2000">
                <a:solidFill>
                  <a:schemeClr val="accent4"/>
                </a:solidFill>
              </a:rPr>
              <a:t>t for loss</a:t>
            </a:r>
            <a:endParaRPr lang="x-none" altLang="en-US" sz="2000">
              <a:solidFill>
                <a:schemeClr val="accent4"/>
              </a:solidFill>
            </a:endParaRPr>
          </a:p>
        </p:txBody>
      </p:sp>
      <p:sp>
        <p:nvSpPr>
          <p:cNvPr id="49" name="Text Box 48"/>
          <p:cNvSpPr txBox="1"/>
          <p:nvPr/>
        </p:nvSpPr>
        <p:spPr>
          <a:xfrm>
            <a:off x="24204930" y="22863175"/>
            <a:ext cx="309880" cy="1160780"/>
          </a:xfrm>
          <a:prstGeom prst="rect">
            <a:avLst/>
          </a:prstGeom>
          <a:noFill/>
        </p:spPr>
        <p:txBody>
          <a:bodyPr wrap="none" rtlCol="0">
            <a:spAutoFit/>
          </a:bodyPr>
          <a:p>
            <a:endParaRPr lang="en-US"/>
          </a:p>
        </p:txBody>
      </p:sp>
      <p:sp>
        <p:nvSpPr>
          <p:cNvPr id="51" name="TextBox 29"/>
          <p:cNvSpPr txBox="1"/>
          <p:nvPr/>
        </p:nvSpPr>
        <p:spPr>
          <a:xfrm>
            <a:off x="22227540" y="22080220"/>
            <a:ext cx="7341870" cy="4523105"/>
          </a:xfrm>
          <a:prstGeom prst="rect">
            <a:avLst/>
          </a:prstGeom>
          <a:noFill/>
        </p:spPr>
        <p:txBody>
          <a:bodyPr wrap="square" rtlCol="0">
            <a:spAutoFit/>
          </a:bodyPr>
          <a:p>
            <a:pPr algn="just">
              <a:spcBef>
                <a:spcPts val="600"/>
              </a:spcBef>
              <a:spcAft>
                <a:spcPts val="600"/>
              </a:spcAft>
              <a:buClrTx/>
              <a:buSzTx/>
              <a:buFontTx/>
            </a:pPr>
            <a:r>
              <a:rPr sz="2400" dirty="0"/>
              <a:t>We trained two models on the grid corpus dataset, one at a low resolution of 35x70 pixels and the other at a higher</a:t>
            </a:r>
            <a:r>
              <a:rPr lang="x-none" sz="2400" dirty="0"/>
              <a:t> </a:t>
            </a:r>
            <a:r>
              <a:rPr sz="2400" dirty="0"/>
              <a:t>resolution of 70x140 pixels. each model was trained for 100 epochs, with a batch size of 4 and a learning rate of 0.0001.</a:t>
            </a:r>
            <a:r>
              <a:rPr lang="x-none" sz="2400" dirty="0"/>
              <a:t> </a:t>
            </a:r>
            <a:r>
              <a:rPr sz="2400" dirty="0"/>
              <a:t>The high-resolution model achieved a significantly lower CER of 0.0008 and WER of 0.0033, compared to the low-resolution</a:t>
            </a:r>
            <a:r>
              <a:rPr lang="x-none" sz="2400" dirty="0"/>
              <a:t> </a:t>
            </a:r>
            <a:r>
              <a:rPr sz="2400" dirty="0"/>
              <a:t>model's CER of 0.3034 and WER of 0.3015. as shown in the table below, the high-resolution model outperformed the low-resolution</a:t>
            </a:r>
            <a:r>
              <a:rPr lang="x-none" sz="2400" dirty="0"/>
              <a:t> </a:t>
            </a:r>
            <a:r>
              <a:rPr sz="2400" dirty="0"/>
              <a:t>model across all metrics, indicating the importance of input resolution in lip-reading tasks.</a:t>
            </a:r>
            <a:endParaRPr sz="2400" dirty="0"/>
          </a:p>
        </p:txBody>
      </p:sp>
      <p:pic>
        <p:nvPicPr>
          <p:cNvPr id="54" name="Picture 53" descr="Screenshot from 2024-04-17 15-33-23"/>
          <p:cNvPicPr>
            <a:picLocks noChangeAspect="1"/>
          </p:cNvPicPr>
          <p:nvPr/>
        </p:nvPicPr>
        <p:blipFill>
          <a:blip r:embed="rId10"/>
          <a:stretch>
            <a:fillRect/>
          </a:stretch>
        </p:blipFill>
        <p:spPr>
          <a:xfrm>
            <a:off x="16389350" y="26594435"/>
            <a:ext cx="13150215" cy="1339215"/>
          </a:xfrm>
          <a:prstGeom prst="rect">
            <a:avLst/>
          </a:prstGeom>
        </p:spPr>
      </p:pic>
      <p:sp>
        <p:nvSpPr>
          <p:cNvPr id="59" name="Text Box 58"/>
          <p:cNvSpPr txBox="1"/>
          <p:nvPr/>
        </p:nvSpPr>
        <p:spPr>
          <a:xfrm>
            <a:off x="20657820" y="28103830"/>
            <a:ext cx="4669790" cy="398780"/>
          </a:xfrm>
          <a:prstGeom prst="rect">
            <a:avLst/>
          </a:prstGeom>
          <a:noFill/>
        </p:spPr>
        <p:txBody>
          <a:bodyPr wrap="square" rtlCol="0">
            <a:spAutoFit/>
          </a:bodyPr>
          <a:p>
            <a:r>
              <a:rPr lang="x-none" altLang="en-US" sz="2000">
                <a:solidFill>
                  <a:schemeClr val="accent4"/>
                </a:solidFill>
              </a:rPr>
              <a:t>Table 1:  comparison of Performance</a:t>
            </a:r>
            <a:endParaRPr lang="x-none" altLang="en-US" sz="2000">
              <a:solidFill>
                <a:schemeClr val="accent4"/>
              </a:solidFill>
            </a:endParaRPr>
          </a:p>
        </p:txBody>
      </p:sp>
      <p:pic>
        <p:nvPicPr>
          <p:cNvPr id="60" name="Picture 59"/>
          <p:cNvPicPr>
            <a:picLocks noChangeAspect="1"/>
          </p:cNvPicPr>
          <p:nvPr/>
        </p:nvPicPr>
        <p:blipFill>
          <a:blip r:embed="rId11"/>
          <a:stretch>
            <a:fillRect/>
          </a:stretch>
        </p:blipFill>
        <p:spPr>
          <a:xfrm>
            <a:off x="15957550" y="28502610"/>
            <a:ext cx="7861935" cy="4775835"/>
          </a:xfrm>
          <a:prstGeom prst="rect">
            <a:avLst/>
          </a:prstGeom>
        </p:spPr>
      </p:pic>
      <p:sp>
        <p:nvSpPr>
          <p:cNvPr id="61" name="Text Box 60"/>
          <p:cNvSpPr txBox="1"/>
          <p:nvPr/>
        </p:nvSpPr>
        <p:spPr>
          <a:xfrm>
            <a:off x="17187545" y="33310195"/>
            <a:ext cx="4669790" cy="398780"/>
          </a:xfrm>
          <a:prstGeom prst="rect">
            <a:avLst/>
          </a:prstGeom>
          <a:noFill/>
        </p:spPr>
        <p:txBody>
          <a:bodyPr wrap="square" rtlCol="0">
            <a:spAutoFit/>
          </a:bodyPr>
          <a:p>
            <a:r>
              <a:rPr lang="x-none" altLang="en-US" sz="2000">
                <a:solidFill>
                  <a:schemeClr val="accent4"/>
                </a:solidFill>
              </a:rPr>
              <a:t>Fig 4:  Online Application</a:t>
            </a:r>
            <a:endParaRPr lang="x-none" altLang="en-US" sz="2000">
              <a:solidFill>
                <a:schemeClr val="accent4"/>
              </a:solidFill>
            </a:endParaRPr>
          </a:p>
        </p:txBody>
      </p:sp>
      <p:sp>
        <p:nvSpPr>
          <p:cNvPr id="62" name="TextBox 29"/>
          <p:cNvSpPr txBox="1"/>
          <p:nvPr/>
        </p:nvSpPr>
        <p:spPr>
          <a:xfrm>
            <a:off x="24038560" y="29211270"/>
            <a:ext cx="5411470" cy="1938020"/>
          </a:xfrm>
          <a:prstGeom prst="rect">
            <a:avLst/>
          </a:prstGeom>
          <a:noFill/>
        </p:spPr>
        <p:txBody>
          <a:bodyPr wrap="square" rtlCol="0">
            <a:spAutoFit/>
          </a:bodyPr>
          <a:p>
            <a:pPr algn="just">
              <a:spcBef>
                <a:spcPts val="600"/>
              </a:spcBef>
              <a:spcAft>
                <a:spcPts val="600"/>
              </a:spcAft>
              <a:buClrTx/>
              <a:buSzTx/>
              <a:buFontTx/>
            </a:pPr>
            <a:r>
              <a:rPr sz="2400" dirty="0"/>
              <a:t>The full-stack online application utilizes Streamlit for web deployment, TensorFlow for the deep learning model operations, and OpenCV for computer vision tasks.</a:t>
            </a:r>
            <a:endParaRPr sz="2400" dirty="0"/>
          </a:p>
        </p:txBody>
      </p:sp>
      <p:sp>
        <p:nvSpPr>
          <p:cNvPr id="63" name="Text Box 62"/>
          <p:cNvSpPr txBox="1"/>
          <p:nvPr/>
        </p:nvSpPr>
        <p:spPr>
          <a:xfrm>
            <a:off x="15475585" y="34000440"/>
            <a:ext cx="14060170" cy="1160780"/>
          </a:xfrm>
          <a:prstGeom prst="rect">
            <a:avLst/>
          </a:prstGeom>
          <a:solidFill>
            <a:schemeClr val="tx1"/>
          </a:solidFill>
        </p:spPr>
        <p:txBody>
          <a:bodyPr wrap="square" rtlCol="0">
            <a:spAutoFit/>
          </a:bodyPr>
          <a:p>
            <a:pPr algn="ctr"/>
            <a:r>
              <a:rPr lang="x-none" altLang="en-US">
                <a:solidFill>
                  <a:schemeClr val="bg1"/>
                </a:solidFill>
              </a:rPr>
              <a:t>Conclusion</a:t>
            </a:r>
            <a:endParaRPr lang="x-none" altLang="en-US">
              <a:solidFill>
                <a:schemeClr val="bg1"/>
              </a:solidFill>
            </a:endParaRPr>
          </a:p>
        </p:txBody>
      </p:sp>
      <p:sp>
        <p:nvSpPr>
          <p:cNvPr id="64" name="TextBox 29"/>
          <p:cNvSpPr txBox="1"/>
          <p:nvPr/>
        </p:nvSpPr>
        <p:spPr>
          <a:xfrm>
            <a:off x="15475585" y="35617785"/>
            <a:ext cx="14086840" cy="1938020"/>
          </a:xfrm>
          <a:prstGeom prst="rect">
            <a:avLst/>
          </a:prstGeom>
          <a:noFill/>
        </p:spPr>
        <p:txBody>
          <a:bodyPr wrap="square" rtlCol="0">
            <a:spAutoFit/>
          </a:bodyPr>
          <a:p>
            <a:pPr algn="just">
              <a:spcBef>
                <a:spcPts val="600"/>
              </a:spcBef>
              <a:spcAft>
                <a:spcPts val="600"/>
              </a:spcAft>
              <a:buClrTx/>
              <a:buSzTx/>
              <a:buFontTx/>
            </a:pPr>
            <a:r>
              <a:rPr sz="2400" dirty="0"/>
              <a:t>The developed lip-reading model, employing Conv3D and bidirectional LSTMs, demonstrated the potential of high-resolution inputs to reduce error rates. Deployed via a full-stack application with Streamlit, TensorFlow, and OpenCV, it sets the stage for practical use. Future efforts will focus on expanding the dataset and exploring sophisticated techniques such as Transformers to adapt to diverse environmental conditions.</a:t>
            </a:r>
            <a:endParaRPr sz="2400" dirty="0"/>
          </a:p>
        </p:txBody>
      </p:sp>
      <p:sp>
        <p:nvSpPr>
          <p:cNvPr id="65" name="TextBox 17"/>
          <p:cNvSpPr txBox="1"/>
          <p:nvPr/>
        </p:nvSpPr>
        <p:spPr>
          <a:xfrm>
            <a:off x="9702319" y="8533718"/>
            <a:ext cx="12681585" cy="583565"/>
          </a:xfrm>
          <a:prstGeom prst="rect">
            <a:avLst/>
          </a:prstGeom>
          <a:noFill/>
        </p:spPr>
        <p:txBody>
          <a:bodyPr wrap="square">
            <a:spAutoFit/>
          </a:bodyPr>
          <a:p>
            <a:r>
              <a:rPr lang="en-GB" sz="1600" b="1" i="1" baseline="30000" dirty="0"/>
              <a:t>1 </a:t>
            </a:r>
            <a:r>
              <a:rPr lang="en-US" sz="1600" dirty="0"/>
              <a:t>Master student</a:t>
            </a:r>
            <a:r>
              <a:rPr lang="en-US" sz="1600" dirty="0"/>
              <a:t>, Software Engineering – MSc</a:t>
            </a:r>
            <a:endParaRPr lang="en-US" sz="1600" dirty="0"/>
          </a:p>
          <a:p>
            <a:r>
              <a:rPr lang="en-GB" sz="1600" b="1" i="1" baseline="30000" dirty="0"/>
              <a:t>2 </a:t>
            </a:r>
            <a:r>
              <a:rPr lang="en-US" sz="1600" dirty="0"/>
              <a:t>Supervisor, Department of Computer and Software Engineering, Technological University of The Shannon: Midlands Midwest</a:t>
            </a:r>
            <a:endParaRPr lang="en-MY" sz="1600" b="1" i="1"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6471</Words>
  <Application>WPS Writer</Application>
  <PresentationFormat>Custom</PresentationFormat>
  <Paragraphs>49</Paragraphs>
  <Slides>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宋体</vt:lpstr>
      <vt:lpstr>Wingdings</vt:lpstr>
      <vt:lpstr>Calibri</vt:lpstr>
      <vt:lpstr>Helvetica Neue</vt:lpstr>
      <vt:lpstr>微软雅黑</vt:lpstr>
      <vt:lpstr>汉仪旗黑</vt:lpstr>
      <vt:lpstr>宋体</vt:lpstr>
      <vt:lpstr>Arial Unicode MS</vt:lpstr>
      <vt:lpstr>汉仪书宋二KW</vt:lpstr>
      <vt:lpstr>Calibri Light</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Ciara Buckley</dc:creator>
  <cp:lastModifiedBy>微信用户</cp:lastModifiedBy>
  <cp:revision>77</cp:revision>
  <cp:lastPrinted>2024-04-17T16:30:37Z</cp:lastPrinted>
  <dcterms:created xsi:type="dcterms:W3CDTF">2024-04-17T16:30:37Z</dcterms:created>
  <dcterms:modified xsi:type="dcterms:W3CDTF">2024-04-17T16:30:37Z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0x010100BE916C04D2438A488746224A64E33BBE</vt:lpwstr>
  </property>
  <property fmtid="{D5CDD505-2E9C-101B-9397-08002B2CF9AE}" pid="3" name="ICV">
    <vt:lpwstr>AE82651CDF370F2587CE1F664CF2F655</vt:lpwstr>
  </property>
  <property fmtid="{D5CDD505-2E9C-101B-9397-08002B2CF9AE}" pid="4" name="KSOProductBuildVer">
    <vt:lpwstr>1033-4.6.0.7435</vt:lpwstr>
  </property>
</Properties>
</file>