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30274895" cy="43200320"/>
  <p:notesSz cx="10234295" cy="14663420"/>
  <p:defaultTextStyle>
    <a:defPPr>
      <a:defRPr lang="en-US"/>
    </a:defPPr>
    <a:lvl1pPr marL="0" algn="l" defTabSz="3526790" rtl="0" eaLnBrk="1" latinLnBrk="0" hangingPunct="1">
      <a:defRPr sz="6945" kern="1200">
        <a:solidFill>
          <a:schemeClr val="tx1"/>
        </a:solidFill>
        <a:latin typeface="+mn-lt"/>
        <a:ea typeface="+mn-ea"/>
        <a:cs typeface="+mn-cs"/>
      </a:defRPr>
    </a:lvl1pPr>
    <a:lvl2pPr marL="1763395" algn="l" defTabSz="3526790" rtl="0" eaLnBrk="1" latinLnBrk="0" hangingPunct="1">
      <a:defRPr sz="6945" kern="1200">
        <a:solidFill>
          <a:schemeClr val="tx1"/>
        </a:solidFill>
        <a:latin typeface="+mn-lt"/>
        <a:ea typeface="+mn-ea"/>
        <a:cs typeface="+mn-cs"/>
      </a:defRPr>
    </a:lvl2pPr>
    <a:lvl3pPr marL="3526790" algn="l" defTabSz="3526790" rtl="0" eaLnBrk="1" latinLnBrk="0" hangingPunct="1">
      <a:defRPr sz="6945" kern="1200">
        <a:solidFill>
          <a:schemeClr val="tx1"/>
        </a:solidFill>
        <a:latin typeface="+mn-lt"/>
        <a:ea typeface="+mn-ea"/>
        <a:cs typeface="+mn-cs"/>
      </a:defRPr>
    </a:lvl3pPr>
    <a:lvl4pPr marL="5290185" algn="l" defTabSz="3526790" rtl="0" eaLnBrk="1" latinLnBrk="0" hangingPunct="1">
      <a:defRPr sz="6945" kern="1200">
        <a:solidFill>
          <a:schemeClr val="tx1"/>
        </a:solidFill>
        <a:latin typeface="+mn-lt"/>
        <a:ea typeface="+mn-ea"/>
        <a:cs typeface="+mn-cs"/>
      </a:defRPr>
    </a:lvl4pPr>
    <a:lvl5pPr marL="7053580" algn="l" defTabSz="3526790" rtl="0" eaLnBrk="1" latinLnBrk="0" hangingPunct="1">
      <a:defRPr sz="6945" kern="1200">
        <a:solidFill>
          <a:schemeClr val="tx1"/>
        </a:solidFill>
        <a:latin typeface="+mn-lt"/>
        <a:ea typeface="+mn-ea"/>
        <a:cs typeface="+mn-cs"/>
      </a:defRPr>
    </a:lvl5pPr>
    <a:lvl6pPr marL="8816975" algn="l" defTabSz="3526790" rtl="0" eaLnBrk="1" latinLnBrk="0" hangingPunct="1">
      <a:defRPr sz="6945" kern="1200">
        <a:solidFill>
          <a:schemeClr val="tx1"/>
        </a:solidFill>
        <a:latin typeface="+mn-lt"/>
        <a:ea typeface="+mn-ea"/>
        <a:cs typeface="+mn-cs"/>
      </a:defRPr>
    </a:lvl6pPr>
    <a:lvl7pPr marL="10580370" algn="l" defTabSz="3526790" rtl="0" eaLnBrk="1" latinLnBrk="0" hangingPunct="1">
      <a:defRPr sz="6945" kern="1200">
        <a:solidFill>
          <a:schemeClr val="tx1"/>
        </a:solidFill>
        <a:latin typeface="+mn-lt"/>
        <a:ea typeface="+mn-ea"/>
        <a:cs typeface="+mn-cs"/>
      </a:defRPr>
    </a:lvl7pPr>
    <a:lvl8pPr marL="12343765" algn="l" defTabSz="3526790" rtl="0" eaLnBrk="1" latinLnBrk="0" hangingPunct="1">
      <a:defRPr sz="6945" kern="1200">
        <a:solidFill>
          <a:schemeClr val="tx1"/>
        </a:solidFill>
        <a:latin typeface="+mn-lt"/>
        <a:ea typeface="+mn-ea"/>
        <a:cs typeface="+mn-cs"/>
      </a:defRPr>
    </a:lvl8pPr>
    <a:lvl9pPr marL="14107160" algn="l" defTabSz="3526790" rtl="0" eaLnBrk="1" latinLnBrk="0" hangingPunct="1">
      <a:defRPr sz="694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D6EC"/>
    <a:srgbClr val="D2A000"/>
    <a:srgbClr val="A88000"/>
    <a:srgbClr val="DAA600"/>
    <a:srgbClr val="FFC000"/>
    <a:srgbClr val="7D7D7D"/>
    <a:srgbClr val="A5A5A5"/>
    <a:srgbClr val="ED7D31"/>
    <a:srgbClr val="EEB500"/>
    <a:srgbClr val="6937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68" autoAdjust="0"/>
    <p:restoredTop sz="94660"/>
  </p:normalViewPr>
  <p:slideViewPr>
    <p:cSldViewPr snapToGrid="0">
      <p:cViewPr>
        <p:scale>
          <a:sx n="25" d="100"/>
          <a:sy n="25" d="100"/>
        </p:scale>
        <p:origin x="1877" y="-22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70108"/>
            <a:ext cx="25733931" cy="15040222"/>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690338"/>
            <a:ext cx="22706410" cy="10430151"/>
          </a:xfrm>
        </p:spPr>
        <p:txBody>
          <a:bodyPr/>
          <a:lstStyle>
            <a:lvl1pPr marL="0" indent="0" algn="ctr">
              <a:buNone/>
              <a:defRPr sz="7945"/>
            </a:lvl1pPr>
            <a:lvl2pPr marL="1513840" indent="0" algn="ctr">
              <a:buNone/>
              <a:defRPr sz="6620"/>
            </a:lvl2pPr>
            <a:lvl3pPr marL="3027680" indent="0" algn="ctr">
              <a:buNone/>
              <a:defRPr sz="5960"/>
            </a:lvl3pPr>
            <a:lvl4pPr marL="4541520" indent="0" algn="ctr">
              <a:buNone/>
              <a:defRPr sz="5295"/>
            </a:lvl4pPr>
            <a:lvl5pPr marL="6054725" indent="0" algn="ctr">
              <a:buNone/>
              <a:defRPr sz="5295"/>
            </a:lvl5pPr>
            <a:lvl6pPr marL="7568565" indent="0" algn="ctr">
              <a:buNone/>
              <a:defRPr sz="5295"/>
            </a:lvl6pPr>
            <a:lvl7pPr marL="9082405" indent="0" algn="ctr">
              <a:buNone/>
              <a:defRPr sz="5295"/>
            </a:lvl7pPr>
            <a:lvl8pPr marL="10596245" indent="0" algn="ctr">
              <a:buNone/>
              <a:defRPr sz="5295"/>
            </a:lvl8pPr>
            <a:lvl9pPr marL="12110085" indent="0" algn="ctr">
              <a:buNone/>
              <a:defRPr sz="52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300034"/>
            <a:ext cx="6528093" cy="36610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300034"/>
            <a:ext cx="19205838" cy="366105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770172"/>
            <a:ext cx="26112371" cy="17970262"/>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910440"/>
            <a:ext cx="26112371" cy="9450136"/>
          </a:xfrm>
        </p:spPr>
        <p:txBody>
          <a:bodyPr/>
          <a:lstStyle>
            <a:lvl1pPr marL="0" indent="0">
              <a:buNone/>
              <a:defRPr sz="7945">
                <a:solidFill>
                  <a:schemeClr val="tx1"/>
                </a:solidFill>
              </a:defRPr>
            </a:lvl1pPr>
            <a:lvl2pPr marL="1513840" indent="0">
              <a:buNone/>
              <a:defRPr sz="6620">
                <a:solidFill>
                  <a:schemeClr val="tx1">
                    <a:tint val="75000"/>
                  </a:schemeClr>
                </a:solidFill>
              </a:defRPr>
            </a:lvl2pPr>
            <a:lvl3pPr marL="3027680" indent="0">
              <a:buNone/>
              <a:defRPr sz="5960">
                <a:solidFill>
                  <a:schemeClr val="tx1">
                    <a:tint val="75000"/>
                  </a:schemeClr>
                </a:solidFill>
              </a:defRPr>
            </a:lvl3pPr>
            <a:lvl4pPr marL="4541520" indent="0">
              <a:buNone/>
              <a:defRPr sz="5295">
                <a:solidFill>
                  <a:schemeClr val="tx1">
                    <a:tint val="75000"/>
                  </a:schemeClr>
                </a:solidFill>
              </a:defRPr>
            </a:lvl4pPr>
            <a:lvl5pPr marL="6054725" indent="0">
              <a:buNone/>
              <a:defRPr sz="5295">
                <a:solidFill>
                  <a:schemeClr val="tx1">
                    <a:tint val="75000"/>
                  </a:schemeClr>
                </a:solidFill>
              </a:defRPr>
            </a:lvl5pPr>
            <a:lvl6pPr marL="7568565" indent="0">
              <a:buNone/>
              <a:defRPr sz="5295">
                <a:solidFill>
                  <a:schemeClr val="tx1">
                    <a:tint val="75000"/>
                  </a:schemeClr>
                </a:solidFill>
              </a:defRPr>
            </a:lvl6pPr>
            <a:lvl7pPr marL="9082405" indent="0">
              <a:buNone/>
              <a:defRPr sz="5295">
                <a:solidFill>
                  <a:schemeClr val="tx1">
                    <a:tint val="75000"/>
                  </a:schemeClr>
                </a:solidFill>
              </a:defRPr>
            </a:lvl7pPr>
            <a:lvl8pPr marL="10596245" indent="0">
              <a:buNone/>
              <a:defRPr sz="5295">
                <a:solidFill>
                  <a:schemeClr val="tx1">
                    <a:tint val="75000"/>
                  </a:schemeClr>
                </a:solidFill>
              </a:defRPr>
            </a:lvl8pPr>
            <a:lvl9pPr marL="12110085" indent="0">
              <a:buNone/>
              <a:defRPr sz="529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500170"/>
            <a:ext cx="12866966" cy="2741040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5326826" y="11500170"/>
            <a:ext cx="12866966" cy="2741040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13B3263-1B38-433F-9269-6345145A2E27}" type="datetimeFigureOut">
              <a:rPr lang="en-IE" smtClean="0"/>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300044"/>
            <a:ext cx="26112371" cy="8350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590160"/>
            <a:ext cx="12807832" cy="519007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US"/>
              <a:t>Click to edit Master text styles</a:t>
            </a:r>
            <a:endParaRPr lang="en-US"/>
          </a:p>
        </p:txBody>
      </p:sp>
      <p:sp>
        <p:nvSpPr>
          <p:cNvPr id="4" name="Content Placeholder 3"/>
          <p:cNvSpPr>
            <a:spLocks noGrp="1"/>
          </p:cNvSpPr>
          <p:nvPr>
            <p:ph sz="half" idx="2"/>
          </p:nvPr>
        </p:nvSpPr>
        <p:spPr>
          <a:xfrm>
            <a:off x="2085368" y="15780233"/>
            <a:ext cx="12807832" cy="2321034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5326828" y="10590160"/>
            <a:ext cx="12870909" cy="519007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US"/>
              <a:t>Click to edit Master text styles</a:t>
            </a:r>
            <a:endParaRPr lang="en-US"/>
          </a:p>
        </p:txBody>
      </p:sp>
      <p:sp>
        <p:nvSpPr>
          <p:cNvPr id="6" name="Content Placeholder 5"/>
          <p:cNvSpPr>
            <a:spLocks noGrp="1"/>
          </p:cNvSpPr>
          <p:nvPr>
            <p:ph sz="quarter" idx="4"/>
          </p:nvPr>
        </p:nvSpPr>
        <p:spPr>
          <a:xfrm>
            <a:off x="15326828" y="15780233"/>
            <a:ext cx="12870909" cy="2321034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13B3263-1B38-433F-9269-6345145A2E27}" type="datetimeFigureOut">
              <a:rPr lang="en-IE" smtClean="0"/>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3B3263-1B38-433F-9269-6345145A2E27}" type="datetimeFigureOut">
              <a:rPr lang="en-IE" smtClean="0"/>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B3263-1B38-433F-9269-6345145A2E27}" type="datetimeFigureOut">
              <a:rPr lang="en-IE" smtClean="0"/>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80042"/>
            <a:ext cx="9764544" cy="10080149"/>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220102"/>
            <a:ext cx="15326827" cy="30700453"/>
          </a:xfrm>
        </p:spPr>
        <p:txBody>
          <a:bodyPr/>
          <a:lstStyle>
            <a:lvl1pPr>
              <a:defRPr sz="10595"/>
            </a:lvl1pPr>
            <a:lvl2pPr>
              <a:defRPr sz="9270"/>
            </a:lvl2pPr>
            <a:lvl3pPr>
              <a:defRPr sz="7945"/>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085364" y="12960191"/>
            <a:ext cx="9764544" cy="24010358"/>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13B3263-1B38-433F-9269-6345145A2E27}" type="datetimeFigureOut">
              <a:rPr lang="en-IE" smtClean="0"/>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80042"/>
            <a:ext cx="9764544" cy="10080149"/>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220102"/>
            <a:ext cx="15326827" cy="30700453"/>
          </a:xfrm>
        </p:spPr>
        <p:txBody>
          <a:bodyPr anchor="t"/>
          <a:lstStyle>
            <a:lvl1pPr marL="0" indent="0">
              <a:buNone/>
              <a:defRPr sz="10595"/>
            </a:lvl1pPr>
            <a:lvl2pPr marL="1513840" indent="0">
              <a:buNone/>
              <a:defRPr sz="9270"/>
            </a:lvl2pPr>
            <a:lvl3pPr marL="3027680" indent="0">
              <a:buNone/>
              <a:defRPr sz="7945"/>
            </a:lvl3pPr>
            <a:lvl4pPr marL="4541520" indent="0">
              <a:buNone/>
              <a:defRPr sz="6620"/>
            </a:lvl4pPr>
            <a:lvl5pPr marL="6054725" indent="0">
              <a:buNone/>
              <a:defRPr sz="6620"/>
            </a:lvl5pPr>
            <a:lvl6pPr marL="7568565" indent="0">
              <a:buNone/>
              <a:defRPr sz="6620"/>
            </a:lvl6pPr>
            <a:lvl7pPr marL="9082405" indent="0">
              <a:buNone/>
              <a:defRPr sz="6620"/>
            </a:lvl7pPr>
            <a:lvl8pPr marL="10596245" indent="0">
              <a:buNone/>
              <a:defRPr sz="6620"/>
            </a:lvl8pPr>
            <a:lvl9pPr marL="12110085"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5364" y="12960191"/>
            <a:ext cx="9764544" cy="24010358"/>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13B3263-1B38-433F-9269-6345145A2E27}" type="datetimeFigureOut">
              <a:rPr lang="en-IE" smtClean="0"/>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300044"/>
            <a:ext cx="26112371" cy="8350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500170"/>
            <a:ext cx="26112371" cy="2741040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081421" y="40040601"/>
            <a:ext cx="6811923" cy="2300034"/>
          </a:xfrm>
          <a:prstGeom prst="rect">
            <a:avLst/>
          </a:prstGeom>
        </p:spPr>
        <p:txBody>
          <a:bodyPr vert="horz" lIns="91440" tIns="45720" rIns="91440" bIns="45720" rtlCol="0" anchor="ctr"/>
          <a:lstStyle>
            <a:lvl1pPr algn="l">
              <a:defRPr sz="3975">
                <a:solidFill>
                  <a:schemeClr val="tx1">
                    <a:tint val="75000"/>
                  </a:schemeClr>
                </a:solidFill>
              </a:defRPr>
            </a:lvl1pPr>
          </a:lstStyle>
          <a:p>
            <a:fld id="{913B3263-1B38-433F-9269-6345145A2E27}" type="datetimeFigureOut">
              <a:rPr lang="en-IE" smtClean="0"/>
            </a:fld>
            <a:endParaRPr lang="en-IE"/>
          </a:p>
        </p:txBody>
      </p:sp>
      <p:sp>
        <p:nvSpPr>
          <p:cNvPr id="5" name="Footer Placeholder 4"/>
          <p:cNvSpPr>
            <a:spLocks noGrp="1"/>
          </p:cNvSpPr>
          <p:nvPr>
            <p:ph type="ftr" sz="quarter" idx="3"/>
          </p:nvPr>
        </p:nvSpPr>
        <p:spPr>
          <a:xfrm>
            <a:off x="10028665" y="40040601"/>
            <a:ext cx="10217884" cy="2300034"/>
          </a:xfrm>
          <a:prstGeom prst="rect">
            <a:avLst/>
          </a:prstGeom>
        </p:spPr>
        <p:txBody>
          <a:bodyPr vert="horz" lIns="91440" tIns="45720" rIns="91440" bIns="45720" rtlCol="0" anchor="ctr"/>
          <a:lstStyle>
            <a:lvl1pPr algn="ctr">
              <a:defRPr sz="3975">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21381869" y="40040601"/>
            <a:ext cx="6811923" cy="2300034"/>
          </a:xfrm>
          <a:prstGeom prst="rect">
            <a:avLst/>
          </a:prstGeom>
        </p:spPr>
        <p:txBody>
          <a:bodyPr vert="horz" lIns="91440" tIns="45720" rIns="91440" bIns="45720" rtlCol="0" anchor="ctr"/>
          <a:lstStyle>
            <a:lvl1pPr algn="r">
              <a:defRPr sz="3975">
                <a:solidFill>
                  <a:schemeClr val="tx1">
                    <a:tint val="75000"/>
                  </a:schemeClr>
                </a:solidFill>
              </a:defRPr>
            </a:lvl1pPr>
          </a:lstStyle>
          <a:p>
            <a:fld id="{523454F8-4DB5-448E-80D7-A5379902AE7E}" type="slidenum">
              <a:rPr lang="en-IE" smtClean="0"/>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7680" rtl="0" eaLnBrk="1" latinLnBrk="0" hangingPunct="1">
        <a:lnSpc>
          <a:spcPct val="90000"/>
        </a:lnSpc>
        <a:spcBef>
          <a:spcPct val="0"/>
        </a:spcBef>
        <a:buNone/>
        <a:defRPr sz="14570" kern="1200">
          <a:solidFill>
            <a:schemeClr val="tx1"/>
          </a:solidFill>
          <a:latin typeface="+mj-lt"/>
          <a:ea typeface="+mj-ea"/>
          <a:cs typeface="+mj-cs"/>
        </a:defRPr>
      </a:lvl1pPr>
    </p:titleStyle>
    <p:bodyStyle>
      <a:lvl1pPr marL="756920" indent="-756920" algn="l" defTabSz="3027680" rtl="0" eaLnBrk="1" latinLnBrk="0" hangingPunct="1">
        <a:lnSpc>
          <a:spcPct val="90000"/>
        </a:lnSpc>
        <a:spcBef>
          <a:spcPts val="3310"/>
        </a:spcBef>
        <a:buFont typeface="Arial" panose="020B0604020202020204" pitchFamily="34" charset="0"/>
        <a:buChar char="•"/>
        <a:defRPr sz="9270" kern="1200">
          <a:solidFill>
            <a:schemeClr val="tx1"/>
          </a:solidFill>
          <a:latin typeface="+mn-lt"/>
          <a:ea typeface="+mn-ea"/>
          <a:cs typeface="+mn-cs"/>
        </a:defRPr>
      </a:lvl1pPr>
      <a:lvl2pPr marL="2270760" indent="-756920" algn="l" defTabSz="3027680" rtl="0" eaLnBrk="1" latinLnBrk="0" hangingPunct="1">
        <a:lnSpc>
          <a:spcPct val="90000"/>
        </a:lnSpc>
        <a:spcBef>
          <a:spcPts val="1655"/>
        </a:spcBef>
        <a:buFont typeface="Arial" panose="020B0604020202020204" pitchFamily="34" charset="0"/>
        <a:buChar char="•"/>
        <a:defRPr sz="7945" kern="1200">
          <a:solidFill>
            <a:schemeClr val="tx1"/>
          </a:solidFill>
          <a:latin typeface="+mn-lt"/>
          <a:ea typeface="+mn-ea"/>
          <a:cs typeface="+mn-cs"/>
        </a:defRPr>
      </a:lvl2pPr>
      <a:lvl3pPr marL="3784600" indent="-756920" algn="l" defTabSz="3027680"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78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64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48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2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16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70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680" rtl="0" eaLnBrk="1" latinLnBrk="0" hangingPunct="1">
        <a:defRPr sz="5960" kern="1200">
          <a:solidFill>
            <a:schemeClr val="tx1"/>
          </a:solidFill>
          <a:latin typeface="+mn-lt"/>
          <a:ea typeface="+mn-ea"/>
          <a:cs typeface="+mn-cs"/>
        </a:defRPr>
      </a:lvl1pPr>
      <a:lvl2pPr marL="1513840" algn="l" defTabSz="3027680" rtl="0" eaLnBrk="1" latinLnBrk="0" hangingPunct="1">
        <a:defRPr sz="5960" kern="1200">
          <a:solidFill>
            <a:schemeClr val="tx1"/>
          </a:solidFill>
          <a:latin typeface="+mn-lt"/>
          <a:ea typeface="+mn-ea"/>
          <a:cs typeface="+mn-cs"/>
        </a:defRPr>
      </a:lvl2pPr>
      <a:lvl3pPr marL="3027680" algn="l" defTabSz="3027680" rtl="0" eaLnBrk="1" latinLnBrk="0" hangingPunct="1">
        <a:defRPr sz="5960" kern="1200">
          <a:solidFill>
            <a:schemeClr val="tx1"/>
          </a:solidFill>
          <a:latin typeface="+mn-lt"/>
          <a:ea typeface="+mn-ea"/>
          <a:cs typeface="+mn-cs"/>
        </a:defRPr>
      </a:lvl3pPr>
      <a:lvl4pPr marL="4541520" algn="l" defTabSz="3027680" rtl="0" eaLnBrk="1" latinLnBrk="0" hangingPunct="1">
        <a:defRPr sz="5960" kern="1200">
          <a:solidFill>
            <a:schemeClr val="tx1"/>
          </a:solidFill>
          <a:latin typeface="+mn-lt"/>
          <a:ea typeface="+mn-ea"/>
          <a:cs typeface="+mn-cs"/>
        </a:defRPr>
      </a:lvl4pPr>
      <a:lvl5pPr marL="6054725" algn="l" defTabSz="3027680" rtl="0" eaLnBrk="1" latinLnBrk="0" hangingPunct="1">
        <a:defRPr sz="5960" kern="1200">
          <a:solidFill>
            <a:schemeClr val="tx1"/>
          </a:solidFill>
          <a:latin typeface="+mn-lt"/>
          <a:ea typeface="+mn-ea"/>
          <a:cs typeface="+mn-cs"/>
        </a:defRPr>
      </a:lvl5pPr>
      <a:lvl6pPr marL="7568565" algn="l" defTabSz="3027680" rtl="0" eaLnBrk="1" latinLnBrk="0" hangingPunct="1">
        <a:defRPr sz="5960" kern="1200">
          <a:solidFill>
            <a:schemeClr val="tx1"/>
          </a:solidFill>
          <a:latin typeface="+mn-lt"/>
          <a:ea typeface="+mn-ea"/>
          <a:cs typeface="+mn-cs"/>
        </a:defRPr>
      </a:lvl6pPr>
      <a:lvl7pPr marL="9082405" algn="l" defTabSz="3027680" rtl="0" eaLnBrk="1" latinLnBrk="0" hangingPunct="1">
        <a:defRPr sz="5960" kern="1200">
          <a:solidFill>
            <a:schemeClr val="tx1"/>
          </a:solidFill>
          <a:latin typeface="+mn-lt"/>
          <a:ea typeface="+mn-ea"/>
          <a:cs typeface="+mn-cs"/>
        </a:defRPr>
      </a:lvl7pPr>
      <a:lvl8pPr marL="10596245" algn="l" defTabSz="3027680" rtl="0" eaLnBrk="1" latinLnBrk="0" hangingPunct="1">
        <a:defRPr sz="5960" kern="1200">
          <a:solidFill>
            <a:schemeClr val="tx1"/>
          </a:solidFill>
          <a:latin typeface="+mn-lt"/>
          <a:ea typeface="+mn-ea"/>
          <a:cs typeface="+mn-cs"/>
        </a:defRPr>
      </a:lvl8pPr>
      <a:lvl9pPr marL="12110085" algn="l" defTabSz="3027680"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2.svg"/><Relationship Id="rId7" Type="http://schemas.openxmlformats.org/officeDocument/2006/relationships/image" Target="../media/image6.png"/><Relationship Id="rId6" Type="http://schemas.openxmlformats.org/officeDocument/2006/relationships/image" Target="../media/image1.sv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slideLayout" Target="../slideLayouts/slideLayout1.xml"/><Relationship Id="rId12" Type="http://schemas.openxmlformats.org/officeDocument/2006/relationships/image" Target="../media/image4.svg"/><Relationship Id="rId11" Type="http://schemas.openxmlformats.org/officeDocument/2006/relationships/image" Target="../media/image8.png"/><Relationship Id="rId10" Type="http://schemas.openxmlformats.org/officeDocument/2006/relationships/image" Target="../media/image3.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818669" y="3609928"/>
            <a:ext cx="29202650" cy="34195038"/>
            <a:chOff x="779934" y="3751434"/>
            <a:chExt cx="29202650" cy="33029613"/>
          </a:xfrm>
        </p:grpSpPr>
        <p:sp>
          <p:nvSpPr>
            <p:cNvPr id="4" name="TextBox 3"/>
            <p:cNvSpPr txBox="1"/>
            <p:nvPr/>
          </p:nvSpPr>
          <p:spPr>
            <a:xfrm>
              <a:off x="15438418" y="36288605"/>
              <a:ext cx="13849976" cy="492442"/>
            </a:xfrm>
            <a:prstGeom prst="rect">
              <a:avLst/>
            </a:prstGeom>
            <a:solidFill>
              <a:schemeClr val="accent4">
                <a:alpha val="50000"/>
              </a:schemeClr>
            </a:solidFill>
          </p:spPr>
          <p:txBody>
            <a:bodyPr wrap="square" rtlCol="0">
              <a:spAutoFit/>
            </a:bodyPr>
            <a:lstStyle/>
            <a:p>
              <a:pPr algn="just"/>
              <a:r>
                <a:rPr lang="en-MY" sz="2600" dirty="0"/>
                <a:t>Fbmlfmb;lfdmb;lmblm’blmfgmbLmb’lm;Lamf@Lmb’Amb’lmb’lam’bLma;lmfb;lm</a:t>
              </a:r>
              <a:endParaRPr lang="en-MY" sz="2600" dirty="0"/>
            </a:p>
          </p:txBody>
        </p:sp>
        <p:sp>
          <p:nvSpPr>
            <p:cNvPr id="9" name="TextBox 8"/>
            <p:cNvSpPr txBox="1"/>
            <p:nvPr/>
          </p:nvSpPr>
          <p:spPr>
            <a:xfrm>
              <a:off x="799119" y="3751434"/>
              <a:ext cx="22302470" cy="3477127"/>
            </a:xfrm>
            <a:prstGeom prst="rect">
              <a:avLst/>
            </a:prstGeom>
            <a:noFill/>
          </p:spPr>
          <p:txBody>
            <a:bodyPr wrap="square">
              <a:spAutoFit/>
            </a:bodyPr>
            <a:lstStyle/>
            <a:p>
              <a:r>
                <a:rPr lang="en-US" altLang="en-GB" sz="7600" b="1" dirty="0"/>
                <a:t>Deciphering Silent Speech: A Multi-dimensional Neural Network Approach Using Conv3D, LSTM, and CTC for Lip-reading</a:t>
              </a:r>
              <a:endParaRPr lang="en-US" altLang="en-GB" sz="7600" b="1" dirty="0"/>
            </a:p>
          </p:txBody>
        </p:sp>
        <p:cxnSp>
          <p:nvCxnSpPr>
            <p:cNvPr id="17" name="Straight Connector 16"/>
            <p:cNvCxnSpPr/>
            <p:nvPr/>
          </p:nvCxnSpPr>
          <p:spPr>
            <a:xfrm>
              <a:off x="15082520" y="10012640"/>
              <a:ext cx="0" cy="26453522"/>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818804" y="7228803"/>
              <a:ext cx="22301505" cy="890596"/>
            </a:xfrm>
            <a:prstGeom prst="rect">
              <a:avLst/>
            </a:prstGeom>
            <a:noFill/>
          </p:spPr>
          <p:txBody>
            <a:bodyPr wrap="square">
              <a:spAutoFit/>
            </a:bodyPr>
            <a:lstStyle/>
            <a:p>
              <a:r>
                <a:rPr lang="en-US" altLang="en-GB" sz="5400" b="1" i="1" dirty="0"/>
                <a:t>Zhenyi Li</a:t>
              </a:r>
              <a:r>
                <a:rPr lang="en-GB" b="1" i="1" baseline="30000" dirty="0"/>
                <a:t>1</a:t>
              </a:r>
              <a:r>
                <a:rPr lang="en-GB" sz="5400" b="1" i="1" dirty="0"/>
                <a:t>, </a:t>
              </a:r>
              <a:r>
                <a:rPr lang="en-US" altLang="en-GB" sz="5400" b="1" i="1" dirty="0"/>
                <a:t>Enda Farrell </a:t>
              </a:r>
              <a:r>
                <a:rPr lang="en-GB" sz="5400" b="1" i="1" baseline="30000" dirty="0"/>
                <a:t>2</a:t>
              </a:r>
              <a:endParaRPr lang="en-MY" sz="5400" b="1" i="1" dirty="0"/>
            </a:p>
          </p:txBody>
        </p:sp>
        <p:sp>
          <p:nvSpPr>
            <p:cNvPr id="25" name="Rectangle: Rounded Corners 24"/>
            <p:cNvSpPr/>
            <p:nvPr/>
          </p:nvSpPr>
          <p:spPr>
            <a:xfrm>
              <a:off x="24742563" y="4873984"/>
              <a:ext cx="4297678" cy="4196664"/>
            </a:xfrm>
            <a:prstGeom prst="roundRect">
              <a:avLst>
                <a:gd name="adj" fmla="val 1230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noFill/>
              </a:endParaRPr>
            </a:p>
          </p:txBody>
        </p:sp>
        <p:sp>
          <p:nvSpPr>
            <p:cNvPr id="26" name="TextBox 25"/>
            <p:cNvSpPr txBox="1"/>
            <p:nvPr/>
          </p:nvSpPr>
          <p:spPr>
            <a:xfrm>
              <a:off x="23800224" y="3751434"/>
              <a:ext cx="6182360" cy="1121219"/>
            </a:xfrm>
            <a:prstGeom prst="rect">
              <a:avLst/>
            </a:prstGeom>
            <a:noFill/>
          </p:spPr>
          <p:txBody>
            <a:bodyPr wrap="none" rtlCol="0">
              <a:spAutoFit/>
            </a:bodyPr>
            <a:lstStyle/>
            <a:p>
              <a:pPr algn="ctr"/>
              <a:r>
                <a:rPr lang="en-GB" b="1" i="1" dirty="0"/>
                <a:t>Scan for </a:t>
              </a:r>
              <a:r>
                <a:rPr lang="en-US" altLang="en-GB" b="1" i="1" dirty="0"/>
                <a:t>Code</a:t>
              </a:r>
              <a:endParaRPr lang="en-US" altLang="en-GB" b="1" i="1" dirty="0"/>
            </a:p>
          </p:txBody>
        </p:sp>
        <p:sp>
          <p:nvSpPr>
            <p:cNvPr id="27" name="TextBox 26"/>
            <p:cNvSpPr txBox="1"/>
            <p:nvPr/>
          </p:nvSpPr>
          <p:spPr>
            <a:xfrm>
              <a:off x="19610046" y="35096285"/>
              <a:ext cx="6687985" cy="830997"/>
            </a:xfrm>
            <a:prstGeom prst="rect">
              <a:avLst/>
            </a:prstGeom>
            <a:noFill/>
          </p:spPr>
          <p:txBody>
            <a:bodyPr wrap="none" rtlCol="0">
              <a:spAutoFit/>
            </a:bodyPr>
            <a:lstStyle/>
            <a:p>
              <a:r>
                <a:rPr lang="en-GB" sz="4800" dirty="0">
                  <a:latin typeface="Copperplate Gothic Bold" panose="020E0705020206020404" pitchFamily="34" charset="0"/>
                </a:rPr>
                <a:t>Acknowledgments</a:t>
              </a:r>
              <a:endParaRPr lang="en-MY" sz="4800" dirty="0">
                <a:latin typeface="Copperplate Gothic Bold" panose="020E0705020206020404" pitchFamily="34" charset="0"/>
              </a:endParaRPr>
            </a:p>
          </p:txBody>
        </p:sp>
        <p:sp>
          <p:nvSpPr>
            <p:cNvPr id="28" name="TextBox 27"/>
            <p:cNvSpPr txBox="1"/>
            <p:nvPr/>
          </p:nvSpPr>
          <p:spPr>
            <a:xfrm>
              <a:off x="783441" y="10111751"/>
              <a:ext cx="13869687" cy="5693866"/>
            </a:xfrm>
            <a:prstGeom prst="rect">
              <a:avLst/>
            </a:prstGeom>
            <a:solidFill>
              <a:schemeClr val="accent1">
                <a:lumMod val="20000"/>
                <a:lumOff val="80000"/>
              </a:schemeClr>
            </a:solidFill>
          </p:spPr>
          <p:txBody>
            <a:bodyPr wrap="square" rtlCol="0">
              <a:spAutoFit/>
            </a:bodyPr>
            <a:lstStyle/>
            <a:p>
              <a:pPr algn="just"/>
              <a:r>
                <a:rPr lang="en-GB" sz="4400" b="1" dirty="0"/>
                <a:t>Abstract</a:t>
              </a:r>
              <a:r>
                <a:rPr lang="en-GB" sz="4400" dirty="0"/>
                <a:t>: </a:t>
              </a:r>
              <a:r>
                <a:rPr lang="en-GB" sz="3200" dirty="0"/>
                <a:t>A computer vision system characterising the displacement and bending angle of ionic polymer–metal composites (IPMC) was proposed in this study. This study utilised Python (version 3.10) in conjunction with OpenCV (version 4.5.5.64) for the development of the vision system. Measurements generated from the vision system were compared to approximated values via a manual calculation method. Good agreement was found between the results produced by the two methods. The mean absolute error (MAE) and root mean squared error (RMSE) for the displacement values are 0.068080668 and 0.088160652, respectively, and 0.081544205 and 0.103880163, respectively, for the bending angle values. </a:t>
              </a:r>
              <a:endParaRPr lang="en-MY" sz="3200" dirty="0"/>
            </a:p>
          </p:txBody>
        </p:sp>
        <p:sp>
          <p:nvSpPr>
            <p:cNvPr id="30" name="TextBox 29"/>
            <p:cNvSpPr txBox="1"/>
            <p:nvPr/>
          </p:nvSpPr>
          <p:spPr>
            <a:xfrm>
              <a:off x="779934" y="16454264"/>
              <a:ext cx="13873198" cy="1261884"/>
            </a:xfrm>
            <a:prstGeom prst="rect">
              <a:avLst/>
            </a:prstGeom>
            <a:solidFill>
              <a:schemeClr val="accent6">
                <a:lumMod val="20000"/>
                <a:lumOff val="80000"/>
              </a:schemeClr>
            </a:solidFill>
          </p:spPr>
          <p:txBody>
            <a:bodyPr wrap="square" rtlCol="0">
              <a:spAutoFit/>
            </a:bodyPr>
            <a:lstStyle/>
            <a:p>
              <a:pPr algn="just"/>
              <a:r>
                <a:rPr lang="en-GB" sz="4400" b="1" dirty="0"/>
                <a:t>Introduction:</a:t>
              </a:r>
              <a:r>
                <a:rPr lang="en-GB" sz="4400" dirty="0"/>
                <a:t> </a:t>
              </a:r>
              <a:r>
                <a:rPr lang="en-US" sz="3200" dirty="0"/>
                <a:t>Ionic polymer–metal composites (IPMCs) are a subset of electroactive polymers known for their sensing and actuating abilities.</a:t>
              </a:r>
              <a:endParaRPr lang="en-MY" sz="3200" dirty="0"/>
            </a:p>
          </p:txBody>
        </p:sp>
        <p:sp>
          <p:nvSpPr>
            <p:cNvPr id="18" name="TextBox 17"/>
            <p:cNvSpPr txBox="1"/>
            <p:nvPr/>
          </p:nvSpPr>
          <p:spPr>
            <a:xfrm>
              <a:off x="799119" y="8125904"/>
              <a:ext cx="23441660" cy="1693482"/>
            </a:xfrm>
            <a:prstGeom prst="rect">
              <a:avLst/>
            </a:prstGeom>
            <a:noFill/>
          </p:spPr>
          <p:txBody>
            <a:bodyPr wrap="square">
              <a:spAutoFit/>
            </a:bodyPr>
            <a:lstStyle/>
            <a:p>
              <a:r>
                <a:rPr lang="en-GB" sz="3600" b="1" i="1" baseline="30000" dirty="0"/>
                <a:t>1 </a:t>
              </a:r>
              <a:r>
                <a:rPr lang="en-US" sz="3600" dirty="0"/>
                <a:t>Master student</a:t>
              </a:r>
              <a:r>
                <a:rPr lang="en-US" sz="3600" dirty="0"/>
                <a:t>, Software Engineering – MSc</a:t>
              </a:r>
              <a:endParaRPr lang="en-US" sz="3600" dirty="0"/>
            </a:p>
            <a:p>
              <a:r>
                <a:rPr lang="en-GB" sz="3600" b="1" i="1" baseline="30000" dirty="0"/>
                <a:t>2 </a:t>
              </a:r>
              <a:r>
                <a:rPr lang="en-US" sz="3600" dirty="0"/>
                <a:t>Supervisor, Department of Computer and Software Engineering, Technological University of The Shannon: Midlands Midwest</a:t>
              </a:r>
              <a:endParaRPr lang="en-MY" sz="3600" b="1" i="1" dirty="0"/>
            </a:p>
          </p:txBody>
        </p:sp>
        <p:sp>
          <p:nvSpPr>
            <p:cNvPr id="31" name="TextBox 30"/>
            <p:cNvSpPr txBox="1"/>
            <p:nvPr/>
          </p:nvSpPr>
          <p:spPr>
            <a:xfrm>
              <a:off x="818669" y="29304756"/>
              <a:ext cx="6742685" cy="6622597"/>
            </a:xfrm>
            <a:prstGeom prst="rect">
              <a:avLst/>
            </a:prstGeom>
            <a:solidFill>
              <a:schemeClr val="accent2">
                <a:lumMod val="20000"/>
                <a:lumOff val="80000"/>
              </a:schemeClr>
            </a:solidFill>
          </p:spPr>
          <p:txBody>
            <a:bodyPr wrap="square" rtlCol="0">
              <a:spAutoFit/>
            </a:bodyPr>
            <a:lstStyle/>
            <a:p>
              <a:pPr algn="just"/>
              <a:r>
                <a:rPr lang="en-GB" sz="4400" b="1" dirty="0"/>
                <a:t>Methodology</a:t>
              </a:r>
              <a:r>
                <a:rPr lang="en-GB" sz="4400" dirty="0"/>
                <a:t>: </a:t>
              </a:r>
              <a:r>
                <a:rPr lang="en-US" sz="3200" dirty="0"/>
                <a:t>The logical progression of the vision system to measure the tip-to-tip displacement and bending angle of IPMCs is given in the flowchart. OpenCV (version 4.5.5.64), an open-source computer vision library, was </a:t>
              </a:r>
              <a:r>
                <a:rPr lang="en-IE" sz="3200" dirty="0"/>
                <a:t>utilised</a:t>
              </a:r>
              <a:r>
                <a:rPr lang="en-US" sz="3200" dirty="0"/>
                <a:t> for this system in conjunction with Python (version 3.1). The tip-to-tip displacement was calculated using Pythagoras's theorem, and the bending angle using the Cosine rule. </a:t>
              </a:r>
              <a:endParaRPr lang="en-MY" sz="3200" dirty="0"/>
            </a:p>
          </p:txBody>
        </p:sp>
        <p:sp>
          <p:nvSpPr>
            <p:cNvPr id="42" name="TextBox 41"/>
            <p:cNvSpPr txBox="1"/>
            <p:nvPr/>
          </p:nvSpPr>
          <p:spPr>
            <a:xfrm>
              <a:off x="15367933" y="10234782"/>
              <a:ext cx="13873198" cy="3986737"/>
            </a:xfrm>
            <a:prstGeom prst="rect">
              <a:avLst/>
            </a:prstGeom>
            <a:solidFill>
              <a:srgbClr val="FF0000">
                <a:alpha val="20000"/>
              </a:srgbClr>
            </a:solidFill>
          </p:spPr>
          <p:txBody>
            <a:bodyPr wrap="square" rtlCol="0">
              <a:spAutoFit/>
            </a:bodyPr>
            <a:lstStyle/>
            <a:p>
              <a:pPr algn="just"/>
              <a:r>
                <a:rPr lang="en-GB" sz="4400" b="1" dirty="0"/>
                <a:t>Results and Discussion:</a:t>
              </a:r>
              <a:r>
                <a:rPr lang="en-GB" sz="4400" dirty="0"/>
                <a:t> </a:t>
              </a:r>
              <a:r>
                <a:rPr lang="en-US" sz="3200" dirty="0"/>
                <a:t>Measurements generated from the vision system were experimentally compared to approximated values via the manual calculation method. Visually inspecting the displacements and bending angle values obtained from both methods, the results generally follow the same trend with no significant deviations between one another. Deviations in results between the manual method and the vision system were statistically calculated using mean absolute error (MAE) and root mean squared error (RMSE). </a:t>
              </a:r>
              <a:endParaRPr lang="en-MY" sz="3200" dirty="0"/>
            </a:p>
          </p:txBody>
        </p:sp>
        <p:sp>
          <p:nvSpPr>
            <p:cNvPr id="55" name="TextBox 54"/>
            <p:cNvSpPr txBox="1"/>
            <p:nvPr/>
          </p:nvSpPr>
          <p:spPr>
            <a:xfrm>
              <a:off x="17068685" y="16195312"/>
              <a:ext cx="4139083" cy="623172"/>
            </a:xfrm>
            <a:prstGeom prst="rect">
              <a:avLst/>
            </a:prstGeom>
            <a:noFill/>
          </p:spPr>
          <p:txBody>
            <a:bodyPr wrap="square" rtlCol="0">
              <a:spAutoFit/>
            </a:bodyPr>
            <a:lstStyle/>
            <a:p>
              <a:endParaRPr lang="en-IE" sz="3600" dirty="0"/>
            </a:p>
          </p:txBody>
        </p:sp>
        <p:sp>
          <p:nvSpPr>
            <p:cNvPr id="56" name="TextBox 55"/>
            <p:cNvSpPr txBox="1"/>
            <p:nvPr/>
          </p:nvSpPr>
          <p:spPr>
            <a:xfrm>
              <a:off x="17149354" y="22419415"/>
              <a:ext cx="4139083" cy="623172"/>
            </a:xfrm>
            <a:prstGeom prst="rect">
              <a:avLst/>
            </a:prstGeom>
            <a:noFill/>
          </p:spPr>
          <p:txBody>
            <a:bodyPr wrap="square" rtlCol="0">
              <a:spAutoFit/>
            </a:bodyPr>
            <a:lstStyle/>
            <a:p>
              <a:endParaRPr lang="en-IE" sz="3600" dirty="0"/>
            </a:p>
          </p:txBody>
        </p:sp>
        <p:sp>
          <p:nvSpPr>
            <p:cNvPr id="58" name="TextBox 57"/>
            <p:cNvSpPr txBox="1"/>
            <p:nvPr/>
          </p:nvSpPr>
          <p:spPr>
            <a:xfrm>
              <a:off x="15438418" y="27421695"/>
              <a:ext cx="13873198" cy="3986737"/>
            </a:xfrm>
            <a:prstGeom prst="rect">
              <a:avLst/>
            </a:prstGeom>
            <a:solidFill>
              <a:schemeClr val="bg1">
                <a:lumMod val="50000"/>
                <a:alpha val="20000"/>
              </a:schemeClr>
            </a:solidFill>
          </p:spPr>
          <p:txBody>
            <a:bodyPr wrap="square" rtlCol="0">
              <a:spAutoFit/>
            </a:bodyPr>
            <a:lstStyle/>
            <a:p>
              <a:pPr algn="just"/>
              <a:r>
                <a:rPr lang="en-GB" sz="4400" b="1" dirty="0"/>
                <a:t>Conclusion:</a:t>
              </a:r>
              <a:r>
                <a:rPr lang="en-GB" sz="4400" dirty="0"/>
                <a:t> </a:t>
              </a:r>
              <a:r>
                <a:rPr lang="en-GB" sz="3200" dirty="0"/>
                <a:t>A computer vision system was proposed to measure the displacement and bending angle of ionic polymer-metal composite (IPMC) utilising Python in conjunction with OpenCV. The logical progression was laid out and mathematical formulas used were mentioned. Measurements generated from the vision system were experimentally compared to approximated values via the manual calculation method. Good agreement was found between the results produced by the two methods. </a:t>
              </a:r>
              <a:endParaRPr lang="en-GB" sz="3200" dirty="0"/>
            </a:p>
          </p:txBody>
        </p:sp>
        <p:sp>
          <p:nvSpPr>
            <p:cNvPr id="19" name="TextBox 18"/>
            <p:cNvSpPr txBox="1"/>
            <p:nvPr/>
          </p:nvSpPr>
          <p:spPr>
            <a:xfrm>
              <a:off x="15476688" y="32237135"/>
              <a:ext cx="13873198" cy="2405222"/>
            </a:xfrm>
            <a:prstGeom prst="rect">
              <a:avLst/>
            </a:prstGeom>
            <a:solidFill>
              <a:srgbClr val="7030A0">
                <a:alpha val="20000"/>
              </a:srgbClr>
            </a:solidFill>
          </p:spPr>
          <p:txBody>
            <a:bodyPr wrap="square" rtlCol="0">
              <a:spAutoFit/>
            </a:bodyPr>
            <a:lstStyle/>
            <a:p>
              <a:pPr algn="just"/>
              <a:r>
                <a:rPr lang="en-GB" sz="4400" b="1" dirty="0"/>
                <a:t>Future Work:</a:t>
              </a:r>
              <a:r>
                <a:rPr lang="en-GB" sz="4400" dirty="0"/>
                <a:t> </a:t>
              </a:r>
              <a:r>
                <a:rPr lang="en-GB" sz="3200" dirty="0"/>
                <a:t>This study is part of a larger research looking at the manufacturing of IPMCs. Several methods exist in producing them, but conventionally an electroless plating approach is utilised to deposit platinum electrodes onto the Nafion-117 membrane. </a:t>
              </a:r>
              <a:endParaRPr lang="en-GB" sz="3200" dirty="0"/>
            </a:p>
          </p:txBody>
        </p:sp>
        <p:sp>
          <p:nvSpPr>
            <p:cNvPr id="23" name="TextBox 22"/>
            <p:cNvSpPr txBox="1"/>
            <p:nvPr/>
          </p:nvSpPr>
          <p:spPr>
            <a:xfrm>
              <a:off x="3873152" y="35383697"/>
              <a:ext cx="7756611" cy="646332"/>
            </a:xfrm>
            <a:prstGeom prst="rect">
              <a:avLst/>
            </a:prstGeom>
            <a:noFill/>
          </p:spPr>
          <p:txBody>
            <a:bodyPr wrap="none" rtlCol="0">
              <a:spAutoFit/>
            </a:bodyPr>
            <a:lstStyle/>
            <a:p>
              <a:r>
                <a:rPr lang="en-US" sz="3600" b="1" dirty="0"/>
                <a:t>Logical progression of the vision system</a:t>
              </a:r>
              <a:endParaRPr lang="en-IE" sz="3600" b="1" dirty="0"/>
            </a:p>
          </p:txBody>
        </p:sp>
      </p:grpSp>
      <p:pic>
        <p:nvPicPr>
          <p:cNvPr id="12" name="Picture 11"/>
          <p:cNvPicPr>
            <a:picLocks noChangeAspect="1"/>
          </p:cNvPicPr>
          <p:nvPr/>
        </p:nvPicPr>
        <p:blipFill>
          <a:blip r:embed="rId1"/>
          <a:stretch>
            <a:fillRect/>
          </a:stretch>
        </p:blipFill>
        <p:spPr>
          <a:xfrm>
            <a:off x="0" y="28557"/>
            <a:ext cx="30275213" cy="3581400"/>
          </a:xfrm>
          <a:prstGeom prst="rect">
            <a:avLst/>
          </a:prstGeom>
        </p:spPr>
      </p:pic>
      <p:pic>
        <p:nvPicPr>
          <p:cNvPr id="13" name="Picture 12"/>
          <p:cNvPicPr>
            <a:picLocks noChangeAspect="1"/>
          </p:cNvPicPr>
          <p:nvPr/>
        </p:nvPicPr>
        <p:blipFill>
          <a:blip r:embed="rId2"/>
          <a:stretch>
            <a:fillRect/>
          </a:stretch>
        </p:blipFill>
        <p:spPr>
          <a:xfrm>
            <a:off x="0" y="39581156"/>
            <a:ext cx="30275213" cy="3590925"/>
          </a:xfrm>
          <a:prstGeom prst="rect">
            <a:avLst/>
          </a:prstGeom>
        </p:spPr>
      </p:pic>
      <p:pic>
        <p:nvPicPr>
          <p:cNvPr id="2" name="Picture 1"/>
          <p:cNvPicPr>
            <a:picLocks noChangeAspect="1"/>
          </p:cNvPicPr>
          <p:nvPr/>
        </p:nvPicPr>
        <p:blipFill>
          <a:blip r:embed="rId3"/>
          <a:stretch>
            <a:fillRect/>
          </a:stretch>
        </p:blipFill>
        <p:spPr>
          <a:xfrm>
            <a:off x="24808180" y="5290820"/>
            <a:ext cx="4166870" cy="3590925"/>
          </a:xfrm>
          <a:prstGeom prst="rect">
            <a:avLst/>
          </a:prstGeom>
        </p:spPr>
      </p:pic>
      <p:pic>
        <p:nvPicPr>
          <p:cNvPr id="5" name="Picture 4" descr="lip_reading.drawio"/>
          <p:cNvPicPr>
            <a:picLocks noChangeAspect="1"/>
          </p:cNvPicPr>
          <p:nvPr/>
        </p:nvPicPr>
        <p:blipFill>
          <a:blip r:embed="rId4"/>
          <a:stretch>
            <a:fillRect/>
          </a:stretch>
        </p:blipFill>
        <p:spPr>
          <a:xfrm>
            <a:off x="818515" y="19074765"/>
            <a:ext cx="12844145" cy="8373110"/>
          </a:xfrm>
          <a:prstGeom prst="rect">
            <a:avLst/>
          </a:prstGeom>
        </p:spPr>
      </p:pic>
      <p:pic>
        <p:nvPicPr>
          <p:cNvPr id="35" name="Picture 34" descr="epoch_train_ce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636240" y="15889605"/>
            <a:ext cx="4086860" cy="2477135"/>
          </a:xfrm>
          <a:prstGeom prst="rect">
            <a:avLst/>
          </a:prstGeom>
        </p:spPr>
      </p:pic>
      <p:sp>
        <p:nvSpPr>
          <p:cNvPr id="36" name="Text Box 35"/>
          <p:cNvSpPr txBox="1"/>
          <p:nvPr/>
        </p:nvSpPr>
        <p:spPr>
          <a:xfrm>
            <a:off x="16579850" y="15102840"/>
            <a:ext cx="3402330" cy="1160780"/>
          </a:xfrm>
          <a:prstGeom prst="rect">
            <a:avLst/>
          </a:prstGeom>
          <a:noFill/>
        </p:spPr>
        <p:txBody>
          <a:bodyPr wrap="none" rtlCol="0">
            <a:spAutoFit/>
          </a:bodyPr>
          <a:p>
            <a:r>
              <a:rPr lang="en-US"/>
              <a:t>trian cer</a:t>
            </a:r>
            <a:endParaRPr lang="en-US"/>
          </a:p>
        </p:txBody>
      </p:sp>
      <p:pic>
        <p:nvPicPr>
          <p:cNvPr id="37" name="Picture 36" descr="epoch_train_we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680045" y="15913735"/>
            <a:ext cx="4107815" cy="2489835"/>
          </a:xfrm>
          <a:prstGeom prst="rect">
            <a:avLst/>
          </a:prstGeom>
        </p:spPr>
      </p:pic>
      <p:sp>
        <p:nvSpPr>
          <p:cNvPr id="38" name="Text Box 37"/>
          <p:cNvSpPr txBox="1"/>
          <p:nvPr/>
        </p:nvSpPr>
        <p:spPr>
          <a:xfrm>
            <a:off x="22136100" y="15102840"/>
            <a:ext cx="4167505" cy="1160780"/>
          </a:xfrm>
          <a:prstGeom prst="rect">
            <a:avLst/>
          </a:prstGeom>
          <a:noFill/>
        </p:spPr>
        <p:txBody>
          <a:bodyPr wrap="square" rtlCol="0" anchor="t">
            <a:spAutoFit/>
          </a:bodyPr>
          <a:p>
            <a:r>
              <a:rPr lang="en-US">
                <a:sym typeface="+mn-ea"/>
              </a:rPr>
              <a:t>trian wer </a:t>
            </a:r>
            <a:endParaRPr lang="en-US"/>
          </a:p>
        </p:txBody>
      </p:sp>
      <p:pic>
        <p:nvPicPr>
          <p:cNvPr id="39" name="Picture 38" descr="epoch_ce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550515" y="19610705"/>
            <a:ext cx="4328795" cy="2623820"/>
          </a:xfrm>
          <a:prstGeom prst="rect">
            <a:avLst/>
          </a:prstGeom>
        </p:spPr>
      </p:pic>
      <p:sp>
        <p:nvSpPr>
          <p:cNvPr id="40" name="Text Box 39"/>
          <p:cNvSpPr txBox="1"/>
          <p:nvPr/>
        </p:nvSpPr>
        <p:spPr>
          <a:xfrm>
            <a:off x="16579850" y="18844895"/>
            <a:ext cx="3941445" cy="1160780"/>
          </a:xfrm>
          <a:prstGeom prst="rect">
            <a:avLst/>
          </a:prstGeom>
          <a:noFill/>
        </p:spPr>
        <p:txBody>
          <a:bodyPr wrap="none" rtlCol="0" anchor="t">
            <a:spAutoFit/>
          </a:bodyPr>
          <a:p>
            <a:r>
              <a:rPr lang="en-US">
                <a:sym typeface="+mn-ea"/>
              </a:rPr>
              <a:t>valian cer</a:t>
            </a:r>
            <a:endParaRPr lang="en-US"/>
          </a:p>
        </p:txBody>
      </p:sp>
      <p:pic>
        <p:nvPicPr>
          <p:cNvPr id="41" name="Picture 40" descr="epoch_we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479385" y="19610705"/>
            <a:ext cx="4328795" cy="2623820"/>
          </a:xfrm>
          <a:prstGeom prst="rect">
            <a:avLst/>
          </a:prstGeom>
        </p:spPr>
      </p:pic>
      <p:sp>
        <p:nvSpPr>
          <p:cNvPr id="43" name="Text Box 42"/>
          <p:cNvSpPr txBox="1"/>
          <p:nvPr/>
        </p:nvSpPr>
        <p:spPr>
          <a:xfrm>
            <a:off x="21644610" y="19074765"/>
            <a:ext cx="5047615" cy="1160780"/>
          </a:xfrm>
          <a:prstGeom prst="rect">
            <a:avLst/>
          </a:prstGeom>
          <a:noFill/>
        </p:spPr>
        <p:txBody>
          <a:bodyPr wrap="square" rtlCol="0" anchor="t">
            <a:spAutoFit/>
          </a:bodyPr>
          <a:p>
            <a:r>
              <a:rPr lang="en-US">
                <a:sym typeface="+mn-ea"/>
              </a:rPr>
              <a:t>valiationwer</a:t>
            </a:r>
            <a:endParaRPr lang="en-US"/>
          </a:p>
        </p:txBody>
      </p:sp>
      <p:sp>
        <p:nvSpPr>
          <p:cNvPr id="45" name="Text Box 44"/>
          <p:cNvSpPr txBox="1"/>
          <p:nvPr/>
        </p:nvSpPr>
        <p:spPr>
          <a:xfrm>
            <a:off x="4531360" y="27068780"/>
            <a:ext cx="3552825" cy="1160780"/>
          </a:xfrm>
          <a:prstGeom prst="rect">
            <a:avLst/>
          </a:prstGeom>
          <a:noFill/>
        </p:spPr>
        <p:txBody>
          <a:bodyPr wrap="square" rtlCol="0">
            <a:spAutoFit/>
          </a:bodyPr>
          <a:p>
            <a:r>
              <a:rPr lang="en-US"/>
              <a:t>fig 1 </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2963</Words>
  <Application>WPS Writer</Application>
  <PresentationFormat>Custom</PresentationFormat>
  <Paragraphs>37</Paragraphs>
  <Slides>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vt:i4>
      </vt:variant>
    </vt:vector>
  </HeadingPairs>
  <TitlesOfParts>
    <vt:vector size="15" baseType="lpstr">
      <vt:lpstr>Arial</vt:lpstr>
      <vt:lpstr>宋体</vt:lpstr>
      <vt:lpstr>Wingdings</vt:lpstr>
      <vt:lpstr>Copperplate Gothic Bold</vt:lpstr>
      <vt:lpstr>苹方-简</vt:lpstr>
      <vt:lpstr>Calibri</vt:lpstr>
      <vt:lpstr>Helvetica Neue</vt:lpstr>
      <vt:lpstr>微软雅黑</vt:lpstr>
      <vt:lpstr>汉仪旗黑</vt:lpstr>
      <vt:lpstr>宋体</vt:lpstr>
      <vt:lpstr>Arial Unicode MS</vt:lpstr>
      <vt:lpstr>Calibri Light</vt:lpstr>
      <vt:lpstr>汉仪书宋二KW</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Ciara Buckley</dc:creator>
  <cp:lastModifiedBy>微信用户</cp:lastModifiedBy>
  <cp:revision>73</cp:revision>
  <cp:lastPrinted>2024-04-17T13:28:48Z</cp:lastPrinted>
  <dcterms:created xsi:type="dcterms:W3CDTF">2024-04-17T13:28:48Z</dcterms:created>
  <dcterms:modified xsi:type="dcterms:W3CDTF">2024-04-17T13:28:48Z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0x010100BE916C04D2438A488746224A64E33BBE</vt:lpwstr>
  </property>
  <property fmtid="{D5CDD505-2E9C-101B-9397-08002B2CF9AE}" pid="3" name="ICV">
    <vt:lpwstr>AE82651CDF370F2587CE1F664CF2F655</vt:lpwstr>
  </property>
  <property fmtid="{D5CDD505-2E9C-101B-9397-08002B2CF9AE}" pid="4" name="KSOProductBuildVer">
    <vt:lpwstr>1033-4.6.0.7435</vt:lpwstr>
  </property>
</Properties>
</file>