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3" r:id="rId10"/>
    <p:sldId id="274" r:id="rId11"/>
    <p:sldId id="275" r:id="rId12"/>
    <p:sldId id="276" r:id="rId13"/>
    <p:sldId id="277" r:id="rId14"/>
    <p:sldId id="278" r:id="rId15"/>
    <p:sldId id="266" r:id="rId16"/>
    <p:sldId id="283" r:id="rId17"/>
    <p:sldId id="267" r:id="rId18"/>
    <p:sldId id="284" r:id="rId19"/>
    <p:sldId id="280" r:id="rId20"/>
    <p:sldId id="279" r:id="rId21"/>
    <p:sldId id="281" r:id="rId22"/>
    <p:sldId id="282" r:id="rId23"/>
    <p:sldId id="272" r:id="rId24"/>
    <p:sldId id="268" r:id="rId25"/>
  </p:sldIdLst>
  <p:sldSz cx="9144000" cy="6858000" type="screen4x3"/>
  <p:notesSz cx="9144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6" autoAdjust="0"/>
    <p:restoredTop sz="94667" autoAdjust="0"/>
  </p:normalViewPr>
  <p:slideViewPr>
    <p:cSldViewPr>
      <p:cViewPr varScale="1">
        <p:scale>
          <a:sx n="70" d="100"/>
          <a:sy n="70" d="100"/>
        </p:scale>
        <p:origin x="-141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2040" y="-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uk-UA"/>
  <c:roundedCorners val="0"/>
  <mc:AlternateContent xmlns:mc="http://schemas.openxmlformats.org/markup-compatibility/2006">
    <mc:Choice xmlns:c14="http://schemas.microsoft.com/office/drawing/2007/8/2/chart" Requires="c14">
      <c14:style val="119"/>
    </mc:Choice>
    <mc:Fallback>
      <c:style val="19"/>
    </mc:Fallback>
  </mc:AlternateContent>
  <c:chart>
    <c:autoTitleDeleted val="1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7.0833333333333415E-2"/>
          <c:y val="0"/>
          <c:w val="0.92916666666666659"/>
          <c:h val="0.98749999999999971"/>
        </c:manualLayout>
      </c:layout>
      <c:pie3D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dPt>
            <c:idx val="1"/>
            <c:bubble3D val="0"/>
            <c:spPr>
              <a:solidFill>
                <a:schemeClr val="accent3"/>
              </a:solidFill>
              <a:ln w="25400" cap="flat" cmpd="sng" algn="ctr">
                <a:solidFill>
                  <a:schemeClr val="accent3">
                    <a:shade val="50000"/>
                  </a:schemeClr>
                </a:solidFill>
                <a:prstDash val="solid"/>
              </a:ln>
              <a:effectLst/>
            </c:spPr>
          </c:dPt>
          <c:dLbls>
            <c:dLbl>
              <c:idx val="2"/>
              <c:delete val="1"/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/>
                      <a:t>
</a:t>
                    </a:r>
                    <a:endParaRPr lang="en-US" dirty="0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</c:dLbl>
            <c:showLegendKey val="0"/>
            <c:showVal val="0"/>
            <c:showCatName val="1"/>
            <c:showSerName val="0"/>
            <c:showPercent val="1"/>
            <c:showBubbleSize val="0"/>
            <c:showLeaderLines val="0"/>
          </c:dLbls>
          <c:cat>
            <c:strRef>
              <c:f>Лист1!$A$2:$A$5</c:f>
              <c:strCache>
                <c:ptCount val="2"/>
                <c:pt idx="0">
                  <c:v>Так, багато</c:v>
                </c:pt>
                <c:pt idx="1">
                  <c:v>Ні, мало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49</c:v>
                </c:pt>
                <c:pt idx="1">
                  <c:v>7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0"/>
        </c:dLbls>
      </c:pie3DChart>
    </c:plotArea>
    <c:plotVisOnly val="1"/>
    <c:dispBlanksAs val="zero"/>
    <c:showDLblsOverMax val="0"/>
  </c:chart>
  <c:txPr>
    <a:bodyPr/>
    <a:lstStyle/>
    <a:p>
      <a:pPr>
        <a:defRPr sz="1800"/>
      </a:pPr>
      <a:endParaRPr lang="uk-UA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uk-U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Lbls>
            <c:dLbl>
              <c:idx val="2"/>
              <c:delete val="1"/>
            </c:dLbl>
            <c:dLbl>
              <c:idx val="3"/>
              <c:delete val="1"/>
            </c:dLbl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Лист1!$A$2:$A$5</c:f>
              <c:strCache>
                <c:ptCount val="2"/>
                <c:pt idx="0">
                  <c:v>Так</c:v>
                </c:pt>
                <c:pt idx="1">
                  <c:v>Ні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55</c:v>
                </c:pt>
                <c:pt idx="1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</c:plotArea>
    <c:legend>
      <c:legendPos val="r"/>
      <c:layout>
        <c:manualLayout>
          <c:xMode val="edge"/>
          <c:yMode val="edge"/>
          <c:x val="0.9132291970448142"/>
          <c:y val="0.39385363954588254"/>
          <c:w val="7.7511543695926902E-2"/>
          <c:h val="0.15439012647695091"/>
        </c:manualLayout>
      </c:layout>
      <c:overlay val="0"/>
    </c:legend>
    <c:plotVisOnly val="1"/>
    <c:dispBlanksAs val="zero"/>
    <c:showDLblsOverMax val="0"/>
  </c:chart>
  <c:txPr>
    <a:bodyPr/>
    <a:lstStyle/>
    <a:p>
      <a:pPr>
        <a:defRPr sz="1800"/>
      </a:pPr>
      <a:endParaRPr lang="uk-UA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uk-U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Хотів би бачити</c:v>
                </c:pt>
              </c:strCache>
            </c:strRef>
          </c:tx>
          <c:invertIfNegative val="0"/>
          <c:cat>
            <c:strRef>
              <c:f>Лист1!$A$2:$A$6</c:f>
              <c:strCache>
                <c:ptCount val="5"/>
                <c:pt idx="0">
                  <c:v>Cтаровинні книги</c:v>
                </c:pt>
                <c:pt idx="1">
                  <c:v>Довідкова літ-ра</c:v>
                </c:pt>
                <c:pt idx="2">
                  <c:v>Книги сучасних письменників</c:v>
                </c:pt>
                <c:pt idx="3">
                  <c:v>Макети верстатів, старовинних речей</c:v>
                </c:pt>
                <c:pt idx="4">
                  <c:v>Фільми про історію книги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45</c:v>
                </c:pt>
                <c:pt idx="1">
                  <c:v>35</c:v>
                </c:pt>
                <c:pt idx="2">
                  <c:v>45</c:v>
                </c:pt>
                <c:pt idx="3">
                  <c:v>15</c:v>
                </c:pt>
                <c:pt idx="4">
                  <c:v>10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Це непотрібні речі</c:v>
                </c:pt>
              </c:strCache>
            </c:strRef>
          </c:tx>
          <c:invertIfNegative val="0"/>
          <c:cat>
            <c:strRef>
              <c:f>Лист1!$A$2:$A$6</c:f>
              <c:strCache>
                <c:ptCount val="5"/>
                <c:pt idx="0">
                  <c:v>Cтаровинні книги</c:v>
                </c:pt>
                <c:pt idx="1">
                  <c:v>Довідкова літ-ра</c:v>
                </c:pt>
                <c:pt idx="2">
                  <c:v>Книги сучасних письменників</c:v>
                </c:pt>
                <c:pt idx="3">
                  <c:v>Макети верстатів, старовинних речей</c:v>
                </c:pt>
                <c:pt idx="4">
                  <c:v>Фільми про історію книги</c:v>
                </c:pt>
              </c:strCache>
            </c:strRef>
          </c:cat>
          <c:val>
            <c:numRef>
              <c:f>Лист1!$C$2:$C$6</c:f>
              <c:numCache>
                <c:formatCode>General</c:formatCode>
                <c:ptCount val="5"/>
                <c:pt idx="0">
                  <c:v>2</c:v>
                </c:pt>
                <c:pt idx="1">
                  <c:v>15</c:v>
                </c:pt>
                <c:pt idx="2">
                  <c:v>0</c:v>
                </c:pt>
                <c:pt idx="3">
                  <c:v>20</c:v>
                </c:pt>
                <c:pt idx="4">
                  <c:v>10</c:v>
                </c:pt>
              </c:numCache>
            </c:numRef>
          </c:val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Не визначився</c:v>
                </c:pt>
              </c:strCache>
            </c:strRef>
          </c:tx>
          <c:invertIfNegative val="0"/>
          <c:cat>
            <c:strRef>
              <c:f>Лист1!$A$2:$A$6</c:f>
              <c:strCache>
                <c:ptCount val="5"/>
                <c:pt idx="0">
                  <c:v>Cтаровинні книги</c:v>
                </c:pt>
                <c:pt idx="1">
                  <c:v>Довідкова літ-ра</c:v>
                </c:pt>
                <c:pt idx="2">
                  <c:v>Книги сучасних письменників</c:v>
                </c:pt>
                <c:pt idx="3">
                  <c:v>Макети верстатів, старовинних речей</c:v>
                </c:pt>
                <c:pt idx="4">
                  <c:v>Фільми про історію книги</c:v>
                </c:pt>
              </c:strCache>
            </c:strRef>
          </c:cat>
          <c:val>
            <c:numRef>
              <c:f>Лист1!$D$2:$D$6</c:f>
              <c:numCache>
                <c:formatCode>General</c:formatCode>
                <c:ptCount val="5"/>
                <c:pt idx="0">
                  <c:v>10</c:v>
                </c:pt>
                <c:pt idx="1">
                  <c:v>7</c:v>
                </c:pt>
                <c:pt idx="2">
                  <c:v>12</c:v>
                </c:pt>
                <c:pt idx="3">
                  <c:v>22</c:v>
                </c:pt>
                <c:pt idx="4">
                  <c:v>37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4989952"/>
        <c:axId val="34991488"/>
      </c:barChart>
      <c:catAx>
        <c:axId val="34989952"/>
        <c:scaling>
          <c:orientation val="minMax"/>
        </c:scaling>
        <c:delete val="0"/>
        <c:axPos val="l"/>
        <c:majorTickMark val="out"/>
        <c:minorTickMark val="none"/>
        <c:tickLblPos val="nextTo"/>
        <c:crossAx val="34991488"/>
        <c:crosses val="autoZero"/>
        <c:auto val="1"/>
        <c:lblAlgn val="ctr"/>
        <c:lblOffset val="100"/>
        <c:noMultiLvlLbl val="0"/>
      </c:catAx>
      <c:valAx>
        <c:axId val="34991488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3498995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uk-UA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uk-U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dLbls>
            <c:dLbl>
              <c:idx val="2"/>
              <c:delete val="1"/>
            </c:dLbl>
            <c:dLbl>
              <c:idx val="3"/>
              <c:delete val="1"/>
            </c:dLbl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Лист1!$A$2:$A$5</c:f>
              <c:strCache>
                <c:ptCount val="2"/>
                <c:pt idx="0">
                  <c:v>Так, вирішить</c:v>
                </c:pt>
                <c:pt idx="1">
                  <c:v>Ні, не вирішить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33</c:v>
                </c:pt>
                <c:pt idx="1">
                  <c:v>30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Столбец2</c:v>
                </c:pt>
              </c:strCache>
            </c:strRef>
          </c:tx>
          <c:dLbls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Лист1!$A$2:$A$5</c:f>
              <c:strCache>
                <c:ptCount val="2"/>
                <c:pt idx="0">
                  <c:v>Так, вирішить</c:v>
                </c:pt>
                <c:pt idx="1">
                  <c:v>Ні, не вирішить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</c:numCache>
            </c:numRef>
          </c:val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Столбец3</c:v>
                </c:pt>
              </c:strCache>
            </c:strRef>
          </c:tx>
          <c:dLbls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Лист1!$A$2:$A$5</c:f>
              <c:strCache>
                <c:ptCount val="2"/>
                <c:pt idx="0">
                  <c:v>Так, вирішить</c:v>
                </c:pt>
                <c:pt idx="1">
                  <c:v>Ні, не вирішить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zero"/>
    <c:showDLblsOverMax val="0"/>
  </c:chart>
  <c:txPr>
    <a:bodyPr/>
    <a:lstStyle/>
    <a:p>
      <a:pPr>
        <a:defRPr sz="1800"/>
      </a:pPr>
      <a:endParaRPr lang="uk-UA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uk-U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dLbls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Лист1!$A$2:$A$4</c:f>
              <c:strCache>
                <c:ptCount val="3"/>
                <c:pt idx="0">
                  <c:v>Так</c:v>
                </c:pt>
                <c:pt idx="1">
                  <c:v>Ні</c:v>
                </c:pt>
                <c:pt idx="2">
                  <c:v>Не визначився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50</c:v>
                </c:pt>
                <c:pt idx="1">
                  <c:v>1</c:v>
                </c:pt>
                <c:pt idx="2">
                  <c:v>6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zero"/>
    <c:showDLblsOverMax val="0"/>
  </c:chart>
  <c:txPr>
    <a:bodyPr/>
    <a:lstStyle/>
    <a:p>
      <a:pPr>
        <a:defRPr sz="1800"/>
      </a:pPr>
      <a:endParaRPr lang="uk-UA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4F368D-4861-440A-AFE3-D4A2789917D0}" type="datetimeFigureOut">
              <a:rPr lang="uk-UA" smtClean="0"/>
              <a:t>11.10.2013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C029DF-138D-4B72-B6F8-12EA5B44408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3944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029DF-138D-4B72-B6F8-12EA5B444081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914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11.10.2013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1874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11.10.2013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030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11.10.2013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838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11.10.2013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7124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11.10.2013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012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11.10.2013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9838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11.10.2013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5855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11.10.2013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5011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11.10.2013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8551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11.10.2013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6406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11.10.2013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459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11.10.2013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1148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200"/>
            </a:gs>
            <a:gs pos="45000">
              <a:srgbClr val="FF7A00"/>
            </a:gs>
            <a:gs pos="70000">
              <a:srgbClr val="FF0300"/>
            </a:gs>
            <a:gs pos="100000">
              <a:srgbClr val="4D080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88640"/>
            <a:ext cx="7772400" cy="2376264"/>
          </a:xfrm>
        </p:spPr>
        <p:txBody>
          <a:bodyPr>
            <a:noAutofit/>
          </a:bodyPr>
          <a:lstStyle/>
          <a:p>
            <a:r>
              <a:rPr lang="uk-UA" sz="3600" dirty="0" smtClean="0">
                <a:solidFill>
                  <a:srgbClr val="FF0000"/>
                </a:solidFill>
              </a:rPr>
              <a:t/>
            </a:r>
            <a:br>
              <a:rPr lang="uk-UA" sz="3600" dirty="0" smtClean="0">
                <a:solidFill>
                  <a:srgbClr val="FF0000"/>
                </a:solidFill>
              </a:rPr>
            </a:br>
            <a:r>
              <a:rPr lang="en-US" sz="3600" dirty="0" smtClean="0">
                <a:solidFill>
                  <a:srgbClr val="002060"/>
                </a:solidFill>
              </a:rPr>
              <a:t>C</a:t>
            </a:r>
            <a:r>
              <a:rPr lang="ru-RU" sz="3600" dirty="0" smtClean="0">
                <a:solidFill>
                  <a:srgbClr val="002060"/>
                </a:solidFill>
              </a:rPr>
              <a:t>ТВОРЕННЯ МУЗЕЮ КНИГИ В НАВЧАЛЬНО-ОСВ</a:t>
            </a:r>
            <a:r>
              <a:rPr lang="uk-UA" sz="3600" dirty="0" smtClean="0">
                <a:solidFill>
                  <a:srgbClr val="002060"/>
                </a:solidFill>
              </a:rPr>
              <a:t>І</a:t>
            </a:r>
            <a:r>
              <a:rPr lang="ru-RU" sz="3600" dirty="0" smtClean="0">
                <a:solidFill>
                  <a:srgbClr val="002060"/>
                </a:solidFill>
              </a:rPr>
              <a:t>ТНЬОМУ ЗАКЛАДІ</a:t>
            </a:r>
            <a:endParaRPr lang="ru-RU" sz="3600" dirty="0">
              <a:solidFill>
                <a:srgbClr val="00206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860032" y="4797152"/>
            <a:ext cx="4096544" cy="1752600"/>
          </a:xfrm>
        </p:spPr>
        <p:txBody>
          <a:bodyPr>
            <a:noAutofit/>
          </a:bodyPr>
          <a:lstStyle/>
          <a:p>
            <a:r>
              <a:rPr lang="uk-UA" sz="18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Творчий бібліотечний проект </a:t>
            </a:r>
          </a:p>
          <a:p>
            <a:r>
              <a:rPr lang="uk-UA" sz="18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Бачинської Н.Б</a:t>
            </a:r>
          </a:p>
          <a:p>
            <a:r>
              <a:rPr lang="uk-UA" sz="18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З</a:t>
            </a:r>
            <a:r>
              <a:rPr lang="uk-UA" sz="18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аклад «НВК:ЗШ І-ІІІ ступенів-гімназія № 6 </a:t>
            </a:r>
          </a:p>
          <a:p>
            <a:r>
              <a:rPr lang="uk-UA" sz="18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Вінницької міської ради»</a:t>
            </a:r>
          </a:p>
        </p:txBody>
      </p:sp>
      <p:pic>
        <p:nvPicPr>
          <p:cNvPr id="5" name="Рисунок 4" descr="images.jpg"/>
          <p:cNvPicPr>
            <a:picLocks noChangeAspect="1"/>
          </p:cNvPicPr>
          <p:nvPr/>
        </p:nvPicPr>
        <p:blipFill>
          <a:blip r:embed="rId2" cstate="print">
            <a:lum bright="-30000" contrast="30000"/>
          </a:blip>
          <a:stretch>
            <a:fillRect/>
          </a:stretch>
        </p:blipFill>
        <p:spPr>
          <a:xfrm>
            <a:off x="395536" y="2924944"/>
            <a:ext cx="4454210" cy="336655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9752079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Чи багато читають книг учні?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75656" y="2060848"/>
            <a:ext cx="5040560" cy="4680520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Обробка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данних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анкетування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Диаграмма 3"/>
          <p:cNvGraphicFramePr/>
          <p:nvPr>
            <p:extLst>
              <p:ext uri="{D42A27DB-BD31-4B8C-83A1-F6EECF244321}">
                <p14:modId xmlns:p14="http://schemas.microsoft.com/office/powerpoint/2010/main" val="1212071859"/>
              </p:ext>
            </p:extLst>
          </p:nvPr>
        </p:nvGraphicFramePr>
        <p:xfrm>
          <a:off x="1331640" y="1484784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6569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Чи потрібен школі музей книги?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831808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3134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Що ви хотіли бачити в музеї книги?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897564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9079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229600" cy="1143000"/>
          </a:xfrm>
        </p:spPr>
        <p:txBody>
          <a:bodyPr>
            <a:noAutofit/>
          </a:bodyPr>
          <a:lstStyle/>
          <a:p>
            <a:r>
              <a:rPr lang="uk-UA" sz="3200" dirty="0" smtClean="0"/>
              <a:t>Чи вирішить створення музею книги проблему небажання сучасних дітей читати?</a:t>
            </a:r>
            <a:endParaRPr lang="ru-RU" sz="3200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755962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8805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Ви будете відвідувати музей книги?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098267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5462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Завідуюча бібліотекою</a:t>
            </a:r>
            <a:endParaRPr lang="ru-RU" dirty="0"/>
          </a:p>
        </p:txBody>
      </p:sp>
      <p:pic>
        <p:nvPicPr>
          <p:cNvPr id="6" name="Содержимое 5" descr="IMG_500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27584" y="1340768"/>
            <a:ext cx="7560840" cy="5040560"/>
          </a:xfrm>
        </p:spPr>
      </p:pic>
    </p:spTree>
    <p:extLst>
      <p:ext uri="{BB962C8B-B14F-4D97-AF65-F5344CB8AC3E}">
        <p14:creationId xmlns:p14="http://schemas.microsoft.com/office/powerpoint/2010/main" val="2577710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Бібліотечний актив</a:t>
            </a:r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pic>
        <p:nvPicPr>
          <p:cNvPr id="4" name="Содержимое 3" descr="PICT100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 rot="5400000">
            <a:off x="-507" y="728699"/>
            <a:ext cx="3744414" cy="280831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Рисунок 4" descr="PICT099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5640118" y="632690"/>
            <a:ext cx="3552395" cy="266429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6" name="Рисунок 5" descr="PICT0978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15816" y="3429000"/>
            <a:ext cx="3803915" cy="285293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508354602"/>
      </p:ext>
    </p:extLst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Учні-учасники активу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514350" indent="-514350">
              <a:buAutoNum type="arabicPeriod"/>
            </a:pPr>
            <a:r>
              <a:rPr lang="uk-UA" sz="2800" dirty="0" err="1" smtClean="0"/>
              <a:t>Ремарчук</a:t>
            </a:r>
            <a:r>
              <a:rPr lang="uk-UA" sz="2800" dirty="0" smtClean="0"/>
              <a:t> Аліна</a:t>
            </a:r>
          </a:p>
          <a:p>
            <a:pPr marL="514350" indent="-514350">
              <a:buAutoNum type="arabicPeriod"/>
            </a:pPr>
            <a:r>
              <a:rPr lang="uk-UA" sz="2800" dirty="0" err="1" smtClean="0"/>
              <a:t>Федоришина</a:t>
            </a:r>
            <a:r>
              <a:rPr lang="uk-UA" sz="2800" dirty="0" smtClean="0"/>
              <a:t> Яна</a:t>
            </a:r>
          </a:p>
          <a:p>
            <a:pPr marL="514350" indent="-514350">
              <a:buAutoNum type="arabicPeriod"/>
            </a:pPr>
            <a:r>
              <a:rPr lang="uk-UA" sz="2800" dirty="0" err="1" smtClean="0"/>
              <a:t>Гонзель</a:t>
            </a:r>
            <a:r>
              <a:rPr lang="uk-UA" sz="2800" dirty="0" smtClean="0"/>
              <a:t> Анастасія</a:t>
            </a:r>
          </a:p>
          <a:p>
            <a:pPr marL="514350" indent="-514350">
              <a:buAutoNum type="arabicPeriod"/>
            </a:pPr>
            <a:r>
              <a:rPr lang="uk-UA" sz="2800" dirty="0" err="1" smtClean="0"/>
              <a:t>Сміхульська</a:t>
            </a:r>
            <a:r>
              <a:rPr lang="uk-UA" sz="2800" dirty="0" smtClean="0"/>
              <a:t> Юлія</a:t>
            </a:r>
          </a:p>
          <a:p>
            <a:pPr marL="514350" indent="-514350">
              <a:buAutoNum type="arabicPeriod"/>
            </a:pPr>
            <a:r>
              <a:rPr lang="uk-UA" sz="2800" dirty="0" smtClean="0"/>
              <a:t>Дзюба Катерина</a:t>
            </a:r>
          </a:p>
          <a:p>
            <a:pPr marL="514350" indent="-514350">
              <a:buAutoNum type="arabicPeriod"/>
            </a:pPr>
            <a:r>
              <a:rPr lang="uk-UA" sz="2800" dirty="0" err="1" smtClean="0"/>
              <a:t>Данчина</a:t>
            </a:r>
            <a:r>
              <a:rPr lang="uk-UA" sz="2800" dirty="0" smtClean="0"/>
              <a:t> Анастасія</a:t>
            </a:r>
          </a:p>
          <a:p>
            <a:pPr marL="514350" indent="-514350">
              <a:buAutoNum type="arabicPeriod"/>
            </a:pPr>
            <a:r>
              <a:rPr lang="uk-UA" sz="2800" dirty="0" smtClean="0"/>
              <a:t>Поліщук Вероніка</a:t>
            </a:r>
          </a:p>
          <a:p>
            <a:pPr marL="514350" indent="-514350">
              <a:buAutoNum type="arabicPeriod"/>
            </a:pPr>
            <a:endParaRPr lang="uk-UA" sz="2800" dirty="0" smtClean="0"/>
          </a:p>
          <a:p>
            <a:pPr marL="514350" indent="-514350">
              <a:buAutoNum type="arabicPeriod"/>
            </a:pPr>
            <a:r>
              <a:rPr lang="uk-UA" sz="2800" dirty="0" err="1" smtClean="0"/>
              <a:t>Жупанова</a:t>
            </a:r>
            <a:r>
              <a:rPr lang="uk-UA" sz="2800" dirty="0" smtClean="0"/>
              <a:t> Діана</a:t>
            </a:r>
          </a:p>
          <a:p>
            <a:pPr marL="514350" indent="-514350">
              <a:buAutoNum type="arabicPeriod"/>
            </a:pPr>
            <a:r>
              <a:rPr lang="uk-UA" sz="2800" dirty="0" smtClean="0"/>
              <a:t>Павлова Валерія</a:t>
            </a:r>
          </a:p>
          <a:p>
            <a:pPr marL="514350" indent="-514350">
              <a:buAutoNum type="arabicPeriod"/>
            </a:pPr>
            <a:r>
              <a:rPr lang="uk-UA" sz="2800" dirty="0" err="1" smtClean="0"/>
              <a:t>Веселовський</a:t>
            </a:r>
            <a:r>
              <a:rPr lang="uk-UA" sz="2800" dirty="0" smtClean="0"/>
              <a:t> Богдан</a:t>
            </a:r>
          </a:p>
          <a:p>
            <a:pPr marL="514350" indent="-514350">
              <a:buAutoNum type="arabicPeriod"/>
            </a:pPr>
            <a:r>
              <a:rPr lang="uk-UA" sz="2800" dirty="0" err="1" smtClean="0"/>
              <a:t>Чуриков</a:t>
            </a:r>
            <a:r>
              <a:rPr lang="uk-UA" sz="2800" dirty="0" smtClean="0"/>
              <a:t> Павло</a:t>
            </a:r>
          </a:p>
          <a:p>
            <a:pPr marL="514350" indent="-514350">
              <a:buAutoNum type="arabicPeriod"/>
            </a:pPr>
            <a:r>
              <a:rPr lang="uk-UA" sz="2800" dirty="0" smtClean="0"/>
              <a:t>Бондаренко Максим</a:t>
            </a:r>
          </a:p>
          <a:p>
            <a:pPr marL="514350" indent="-514350">
              <a:buAutoNum type="arabicPeriod"/>
            </a:pPr>
            <a:r>
              <a:rPr lang="uk-UA" sz="2800" dirty="0" err="1" smtClean="0"/>
              <a:t>Шахно</a:t>
            </a:r>
            <a:r>
              <a:rPr lang="uk-UA" sz="2800" dirty="0" smtClean="0"/>
              <a:t> Олександр</a:t>
            </a:r>
          </a:p>
          <a:p>
            <a:pPr marL="514350" indent="-514350">
              <a:buAutoNum type="arabicPeriod"/>
            </a:pPr>
            <a:r>
              <a:rPr lang="uk-UA" sz="2800" dirty="0" smtClean="0"/>
              <a:t>Кузьменко Дмитро</a:t>
            </a:r>
          </a:p>
          <a:p>
            <a:pPr marL="514350" indent="-514350">
              <a:buNone/>
            </a:pP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Ми проводимо анкетування…</a:t>
            </a:r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9108504" cy="6741368"/>
          </a:xfrm>
        </p:spPr>
        <p:txBody>
          <a:bodyPr/>
          <a:lstStyle/>
          <a:p>
            <a:pPr marL="0" indent="0">
              <a:buNone/>
            </a:pPr>
            <a:endParaRPr lang="uk-UA" dirty="0" smtClean="0"/>
          </a:p>
          <a:p>
            <a:pPr marL="0" indent="0">
              <a:buNone/>
            </a:pPr>
            <a:r>
              <a:rPr lang="uk-UA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Проблема: </a:t>
            </a:r>
          </a:p>
          <a:p>
            <a:pPr marL="0" indent="0">
              <a:buNone/>
            </a:pP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В наш час однією з актуальних проблем, на мою думку, є відсутність бажання в дитини читати звичайну друковану книгу, а дізнаватися історію її створення та розвиток книгодрукування у світі тим паче. </a:t>
            </a:r>
          </a:p>
          <a:p>
            <a:pPr marL="0" indent="0">
              <a:buNone/>
            </a:pP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Потік інформації діти отримують з Інтернету і не вся інформація є пізнавальною та навчальною. Вони все більш захоплюються віртуальним простором і забувають про існування тієї книги, яку знали ми — «книга знань»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Ц</a:t>
            </a:r>
            <a:r>
              <a:rPr lang="uk-UA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іль</a:t>
            </a:r>
            <a:r>
              <a:rPr lang="uk-UA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Залучення школярів до читання навчальної літератури та пізнання історії книг, виховання толерантного, грамотного читача шляхом створення цікавого музею книги, що не залишить байдужим нікого: від малого до старого.</a:t>
            </a:r>
          </a:p>
          <a:p>
            <a:pPr marL="0" indent="0">
              <a:buNone/>
            </a:pPr>
            <a:r>
              <a:rPr lang="uk-UA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Задачі проекту:</a:t>
            </a:r>
          </a:p>
          <a:p>
            <a:pPr marL="457200" indent="-457200">
              <a:buAutoNum type="arabicPeriod"/>
            </a:pP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Знаходження можливостей для створення сучасного музею книги в школі</a:t>
            </a:r>
          </a:p>
          <a:p>
            <a:pPr marL="457200" indent="-457200">
              <a:buAutoNum type="arabicPeriod"/>
            </a:pP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Залучення більшої кількості читачів шляхом активізації інтересу до музею як до нового виду пізнання інформації в звичній дня них бібліотеці</a:t>
            </a:r>
          </a:p>
          <a:p>
            <a:pPr marL="457200" indent="-457200">
              <a:buAutoNum type="arabicPeriod"/>
            </a:pP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Виховання молодого покоління, збагачення їхнього «багажу знань» про розвиток книгодрукарства</a:t>
            </a:r>
          </a:p>
          <a:p>
            <a:pPr marL="0" indent="0">
              <a:buNone/>
            </a:pPr>
            <a:endParaRPr lang="uk-UA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uk-UA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612282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Содержимое 6" descr="PICT0980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 rot="5400000">
            <a:off x="-80198" y="865034"/>
            <a:ext cx="4911907" cy="4104456"/>
          </a:xfrm>
        </p:spPr>
      </p:pic>
      <p:pic>
        <p:nvPicPr>
          <p:cNvPr id="8" name="Содержимое 7" descr="PICT0990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572000" y="692696"/>
            <a:ext cx="4320480" cy="3888432"/>
          </a:xfrm>
        </p:spPr>
      </p:pic>
      <p:sp>
        <p:nvSpPr>
          <p:cNvPr id="9" name="TextBox 8"/>
          <p:cNvSpPr txBox="1"/>
          <p:nvPr/>
        </p:nvSpPr>
        <p:spPr>
          <a:xfrm>
            <a:off x="467544" y="5589240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              </a:t>
            </a:r>
            <a:r>
              <a:rPr lang="uk-UA" dirty="0" err="1" smtClean="0"/>
              <a:t>Сімакова</a:t>
            </a:r>
            <a:r>
              <a:rPr lang="uk-UA" dirty="0" smtClean="0"/>
              <a:t> А.П                                                                     </a:t>
            </a:r>
            <a:r>
              <a:rPr lang="uk-UA" dirty="0" err="1" smtClean="0"/>
              <a:t>Самаруха</a:t>
            </a:r>
            <a:r>
              <a:rPr lang="uk-UA" dirty="0" smtClean="0"/>
              <a:t> О.В</a:t>
            </a:r>
          </a:p>
          <a:p>
            <a:endParaRPr lang="uk-UA" dirty="0" smtClean="0"/>
          </a:p>
          <a:p>
            <a:pPr algn="ctr"/>
            <a:r>
              <a:rPr lang="uk-UA" dirty="0" smtClean="0"/>
              <a:t>вчителі </a:t>
            </a:r>
            <a:r>
              <a:rPr lang="uk-UA" dirty="0" smtClean="0"/>
              <a:t>української мови та літератури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67544" y="5589240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              </a:t>
            </a:r>
            <a:r>
              <a:rPr lang="uk-UA" dirty="0" err="1" smtClean="0"/>
              <a:t>Важова</a:t>
            </a:r>
            <a:r>
              <a:rPr lang="uk-UA" dirty="0" smtClean="0"/>
              <a:t> О.Й.                                                                    Коновал А.</a:t>
            </a:r>
          </a:p>
          <a:p>
            <a:endParaRPr lang="uk-UA" dirty="0" smtClean="0"/>
          </a:p>
          <a:p>
            <a:pPr algn="ctr"/>
            <a:r>
              <a:rPr lang="uk-UA" dirty="0" smtClean="0"/>
              <a:t>вчителі </a:t>
            </a:r>
            <a:r>
              <a:rPr lang="uk-UA" dirty="0" smtClean="0"/>
              <a:t>початкової школи</a:t>
            </a:r>
          </a:p>
          <a:p>
            <a:endParaRPr lang="ru-RU" dirty="0"/>
          </a:p>
        </p:txBody>
      </p:sp>
      <p:pic>
        <p:nvPicPr>
          <p:cNvPr id="11" name="Содержимое 10" descr="PICT1005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348706"/>
            <a:ext cx="4038600" cy="3028950"/>
          </a:xfrm>
        </p:spPr>
      </p:pic>
      <p:pic>
        <p:nvPicPr>
          <p:cNvPr id="12" name="Содержимое 11" descr="PICT0997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 rot="5400000">
            <a:off x="4643239" y="1701577"/>
            <a:ext cx="4038600" cy="30289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67544" y="5589240"/>
            <a:ext cx="8208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uk-UA" dirty="0" smtClean="0"/>
          </a:p>
          <a:p>
            <a:pPr algn="ctr"/>
            <a:r>
              <a:rPr lang="uk-UA" dirty="0" smtClean="0"/>
              <a:t>Учні нашої школи (8 та 11-ті класи)</a:t>
            </a:r>
          </a:p>
          <a:p>
            <a:endParaRPr lang="ru-RU" dirty="0"/>
          </a:p>
        </p:txBody>
      </p:sp>
      <p:pic>
        <p:nvPicPr>
          <p:cNvPr id="11" name="Содержимое 10" descr="PICT0984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348706"/>
            <a:ext cx="4038600" cy="3028950"/>
          </a:xfrm>
        </p:spPr>
      </p:pic>
      <p:pic>
        <p:nvPicPr>
          <p:cNvPr id="12" name="Содержимое 11" descr="PICT0986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 rot="5400000">
            <a:off x="4715247" y="2061617"/>
            <a:ext cx="4038600" cy="30289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Бібліотечні виставки</a:t>
            </a:r>
            <a:endParaRPr lang="ru-RU" dirty="0"/>
          </a:p>
        </p:txBody>
      </p:sp>
      <p:pic>
        <p:nvPicPr>
          <p:cNvPr id="4" name="Содержимое 3" descr="DSC07556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1700808"/>
            <a:ext cx="4800533" cy="36004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5" name="Рисунок 4" descr="DSC0755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55976" y="2996952"/>
            <a:ext cx="4608512" cy="345638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198949724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pPr marL="0" indent="0" algn="ctr">
              <a:buNone/>
            </a:pPr>
            <a:r>
              <a:rPr lang="uk-UA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ДЯКУЮ ЗА УВАГУ! ДО НОВИХ ЗУСТРІЧЕЙ!</a:t>
            </a:r>
          </a:p>
          <a:p>
            <a:pPr marL="0" indent="0" algn="ctr">
              <a:buNone/>
            </a:pPr>
            <a:endParaRPr lang="ru-RU" b="1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051317"/>
            <a:ext cx="5184577" cy="351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48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16632"/>
            <a:ext cx="9073008" cy="6624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4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Цільова аудиторія:</a:t>
            </a:r>
          </a:p>
          <a:p>
            <a:pPr marL="0" indent="0" algn="ctr">
              <a:buNone/>
            </a:pP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учн</a:t>
            </a:r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і 1-11-х класів та їх батьки</a:t>
            </a:r>
            <a:r>
              <a:rPr lang="uk-UA" sz="2800" dirty="0">
                <a:latin typeface="Times New Roman" pitchFamily="18" charset="0"/>
                <a:cs typeface="Times New Roman" pitchFamily="18" charset="0"/>
              </a:rPr>
              <a:t>;</a:t>
            </a:r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 вчителі</a:t>
            </a:r>
          </a:p>
          <a:p>
            <a:pPr marL="0" indent="0">
              <a:buNone/>
            </a:pPr>
            <a:r>
              <a:rPr lang="uk-UA" sz="4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Партнери проекту: </a:t>
            </a:r>
          </a:p>
          <a:p>
            <a:pPr marL="0" indent="0">
              <a:buNone/>
            </a:pPr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директор школи </a:t>
            </a:r>
            <a:r>
              <a:rPr lang="uk-UA" sz="2800" dirty="0" err="1" smtClean="0">
                <a:latin typeface="Times New Roman" pitchFamily="18" charset="0"/>
                <a:cs typeface="Times New Roman" pitchFamily="18" charset="0"/>
              </a:rPr>
              <a:t>Тітова</a:t>
            </a:r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 Н.А.</a:t>
            </a:r>
          </a:p>
          <a:p>
            <a:pPr marL="0" indent="0">
              <a:buNone/>
            </a:pPr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класні керівники 1-11-х класів</a:t>
            </a:r>
          </a:p>
          <a:p>
            <a:pPr marL="0" indent="0">
              <a:buNone/>
            </a:pPr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батьки учнів</a:t>
            </a:r>
          </a:p>
          <a:p>
            <a:pPr marL="0" indent="0">
              <a:buNone/>
            </a:pPr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вчителі, соціальні педагоги</a:t>
            </a:r>
          </a:p>
          <a:p>
            <a:pPr marL="0" indent="0">
              <a:buNone/>
            </a:pPr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Вінницька обласна бібліотека ім. Тімірязєва </a:t>
            </a:r>
          </a:p>
          <a:p>
            <a:pPr marL="0" indent="0">
              <a:buNone/>
            </a:pPr>
            <a:r>
              <a:rPr lang="uk-UA" sz="4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Термін виконання:</a:t>
            </a:r>
          </a:p>
          <a:p>
            <a:pPr marL="0" indent="0">
              <a:buNone/>
            </a:pP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Вересень 2012 року—травень 2013 року</a:t>
            </a:r>
          </a:p>
          <a:p>
            <a:pPr marL="0" indent="0">
              <a:buNone/>
            </a:pPr>
            <a:endParaRPr lang="uk-UA" sz="2800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Рисунок 5" descr="DSC0096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20072" y="1484784"/>
            <a:ext cx="3168352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087568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16632"/>
            <a:ext cx="8784976" cy="65527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4000" dirty="0" smtClean="0">
                <a:latin typeface="Times New Roman" pitchFamily="18" charset="0"/>
                <a:cs typeface="Times New Roman" pitchFamily="18" charset="0"/>
              </a:rPr>
              <a:t>Механізми реалізації проекту</a:t>
            </a:r>
          </a:p>
          <a:p>
            <a:pPr marL="0" indent="0" algn="ctr">
              <a:buNone/>
            </a:pP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121466"/>
              </p:ext>
            </p:extLst>
          </p:nvPr>
        </p:nvGraphicFramePr>
        <p:xfrm>
          <a:off x="1547664" y="1340768"/>
          <a:ext cx="6096000" cy="854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uk-UA" dirty="0" smtClean="0"/>
                        <a:t>1. Анкетування</a:t>
                      </a:r>
                      <a:r>
                        <a:rPr lang="uk-UA" baseline="0" dirty="0" smtClean="0"/>
                        <a:t> серед школярів, вчителів, батьків про необхідність створення музею книги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Вересень-жовтень</a:t>
                      </a:r>
                      <a:r>
                        <a:rPr lang="uk-UA" baseline="0" dirty="0" smtClean="0"/>
                        <a:t> 2012 року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Бібліотекар,</a:t>
                      </a:r>
                      <a:r>
                        <a:rPr lang="uk-UA" baseline="0" dirty="0" smtClean="0"/>
                        <a:t> класні керівники, соціальний педагог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 smtClean="0"/>
                        <a:t>2.</a:t>
                      </a:r>
                      <a:r>
                        <a:rPr lang="uk-UA" baseline="0" dirty="0" smtClean="0"/>
                        <a:t> Поширення інформації про музей та залучення спонсорів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Жовтень 2012 року-січень</a:t>
                      </a:r>
                      <a:r>
                        <a:rPr lang="uk-UA" baseline="0" dirty="0" smtClean="0"/>
                        <a:t> 2013 року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Завідуюча</a:t>
                      </a:r>
                      <a:r>
                        <a:rPr lang="uk-UA" baseline="0" dirty="0" smtClean="0"/>
                        <a:t> бібліотекою, батьки учнів, директор школи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 smtClean="0"/>
                        <a:t>3. Оформлення виставки</a:t>
                      </a:r>
                      <a:r>
                        <a:rPr lang="uk-UA" baseline="0" dirty="0" smtClean="0"/>
                        <a:t> на тему «Необхідність створення музею книги»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Грудень</a:t>
                      </a:r>
                      <a:r>
                        <a:rPr lang="uk-UA" baseline="0" dirty="0" smtClean="0"/>
                        <a:t> 2012 року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Бібліотечний актив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 smtClean="0"/>
                        <a:t>4. Екскурсія</a:t>
                      </a:r>
                      <a:r>
                        <a:rPr lang="uk-UA" baseline="0" dirty="0" smtClean="0"/>
                        <a:t> учнів 9-11 класів до ВОУНБ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Листопад-грудень 2012 року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ВОУНБ, завідуюча</a:t>
                      </a:r>
                      <a:r>
                        <a:rPr lang="uk-UA" baseline="0" dirty="0" smtClean="0"/>
                        <a:t> бібліотекою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4070023"/>
      </p:ext>
    </p:extLst>
  </p:cSld>
  <p:clrMapOvr>
    <a:masterClrMapping/>
  </p:clrMapOvr>
  <p:transition spd="slow">
    <p:whee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9434864"/>
              </p:ext>
            </p:extLst>
          </p:nvPr>
        </p:nvGraphicFramePr>
        <p:xfrm>
          <a:off x="457200" y="115888"/>
          <a:ext cx="8229600" cy="549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uk-UA" dirty="0" smtClean="0"/>
                        <a:t>5. Класні</a:t>
                      </a:r>
                      <a:r>
                        <a:rPr lang="uk-UA" baseline="0" dirty="0" smtClean="0"/>
                        <a:t> години на тему «Активізація та розвинення бажання до читання.»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Січень 2013</a:t>
                      </a:r>
                      <a:r>
                        <a:rPr lang="uk-UA" baseline="0" dirty="0" smtClean="0"/>
                        <a:t> року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Класні керівники,</a:t>
                      </a:r>
                      <a:r>
                        <a:rPr lang="uk-UA" baseline="0" dirty="0" smtClean="0"/>
                        <a:t> бібліотекар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 smtClean="0"/>
                        <a:t>6. Залучення</a:t>
                      </a:r>
                      <a:r>
                        <a:rPr lang="uk-UA" baseline="0" dirty="0" smtClean="0"/>
                        <a:t> учнів до відбору книг у музей. Акція «Старовинна книга — в добрі руки»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Січень-березень</a:t>
                      </a:r>
                      <a:r>
                        <a:rPr lang="uk-UA" baseline="0" dirty="0" smtClean="0"/>
                        <a:t> 2013 року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Класні керівники,</a:t>
                      </a:r>
                      <a:r>
                        <a:rPr lang="uk-UA" baseline="0" dirty="0" smtClean="0"/>
                        <a:t> батьки, вчителі, бібліотекарі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 smtClean="0"/>
                        <a:t>7. Оформлення вигляду</a:t>
                      </a:r>
                      <a:r>
                        <a:rPr lang="uk-UA" baseline="0" dirty="0" smtClean="0"/>
                        <a:t> майбутнього музею, створення усіх необхідних документів на музей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Березень-квітень</a:t>
                      </a:r>
                      <a:r>
                        <a:rPr lang="uk-UA" baseline="0" dirty="0" smtClean="0"/>
                        <a:t> 2013 року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Шкільний дизайнер, завідуюча</a:t>
                      </a:r>
                      <a:r>
                        <a:rPr lang="uk-UA" baseline="0" dirty="0" smtClean="0"/>
                        <a:t> бібліотекою, директор школи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 smtClean="0"/>
                        <a:t>8. Розробка реклами музею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Квітень</a:t>
                      </a:r>
                      <a:r>
                        <a:rPr lang="uk-UA" baseline="0" dirty="0" smtClean="0"/>
                        <a:t> 2013 року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Учні, батьки, класні керівники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 smtClean="0"/>
                        <a:t>9.</a:t>
                      </a:r>
                      <a:r>
                        <a:rPr lang="uk-UA" baseline="0" dirty="0" smtClean="0"/>
                        <a:t> Відкриття музею. Підведення підсумків проекту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Травень</a:t>
                      </a:r>
                      <a:r>
                        <a:rPr lang="uk-UA" baseline="0" dirty="0" smtClean="0"/>
                        <a:t> 2013 року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Шкільна громада, міська влада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9552" y="5733256"/>
            <a:ext cx="78488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100" dirty="0" smtClean="0"/>
              <a:t>Наведені вище терміни та механізми є умовними, адже втілення проекту в життя потребує матеріальних та трудових ресурсів. 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3894184953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6632"/>
            <a:ext cx="8435280" cy="6408712"/>
          </a:xfrm>
        </p:spPr>
        <p:txBody>
          <a:bodyPr/>
          <a:lstStyle/>
          <a:p>
            <a:pPr marL="0" indent="0" algn="ctr">
              <a:buNone/>
            </a:pPr>
            <a:r>
              <a:rPr lang="uk-UA" dirty="0" smtClean="0"/>
              <a:t>Очікувані результати проекту:</a:t>
            </a:r>
            <a:endParaRPr lang="uk-UA" sz="2800" dirty="0" smtClean="0"/>
          </a:p>
          <a:p>
            <a:pPr marL="514350" indent="-514350">
              <a:buAutoNum type="arabicPeriod"/>
            </a:pPr>
            <a:r>
              <a:rPr lang="uk-UA" dirty="0" smtClean="0"/>
              <a:t>Підвищення інтересу учнів до читання</a:t>
            </a:r>
          </a:p>
          <a:p>
            <a:pPr marL="514350" indent="-514350">
              <a:buAutoNum type="arabicPeriod"/>
            </a:pPr>
            <a:r>
              <a:rPr lang="uk-UA" dirty="0" smtClean="0"/>
              <a:t>Пізнання нової інформації про історію книги як невід</a:t>
            </a:r>
            <a:r>
              <a:rPr lang="en-US" dirty="0" smtClean="0"/>
              <a:t>’</a:t>
            </a:r>
            <a:r>
              <a:rPr lang="uk-UA" dirty="0" smtClean="0"/>
              <a:t>ємної частини нашого життя</a:t>
            </a:r>
          </a:p>
          <a:p>
            <a:pPr marL="514350" indent="-514350">
              <a:buAutoNum type="arabicPeriod"/>
            </a:pPr>
            <a:r>
              <a:rPr lang="uk-UA" dirty="0" smtClean="0"/>
              <a:t>Виховання любові до прекрасного, толерантності, гуманності у юнаків та дівчат старшого віку</a:t>
            </a:r>
          </a:p>
          <a:p>
            <a:pPr marL="0" indent="0">
              <a:buNone/>
            </a:pPr>
            <a:endParaRPr lang="uk-UA" dirty="0" smtClean="0"/>
          </a:p>
        </p:txBody>
      </p:sp>
      <p:pic>
        <p:nvPicPr>
          <p:cNvPr id="4" name="Рисунок 3" descr="SAM_213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4005064"/>
            <a:ext cx="3264363" cy="244827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0" name="Рисунок 9" descr="den_kniga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60032" y="3356992"/>
            <a:ext cx="4091947" cy="306896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324919122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Кошторис проекту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9270973"/>
              </p:ext>
            </p:extLst>
          </p:nvPr>
        </p:nvGraphicFramePr>
        <p:xfrm>
          <a:off x="457200" y="1600200"/>
          <a:ext cx="8229600" cy="313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uk-UA" dirty="0" err="1" smtClean="0"/>
                        <a:t>Бумага</a:t>
                      </a:r>
                      <a:r>
                        <a:rPr lang="uk-UA" dirty="0" smtClean="0"/>
                        <a:t> для друку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50</a:t>
                      </a:r>
                      <a:r>
                        <a:rPr lang="uk-UA" baseline="0" dirty="0" smtClean="0"/>
                        <a:t> </a:t>
                      </a:r>
                      <a:r>
                        <a:rPr lang="uk-UA" baseline="0" dirty="0" err="1" smtClean="0"/>
                        <a:t>грн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 err="1" smtClean="0"/>
                        <a:t>Тонер</a:t>
                      </a:r>
                      <a:r>
                        <a:rPr lang="uk-UA" dirty="0" smtClean="0"/>
                        <a:t> для принтера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100 </a:t>
                      </a:r>
                      <a:r>
                        <a:rPr lang="uk-UA" dirty="0" err="1" smtClean="0"/>
                        <a:t>грн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 smtClean="0"/>
                        <a:t>Стенди та </a:t>
                      </a:r>
                      <a:r>
                        <a:rPr lang="uk-UA" dirty="0" err="1" smtClean="0"/>
                        <a:t>шкафчики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1500 </a:t>
                      </a:r>
                      <a:r>
                        <a:rPr lang="uk-UA" dirty="0" err="1" smtClean="0"/>
                        <a:t>грн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 smtClean="0"/>
                        <a:t>Книги з історії книгодрукарства,</a:t>
                      </a:r>
                      <a:r>
                        <a:rPr lang="uk-UA" baseline="0" dirty="0" smtClean="0"/>
                        <a:t> Вінниччини та України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300 </a:t>
                      </a:r>
                      <a:r>
                        <a:rPr lang="uk-UA" dirty="0" err="1" smtClean="0"/>
                        <a:t>грн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 smtClean="0"/>
                        <a:t>Фільми про давні книги України</a:t>
                      </a:r>
                      <a:r>
                        <a:rPr lang="uk-UA" baseline="0" dirty="0" smtClean="0"/>
                        <a:t> та світу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100 грн.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 smtClean="0"/>
                        <a:t>Спонсорська допомога (старовинні книги)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dirty="0" smtClean="0"/>
                        <a:t>Надає:</a:t>
                      </a:r>
                      <a:r>
                        <a:rPr lang="uk-UA" baseline="0" dirty="0" smtClean="0"/>
                        <a:t> </a:t>
                      </a:r>
                      <a:r>
                        <a:rPr lang="uk-UA" dirty="0" smtClean="0"/>
                        <a:t>батьки</a:t>
                      </a:r>
                      <a:r>
                        <a:rPr lang="uk-UA" baseline="0" dirty="0" smtClean="0"/>
                        <a:t>,учні, вчителі та </a:t>
                      </a:r>
                      <a:r>
                        <a:rPr lang="uk-UA" dirty="0" smtClean="0"/>
                        <a:t>ВОУНБ</a:t>
                      </a:r>
                      <a:r>
                        <a:rPr lang="uk-UA" baseline="0" dirty="0" smtClean="0"/>
                        <a:t> ім. </a:t>
                      </a:r>
                      <a:r>
                        <a:rPr lang="uk-UA" baseline="0" dirty="0" err="1" smtClean="0"/>
                        <a:t>Тімірязеєва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 smtClean="0"/>
                        <a:t>Всього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2100 </a:t>
                      </a:r>
                      <a:r>
                        <a:rPr lang="uk-UA" dirty="0" err="1" smtClean="0"/>
                        <a:t>грн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535343"/>
      </p:ext>
    </p:extLst>
  </p:cSld>
  <p:clrMapOvr>
    <a:masterClrMapping/>
  </p:clrMapOvr>
  <p:transition spd="slow">
    <p:split orient="vert" dir="in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err="1" smtClean="0"/>
              <a:t>Пам</a:t>
            </a:r>
            <a:r>
              <a:rPr lang="en-US" dirty="0" smtClean="0"/>
              <a:t>’</a:t>
            </a:r>
            <a:r>
              <a:rPr lang="ru-RU" dirty="0" err="1" smtClean="0"/>
              <a:t>ятка</a:t>
            </a:r>
            <a:r>
              <a:rPr lang="ru-RU" dirty="0" smtClean="0"/>
              <a:t> </a:t>
            </a:r>
            <a:r>
              <a:rPr lang="ru-RU" dirty="0" err="1" smtClean="0"/>
              <a:t>учн</a:t>
            </a:r>
            <a:r>
              <a:rPr lang="uk-UA" dirty="0" smtClean="0"/>
              <a:t>ям про правила в музеї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1. </a:t>
            </a:r>
            <a:r>
              <a:rPr lang="ru-RU" dirty="0"/>
              <a:t>Не </a:t>
            </a:r>
            <a:r>
              <a:rPr lang="ru-RU" dirty="0" err="1"/>
              <a:t>приносьте</a:t>
            </a:r>
            <a:r>
              <a:rPr lang="ru-RU" dirty="0"/>
              <a:t> та не </a:t>
            </a:r>
            <a:r>
              <a:rPr lang="ru-RU" dirty="0" err="1"/>
              <a:t>вживайте</a:t>
            </a:r>
            <a:r>
              <a:rPr lang="ru-RU" dirty="0"/>
              <a:t> в </a:t>
            </a:r>
            <a:r>
              <a:rPr lang="ru-RU" dirty="0" err="1"/>
              <a:t>музеї</a:t>
            </a:r>
            <a:r>
              <a:rPr lang="ru-RU" dirty="0"/>
              <a:t> </a:t>
            </a:r>
            <a:r>
              <a:rPr lang="ru-RU" dirty="0" err="1"/>
              <a:t>їжу</a:t>
            </a:r>
            <a:r>
              <a:rPr lang="ru-RU" dirty="0"/>
              <a:t>, </a:t>
            </a:r>
            <a:r>
              <a:rPr lang="ru-RU" dirty="0" err="1"/>
              <a:t>напої</a:t>
            </a:r>
            <a:r>
              <a:rPr lang="ru-RU" dirty="0"/>
              <a:t>.</a:t>
            </a:r>
          </a:p>
          <a:p>
            <a:r>
              <a:rPr lang="ru-RU" dirty="0" smtClean="0"/>
              <a:t>2. </a:t>
            </a:r>
            <a:r>
              <a:rPr lang="ru-RU" dirty="0" err="1"/>
              <a:t>Вимкніть</a:t>
            </a:r>
            <a:r>
              <a:rPr lang="ru-RU" dirty="0"/>
              <a:t> в </a:t>
            </a:r>
            <a:r>
              <a:rPr lang="ru-RU" dirty="0" err="1"/>
              <a:t>музеї</a:t>
            </a:r>
            <a:r>
              <a:rPr lang="ru-RU" dirty="0"/>
              <a:t> </a:t>
            </a:r>
            <a:r>
              <a:rPr lang="ru-RU" dirty="0" err="1"/>
              <a:t>мобільний</a:t>
            </a:r>
            <a:r>
              <a:rPr lang="ru-RU" dirty="0"/>
              <a:t> телефон.</a:t>
            </a:r>
          </a:p>
          <a:p>
            <a:r>
              <a:rPr lang="ru-RU" dirty="0" smtClean="0"/>
              <a:t>3. </a:t>
            </a:r>
            <a:r>
              <a:rPr lang="ru-RU" dirty="0"/>
              <a:t>Не торкайтесь </a:t>
            </a:r>
            <a:r>
              <a:rPr lang="ru-RU" dirty="0" err="1"/>
              <a:t>експонатів</a:t>
            </a:r>
            <a:r>
              <a:rPr lang="ru-RU" dirty="0"/>
              <a:t> та </a:t>
            </a:r>
            <a:r>
              <a:rPr lang="ru-RU" dirty="0" err="1"/>
              <a:t>вітрин</a:t>
            </a:r>
            <a:r>
              <a:rPr lang="ru-RU" dirty="0"/>
              <a:t>, не </a:t>
            </a:r>
            <a:r>
              <a:rPr lang="ru-RU" dirty="0" err="1"/>
              <a:t>наближайтесь</a:t>
            </a:r>
            <a:r>
              <a:rPr lang="ru-RU" dirty="0"/>
              <a:t> до них </a:t>
            </a:r>
            <a:r>
              <a:rPr lang="ru-RU" dirty="0" err="1"/>
              <a:t>ближче</a:t>
            </a:r>
            <a:r>
              <a:rPr lang="ru-RU" dirty="0"/>
              <a:t> </a:t>
            </a:r>
            <a:r>
              <a:rPr lang="ru-RU" dirty="0" err="1"/>
              <a:t>ніж</a:t>
            </a:r>
            <a:r>
              <a:rPr lang="ru-RU" dirty="0"/>
              <a:t> на 25 см.</a:t>
            </a:r>
          </a:p>
          <a:p>
            <a:r>
              <a:rPr lang="ru-RU" dirty="0" smtClean="0"/>
              <a:t>4. </a:t>
            </a:r>
            <a:r>
              <a:rPr lang="ru-RU" dirty="0"/>
              <a:t>Не </a:t>
            </a:r>
            <a:r>
              <a:rPr lang="ru-RU" dirty="0" err="1"/>
              <a:t>спирайтесь</a:t>
            </a:r>
            <a:r>
              <a:rPr lang="ru-RU" dirty="0"/>
              <a:t> на </a:t>
            </a:r>
            <a:r>
              <a:rPr lang="ru-RU" dirty="0" err="1"/>
              <a:t>стіни</a:t>
            </a:r>
            <a:r>
              <a:rPr lang="ru-RU" dirty="0"/>
              <a:t>.</a:t>
            </a:r>
          </a:p>
          <a:p>
            <a:r>
              <a:rPr lang="ru-RU" dirty="0" smtClean="0"/>
              <a:t>5. </a:t>
            </a:r>
            <a:r>
              <a:rPr lang="ru-RU" dirty="0"/>
              <a:t>Не </a:t>
            </a:r>
            <a:r>
              <a:rPr lang="ru-RU" dirty="0" err="1"/>
              <a:t>розмовляйте</a:t>
            </a:r>
            <a:r>
              <a:rPr lang="ru-RU" dirty="0"/>
              <a:t> </a:t>
            </a:r>
            <a:r>
              <a:rPr lang="ru-RU" dirty="0" err="1"/>
              <a:t>голосно</a:t>
            </a:r>
            <a:r>
              <a:rPr lang="ru-RU" dirty="0"/>
              <a:t>, </a:t>
            </a:r>
            <a:r>
              <a:rPr lang="ru-RU" dirty="0" err="1"/>
              <a:t>враховуйте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поруч</a:t>
            </a:r>
            <a:r>
              <a:rPr lang="ru-RU" dirty="0"/>
              <a:t> з вами </a:t>
            </a:r>
            <a:r>
              <a:rPr lang="ru-RU" dirty="0" err="1"/>
              <a:t>інші</a:t>
            </a:r>
            <a:r>
              <a:rPr lang="ru-RU" dirty="0"/>
              <a:t> </a:t>
            </a:r>
            <a:r>
              <a:rPr lang="ru-RU" dirty="0" err="1"/>
              <a:t>відвідувачі</a:t>
            </a:r>
            <a:r>
              <a:rPr lang="ru-RU" dirty="0"/>
              <a:t>.</a:t>
            </a:r>
          </a:p>
          <a:p>
            <a:r>
              <a:rPr lang="ru-RU" dirty="0" smtClean="0"/>
              <a:t>6. </a:t>
            </a:r>
            <a:r>
              <a:rPr lang="ru-RU" dirty="0" err="1"/>
              <a:t>Ходіть</a:t>
            </a:r>
            <a:r>
              <a:rPr lang="ru-RU" dirty="0"/>
              <a:t> </a:t>
            </a:r>
            <a:r>
              <a:rPr lang="ru-RU" dirty="0" err="1"/>
              <a:t>повільно</a:t>
            </a:r>
            <a:r>
              <a:rPr lang="ru-RU" dirty="0"/>
              <a:t>, не </a:t>
            </a:r>
            <a:r>
              <a:rPr lang="ru-RU" dirty="0" err="1"/>
              <a:t>поспішайте</a:t>
            </a:r>
            <a:r>
              <a:rPr lang="ru-RU" dirty="0"/>
              <a:t>.</a:t>
            </a:r>
          </a:p>
          <a:p>
            <a:r>
              <a:rPr lang="ru-RU" dirty="0" smtClean="0"/>
              <a:t>7. </a:t>
            </a:r>
            <a:r>
              <a:rPr lang="ru-RU" dirty="0" err="1"/>
              <a:t>Дотримуйтесь</a:t>
            </a:r>
            <a:r>
              <a:rPr lang="ru-RU" dirty="0"/>
              <a:t> </a:t>
            </a:r>
            <a:r>
              <a:rPr lang="ru-RU" dirty="0" err="1"/>
              <a:t>інструкцій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дав вам </a:t>
            </a:r>
            <a:r>
              <a:rPr lang="ru-RU" dirty="0" err="1"/>
              <a:t>екскурсовод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0480160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4900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Обробка</a:t>
            </a:r>
            <a:r>
              <a:rPr lang="ru-RU" sz="49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900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данних</a:t>
            </a:r>
            <a:r>
              <a:rPr lang="ru-RU" sz="49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900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анкетування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dirty="0">
                <a:latin typeface="Times New Roman" pitchFamily="18" charset="0"/>
                <a:cs typeface="Times New Roman" pitchFamily="18" charset="0"/>
              </a:rPr>
            </a:br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610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151</TotalTime>
  <Words>720</Words>
  <Application>Microsoft Office PowerPoint</Application>
  <PresentationFormat>Экран (4:3)</PresentationFormat>
  <Paragraphs>122</Paragraphs>
  <Slides>24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Тема Office</vt:lpstr>
      <vt:lpstr> CТВОРЕННЯ МУЗЕЮ КНИГИ В НАВЧАЛЬНО-ОСВІТНЬОМУ ЗАКЛАДІ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Кошторис проекту</vt:lpstr>
      <vt:lpstr>Пам’ятка учням про правила в музеї</vt:lpstr>
      <vt:lpstr>Обробка данних анкетування </vt:lpstr>
      <vt:lpstr>Чи багато читають книг учні?</vt:lpstr>
      <vt:lpstr>Чи потрібен школі музей книги?</vt:lpstr>
      <vt:lpstr>Що ви хотіли бачити в музеї книги?</vt:lpstr>
      <vt:lpstr>Чи вирішить створення музею книги проблему небажання сучасних дітей читати?</vt:lpstr>
      <vt:lpstr>Ви будете відвідувати музей книги?</vt:lpstr>
      <vt:lpstr>Завідуюча бібліотекою</vt:lpstr>
      <vt:lpstr>Бібліотечний актив</vt:lpstr>
      <vt:lpstr>Презентация PowerPoint</vt:lpstr>
      <vt:lpstr>Учні-учасники активу</vt:lpstr>
      <vt:lpstr>Ми проводимо анкетування…</vt:lpstr>
      <vt:lpstr>Презентация PowerPoint</vt:lpstr>
      <vt:lpstr>Презентация PowerPoint</vt:lpstr>
      <vt:lpstr>Презентация PowerPoint</vt:lpstr>
      <vt:lpstr>Бібліотечні виставки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CТВОРЕННЯ МУЗЕЮ КНИГИ В НАВЧАЛЬНО-ОСВІТНЬОМУ ЗАКЛАДІ</dc:title>
  <cp:lastModifiedBy>111</cp:lastModifiedBy>
  <cp:revision>17</cp:revision>
  <cp:lastPrinted>2013-10-11T11:49:26Z</cp:lastPrinted>
  <dcterms:modified xsi:type="dcterms:W3CDTF">2013-10-11T11:50:54Z</dcterms:modified>
</cp:coreProperties>
</file>