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2"/>
  </p:notes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4" r:id="rId9"/>
    <p:sldId id="280" r:id="rId10"/>
    <p:sldId id="277" r:id="rId11"/>
    <p:sldId id="271" r:id="rId12"/>
    <p:sldId id="260" r:id="rId13"/>
    <p:sldId id="261" r:id="rId14"/>
    <p:sldId id="262" r:id="rId15"/>
    <p:sldId id="263" r:id="rId16"/>
    <p:sldId id="264" r:id="rId17"/>
    <p:sldId id="258" r:id="rId18"/>
    <p:sldId id="273" r:id="rId19"/>
    <p:sldId id="265" r:id="rId20"/>
    <p:sldId id="266" r:id="rId21"/>
    <p:sldId id="272" r:id="rId22"/>
    <p:sldId id="276" r:id="rId23"/>
    <p:sldId id="279" r:id="rId24"/>
    <p:sldId id="281" r:id="rId25"/>
    <p:sldId id="285" r:id="rId26"/>
    <p:sldId id="282" r:id="rId27"/>
    <p:sldId id="283" r:id="rId28"/>
    <p:sldId id="284" r:id="rId29"/>
    <p:sldId id="278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84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5D78-7E9F-4591-95FF-C623AC246DA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4FC3-5E5E-498C-8D53-C39C6FDE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8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Turing test 1950 – imitation game – movie, Turing Award</a:t>
            </a:r>
          </a:p>
          <a:p>
            <a:r>
              <a:rPr lang="en-IN" dirty="0" err="1"/>
              <a:t>Chatgpt</a:t>
            </a:r>
            <a:r>
              <a:rPr lang="en-IN" dirty="0"/>
              <a:t> not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This Just to Guess the Next Word?</a:t>
            </a:r>
          </a:p>
          <a:p>
            <a:r>
              <a:rPr lang="en-US" dirty="0"/>
              <a:t>Input: "The cat sat on the [MASK]."</a:t>
            </a:r>
          </a:p>
          <a:p>
            <a:r>
              <a:rPr lang="en-US" dirty="0"/>
              <a:t>Target: "ma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8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am going to office on weekdays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7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8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8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magnitude of a </a:t>
            </a:r>
            <a:r>
              <a:rPr lang="en-US" b="1" dirty="0"/>
              <a:t>dot product</a:t>
            </a:r>
            <a:r>
              <a:rPr lang="en-US" dirty="0"/>
              <a:t> between two vectors </a:t>
            </a:r>
            <a:r>
              <a:rPr lang="en-US" b="1" dirty="0"/>
              <a:t>increases with the number of dimensions</a:t>
            </a:r>
            <a:r>
              <a:rPr lang="en-US" dirty="0"/>
              <a:t>, </a:t>
            </a:r>
            <a:r>
              <a:rPr lang="en-US" i="1" dirty="0"/>
              <a:t>assuming the values are not shrinking correspondingly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Softmax</a:t>
            </a:r>
            <a:r>
              <a:rPr lang="en-US" dirty="0"/>
              <a:t> is a function that takes a bunch of numbers and turns them into probabilities.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</a:t>
            </a:r>
            <a:r>
              <a:rPr lang="en-US" b="1" dirty="0"/>
              <a:t>make the model's parameters more learnable and stable</a:t>
            </a:r>
            <a:r>
              <a:rPr lang="en-US" dirty="0"/>
              <a:t>, by </a:t>
            </a:r>
            <a:r>
              <a:rPr lang="en-US" b="1" dirty="0"/>
              <a:t>preventing the </a:t>
            </a:r>
            <a:r>
              <a:rPr lang="en-US" b="1" dirty="0" err="1"/>
              <a:t>softmax</a:t>
            </a:r>
            <a:r>
              <a:rPr lang="en-US" b="1" dirty="0"/>
              <a:t> from being dominated</a:t>
            </a:r>
            <a:r>
              <a:rPr lang="en-US" dirty="0"/>
              <a:t> by large dot product values as dimensionality increases.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2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attention mechanism </a:t>
            </a:r>
            <a:r>
              <a:rPr lang="en-US" b="1" dirty="0"/>
              <a:t>decides how much each word matters</a:t>
            </a:r>
            <a:r>
              <a:rPr lang="en-US" dirty="0"/>
              <a:t> for the current word being processed.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weights</a:t>
            </a:r>
            <a:r>
              <a:rPr lang="en-US" dirty="0"/>
              <a:t> come from the </a:t>
            </a:r>
            <a:r>
              <a:rPr lang="en-US" b="1" dirty="0"/>
              <a:t>attention scores</a:t>
            </a:r>
            <a:r>
              <a:rPr lang="en-US" dirty="0"/>
              <a:t> → converted to </a:t>
            </a:r>
            <a:r>
              <a:rPr lang="en-US" b="1" dirty="0"/>
              <a:t>probabilities</a:t>
            </a:r>
            <a:r>
              <a:rPr lang="en-US" dirty="0"/>
              <a:t> using </a:t>
            </a:r>
            <a:r>
              <a:rPr lang="en-US" b="1" dirty="0" err="1"/>
              <a:t>softmax</a:t>
            </a:r>
            <a:r>
              <a:rPr lang="en-US" dirty="0"/>
              <a:t> → and then used to </a:t>
            </a:r>
            <a:r>
              <a:rPr lang="en-US" b="1" dirty="0"/>
              <a:t>blend the Value vectors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Input embedding for 'apple'</a:t>
            </a:r>
          </a:p>
          <a:p>
            <a:r>
              <a:rPr lang="en-IN" dirty="0"/>
              <a:t>→ Compute attention scores with all tokens</a:t>
            </a:r>
          </a:p>
          <a:p>
            <a:r>
              <a:rPr lang="en-IN" dirty="0"/>
              <a:t>→ </a:t>
            </a:r>
            <a:r>
              <a:rPr lang="en-IN" dirty="0" err="1"/>
              <a:t>Softmax</a:t>
            </a:r>
            <a:r>
              <a:rPr lang="en-IN" dirty="0"/>
              <a:t> → attention weights [0.38, 0.11, 0.45, 0.06]</a:t>
            </a:r>
          </a:p>
          <a:p>
            <a:r>
              <a:rPr lang="en-IN" dirty="0"/>
              <a:t>→ Weighted sum of value vectors:</a:t>
            </a:r>
          </a:p>
          <a:p>
            <a:r>
              <a:rPr lang="en-IN" dirty="0"/>
              <a:t>   0.38·V_I + 0.11·V_love + 0.45·V_apple + 0.06·V_juice</a:t>
            </a:r>
          </a:p>
          <a:p>
            <a:r>
              <a:rPr lang="en-IN" dirty="0"/>
              <a:t>→ Contextual embedding for 'apple'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attention mechanism </a:t>
            </a:r>
            <a:r>
              <a:rPr lang="en-US" b="1" dirty="0"/>
              <a:t>decides how much each word matters</a:t>
            </a:r>
            <a:r>
              <a:rPr lang="en-US" dirty="0"/>
              <a:t> for the current word being processed.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weights</a:t>
            </a:r>
            <a:r>
              <a:rPr lang="en-US" dirty="0"/>
              <a:t> come from the </a:t>
            </a:r>
            <a:r>
              <a:rPr lang="en-US" b="1" dirty="0"/>
              <a:t>attention scores</a:t>
            </a:r>
            <a:r>
              <a:rPr lang="en-US" dirty="0"/>
              <a:t> → converted to </a:t>
            </a:r>
            <a:r>
              <a:rPr lang="en-US" b="1" dirty="0"/>
              <a:t>probabilities</a:t>
            </a:r>
            <a:r>
              <a:rPr lang="en-US" dirty="0"/>
              <a:t> using </a:t>
            </a:r>
            <a:r>
              <a:rPr lang="en-US" b="1" dirty="0" err="1"/>
              <a:t>softmax</a:t>
            </a:r>
            <a:r>
              <a:rPr lang="en-US" dirty="0"/>
              <a:t> → and then used to </a:t>
            </a:r>
            <a:r>
              <a:rPr lang="en-US" b="1" dirty="0"/>
              <a:t>blend the Value vectors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dirty="0"/>
              <a:t>Input embedding matrix (n × </a:t>
            </a:r>
            <a:r>
              <a:rPr lang="en-IN" dirty="0" err="1"/>
              <a:t>d_model</a:t>
            </a:r>
            <a:r>
              <a:rPr lang="en-IN" dirty="0"/>
              <a:t>)</a:t>
            </a:r>
          </a:p>
          <a:p>
            <a:r>
              <a:rPr lang="en-IN" dirty="0"/>
              <a:t>→ Linear projections → Q, K, V</a:t>
            </a:r>
          </a:p>
          <a:p>
            <a:r>
              <a:rPr lang="en-IN" dirty="0"/>
              <a:t>→ Compute Q·Kᵀ / √d</a:t>
            </a:r>
          </a:p>
          <a:p>
            <a:r>
              <a:rPr lang="en-IN" dirty="0"/>
              <a:t>→ </a:t>
            </a:r>
            <a:r>
              <a:rPr lang="en-IN" dirty="0" err="1"/>
              <a:t>Softmax</a:t>
            </a:r>
            <a:r>
              <a:rPr lang="en-IN" dirty="0"/>
              <a:t> → attention matrix (n × n)</a:t>
            </a:r>
          </a:p>
          <a:p>
            <a:r>
              <a:rPr lang="en-IN" dirty="0"/>
              <a:t>→ Multiply attention matrix @ V</a:t>
            </a:r>
          </a:p>
          <a:p>
            <a:r>
              <a:rPr lang="en-IN" dirty="0"/>
              <a:t>→ Output: contextual embeddings for all tokens (n × 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9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pPr>
              <a:buNone/>
            </a:pPr>
            <a:r>
              <a:rPr lang="en-US" dirty="0"/>
              <a:t>Each head </a:t>
            </a:r>
            <a:r>
              <a:rPr lang="en-US" b="1" dirty="0"/>
              <a:t>specializes</a:t>
            </a:r>
            <a:r>
              <a:rPr lang="en-US" dirty="0"/>
              <a:t> — learns to focus on </a:t>
            </a:r>
            <a:r>
              <a:rPr lang="en-US" b="1" dirty="0"/>
              <a:t>different linguistic features</a:t>
            </a:r>
            <a:endParaRPr lang="en-US" dirty="0"/>
          </a:p>
          <a:p>
            <a:pPr>
              <a:buNone/>
            </a:pPr>
            <a:r>
              <a:rPr lang="en-US" dirty="0"/>
              <a:t>Get the nuanced meaning and perspectives of a language like tone, sentiments, links between the sub contexts, of  general intent etc.</a:t>
            </a:r>
          </a:p>
          <a:p>
            <a:pPr>
              <a:buNone/>
            </a:pPr>
            <a:r>
              <a:rPr lang="en-US" b="1" dirty="0"/>
              <a:t>Multi-head attention can capture sub-contexts, hierarchical structure, and directional dependencies</a:t>
            </a:r>
            <a:r>
              <a:rPr lang="en-US" dirty="0"/>
              <a:t> in a sentence — </a:t>
            </a:r>
            <a:r>
              <a:rPr lang="en-US" i="1" dirty="0"/>
              <a:t>all at once.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Input Embedding</a:t>
            </a:r>
          </a:p>
          <a:p>
            <a:r>
              <a:rPr lang="en-IN" dirty="0"/>
              <a:t>→ Projected to Q/K/V for each head</a:t>
            </a:r>
          </a:p>
          <a:p>
            <a:r>
              <a:rPr lang="en-IN" dirty="0"/>
              <a:t>→ Each head: self-attention → vector output</a:t>
            </a:r>
          </a:p>
          <a:p>
            <a:r>
              <a:rPr lang="en-IN" dirty="0"/>
              <a:t>→ Concatenate all head outputs</a:t>
            </a:r>
          </a:p>
          <a:p>
            <a:r>
              <a:rPr lang="en-IN" dirty="0"/>
              <a:t>→ Final linear projection</a:t>
            </a:r>
          </a:p>
          <a:p>
            <a:r>
              <a:rPr lang="en-IN" dirty="0"/>
              <a:t>→ Output: rich, contextual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0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input is always </a:t>
            </a:r>
            <a:r>
              <a:rPr lang="en-US" b="1" dirty="0"/>
              <a:t>carried forward</a:t>
            </a:r>
            <a:r>
              <a:rPr lang="en-US" dirty="0"/>
              <a:t>, even if the transformation is imperfect.</a:t>
            </a:r>
          </a:p>
          <a:p>
            <a:r>
              <a:rPr lang="en-US" dirty="0"/>
              <a:t>Residual connection helps preserve the signal</a:t>
            </a:r>
          </a:p>
          <a:p>
            <a:r>
              <a:rPr lang="en-US" dirty="0"/>
              <a:t>This leads to </a:t>
            </a:r>
            <a:r>
              <a:rPr lang="en-US" b="1" dirty="0"/>
              <a:t>more stable representations</a:t>
            </a:r>
            <a:r>
              <a:rPr lang="en-US" dirty="0"/>
              <a:t>, especially in deep networks like Transformers.</a:t>
            </a:r>
          </a:p>
          <a:p>
            <a:endParaRPr lang="en-US" dirty="0"/>
          </a:p>
          <a:p>
            <a:r>
              <a:rPr lang="en-US" b="1" dirty="0" err="1"/>
              <a:t>LayerNorm</a:t>
            </a:r>
            <a:r>
              <a:rPr lang="en-US" b="1" dirty="0"/>
              <a:t> helps make the optimization contour rounder and smoother</a:t>
            </a:r>
            <a:r>
              <a:rPr lang="en-US" dirty="0"/>
              <a:t>, which in turn makes </a:t>
            </a:r>
            <a:r>
              <a:rPr lang="en-US" b="1" dirty="0"/>
              <a:t>gradient descent more stable and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4FC3-5E5E-498C-8D53-C39C6FDE969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0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8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5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6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9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0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98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C70D-FE95-4911-9F70-BB417272612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320B-2E68-4A69-B2C4-39773CECE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" TargetMode="External"/><Relationship Id="rId2" Type="http://schemas.openxmlformats.org/officeDocument/2006/relationships/hyperlink" Target="https://learn.theaiedge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Ma2PmYJlCo&amp;list=PL86uXYUJ7999zE8u2-97i4KG_2Zpufkfb" TargetMode="External"/><Relationship Id="rId4" Type="http://schemas.openxmlformats.org/officeDocument/2006/relationships/hyperlink" Target="https://arxiv.org/pdf/1706.0376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4">
                <a:lumMod val="75000"/>
              </a:schemeClr>
            </a:gs>
            <a:gs pos="100000">
              <a:schemeClr val="accent4">
                <a:lumMod val="75000"/>
              </a:schemeClr>
            </a:gs>
            <a:gs pos="89000">
              <a:schemeClr val="accent4">
                <a:lumMod val="40000"/>
                <a:lumOff val="60000"/>
              </a:schemeClr>
            </a:gs>
            <a:gs pos="63000">
              <a:schemeClr val="accent4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3110-B874-F84D-5E6E-A1E82745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021"/>
            <a:ext cx="9144000" cy="1824854"/>
          </a:xfrm>
          <a:noFill/>
          <a:ln>
            <a:solidFill>
              <a:schemeClr val="tx2">
                <a:lumMod val="75000"/>
              </a:schemeClr>
            </a:solidFill>
          </a:ln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txBody>
          <a:bodyPr>
            <a:noAutofit/>
          </a:bodyPr>
          <a:lstStyle/>
          <a:p>
            <a:r>
              <a:rPr lang="en-IN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Transformers – Foundations of AI and Architecture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9F5D3-891B-FAA4-665B-B7F2630BB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93" y="3559112"/>
            <a:ext cx="9144000" cy="555894"/>
          </a:xfr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Through - Attention is all you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7C342-49D7-5BA0-B21D-74C3D7BEFF72}"/>
              </a:ext>
            </a:extLst>
          </p:cNvPr>
          <p:cNvSpPr txBox="1"/>
          <p:nvPr/>
        </p:nvSpPr>
        <p:spPr>
          <a:xfrm>
            <a:off x="1368724" y="5145386"/>
            <a:ext cx="647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Khushi RJ 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https://www.linkedin.com/in/khushi-j-64562762 </a:t>
            </a:r>
          </a:p>
          <a:p>
            <a:r>
              <a:rPr lang="en-IN" dirty="0">
                <a:solidFill>
                  <a:schemeClr val="bg1"/>
                </a:solidFill>
              </a:rPr>
              <a:t>05-April-2025</a:t>
            </a:r>
          </a:p>
        </p:txBody>
      </p:sp>
    </p:spTree>
    <p:extLst>
      <p:ext uri="{BB962C8B-B14F-4D97-AF65-F5344CB8AC3E}">
        <p14:creationId xmlns:p14="http://schemas.microsoft.com/office/powerpoint/2010/main" val="258601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077F-8F4F-DF0C-1424-A2A18EA6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Transformers Architectures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FFA21E-53C4-01AA-8A6F-E022729B6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47699"/>
              </p:ext>
            </p:extLst>
          </p:nvPr>
        </p:nvGraphicFramePr>
        <p:xfrm>
          <a:off x="939800" y="1430383"/>
          <a:ext cx="10699205" cy="470583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712927">
                  <a:extLst>
                    <a:ext uri="{9D8B030D-6E8A-4147-A177-3AD203B41FA5}">
                      <a16:colId xmlns:a16="http://schemas.microsoft.com/office/drawing/2014/main" val="777510714"/>
                    </a:ext>
                  </a:extLst>
                </a:gridCol>
                <a:gridCol w="2490332">
                  <a:extLst>
                    <a:ext uri="{9D8B030D-6E8A-4147-A177-3AD203B41FA5}">
                      <a16:colId xmlns:a16="http://schemas.microsoft.com/office/drawing/2014/main" val="3752593447"/>
                    </a:ext>
                  </a:extLst>
                </a:gridCol>
                <a:gridCol w="2121394">
                  <a:extLst>
                    <a:ext uri="{9D8B030D-6E8A-4147-A177-3AD203B41FA5}">
                      <a16:colId xmlns:a16="http://schemas.microsoft.com/office/drawing/2014/main" val="311076272"/>
                    </a:ext>
                  </a:extLst>
                </a:gridCol>
                <a:gridCol w="2121394">
                  <a:extLst>
                    <a:ext uri="{9D8B030D-6E8A-4147-A177-3AD203B41FA5}">
                      <a16:colId xmlns:a16="http://schemas.microsoft.com/office/drawing/2014/main" val="3289424651"/>
                    </a:ext>
                  </a:extLst>
                </a:gridCol>
                <a:gridCol w="2253158">
                  <a:extLst>
                    <a:ext uri="{9D8B030D-6E8A-4147-A177-3AD203B41FA5}">
                      <a16:colId xmlns:a16="http://schemas.microsoft.com/office/drawing/2014/main" val="4037288002"/>
                    </a:ext>
                  </a:extLst>
                </a:gridCol>
              </a:tblGrid>
              <a:tr h="4325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Architecture           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Description                                         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Key features                                               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Examples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Examples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2486714"/>
                  </a:ext>
                </a:extLst>
              </a:tr>
              <a:tr h="109013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Encoder-only   </a:t>
                      </a:r>
                      <a:r>
                        <a:rPr lang="en-IN" sz="1600" u="none" strike="noStrike" dirty="0">
                          <a:effectLst/>
                        </a:rPr>
                        <a:t>    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Text comprehension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Bidirectional self-attention (each token attends to all others).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Strong contextual understanding.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Classification, NER, sentiment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BERT, Roberta, ALBERT, </a:t>
                      </a:r>
                      <a:r>
                        <a:rPr lang="en-IN" sz="1600" u="none" strike="noStrike" dirty="0" err="1">
                          <a:effectLst/>
                        </a:rPr>
                        <a:t>Distilbert</a:t>
                      </a:r>
                      <a:r>
                        <a:rPr lang="en-IN" sz="1600" u="none" strike="noStrike" dirty="0">
                          <a:effectLst/>
                        </a:rPr>
                        <a:t>, </a:t>
                      </a:r>
                      <a:r>
                        <a:rPr lang="en-IN" sz="1600" u="none" strike="noStrike" dirty="0" err="1">
                          <a:effectLst/>
                        </a:rPr>
                        <a:t>Xlnet</a:t>
                      </a:r>
                      <a:r>
                        <a:rPr lang="en-IN" sz="1600" u="none" strike="noStrike" dirty="0">
                          <a:effectLst/>
                        </a:rPr>
                        <a:t>, </a:t>
                      </a:r>
                      <a:r>
                        <a:rPr lang="en-IN" sz="1600" u="none" strike="noStrike" dirty="0" err="1">
                          <a:effectLst/>
                        </a:rPr>
                        <a:t>Longformer</a:t>
                      </a:r>
                      <a:r>
                        <a:rPr lang="en-IN" sz="1600" u="none" strike="noStrike" dirty="0">
                          <a:effectLst/>
                        </a:rPr>
                        <a:t>, </a:t>
                      </a:r>
                      <a:r>
                        <a:rPr lang="en-IN" sz="1600" u="none" strike="noStrike" dirty="0" err="1">
                          <a:effectLst/>
                        </a:rPr>
                        <a:t>Linformer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7294615"/>
                  </a:ext>
                </a:extLst>
              </a:tr>
              <a:tr h="13074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Decoder-only </a:t>
                      </a:r>
                      <a:r>
                        <a:rPr lang="en-IN" sz="1600" u="none" strike="noStrike" dirty="0">
                          <a:effectLst/>
                        </a:rPr>
                        <a:t>         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Text generation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Causal (unidirectional) self-attention (tokens see only previous tokens).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Strong generative capabilities.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Chatbots, creative writing, code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GPT-2, GPT-3, GPT-4, </a:t>
                      </a:r>
                      <a:r>
                        <a:rPr lang="en-IN" sz="1600" u="none" strike="noStrike" dirty="0" err="1">
                          <a:effectLst/>
                        </a:rPr>
                        <a:t>Chatgpt</a:t>
                      </a:r>
                      <a:r>
                        <a:rPr lang="en-IN" sz="1600" u="none" strike="noStrike" dirty="0">
                          <a:effectLst/>
                        </a:rPr>
                        <a:t>, </a:t>
                      </a:r>
                      <a:r>
                        <a:rPr lang="en-IN" sz="1600" u="none" strike="noStrike" dirty="0" err="1">
                          <a:effectLst/>
                        </a:rPr>
                        <a:t>Gpt</a:t>
                      </a:r>
                      <a:r>
                        <a:rPr lang="en-IN" sz="1600" u="none" strike="noStrike" dirty="0">
                          <a:effectLst/>
                        </a:rPr>
                        <a:t>-neo, GPT-J, Gopher, Llama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0020857"/>
                  </a:ext>
                </a:extLst>
              </a:tr>
              <a:tr h="174194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Encoder-decoder (seq2seq)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Sequence-to-sequence tasks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Encoder processes input bidirectionally.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Decoder generates output autoregressively. 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Uses cross-attention to link encoder and decoder.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Machine translation, summarization, text-to-text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u="none" strike="noStrike" dirty="0">
                          <a:effectLst/>
                        </a:rPr>
                        <a:t> T5, Mt5, BART, M2M-100, Marianmt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85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6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26BC-DD71-F8FB-16C2-5403DCBD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Attention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B2F914-7B6C-0365-36C1-61CBD5F8007B}"/>
              </a:ext>
            </a:extLst>
          </p:cNvPr>
          <p:cNvSpPr txBox="1">
            <a:spLocks/>
          </p:cNvSpPr>
          <p:nvPr/>
        </p:nvSpPr>
        <p:spPr>
          <a:xfrm>
            <a:off x="310159" y="1562429"/>
            <a:ext cx="5681703" cy="4568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Used token based cross self attention model</a:t>
            </a:r>
          </a:p>
          <a:p>
            <a:r>
              <a:rPr lang="en-IN" sz="2200" dirty="0"/>
              <a:t>Encoder -Decoder structure architecture for translation tasks</a:t>
            </a:r>
          </a:p>
          <a:p>
            <a:r>
              <a:rPr lang="en-US" sz="2200" dirty="0"/>
              <a:t>In self-attention, the word "bank" checks other words to grasp its meaning:</a:t>
            </a:r>
          </a:p>
          <a:p>
            <a:pPr lvl="1"/>
            <a:r>
              <a:rPr lang="en-US" sz="2200" dirty="0"/>
              <a:t>In "</a:t>
            </a:r>
            <a:r>
              <a:rPr lang="en-US" sz="2200" b="1" i="1" dirty="0"/>
              <a:t>I crossed river to reach the </a:t>
            </a:r>
            <a:r>
              <a:rPr lang="en-US" sz="2200" b="1" i="1" dirty="0">
                <a:solidFill>
                  <a:srgbClr val="FF0000"/>
                </a:solidFill>
              </a:rPr>
              <a:t>bank</a:t>
            </a:r>
            <a:r>
              <a:rPr lang="en-US" sz="2200" dirty="0"/>
              <a:t>," "bank" notices "river," interpreting itself as riverbank.</a:t>
            </a:r>
          </a:p>
          <a:p>
            <a:pPr lvl="1"/>
            <a:r>
              <a:rPr lang="en-US" sz="2200" dirty="0"/>
              <a:t>In "</a:t>
            </a:r>
            <a:r>
              <a:rPr lang="en-US" sz="2200" b="1" i="1" dirty="0"/>
              <a:t>I carried my Cheque to the </a:t>
            </a:r>
            <a:r>
              <a:rPr lang="en-US" sz="2200" b="1" i="1" dirty="0">
                <a:solidFill>
                  <a:srgbClr val="FF0000"/>
                </a:solidFill>
              </a:rPr>
              <a:t>bank</a:t>
            </a:r>
            <a:r>
              <a:rPr lang="en-US" sz="2200" dirty="0"/>
              <a:t>," "bank" sees "Cheque," realizing it's a financial bank.</a:t>
            </a:r>
          </a:p>
          <a:p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489AE-EB11-F66F-EB7E-DD20E513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681703" cy="30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0A23-FC60-89CB-B264-B7C4E2A1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Self Attention : Linear Transformations for Q, K, V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00CADB-435B-32F1-33A8-92E8D9942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61" t="4247" r="3887" b="3745"/>
          <a:stretch/>
        </p:blipFill>
        <p:spPr>
          <a:xfrm>
            <a:off x="4387971" y="1045234"/>
            <a:ext cx="7355456" cy="4767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C9CB-940E-272D-B936-334E163BFFEC}"/>
              </a:ext>
            </a:extLst>
          </p:cNvPr>
          <p:cNvSpPr txBox="1">
            <a:spLocks/>
          </p:cNvSpPr>
          <p:nvPr/>
        </p:nvSpPr>
        <p:spPr>
          <a:xfrm>
            <a:off x="310159" y="1562429"/>
            <a:ext cx="3456709" cy="4568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Vector × Matrix = Vector</a:t>
            </a:r>
            <a:endParaRPr lang="en-IN" sz="2200" dirty="0"/>
          </a:p>
          <a:p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41944-C1EA-3DA8-ABA2-6D3FA2138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0" y="2887992"/>
            <a:ext cx="38508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8530-24FE-49B3-C334-0AB26E2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7480" cy="1158939"/>
          </a:xfrm>
        </p:spPr>
        <p:txBody>
          <a:bodyPr/>
          <a:lstStyle/>
          <a:p>
            <a:r>
              <a:rPr lang="en-IN" b="1" dirty="0"/>
              <a:t>Self Attention 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8865D-C719-C7C2-4172-EAEE6C53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" b="27153"/>
          <a:stretch/>
        </p:blipFill>
        <p:spPr>
          <a:xfrm>
            <a:off x="4339989" y="407037"/>
            <a:ext cx="6423805" cy="74468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AFBCB3-1449-A6CE-617C-91655BFC6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7337" y="1524065"/>
            <a:ext cx="8048811" cy="53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B691-CA5F-EEB4-E3E7-3A50A99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Self Attention : </a:t>
            </a:r>
            <a:r>
              <a:rPr lang="en-IN" dirty="0"/>
              <a:t>Scaled Dot Product + </a:t>
            </a:r>
            <a:r>
              <a:rPr lang="en-IN" dirty="0" err="1"/>
              <a:t>Softmax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333BC-B7E7-A9E1-D4D4-743804DAC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2531"/>
          <a:stretch/>
        </p:blipFill>
        <p:spPr>
          <a:xfrm>
            <a:off x="1642316" y="2370909"/>
            <a:ext cx="8907367" cy="38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5E11-8BBA-0848-272A-995457FE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Self Attention : </a:t>
            </a:r>
            <a:r>
              <a:rPr lang="en-US" b="1" dirty="0"/>
              <a:t>Weighted Sum of V Vectors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78811-7E69-CD4D-6330-3218197CA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1646" y="1825625"/>
            <a:ext cx="8508708" cy="4351338"/>
          </a:xfrm>
        </p:spPr>
      </p:pic>
    </p:spTree>
    <p:extLst>
      <p:ext uri="{BB962C8B-B14F-4D97-AF65-F5344CB8AC3E}">
        <p14:creationId xmlns:p14="http://schemas.microsoft.com/office/powerpoint/2010/main" val="107048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4E2C-7A1A-0049-3DBF-2107C642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Self Attention : Matrix Form (All Tokens)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03A5B-6745-22C0-47CE-0C7D9D3F8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8353"/>
            <a:ext cx="10515600" cy="3985882"/>
          </a:xfrm>
        </p:spPr>
      </p:pic>
    </p:spTree>
    <p:extLst>
      <p:ext uri="{BB962C8B-B14F-4D97-AF65-F5344CB8AC3E}">
        <p14:creationId xmlns:p14="http://schemas.microsoft.com/office/powerpoint/2010/main" val="416533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2A21-9457-51F9-324C-A93C023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37B66-E048-E2E7-CE00-21C6781FA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87"/>
          <a:stretch/>
        </p:blipFill>
        <p:spPr>
          <a:xfrm>
            <a:off x="3156857" y="3656829"/>
            <a:ext cx="5878286" cy="308360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4184FB5-FB06-2133-17EA-C74E1008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925"/>
            <a:ext cx="10515600" cy="23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8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FDCE-19FB-0542-4DF3-E42B0549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Visualize further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27738-FA07-5E59-CE9F-71932D409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913" y="1825625"/>
            <a:ext cx="8014173" cy="4351338"/>
          </a:xfrm>
        </p:spPr>
      </p:pic>
    </p:spTree>
    <p:extLst>
      <p:ext uri="{BB962C8B-B14F-4D97-AF65-F5344CB8AC3E}">
        <p14:creationId xmlns:p14="http://schemas.microsoft.com/office/powerpoint/2010/main" val="183112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5770-0E2B-53C1-9DD9-AA0886B2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Self Attention : Multi-Head Attention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12D47-13A9-EB72-E946-126FE289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2544" y="1825625"/>
            <a:ext cx="7186911" cy="4351338"/>
          </a:xfrm>
        </p:spPr>
      </p:pic>
    </p:spTree>
    <p:extLst>
      <p:ext uri="{BB962C8B-B14F-4D97-AF65-F5344CB8AC3E}">
        <p14:creationId xmlns:p14="http://schemas.microsoft.com/office/powerpoint/2010/main" val="327268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ACDC-462D-DB92-D712-97D90032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9E2B-8E11-115C-26B0-1F806522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96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Tokens and Tokenizers</a:t>
            </a:r>
          </a:p>
          <a:p>
            <a:r>
              <a:rPr lang="en-IN" dirty="0"/>
              <a:t>Background RNN, LSTM and GRU 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vanishing gradient problem</a:t>
            </a:r>
          </a:p>
          <a:p>
            <a:r>
              <a:rPr lang="en-IN" dirty="0"/>
              <a:t>Transformers Advantage</a:t>
            </a:r>
          </a:p>
          <a:p>
            <a:r>
              <a:rPr lang="en-IN" dirty="0"/>
              <a:t>Transformers Overview</a:t>
            </a:r>
          </a:p>
          <a:p>
            <a:r>
              <a:rPr lang="en-IN" dirty="0"/>
              <a:t>Encoder – Decoder</a:t>
            </a:r>
          </a:p>
          <a:p>
            <a:r>
              <a:rPr lang="en-IN" dirty="0"/>
              <a:t>Types of Transformers Architecture</a:t>
            </a:r>
          </a:p>
          <a:p>
            <a:r>
              <a:rPr lang="en-IN" dirty="0"/>
              <a:t>Input Embeddings</a:t>
            </a:r>
          </a:p>
          <a:p>
            <a:r>
              <a:rPr lang="en-IN" dirty="0"/>
              <a:t>Positional Encodings</a:t>
            </a:r>
          </a:p>
          <a:p>
            <a:r>
              <a:rPr lang="en-IN" dirty="0"/>
              <a:t>Self Attention Overview </a:t>
            </a:r>
          </a:p>
          <a:p>
            <a:r>
              <a:rPr lang="en-IN" dirty="0"/>
              <a:t>Self attention - Q , K , V</a:t>
            </a:r>
          </a:p>
          <a:p>
            <a:r>
              <a:rPr lang="en-IN" dirty="0"/>
              <a:t>Multiheaded Attention</a:t>
            </a:r>
          </a:p>
          <a:p>
            <a:r>
              <a:rPr lang="en-IN" dirty="0"/>
              <a:t>Residual and Layer Normalization</a:t>
            </a:r>
          </a:p>
          <a:p>
            <a:r>
              <a:rPr lang="en-IN" dirty="0"/>
              <a:t>Positional Embeddings</a:t>
            </a:r>
          </a:p>
          <a:p>
            <a:r>
              <a:rPr lang="en-US" dirty="0"/>
              <a:t>So Much Fuss! But Why the Hard Work?</a:t>
            </a:r>
            <a:endParaRPr lang="en-IN" dirty="0"/>
          </a:p>
          <a:p>
            <a:r>
              <a:rPr lang="en-IN" dirty="0"/>
              <a:t>Sample Code (simple one)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94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EA61-F2BE-0D5F-ABDC-B69BAD49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Self-Attention Block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7D14-4DF1-D2EA-C5CB-8CB6DACC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3"/>
            <a:ext cx="10721196" cy="5032375"/>
          </a:xfrm>
        </p:spPr>
        <p:txBody>
          <a:bodyPr/>
          <a:lstStyle/>
          <a:p>
            <a:r>
              <a:rPr lang="en-IN" b="1" dirty="0"/>
              <a:t>Single block structure:</a:t>
            </a:r>
            <a:endParaRPr lang="en-IN" dirty="0"/>
          </a:p>
          <a:p>
            <a:pPr marL="0" indent="0">
              <a:buNone/>
            </a:pPr>
            <a:r>
              <a:rPr lang="en-IN" sz="2000" b="1" dirty="0"/>
              <a:t>Input Embeddings → [Q, K, V] → Attention → Add &amp; Norm → FFN → Add &amp; Norm → Output</a:t>
            </a:r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8A2C2-9A91-1C20-8F10-834BF75A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8" y="2634169"/>
            <a:ext cx="3546894" cy="398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E21A6-9BF5-CA87-3AB8-96E03CC71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548" r="732"/>
          <a:stretch/>
        </p:blipFill>
        <p:spPr>
          <a:xfrm>
            <a:off x="5883215" y="2479778"/>
            <a:ext cx="4882551" cy="2033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0F10A-DED7-3EFA-9C7C-DA79A239B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86" y="4626130"/>
            <a:ext cx="7036599" cy="18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4BAD-DC99-DEB1-6640-3F5F00BA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&amp; Layer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EB9C-62DC-4C43-3BD2-D8C78D64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output of Multi-Head Attention is added to the original input (residual connection).</a:t>
            </a:r>
          </a:p>
          <a:p>
            <a:r>
              <a:rPr lang="en-US" sz="2200" dirty="0"/>
              <a:t>Then Layer Normalization is applied </a:t>
            </a:r>
          </a:p>
          <a:p>
            <a:r>
              <a:rPr lang="en-US" sz="2200" dirty="0"/>
              <a:t>Prevents exploding or vanishing activations</a:t>
            </a:r>
          </a:p>
          <a:p>
            <a:r>
              <a:rPr lang="en-US" sz="2200" dirty="0"/>
              <a:t>Stabilizes training by ensuring all token vectors behave uniformly</a:t>
            </a:r>
          </a:p>
          <a:p>
            <a:r>
              <a:rPr lang="en-US" sz="2200" dirty="0"/>
              <a:t>Helps with convergence — especially in deep networks</a:t>
            </a:r>
          </a:p>
          <a:p>
            <a:r>
              <a:rPr lang="en-US" sz="2200" dirty="0"/>
              <a:t>Think of it as "sanity-checking" the attention output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89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8EC0-C1BB-AA0A-937D-6751AA4B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7860" cy="96234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Residual Connections (“Add”) and Layer Normalization (“Norm”)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5612C9-9F59-A8C0-E75C-81778A2D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5722" y="1479232"/>
            <a:ext cx="5036824" cy="160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E9057-AD95-2C0B-D14E-65E02C15F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328" y="3260052"/>
            <a:ext cx="4979218" cy="82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2FCAA-9231-47A6-3507-6D4622EBD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838" y="4433241"/>
            <a:ext cx="5019475" cy="216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B0CA4-CDBE-0538-F002-E26A4FBB72DA}"/>
              </a:ext>
            </a:extLst>
          </p:cNvPr>
          <p:cNvSpPr txBox="1">
            <a:spLocks/>
          </p:cNvSpPr>
          <p:nvPr/>
        </p:nvSpPr>
        <p:spPr>
          <a:xfrm>
            <a:off x="838200" y="1479232"/>
            <a:ext cx="5367068" cy="5123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Let’s say you have a pipeline of layers: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highlight>
                  <a:srgbClr val="000080"/>
                </a:highlight>
              </a:rPr>
              <a:t>x → Layer1 → Layer2 → Layer3 → Output</a:t>
            </a:r>
          </a:p>
          <a:p>
            <a:r>
              <a:rPr lang="en-US" sz="2200" dirty="0"/>
              <a:t>Without “residual connections” , it will</a:t>
            </a:r>
          </a:p>
          <a:p>
            <a:pPr lvl="1"/>
            <a:r>
              <a:rPr lang="en-US" sz="1800" dirty="0"/>
              <a:t>Learn the entire transformation from scratch</a:t>
            </a:r>
          </a:p>
          <a:p>
            <a:pPr lvl="1"/>
            <a:r>
              <a:rPr lang="en-US" sz="1800" dirty="0"/>
              <a:t>Gradients pass through every single layer</a:t>
            </a:r>
          </a:p>
          <a:p>
            <a:r>
              <a:rPr lang="en-US" sz="2200" dirty="0"/>
              <a:t>With Residuals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highlight>
                  <a:srgbClr val="000080"/>
                </a:highlight>
              </a:rPr>
              <a:t>x → [Layer1(x) + x] → [Layer2(x) + x] → ...</a:t>
            </a:r>
          </a:p>
          <a:p>
            <a:endParaRPr lang="en-US" sz="2200" dirty="0"/>
          </a:p>
          <a:p>
            <a:r>
              <a:rPr lang="en-US" sz="2200" dirty="0"/>
              <a:t>Layer Norm is applied:</a:t>
            </a:r>
          </a:p>
          <a:p>
            <a:pPr lvl="1"/>
            <a:r>
              <a:rPr lang="en-US" sz="1800" dirty="0"/>
              <a:t>After self-attention output</a:t>
            </a:r>
          </a:p>
          <a:p>
            <a:pPr lvl="1"/>
            <a:r>
              <a:rPr lang="en-US" sz="1800" dirty="0"/>
              <a:t>After feedforward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07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479A-AAA6-840E-2C8D-BC47A004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97D7-6258-DE32-837E-CE809272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Positional Encodings help Transformers understand </a:t>
            </a:r>
            <a:r>
              <a:rPr lang="en-US" sz="2200" b="1" dirty="0"/>
              <a:t>where words occur</a:t>
            </a:r>
            <a:r>
              <a:rPr lang="en-US" sz="2200" dirty="0"/>
              <a:t> without breaking parallel processing</a:t>
            </a:r>
          </a:p>
          <a:p>
            <a:r>
              <a:rPr lang="en-US" sz="2200" dirty="0"/>
              <a:t>Sinusoidal encodings are fixed</a:t>
            </a:r>
          </a:p>
          <a:p>
            <a:r>
              <a:rPr lang="en-US" sz="2200" dirty="0"/>
              <a:t>We Compute </a:t>
            </a:r>
            <a:r>
              <a:rPr lang="en-US" sz="2200" b="1" dirty="0"/>
              <a:t>Positional Encoding</a:t>
            </a:r>
            <a:r>
              <a:rPr lang="en-US" sz="2200" dirty="0"/>
              <a:t> using sine/cosine.</a:t>
            </a:r>
          </a:p>
          <a:p>
            <a:r>
              <a:rPr lang="en-US" sz="2200" dirty="0"/>
              <a:t>And Add positional encoding to word embeddings.</a:t>
            </a:r>
          </a:p>
          <a:p>
            <a:r>
              <a:rPr lang="en-US" sz="2200" dirty="0"/>
              <a:t>Without positional embeddings, </a:t>
            </a:r>
            <a:r>
              <a:rPr lang="en-US" sz="2200" b="1" dirty="0"/>
              <a:t>Transformers would treat text as a bag of words</a:t>
            </a:r>
            <a:r>
              <a:rPr lang="en-US" sz="2200" dirty="0"/>
              <a:t> (losing sentence meaning)</a:t>
            </a:r>
          </a:p>
          <a:p>
            <a:r>
              <a:rPr lang="en-US" sz="2200" dirty="0"/>
              <a:t>Example: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B1283-A264-62FD-E030-7EA8D9B4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69" y="4723502"/>
            <a:ext cx="7275467" cy="1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0FB4-823D-8294-48A7-6DA2D56F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Fuss! But Why the Hard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DBA4-3757-B48A-0912-6E611A1C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Transformers Are </a:t>
            </a:r>
            <a:r>
              <a:rPr lang="en-US" i="1" dirty="0"/>
              <a:t>Actually</a:t>
            </a:r>
            <a:r>
              <a:rPr lang="en-US" dirty="0"/>
              <a:t> Trained To Do????</a:t>
            </a:r>
          </a:p>
          <a:p>
            <a:r>
              <a:rPr lang="en-US" dirty="0"/>
              <a:t>Let us explore through quiz!!!!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998A8-E0FC-97F9-0F39-73781F90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706" y="3067264"/>
            <a:ext cx="5220419" cy="37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BEF7-09CC-0ABD-3BDE-223A408E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9097-54F1-F4CB-60FC-0321B488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What is a language model really doing at its core?</a:t>
            </a:r>
          </a:p>
          <a:p>
            <a:r>
              <a:rPr lang="en-US" sz="2800" dirty="0"/>
              <a:t>A. Memorizing dictionaries</a:t>
            </a:r>
            <a:br>
              <a:rPr lang="en-US" sz="2800" dirty="0"/>
            </a:br>
            <a:r>
              <a:rPr lang="en-US" sz="2800" dirty="0"/>
              <a:t>B. Learning syntax trees</a:t>
            </a:r>
            <a:br>
              <a:rPr lang="en-US" sz="2800" dirty="0"/>
            </a:br>
            <a:r>
              <a:rPr lang="en-US" sz="2800" dirty="0"/>
              <a:t>C. Estimating probability distributions over sequences </a:t>
            </a:r>
            <a:br>
              <a:rPr lang="en-US" sz="2800" dirty="0"/>
            </a:br>
            <a:r>
              <a:rPr lang="en-US" sz="2800" dirty="0"/>
              <a:t>D. Solving algebra problems</a:t>
            </a:r>
          </a:p>
        </p:txBody>
      </p:sp>
    </p:spTree>
    <p:extLst>
      <p:ext uri="{BB962C8B-B14F-4D97-AF65-F5344CB8AC3E}">
        <p14:creationId xmlns:p14="http://schemas.microsoft.com/office/powerpoint/2010/main" val="4008341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4F9C-3DF8-C5EC-0C75-1BA33BB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8B17-CBAC-3FEA-2C55-57B4C22A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Q: What makes GPT and BERT different if they both use Transformers?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A. The number of layers</a:t>
            </a:r>
            <a:br>
              <a:rPr lang="en-US" sz="2800" dirty="0"/>
            </a:br>
            <a:r>
              <a:rPr lang="en-US" sz="2800" dirty="0"/>
              <a:t>B. One uses attention, the other doesn’t</a:t>
            </a:r>
            <a:br>
              <a:rPr lang="en-US" sz="2800" dirty="0"/>
            </a:br>
            <a:r>
              <a:rPr lang="en-US" sz="2800" dirty="0"/>
              <a:t>C. BERT uses a bidirectional encoder and masking; GPT uses unidirectional decoder and predicts next token</a:t>
            </a:r>
            <a:br>
              <a:rPr lang="en-US" sz="2800" dirty="0"/>
            </a:br>
            <a:r>
              <a:rPr lang="en-US" sz="2800" dirty="0"/>
              <a:t>D. They’re the same but trained on different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23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9583-3544-348E-9C42-9A887D6C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8526-9E4B-F22F-3251-AB137B68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Q: If BERT is bidirectional and GPT is not, which model would be better at filling in the middle of a sentence?</a:t>
            </a:r>
          </a:p>
          <a:p>
            <a:r>
              <a:rPr lang="en-US" sz="2400" dirty="0"/>
              <a:t>A. GPT — it can hallucinate well</a:t>
            </a:r>
            <a:br>
              <a:rPr lang="en-US" sz="2400" dirty="0"/>
            </a:br>
            <a:r>
              <a:rPr lang="en-US" sz="2400" dirty="0"/>
              <a:t>B. BERT — it was designed for masked tokens in any position </a:t>
            </a:r>
            <a:br>
              <a:rPr lang="en-US" sz="2400" dirty="0"/>
            </a:br>
            <a:r>
              <a:rPr lang="en-US" sz="2400" dirty="0"/>
              <a:t>C. Neither — Transformers can’t do that</a:t>
            </a:r>
            <a:br>
              <a:rPr lang="en-US" sz="2400" dirty="0"/>
            </a:br>
            <a:r>
              <a:rPr lang="en-US" sz="2400" dirty="0"/>
              <a:t>D. Both — they’re equally capable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8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44CC-0075-2089-1E6E-2DB09E5C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406B-F4CF-5CD9-5091-CFEE885A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What is the training signal for a model like GPT, when all it does is predict the next word?</a:t>
            </a:r>
          </a:p>
          <a:p>
            <a:r>
              <a:rPr lang="en-US" sz="2800" dirty="0"/>
              <a:t>A. It learns from human feedback</a:t>
            </a:r>
            <a:br>
              <a:rPr lang="en-US" sz="2800" dirty="0"/>
            </a:br>
            <a:r>
              <a:rPr lang="en-US" sz="2800" dirty="0"/>
              <a:t>B. It compares its guess to the actual next word and updates itself </a:t>
            </a:r>
            <a:br>
              <a:rPr lang="en-US" sz="2800" dirty="0"/>
            </a:br>
            <a:r>
              <a:rPr lang="en-US" sz="2800" dirty="0"/>
              <a:t>C. It creates random losses to adjust weights</a:t>
            </a:r>
            <a:br>
              <a:rPr lang="en-US" sz="2800" dirty="0"/>
            </a:br>
            <a:r>
              <a:rPr lang="en-US" sz="2800" dirty="0"/>
              <a:t>D. It uses grammar-checking software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16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B878-4B26-9D98-F0DD-8366FF2D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1113-F6DC-28F6-52C3-70CF40AA2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Costs: Why training requires GPUs/TPUs.</a:t>
            </a:r>
          </a:p>
          <a:p>
            <a:r>
              <a:rPr lang="en-US" dirty="0"/>
              <a:t>Hallucination Problem: When AI makes things up.</a:t>
            </a:r>
          </a:p>
          <a:p>
            <a:r>
              <a:rPr lang="en-US" dirty="0"/>
              <a:t>Token Limitations: Why models struggle with long contexts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4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DC86-8F39-13C1-FD52-F5B93540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Token to Embedding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5F782-15F4-2011-84C3-19B19CCF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5210" y="1825625"/>
            <a:ext cx="8641580" cy="4351338"/>
          </a:xfrm>
        </p:spPr>
      </p:pic>
    </p:spTree>
    <p:extLst>
      <p:ext uri="{BB962C8B-B14F-4D97-AF65-F5344CB8AC3E}">
        <p14:creationId xmlns:p14="http://schemas.microsoft.com/office/powerpoint/2010/main" val="187554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B0B6-EDEE-7F65-48A1-BFFC04C0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1249-EF4C-92D5-142C-F32C6280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https://learn.theaiedge.io/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https://jalammar.github.io/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Attention Is All You Need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>
                <a:hlinkClick r:id="rId4"/>
              </a:rPr>
              <a:t>https://arxiv.org/pdf/1706.03762</a:t>
            </a:r>
            <a:endParaRPr lang="en-IN" dirty="0"/>
          </a:p>
          <a:p>
            <a:pPr marL="0" indent="0">
              <a:buNone/>
            </a:pPr>
            <a:r>
              <a:rPr lang="en-IN" dirty="0">
                <a:hlinkClick r:id="rId5"/>
              </a:rPr>
              <a:t>https://www.youtube.com/watch?v=mMa2PmYJlCo&amp;list=PL86uXYUJ7999zE8u2-97i4KG_2Zpufkfb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4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833-198C-7129-8B41-B211D7C7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RNN, LSTM and GRU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0A89-2739-4F90-819C-ACE53A4B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Recurrent Neural Network (RNN) Architecture</a:t>
            </a:r>
          </a:p>
          <a:p>
            <a:r>
              <a:rPr lang="en-US" sz="2000" dirty="0"/>
              <a:t>RNNs pass hidden state from one timestep to the next, attempting to “remember” the past through recursion.</a:t>
            </a:r>
          </a:p>
          <a:p>
            <a:r>
              <a:rPr lang="en-US" sz="2000" dirty="0"/>
              <a:t>Cannot retain dependencies for long sequences due to vanishing gradients.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7B2AB-2B60-B955-2364-B55F72B2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26" y="3513440"/>
            <a:ext cx="5313602" cy="2130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16D3F-7D01-2050-F2F5-450814BB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756" y="5752483"/>
            <a:ext cx="8039818" cy="4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8A2D-75FF-2F8B-5FBC-FD159CC2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and GRU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603B-E6DA-87DD-11DD-E14E2D4A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LSTM (Long Short-Term Memory) </a:t>
            </a:r>
          </a:p>
          <a:p>
            <a:pPr lvl="1"/>
            <a:r>
              <a:rPr lang="en-US" sz="2200" dirty="0"/>
              <a:t>Introduces </a:t>
            </a:r>
            <a:r>
              <a:rPr lang="en-US" sz="2200" b="1" dirty="0"/>
              <a:t>memory cells</a:t>
            </a:r>
            <a:r>
              <a:rPr lang="en-US" sz="2200" dirty="0"/>
              <a:t> and </a:t>
            </a:r>
            <a:r>
              <a:rPr lang="en-US" sz="2200" b="1" dirty="0"/>
              <a:t>gates</a:t>
            </a:r>
            <a:r>
              <a:rPr lang="en-US" sz="2200" dirty="0"/>
              <a:t> to better manage what to keep or forget.</a:t>
            </a:r>
          </a:p>
          <a:p>
            <a:pPr lvl="1"/>
            <a:r>
              <a:rPr lang="en-US" sz="2200" dirty="0"/>
              <a:t>Better at learning long-term dependencies.</a:t>
            </a:r>
          </a:p>
          <a:p>
            <a:pPr lvl="1"/>
            <a:r>
              <a:rPr lang="en-US" sz="2200" dirty="0"/>
              <a:t>Still bottlenecked by sequential processing.</a:t>
            </a:r>
          </a:p>
          <a:p>
            <a:r>
              <a:rPr lang="en-IN" sz="2200" dirty="0"/>
              <a:t>Gated Recurrent Unit</a:t>
            </a:r>
            <a:r>
              <a:rPr lang="en-US" sz="2200" dirty="0"/>
              <a:t> (GRU)</a:t>
            </a:r>
          </a:p>
          <a:p>
            <a:pPr lvl="1"/>
            <a:r>
              <a:rPr lang="en-IN" sz="2200" dirty="0"/>
              <a:t>Lightweight alternative to LSTM</a:t>
            </a:r>
            <a:endParaRPr lang="en-US" sz="2200" dirty="0"/>
          </a:p>
          <a:p>
            <a:pPr lvl="1"/>
            <a:r>
              <a:rPr lang="en-US" sz="2200" dirty="0"/>
              <a:t>Same sequential memory issues when the input length is long.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233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6F39-E8A6-BD88-92F4-8A1D409B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Window Limitation in Long Sequences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CCEB-B90A-43DF-43F1-EA173055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360" cy="4490266"/>
          </a:xfrm>
        </p:spPr>
        <p:txBody>
          <a:bodyPr>
            <a:normAutofit/>
          </a:bodyPr>
          <a:lstStyle/>
          <a:p>
            <a:r>
              <a:rPr lang="en-US" sz="2200" dirty="0"/>
              <a:t>“</a:t>
            </a:r>
            <a:r>
              <a:rPr lang="en-US" sz="2200" i="1" dirty="0"/>
              <a:t>She saw the </a:t>
            </a:r>
            <a:r>
              <a:rPr lang="en-US" sz="2200" i="1" dirty="0">
                <a:solidFill>
                  <a:schemeClr val="accent6">
                    <a:lumMod val="75000"/>
                  </a:schemeClr>
                </a:solidFill>
              </a:rPr>
              <a:t>documents</a:t>
            </a:r>
            <a:r>
              <a:rPr lang="en-US" sz="2200" i="1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which</a:t>
            </a:r>
            <a:r>
              <a:rPr lang="en-US" sz="2200" i="1" dirty="0"/>
              <a:t> were delayed because the </a:t>
            </a:r>
            <a:r>
              <a:rPr lang="en-US" sz="2200" i="1" dirty="0">
                <a:solidFill>
                  <a:schemeClr val="accent1"/>
                </a:solidFill>
              </a:rPr>
              <a:t>man</a:t>
            </a:r>
            <a:r>
              <a:rPr lang="en-US" sz="2200" i="1" dirty="0"/>
              <a:t>, </a:t>
            </a:r>
            <a:r>
              <a:rPr lang="en-US" sz="2200" i="1" dirty="0">
                <a:solidFill>
                  <a:srgbClr val="00B050"/>
                </a:solidFill>
              </a:rPr>
              <a:t>whom</a:t>
            </a:r>
            <a:r>
              <a:rPr lang="en-US" sz="2200" i="1" dirty="0"/>
              <a:t> the </a:t>
            </a:r>
            <a:r>
              <a:rPr lang="en-US" sz="2200" i="1" dirty="0">
                <a:solidFill>
                  <a:srgbClr val="7030A0"/>
                </a:solidFill>
              </a:rPr>
              <a:t>judge</a:t>
            </a:r>
            <a:r>
              <a:rPr lang="en-US" sz="2200" i="1" dirty="0"/>
              <a:t> criticized, forgot to send </a:t>
            </a:r>
            <a:r>
              <a:rPr lang="en-US" sz="2200" i="1" dirty="0">
                <a:solidFill>
                  <a:schemeClr val="accent6">
                    <a:lumMod val="75000"/>
                  </a:schemeClr>
                </a:solidFill>
              </a:rPr>
              <a:t>them</a:t>
            </a:r>
            <a:r>
              <a:rPr lang="en-US" sz="2200" dirty="0"/>
              <a:t>.”</a:t>
            </a:r>
          </a:p>
          <a:p>
            <a:r>
              <a:rPr lang="en-US" sz="2200" dirty="0"/>
              <a:t>Visualizing How Context Gets Lost</a:t>
            </a:r>
          </a:p>
          <a:p>
            <a:r>
              <a:rPr lang="en-US" sz="2200" dirty="0"/>
              <a:t>Earlier words like "judge" and "criticized" lose influence over time.</a:t>
            </a:r>
          </a:p>
          <a:p>
            <a:r>
              <a:rPr lang="en-US" sz="2200" dirty="0"/>
              <a:t>Later words dominate the final output.</a:t>
            </a:r>
          </a:p>
          <a:p>
            <a:r>
              <a:rPr lang="en-US" sz="2200" dirty="0"/>
              <a:t>The model forgets who did what.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F7E67-D923-43B3-EA99-792800BC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99" y="1690688"/>
            <a:ext cx="6619332" cy="2300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329EE-9DF2-3510-21D9-F594A4F00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98" y="4251960"/>
            <a:ext cx="6592623" cy="16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5AEC-7A73-66B2-676B-7BDE4BB7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Transformers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4CA4-E71B-2C4B-AE3B-8E3A911BD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0" y="1518646"/>
            <a:ext cx="11088189" cy="5091160"/>
          </a:xfrm>
          <a:noFill/>
        </p:spPr>
        <p:txBody>
          <a:bodyPr>
            <a:noAutofit/>
          </a:bodyPr>
          <a:lstStyle/>
          <a:p>
            <a:r>
              <a:rPr lang="en-US" sz="2200" dirty="0"/>
              <a:t>No recurrence -  they process the entire sequence in parallel</a:t>
            </a:r>
          </a:p>
          <a:p>
            <a:r>
              <a:rPr lang="en-US" sz="2200" dirty="0"/>
              <a:t>Self-attention - each token sees all others at once</a:t>
            </a:r>
          </a:p>
          <a:p>
            <a:r>
              <a:rPr lang="en-US" sz="2200" dirty="0"/>
              <a:t>Global context - even distant relationships are directly connected</a:t>
            </a:r>
          </a:p>
          <a:p>
            <a:r>
              <a:rPr lang="en-US" sz="2200" dirty="0"/>
              <a:t>Position encoding - since there’s no order naturally, they inject it explicitly</a:t>
            </a:r>
          </a:p>
          <a:p>
            <a:r>
              <a:rPr lang="en-US" sz="2200" dirty="0"/>
              <a:t>Multi-head attention - model different types of relationships in parallel</a:t>
            </a:r>
          </a:p>
          <a:p>
            <a:r>
              <a:rPr lang="en-US" sz="2200" dirty="0"/>
              <a:t>Every token</a:t>
            </a:r>
          </a:p>
          <a:p>
            <a:pPr lvl="1">
              <a:lnSpc>
                <a:spcPct val="270000"/>
              </a:lnSpc>
            </a:pPr>
            <a:r>
              <a:rPr lang="en-US" sz="1800" dirty="0"/>
              <a:t>Looks at all other tokens through attention and weights</a:t>
            </a:r>
          </a:p>
          <a:p>
            <a:pPr lvl="1">
              <a:lnSpc>
                <a:spcPct val="270000"/>
              </a:lnSpc>
            </a:pPr>
            <a:r>
              <a:rPr lang="en-US" sz="1800" dirty="0"/>
              <a:t>No dependence on step-by-step memory</a:t>
            </a:r>
          </a:p>
          <a:p>
            <a:pPr lvl="1">
              <a:lnSpc>
                <a:spcPct val="270000"/>
              </a:lnSpc>
            </a:pPr>
            <a:r>
              <a:rPr lang="en-US" sz="1800" dirty="0"/>
              <a:t>All relationships are learned dynamically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355FE-D66A-D73C-55D1-9F2CD013A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9588" y="4080133"/>
            <a:ext cx="3223246" cy="2316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A4F0C3-5943-88EE-44FF-3C8816B2789D}"/>
              </a:ext>
            </a:extLst>
          </p:cNvPr>
          <p:cNvCxnSpPr>
            <a:cxnSpLocks/>
          </p:cNvCxnSpPr>
          <p:nvPr/>
        </p:nvCxnSpPr>
        <p:spPr>
          <a:xfrm>
            <a:off x="6884126" y="5277394"/>
            <a:ext cx="120623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BC0D8-1813-E6AF-FD69-E4EFA3BEED14}"/>
              </a:ext>
            </a:extLst>
          </p:cNvPr>
          <p:cNvSpPr/>
          <p:nvPr/>
        </p:nvSpPr>
        <p:spPr>
          <a:xfrm>
            <a:off x="894806" y="4225834"/>
            <a:ext cx="5943600" cy="22206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1BBC-023E-A6B2-79F4-03FEE5DB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Encoder-Decoder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2E063-4B9D-4E7B-50E6-DF690756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001" y="1890939"/>
            <a:ext cx="4523049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6EE9B-288B-A2A1-86AD-393F2989BEDC}"/>
              </a:ext>
            </a:extLst>
          </p:cNvPr>
          <p:cNvSpPr txBox="1">
            <a:spLocks/>
          </p:cNvSpPr>
          <p:nvPr/>
        </p:nvSpPr>
        <p:spPr>
          <a:xfrm>
            <a:off x="661851" y="1518646"/>
            <a:ext cx="5997742" cy="50911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r>
              <a:rPr lang="en-US" sz="1800" b="1" dirty="0"/>
              <a:t>Encoder</a:t>
            </a:r>
            <a:r>
              <a:rPr lang="en-US" sz="1800" dirty="0"/>
              <a:t>: Reads and deeply understands the input.</a:t>
            </a:r>
          </a:p>
          <a:p>
            <a:r>
              <a:rPr lang="en-US" sz="1800" b="1" dirty="0"/>
              <a:t>Decoder</a:t>
            </a:r>
            <a:r>
              <a:rPr lang="en-US" sz="1800" dirty="0"/>
              <a:t>: Takes that understanding and generates the output.</a:t>
            </a:r>
          </a:p>
          <a:p>
            <a:r>
              <a:rPr lang="en-US" sz="1800" dirty="0"/>
              <a:t>It separates understanding (encoder) from generation (decoder)</a:t>
            </a:r>
          </a:p>
          <a:p>
            <a:r>
              <a:rPr lang="en-US" sz="1800" dirty="0"/>
              <a:t>It's parallelizable (no recurrence like RNNs)</a:t>
            </a:r>
          </a:p>
          <a:p>
            <a:r>
              <a:rPr lang="en-US" sz="1800" dirty="0"/>
              <a:t>It captures context globally</a:t>
            </a:r>
          </a:p>
          <a:p>
            <a:r>
              <a:rPr lang="en-US" sz="1800" dirty="0"/>
              <a:t>It can be adapted for translation, summarization, Q&amp;A, code generation, and more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993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0EE8-C496-2B3F-265E-9D59C072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Transformers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7A120-BF98-5C44-A063-6E2F3CCD5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6931" y="1825625"/>
            <a:ext cx="7658138" cy="435133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87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1863</TotalTime>
  <Words>1697</Words>
  <Application>Microsoft Office PowerPoint</Application>
  <PresentationFormat>Widescreen</PresentationFormat>
  <Paragraphs>209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Source Sans Pro</vt:lpstr>
      <vt:lpstr>Wingdings</vt:lpstr>
      <vt:lpstr>Office Theme</vt:lpstr>
      <vt:lpstr>Transformers – Foundations of AI and Architecture Study </vt:lpstr>
      <vt:lpstr>Agenda</vt:lpstr>
      <vt:lpstr>Token to Embedding</vt:lpstr>
      <vt:lpstr>Background RNN, LSTM and GRU</vt:lpstr>
      <vt:lpstr>LSTM and GRU</vt:lpstr>
      <vt:lpstr>Context Window Limitation in Long Sequences</vt:lpstr>
      <vt:lpstr>Transformers Advantages</vt:lpstr>
      <vt:lpstr>Encoder-Decoder</vt:lpstr>
      <vt:lpstr>Transformers Overview</vt:lpstr>
      <vt:lpstr>Types of Transformers Architectures</vt:lpstr>
      <vt:lpstr>Self Attention Overview</vt:lpstr>
      <vt:lpstr>Self Attention : Linear Transformations for Q, K, V </vt:lpstr>
      <vt:lpstr>Self Attention :</vt:lpstr>
      <vt:lpstr>Self Attention : Scaled Dot Product + Softmax</vt:lpstr>
      <vt:lpstr>Self Attention : Weighted Sum of V Vectors</vt:lpstr>
      <vt:lpstr>Self Attention : Matrix Form (All Tokens)</vt:lpstr>
      <vt:lpstr>Visualize</vt:lpstr>
      <vt:lpstr>Visualize further</vt:lpstr>
      <vt:lpstr>Self Attention : Multi-Head Attention</vt:lpstr>
      <vt:lpstr>Self-Attention Block Summary</vt:lpstr>
      <vt:lpstr>Add &amp; Layer Normalization</vt:lpstr>
      <vt:lpstr>What is Residual Connections (“Add”) and Layer Normalization (“Norm”)</vt:lpstr>
      <vt:lpstr>Positional Embeddings</vt:lpstr>
      <vt:lpstr>So Much Fuss! But Why the Hard Work?</vt:lpstr>
      <vt:lpstr>Quiz 1</vt:lpstr>
      <vt:lpstr>Quiz 2</vt:lpstr>
      <vt:lpstr>Quiz 3</vt:lpstr>
      <vt:lpstr>Quiz 4</vt:lpstr>
      <vt:lpstr>Challenges &amp; Limitations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RJ</dc:creator>
  <cp:lastModifiedBy>Khushi RJ</cp:lastModifiedBy>
  <cp:revision>34</cp:revision>
  <dcterms:created xsi:type="dcterms:W3CDTF">2025-04-01T14:37:24Z</dcterms:created>
  <dcterms:modified xsi:type="dcterms:W3CDTF">2025-04-05T10:24:01Z</dcterms:modified>
</cp:coreProperties>
</file>